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69" r:id="rId5"/>
    <p:sldMasterId id="2147483681" r:id="rId6"/>
    <p:sldMasterId id="2147483695" r:id="rId7"/>
    <p:sldMasterId id="2147483707" r:id="rId8"/>
    <p:sldMasterId id="2147483711" r:id="rId9"/>
    <p:sldMasterId id="2147483724" r:id="rId10"/>
    <p:sldMasterId id="2147483737" r:id="rId11"/>
  </p:sldMasterIdLst>
  <p:notesMasterIdLst>
    <p:notesMasterId r:id="rId27"/>
  </p:notesMasterIdLst>
  <p:sldIdLst>
    <p:sldId id="2147480419" r:id="rId12"/>
    <p:sldId id="2147480420" r:id="rId13"/>
    <p:sldId id="2147481912" r:id="rId14"/>
    <p:sldId id="2147482781" r:id="rId15"/>
    <p:sldId id="2147482782" r:id="rId16"/>
    <p:sldId id="264" r:id="rId17"/>
    <p:sldId id="263" r:id="rId18"/>
    <p:sldId id="2147482784" r:id="rId19"/>
    <p:sldId id="2147480263" r:id="rId20"/>
    <p:sldId id="495" r:id="rId21"/>
    <p:sldId id="289" r:id="rId22"/>
    <p:sldId id="2147472087" r:id="rId23"/>
    <p:sldId id="2147482783" r:id="rId24"/>
    <p:sldId id="2147472387" r:id="rId25"/>
    <p:sldId id="2147474143" r:id="rId26"/>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26" userDrawn="1">
          <p15:clr>
            <a:srgbClr val="A4A3A4"/>
          </p15:clr>
        </p15:guide>
        <p15:guide id="3" pos="3120" userDrawn="1">
          <p15:clr>
            <a:srgbClr val="A4A3A4"/>
          </p15:clr>
        </p15:guide>
        <p15:guide id="4" pos="615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FF"/>
    <a:srgbClr val="CC0066"/>
    <a:srgbClr val="CC3300"/>
    <a:srgbClr val="00489E"/>
    <a:srgbClr val="103185"/>
    <a:srgbClr val="CCFFCC"/>
    <a:srgbClr val="FDF3B9"/>
    <a:srgbClr val="E4E2ED"/>
    <a:srgbClr val="64B8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998758-B4ED-4EA1-A3E8-D8A9A42E954C}" v="4" dt="2024-12-20T00:52:45.719"/>
    <p1510:client id="{A9F2F16D-3A0E-43C8-BDC3-581D8D23BE62}" v="35" dt="2024-12-19T08:22:05.548"/>
    <p1510:client id="{B0518C14-3B60-455D-89E4-39C77BBEDF9D}" v="3" dt="2024-12-20T02:56:41.47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494" y="108"/>
      </p:cViewPr>
      <p:guideLst>
        <p:guide orient="horz" pos="2160"/>
        <p:guide pos="126"/>
        <p:guide pos="3120"/>
        <p:guide pos="61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0D49A6A-96A1-4235-A2FF-9A78551D5E75}" type="datetimeFigureOut">
              <a:rPr kumimoji="1" lang="ja-JP" altLang="en-US" smtClean="0"/>
              <a:t>2024/12/24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33AC931-27BB-42B8-9660-3BFCDD09E3FA}" type="slidenum">
              <a:rPr kumimoji="1" lang="ja-JP" altLang="en-US" smtClean="0"/>
              <a:t>‹#›</a:t>
            </a:fld>
            <a:endParaRPr kumimoji="1" lang="ja-JP" altLang="en-US"/>
          </a:p>
        </p:txBody>
      </p:sp>
    </p:spTree>
    <p:extLst>
      <p:ext uri="{BB962C8B-B14F-4D97-AF65-F5344CB8AC3E}">
        <p14:creationId xmlns:p14="http://schemas.microsoft.com/office/powerpoint/2010/main" val="5764291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FF9AA-AFA7-4803-A364-2B6B9FF191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0337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8730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69938"/>
            <a:ext cx="5380038" cy="37258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33AC931-27BB-42B8-9660-3BFCDD09E3FA}" type="slidenum">
              <a:rPr kumimoji="1" lang="ja-JP" altLang="en-US" smtClean="0"/>
              <a:t>15</a:t>
            </a:fld>
            <a:endParaRPr kumimoji="1" lang="ja-JP" altLang="en-US"/>
          </a:p>
        </p:txBody>
      </p:sp>
    </p:spTree>
    <p:extLst>
      <p:ext uri="{BB962C8B-B14F-4D97-AF65-F5344CB8AC3E}">
        <p14:creationId xmlns:p14="http://schemas.microsoft.com/office/powerpoint/2010/main" val="319742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40434"/>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48" y="3886200"/>
            <a:ext cx="6934200" cy="1752600"/>
          </a:xfrm>
        </p:spPr>
        <p:txBody>
          <a:bodyPr/>
          <a:lstStyle>
            <a:lvl1pPr marL="0" indent="0" algn="ctr">
              <a:buNone/>
              <a:defRPr>
                <a:solidFill>
                  <a:schemeClr val="tx1">
                    <a:tint val="75000"/>
                  </a:schemeClr>
                </a:solidFill>
              </a:defRPr>
            </a:lvl1pPr>
            <a:lvl2pPr marL="445233" indent="0" algn="ctr">
              <a:buNone/>
              <a:defRPr>
                <a:solidFill>
                  <a:schemeClr val="tx1">
                    <a:tint val="75000"/>
                  </a:schemeClr>
                </a:solidFill>
              </a:defRPr>
            </a:lvl2pPr>
            <a:lvl3pPr marL="890457" indent="0" algn="ctr">
              <a:buNone/>
              <a:defRPr>
                <a:solidFill>
                  <a:schemeClr val="tx1">
                    <a:tint val="75000"/>
                  </a:schemeClr>
                </a:solidFill>
              </a:defRPr>
            </a:lvl3pPr>
            <a:lvl4pPr marL="1335681" indent="0" algn="ctr">
              <a:buNone/>
              <a:defRPr>
                <a:solidFill>
                  <a:schemeClr val="tx1">
                    <a:tint val="75000"/>
                  </a:schemeClr>
                </a:solidFill>
              </a:defRPr>
            </a:lvl4pPr>
            <a:lvl5pPr marL="1780908" indent="0" algn="ctr">
              <a:buNone/>
              <a:defRPr>
                <a:solidFill>
                  <a:schemeClr val="tx1">
                    <a:tint val="75000"/>
                  </a:schemeClr>
                </a:solidFill>
              </a:defRPr>
            </a:lvl5pPr>
            <a:lvl6pPr marL="2226134" indent="0" algn="ctr">
              <a:buNone/>
              <a:defRPr>
                <a:solidFill>
                  <a:schemeClr val="tx1">
                    <a:tint val="75000"/>
                  </a:schemeClr>
                </a:solidFill>
              </a:defRPr>
            </a:lvl6pPr>
            <a:lvl7pPr marL="2671379" indent="0" algn="ctr">
              <a:buNone/>
              <a:defRPr>
                <a:solidFill>
                  <a:schemeClr val="tx1">
                    <a:tint val="75000"/>
                  </a:schemeClr>
                </a:solidFill>
              </a:defRPr>
            </a:lvl7pPr>
            <a:lvl8pPr marL="3116603" indent="0" algn="ctr">
              <a:buNone/>
              <a:defRPr>
                <a:solidFill>
                  <a:schemeClr val="tx1">
                    <a:tint val="75000"/>
                  </a:schemeClr>
                </a:solidFill>
              </a:defRPr>
            </a:lvl8pPr>
            <a:lvl9pPr marL="3561828"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D64DDF-B058-4171-8765-6D1C1466F4CC}" type="slidenum">
              <a:rPr lang="ja-JP" altLang="en-US"/>
              <a:pPr>
                <a:defRPr/>
              </a:pPr>
              <a:t>‹#›</a:t>
            </a:fld>
            <a:endParaRPr lang="ja-JP" altLang="en-US"/>
          </a:p>
        </p:txBody>
      </p:sp>
    </p:spTree>
    <p:extLst>
      <p:ext uri="{BB962C8B-B14F-4D97-AF65-F5344CB8AC3E}">
        <p14:creationId xmlns:p14="http://schemas.microsoft.com/office/powerpoint/2010/main" val="4138373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EA3B985-3408-4FF8-8280-0FAF1BD65987}" type="slidenum">
              <a:rPr lang="ja-JP" altLang="en-US"/>
              <a:pPr>
                <a:defRPr/>
              </a:pPr>
              <a:t>‹#›</a:t>
            </a:fld>
            <a:endParaRPr lang="ja-JP" altLang="en-US"/>
          </a:p>
        </p:txBody>
      </p:sp>
    </p:spTree>
    <p:extLst>
      <p:ext uri="{BB962C8B-B14F-4D97-AF65-F5344CB8AC3E}">
        <p14:creationId xmlns:p14="http://schemas.microsoft.com/office/powerpoint/2010/main" val="182292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5087"/>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486" y="275087"/>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F322990-6991-42EB-838C-FA8A6DBCFD7F}" type="slidenum">
              <a:rPr lang="ja-JP" altLang="en-US"/>
              <a:pPr>
                <a:defRPr/>
              </a:pPr>
              <a:t>‹#›</a:t>
            </a:fld>
            <a:endParaRPr lang="ja-JP" altLang="en-US"/>
          </a:p>
        </p:txBody>
      </p:sp>
    </p:spTree>
    <p:extLst>
      <p:ext uri="{BB962C8B-B14F-4D97-AF65-F5344CB8AC3E}">
        <p14:creationId xmlns:p14="http://schemas.microsoft.com/office/powerpoint/2010/main" val="617965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E5C6F57D-1B28-4C30-828C-BD17EB492280}" type="slidenum">
              <a:rPr lang="ja-JP" altLang="en-US"/>
              <a:pPr>
                <a:defRPr/>
              </a:pPr>
              <a:t>‹#›</a:t>
            </a:fld>
            <a:endParaRPr lang="ja-JP" altLang="en-US"/>
          </a:p>
        </p:txBody>
      </p:sp>
    </p:spTree>
    <p:extLst>
      <p:ext uri="{BB962C8B-B14F-4D97-AF65-F5344CB8AC3E}">
        <p14:creationId xmlns:p14="http://schemas.microsoft.com/office/powerpoint/2010/main" val="2587969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03A98F-2B0C-45C7-8469-BC1DE551D8C7}" type="slidenum">
              <a:rPr kumimoji="1" lang="ja-JP" altLang="en-US" smtClean="0"/>
              <a:t>‹#›</a:t>
            </a:fld>
            <a:endParaRPr kumimoji="1" lang="ja-JP" altLang="en-US"/>
          </a:p>
        </p:txBody>
      </p:sp>
    </p:spTree>
    <p:extLst>
      <p:ext uri="{BB962C8B-B14F-4D97-AF65-F5344CB8AC3E}">
        <p14:creationId xmlns:p14="http://schemas.microsoft.com/office/powerpoint/2010/main" val="3773026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03A98F-2B0C-45C7-8469-BC1DE551D8C7}" type="slidenum">
              <a:rPr kumimoji="1" lang="ja-JP" altLang="en-US" smtClean="0"/>
              <a:t>‹#›</a:t>
            </a:fld>
            <a:endParaRPr kumimoji="1" lang="ja-JP" altLang="en-US"/>
          </a:p>
        </p:txBody>
      </p:sp>
    </p:spTree>
    <p:extLst>
      <p:ext uri="{BB962C8B-B14F-4D97-AF65-F5344CB8AC3E}">
        <p14:creationId xmlns:p14="http://schemas.microsoft.com/office/powerpoint/2010/main" val="3195460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03A98F-2B0C-45C7-8469-BC1DE551D8C7}" type="slidenum">
              <a:rPr kumimoji="1" lang="ja-JP" altLang="en-US" smtClean="0"/>
              <a:t>‹#›</a:t>
            </a:fld>
            <a:endParaRPr kumimoji="1" lang="ja-JP" altLang="en-US"/>
          </a:p>
        </p:txBody>
      </p:sp>
    </p:spTree>
    <p:extLst>
      <p:ext uri="{BB962C8B-B14F-4D97-AF65-F5344CB8AC3E}">
        <p14:creationId xmlns:p14="http://schemas.microsoft.com/office/powerpoint/2010/main" val="1499508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C03A98F-2B0C-45C7-8469-BC1DE551D8C7}" type="slidenum">
              <a:rPr kumimoji="1" lang="ja-JP" altLang="en-US" smtClean="0"/>
              <a:t>‹#›</a:t>
            </a:fld>
            <a:endParaRPr kumimoji="1" lang="ja-JP" altLang="en-US"/>
          </a:p>
        </p:txBody>
      </p:sp>
    </p:spTree>
    <p:extLst>
      <p:ext uri="{BB962C8B-B14F-4D97-AF65-F5344CB8AC3E}">
        <p14:creationId xmlns:p14="http://schemas.microsoft.com/office/powerpoint/2010/main" val="934503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C03A98F-2B0C-45C7-8469-BC1DE551D8C7}" type="slidenum">
              <a:rPr kumimoji="1" lang="ja-JP" altLang="en-US" smtClean="0"/>
              <a:t>‹#›</a:t>
            </a:fld>
            <a:endParaRPr kumimoji="1" lang="ja-JP" altLang="en-US"/>
          </a:p>
        </p:txBody>
      </p:sp>
    </p:spTree>
    <p:extLst>
      <p:ext uri="{BB962C8B-B14F-4D97-AF65-F5344CB8AC3E}">
        <p14:creationId xmlns:p14="http://schemas.microsoft.com/office/powerpoint/2010/main" val="1304950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C03A98F-2B0C-45C7-8469-BC1DE551D8C7}" type="slidenum">
              <a:rPr kumimoji="1" lang="ja-JP" altLang="en-US" smtClean="0"/>
              <a:t>‹#›</a:t>
            </a:fld>
            <a:endParaRPr kumimoji="1" lang="ja-JP" altLang="en-US"/>
          </a:p>
        </p:txBody>
      </p:sp>
    </p:spTree>
    <p:extLst>
      <p:ext uri="{BB962C8B-B14F-4D97-AF65-F5344CB8AC3E}">
        <p14:creationId xmlns:p14="http://schemas.microsoft.com/office/powerpoint/2010/main" val="2606701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C03A98F-2B0C-45C7-8469-BC1DE551D8C7}" type="slidenum">
              <a:rPr kumimoji="1" lang="ja-JP" altLang="en-US" smtClean="0"/>
              <a:t>‹#›</a:t>
            </a:fld>
            <a:endParaRPr kumimoji="1" lang="ja-JP" altLang="en-US"/>
          </a:p>
        </p:txBody>
      </p:sp>
    </p:spTree>
    <p:extLst>
      <p:ext uri="{BB962C8B-B14F-4D97-AF65-F5344CB8AC3E}">
        <p14:creationId xmlns:p14="http://schemas.microsoft.com/office/powerpoint/2010/main" val="45588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927FC21-91B3-4F19-A8F0-33CB94BDEB66}" type="slidenum">
              <a:rPr lang="ja-JP" altLang="en-US"/>
              <a:pPr>
                <a:defRPr/>
              </a:pPr>
              <a:t>‹#›</a:t>
            </a:fld>
            <a:endParaRPr lang="ja-JP" altLang="en-US"/>
          </a:p>
        </p:txBody>
      </p:sp>
    </p:spTree>
    <p:extLst>
      <p:ext uri="{BB962C8B-B14F-4D97-AF65-F5344CB8AC3E}">
        <p14:creationId xmlns:p14="http://schemas.microsoft.com/office/powerpoint/2010/main" val="1850277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C03A98F-2B0C-45C7-8469-BC1DE551D8C7}" type="slidenum">
              <a:rPr kumimoji="1" lang="ja-JP" altLang="en-US" smtClean="0"/>
              <a:t>‹#›</a:t>
            </a:fld>
            <a:endParaRPr kumimoji="1" lang="ja-JP" altLang="en-US"/>
          </a:p>
        </p:txBody>
      </p:sp>
    </p:spTree>
    <p:extLst>
      <p:ext uri="{BB962C8B-B14F-4D97-AF65-F5344CB8AC3E}">
        <p14:creationId xmlns:p14="http://schemas.microsoft.com/office/powerpoint/2010/main" val="3838980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C03A98F-2B0C-45C7-8469-BC1DE551D8C7}" type="slidenum">
              <a:rPr kumimoji="1" lang="ja-JP" altLang="en-US" smtClean="0"/>
              <a:t>‹#›</a:t>
            </a:fld>
            <a:endParaRPr kumimoji="1" lang="ja-JP" altLang="en-US"/>
          </a:p>
        </p:txBody>
      </p:sp>
    </p:spTree>
    <p:extLst>
      <p:ext uri="{BB962C8B-B14F-4D97-AF65-F5344CB8AC3E}">
        <p14:creationId xmlns:p14="http://schemas.microsoft.com/office/powerpoint/2010/main" val="36616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03A98F-2B0C-45C7-8469-BC1DE551D8C7}" type="slidenum">
              <a:rPr kumimoji="1" lang="ja-JP" altLang="en-US" smtClean="0"/>
              <a:t>‹#›</a:t>
            </a:fld>
            <a:endParaRPr kumimoji="1" lang="ja-JP" altLang="en-US"/>
          </a:p>
        </p:txBody>
      </p:sp>
    </p:spTree>
    <p:extLst>
      <p:ext uri="{BB962C8B-B14F-4D97-AF65-F5344CB8AC3E}">
        <p14:creationId xmlns:p14="http://schemas.microsoft.com/office/powerpoint/2010/main" val="300177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03A98F-2B0C-45C7-8469-BC1DE551D8C7}" type="slidenum">
              <a:rPr kumimoji="1" lang="ja-JP" altLang="en-US" smtClean="0"/>
              <a:t>‹#›</a:t>
            </a:fld>
            <a:endParaRPr kumimoji="1" lang="ja-JP" altLang="en-US"/>
          </a:p>
        </p:txBody>
      </p:sp>
    </p:spTree>
    <p:extLst>
      <p:ext uri="{BB962C8B-B14F-4D97-AF65-F5344CB8AC3E}">
        <p14:creationId xmlns:p14="http://schemas.microsoft.com/office/powerpoint/2010/main" val="2839434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764183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618663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608670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594168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025809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403905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76" y="441697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76" y="2907253"/>
            <a:ext cx="8420100" cy="1500187"/>
          </a:xfrm>
        </p:spPr>
        <p:txBody>
          <a:bodyPr anchor="b"/>
          <a:lstStyle>
            <a:lvl1pPr marL="0" indent="0">
              <a:buNone/>
              <a:defRPr sz="2000">
                <a:solidFill>
                  <a:schemeClr val="tx1">
                    <a:tint val="75000"/>
                  </a:schemeClr>
                </a:solidFill>
              </a:defRPr>
            </a:lvl1pPr>
            <a:lvl2pPr marL="445233" indent="0">
              <a:buNone/>
              <a:defRPr sz="1800">
                <a:solidFill>
                  <a:schemeClr val="tx1">
                    <a:tint val="75000"/>
                  </a:schemeClr>
                </a:solidFill>
              </a:defRPr>
            </a:lvl2pPr>
            <a:lvl3pPr marL="890457" indent="0">
              <a:buNone/>
              <a:defRPr sz="1600">
                <a:solidFill>
                  <a:schemeClr val="tx1">
                    <a:tint val="75000"/>
                  </a:schemeClr>
                </a:solidFill>
              </a:defRPr>
            </a:lvl3pPr>
            <a:lvl4pPr marL="1335681" indent="0">
              <a:buNone/>
              <a:defRPr sz="1400">
                <a:solidFill>
                  <a:schemeClr val="tx1">
                    <a:tint val="75000"/>
                  </a:schemeClr>
                </a:solidFill>
              </a:defRPr>
            </a:lvl4pPr>
            <a:lvl5pPr marL="1780908" indent="0">
              <a:buNone/>
              <a:defRPr sz="1400">
                <a:solidFill>
                  <a:schemeClr val="tx1">
                    <a:tint val="75000"/>
                  </a:schemeClr>
                </a:solidFill>
              </a:defRPr>
            </a:lvl5pPr>
            <a:lvl6pPr marL="2226134" indent="0">
              <a:buNone/>
              <a:defRPr sz="1400">
                <a:solidFill>
                  <a:schemeClr val="tx1">
                    <a:tint val="75000"/>
                  </a:schemeClr>
                </a:solidFill>
              </a:defRPr>
            </a:lvl6pPr>
            <a:lvl7pPr marL="2671379" indent="0">
              <a:buNone/>
              <a:defRPr sz="1400">
                <a:solidFill>
                  <a:schemeClr val="tx1">
                    <a:tint val="75000"/>
                  </a:schemeClr>
                </a:solidFill>
              </a:defRPr>
            </a:lvl7pPr>
            <a:lvl8pPr marL="3116603" indent="0">
              <a:buNone/>
              <a:defRPr sz="1400">
                <a:solidFill>
                  <a:schemeClr val="tx1">
                    <a:tint val="75000"/>
                  </a:schemeClr>
                </a:solidFill>
              </a:defRPr>
            </a:lvl8pPr>
            <a:lvl9pPr marL="3561828"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7153662-4345-479E-9336-EE273FB7EEA5}" type="slidenum">
              <a:rPr lang="ja-JP" altLang="en-US"/>
              <a:pPr>
                <a:defRPr/>
              </a:pPr>
              <a:t>‹#›</a:t>
            </a:fld>
            <a:endParaRPr lang="ja-JP" altLang="en-US"/>
          </a:p>
        </p:txBody>
      </p:sp>
    </p:spTree>
    <p:extLst>
      <p:ext uri="{BB962C8B-B14F-4D97-AF65-F5344CB8AC3E}">
        <p14:creationId xmlns:p14="http://schemas.microsoft.com/office/powerpoint/2010/main" val="2240008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273065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3688991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809725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601955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604544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FFFFFF"/>
              </a:solidFill>
              <a:effectLst/>
              <a:uLnTx/>
              <a:uFillTx/>
              <a:latin typeface="Segoe UI"/>
              <a:ea typeface="メイリオ"/>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E4E2ED">
                  <a:lumMod val="50000"/>
                </a:srgbClr>
              </a:solidFill>
              <a:effectLst/>
              <a:uLnTx/>
              <a:uFillTx/>
              <a:latin typeface="Segoe UI"/>
              <a:ea typeface="メイリオ"/>
              <a:cs typeface="+mn-cs"/>
            </a:endParaRPr>
          </a:p>
        </p:txBody>
      </p:sp>
      <p:sp>
        <p:nvSpPr>
          <p:cNvPr id="4" name="Slide Number Placeholder 3"/>
          <p:cNvSpPr>
            <a:spLocks noGrp="1"/>
          </p:cNvSpPr>
          <p:nvPr>
            <p:ph type="sldNum" sz="quarter" idx="12"/>
          </p:nvPr>
        </p:nvSpPr>
        <p:spPr>
          <a:xfrm>
            <a:off x="7677150" y="6492876"/>
            <a:ext cx="2228850" cy="365125"/>
          </a:xfrm>
        </p:spPr>
        <p:txBody>
          <a:bodyPr/>
          <a:lstStyle>
            <a:lvl1pPr>
              <a:defRPr sz="2000" baseline="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BE66CC-C194-45B1-A7D9-C3EA3366D45F}" type="slidenum">
              <a:rPr kumimoji="1" lang="ja-JP" altLang="en-US" sz="2000"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Tree>
    <p:extLst>
      <p:ext uri="{BB962C8B-B14F-4D97-AF65-F5344CB8AC3E}">
        <p14:creationId xmlns:p14="http://schemas.microsoft.com/office/powerpoint/2010/main" val="193769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2C9BDF-3DAB-4F39-8074-B0CF74399C12}" type="slidenum">
              <a:rPr lang="en-US" altLang="ja-JP"/>
              <a:pPr>
                <a:defRPr/>
              </a:pPr>
              <a:t>‹#›</a:t>
            </a:fld>
            <a:endParaRPr lang="en-US" altLang="ja-JP"/>
          </a:p>
        </p:txBody>
      </p:sp>
    </p:spTree>
    <p:extLst>
      <p:ext uri="{BB962C8B-B14F-4D97-AF65-F5344CB8AC3E}">
        <p14:creationId xmlns:p14="http://schemas.microsoft.com/office/powerpoint/2010/main" val="3138436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25607D7-8A72-4A14-A0B2-EACBDDAC36CF}" type="datetime1">
              <a:rPr kumimoji="1" lang="ja-JP" altLang="en-US" smtClean="0"/>
              <a:t>2024/12/24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94600" y="6492875"/>
            <a:ext cx="2311400" cy="365125"/>
          </a:xfrm>
        </p:spPr>
        <p:txBody>
          <a:bodyPr/>
          <a:lstStyle>
            <a:lvl1pPr>
              <a:defRPr sz="1400">
                <a:solidFill>
                  <a:schemeClr val="tx1"/>
                </a:solidFill>
                <a:latin typeface="メイリオ" panose="020B0604030504040204" pitchFamily="50" charset="-128"/>
                <a:ea typeface="メイリオ" panose="020B0604030504040204" pitchFamily="50" charset="-128"/>
              </a:defRPr>
            </a:lvl1pPr>
          </a:lstStyle>
          <a:p>
            <a:fld id="{308A7ADB-D046-455D-8E70-A53C46C312FA}" type="slidenum">
              <a:rPr kumimoji="1" lang="ja-JP" altLang="en-US" smtClean="0"/>
              <a:pPr/>
              <a:t>‹#›</a:t>
            </a:fld>
            <a:endParaRPr kumimoji="1" lang="ja-JP" altLang="en-US"/>
          </a:p>
        </p:txBody>
      </p:sp>
    </p:spTree>
    <p:extLst>
      <p:ext uri="{BB962C8B-B14F-4D97-AF65-F5344CB8AC3E}">
        <p14:creationId xmlns:p14="http://schemas.microsoft.com/office/powerpoint/2010/main" val="31664878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759698B-3D83-41BC-8276-D50A5CBE774B}" type="datetime1">
              <a:rPr kumimoji="1" lang="ja-JP" altLang="en-US" smtClean="0"/>
              <a:t>2024/12/24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2715652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5" y="4406900"/>
            <a:ext cx="8420100" cy="1362075"/>
          </a:xfrm>
        </p:spPr>
        <p:txBody>
          <a:bodyPr anchor="t"/>
          <a:lstStyle>
            <a:lvl1pPr algn="l">
              <a:defRPr sz="4195"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5" y="2906713"/>
            <a:ext cx="8420100" cy="1500187"/>
          </a:xfrm>
        </p:spPr>
        <p:txBody>
          <a:bodyPr anchor="b"/>
          <a:lstStyle>
            <a:lvl1pPr marL="0" indent="0">
              <a:buNone/>
              <a:defRPr sz="2097">
                <a:solidFill>
                  <a:schemeClr val="tx1">
                    <a:tint val="75000"/>
                  </a:schemeClr>
                </a:solidFill>
              </a:defRPr>
            </a:lvl1pPr>
            <a:lvl2pPr marL="477130" indent="0">
              <a:buNone/>
              <a:defRPr sz="1907">
                <a:solidFill>
                  <a:schemeClr val="tx1">
                    <a:tint val="75000"/>
                  </a:schemeClr>
                </a:solidFill>
              </a:defRPr>
            </a:lvl2pPr>
            <a:lvl3pPr marL="954260" indent="0">
              <a:buNone/>
              <a:defRPr sz="1716">
                <a:solidFill>
                  <a:schemeClr val="tx1">
                    <a:tint val="75000"/>
                  </a:schemeClr>
                </a:solidFill>
              </a:defRPr>
            </a:lvl3pPr>
            <a:lvl4pPr marL="1431390" indent="0">
              <a:buNone/>
              <a:defRPr sz="1430">
                <a:solidFill>
                  <a:schemeClr val="tx1">
                    <a:tint val="75000"/>
                  </a:schemeClr>
                </a:solidFill>
              </a:defRPr>
            </a:lvl4pPr>
            <a:lvl5pPr marL="1908520" indent="0">
              <a:buNone/>
              <a:defRPr sz="1430">
                <a:solidFill>
                  <a:schemeClr val="tx1">
                    <a:tint val="75000"/>
                  </a:schemeClr>
                </a:solidFill>
              </a:defRPr>
            </a:lvl5pPr>
            <a:lvl6pPr marL="2385651" indent="0">
              <a:buNone/>
              <a:defRPr sz="1430">
                <a:solidFill>
                  <a:schemeClr val="tx1">
                    <a:tint val="75000"/>
                  </a:schemeClr>
                </a:solidFill>
              </a:defRPr>
            </a:lvl6pPr>
            <a:lvl7pPr marL="2862781" indent="0">
              <a:buNone/>
              <a:defRPr sz="1430">
                <a:solidFill>
                  <a:schemeClr val="tx1">
                    <a:tint val="75000"/>
                  </a:schemeClr>
                </a:solidFill>
              </a:defRPr>
            </a:lvl7pPr>
            <a:lvl8pPr marL="3339911" indent="0">
              <a:buNone/>
              <a:defRPr sz="1430">
                <a:solidFill>
                  <a:schemeClr val="tx1">
                    <a:tint val="75000"/>
                  </a:schemeClr>
                </a:solidFill>
              </a:defRPr>
            </a:lvl8pPr>
            <a:lvl9pPr marL="3817041" indent="0">
              <a:buNone/>
              <a:defRPr sz="143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56030C9-8CCB-4F52-8E5F-AE7FA5E53548}" type="datetime1">
              <a:rPr kumimoji="1" lang="ja-JP" altLang="en-US" smtClean="0"/>
              <a:t>2024/12/24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347668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581" y="16003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445" y="16003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E5A368D-6E68-43C4-B3DC-2055BDBA62B0}" type="slidenum">
              <a:rPr lang="ja-JP" altLang="en-US"/>
              <a:pPr>
                <a:defRPr/>
              </a:pPr>
              <a:t>‹#›</a:t>
            </a:fld>
            <a:endParaRPr lang="ja-JP" altLang="en-US"/>
          </a:p>
        </p:txBody>
      </p:sp>
    </p:spTree>
    <p:extLst>
      <p:ext uri="{BB962C8B-B14F-4D97-AF65-F5344CB8AC3E}">
        <p14:creationId xmlns:p14="http://schemas.microsoft.com/office/powerpoint/2010/main" val="21477903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956"/>
            </a:lvl1pPr>
            <a:lvl2pPr>
              <a:defRPr sz="2479"/>
            </a:lvl2pPr>
            <a:lvl3pPr>
              <a:defRPr sz="2097"/>
            </a:lvl3pPr>
            <a:lvl4pPr>
              <a:defRPr sz="1907"/>
            </a:lvl4pPr>
            <a:lvl5pPr>
              <a:defRPr sz="1907"/>
            </a:lvl5pPr>
            <a:lvl6pPr>
              <a:defRPr sz="1907"/>
            </a:lvl6pPr>
            <a:lvl7pPr>
              <a:defRPr sz="1907"/>
            </a:lvl7pPr>
            <a:lvl8pPr>
              <a:defRPr sz="1907"/>
            </a:lvl8pPr>
            <a:lvl9pPr>
              <a:defRPr sz="190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956"/>
            </a:lvl1pPr>
            <a:lvl2pPr>
              <a:defRPr sz="2479"/>
            </a:lvl2pPr>
            <a:lvl3pPr>
              <a:defRPr sz="2097"/>
            </a:lvl3pPr>
            <a:lvl4pPr>
              <a:defRPr sz="1907"/>
            </a:lvl4pPr>
            <a:lvl5pPr>
              <a:defRPr sz="1907"/>
            </a:lvl5pPr>
            <a:lvl6pPr>
              <a:defRPr sz="1907"/>
            </a:lvl6pPr>
            <a:lvl7pPr>
              <a:defRPr sz="1907"/>
            </a:lvl7pPr>
            <a:lvl8pPr>
              <a:defRPr sz="1907"/>
            </a:lvl8pPr>
            <a:lvl9pPr>
              <a:defRPr sz="190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6D265FA-8BA3-4208-9DDD-9B9C0C212B41}" type="datetime1">
              <a:rPr kumimoji="1" lang="ja-JP" altLang="en-US" smtClean="0"/>
              <a:t>2024/12/24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1972670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79" b="1"/>
            </a:lvl1pPr>
            <a:lvl2pPr marL="477130" indent="0">
              <a:buNone/>
              <a:defRPr sz="2097" b="1"/>
            </a:lvl2pPr>
            <a:lvl3pPr marL="954260" indent="0">
              <a:buNone/>
              <a:defRPr sz="1907" b="1"/>
            </a:lvl3pPr>
            <a:lvl4pPr marL="1431390" indent="0">
              <a:buNone/>
              <a:defRPr sz="1716" b="1"/>
            </a:lvl4pPr>
            <a:lvl5pPr marL="1908520" indent="0">
              <a:buNone/>
              <a:defRPr sz="1716" b="1"/>
            </a:lvl5pPr>
            <a:lvl6pPr marL="2385651" indent="0">
              <a:buNone/>
              <a:defRPr sz="1716" b="1"/>
            </a:lvl6pPr>
            <a:lvl7pPr marL="2862781" indent="0">
              <a:buNone/>
              <a:defRPr sz="1716" b="1"/>
            </a:lvl7pPr>
            <a:lvl8pPr marL="3339911" indent="0">
              <a:buNone/>
              <a:defRPr sz="1716" b="1"/>
            </a:lvl8pPr>
            <a:lvl9pPr marL="3817041" indent="0">
              <a:buNone/>
              <a:defRPr sz="1716"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6"/>
            <a:ext cx="4376870" cy="3951288"/>
          </a:xfrm>
        </p:spPr>
        <p:txBody>
          <a:bodyPr/>
          <a:lstStyle>
            <a:lvl1pPr>
              <a:defRPr sz="2479"/>
            </a:lvl1pPr>
            <a:lvl2pPr>
              <a:defRPr sz="2097"/>
            </a:lvl2pPr>
            <a:lvl3pPr>
              <a:defRPr sz="1907"/>
            </a:lvl3pPr>
            <a:lvl4pPr>
              <a:defRPr sz="1716"/>
            </a:lvl4pPr>
            <a:lvl5pPr>
              <a:defRPr sz="1716"/>
            </a:lvl5pPr>
            <a:lvl6pPr>
              <a:defRPr sz="1716"/>
            </a:lvl6pPr>
            <a:lvl7pPr>
              <a:defRPr sz="1716"/>
            </a:lvl7pPr>
            <a:lvl8pPr>
              <a:defRPr sz="1716"/>
            </a:lvl8pPr>
            <a:lvl9pPr>
              <a:defRPr sz="171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89" cy="639762"/>
          </a:xfrm>
        </p:spPr>
        <p:txBody>
          <a:bodyPr anchor="b"/>
          <a:lstStyle>
            <a:lvl1pPr marL="0" indent="0">
              <a:buNone/>
              <a:defRPr sz="2479" b="1"/>
            </a:lvl1pPr>
            <a:lvl2pPr marL="477130" indent="0">
              <a:buNone/>
              <a:defRPr sz="2097" b="1"/>
            </a:lvl2pPr>
            <a:lvl3pPr marL="954260" indent="0">
              <a:buNone/>
              <a:defRPr sz="1907" b="1"/>
            </a:lvl3pPr>
            <a:lvl4pPr marL="1431390" indent="0">
              <a:buNone/>
              <a:defRPr sz="1716" b="1"/>
            </a:lvl4pPr>
            <a:lvl5pPr marL="1908520" indent="0">
              <a:buNone/>
              <a:defRPr sz="1716" b="1"/>
            </a:lvl5pPr>
            <a:lvl6pPr marL="2385651" indent="0">
              <a:buNone/>
              <a:defRPr sz="1716" b="1"/>
            </a:lvl6pPr>
            <a:lvl7pPr marL="2862781" indent="0">
              <a:buNone/>
              <a:defRPr sz="1716" b="1"/>
            </a:lvl7pPr>
            <a:lvl8pPr marL="3339911" indent="0">
              <a:buNone/>
              <a:defRPr sz="1716" b="1"/>
            </a:lvl8pPr>
            <a:lvl9pPr marL="3817041" indent="0">
              <a:buNone/>
              <a:defRPr sz="1716"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6"/>
            <a:ext cx="4378589" cy="3951288"/>
          </a:xfrm>
        </p:spPr>
        <p:txBody>
          <a:bodyPr/>
          <a:lstStyle>
            <a:lvl1pPr>
              <a:defRPr sz="2479"/>
            </a:lvl1pPr>
            <a:lvl2pPr>
              <a:defRPr sz="2097"/>
            </a:lvl2pPr>
            <a:lvl3pPr>
              <a:defRPr sz="1907"/>
            </a:lvl3pPr>
            <a:lvl4pPr>
              <a:defRPr sz="1716"/>
            </a:lvl4pPr>
            <a:lvl5pPr>
              <a:defRPr sz="1716"/>
            </a:lvl5pPr>
            <a:lvl6pPr>
              <a:defRPr sz="1716"/>
            </a:lvl6pPr>
            <a:lvl7pPr>
              <a:defRPr sz="1716"/>
            </a:lvl7pPr>
            <a:lvl8pPr>
              <a:defRPr sz="1716"/>
            </a:lvl8pPr>
            <a:lvl9pPr>
              <a:defRPr sz="171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21F139A-7647-41C0-9439-B9384523E7D4}" type="datetime1">
              <a:rPr kumimoji="1" lang="ja-JP" altLang="en-US" smtClean="0"/>
              <a:t>2024/12/24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1957824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DF35BA8-3785-4325-AAAF-262FB85B544C}" type="datetime1">
              <a:rPr kumimoji="1" lang="ja-JP" altLang="en-US" smtClean="0"/>
              <a:t>2024/12/24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1620219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86E97FA-1B78-4424-A4AF-8EEAD33F5D18}" type="datetime1">
              <a:rPr kumimoji="1" lang="ja-JP" altLang="en-US" smtClean="0"/>
              <a:t>2024/12/24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3636267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097"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30" cy="5853113"/>
          </a:xfrm>
        </p:spPr>
        <p:txBody>
          <a:bodyPr/>
          <a:lstStyle>
            <a:lvl1pPr>
              <a:defRPr sz="3337"/>
            </a:lvl1pPr>
            <a:lvl2pPr>
              <a:defRPr sz="2956"/>
            </a:lvl2pPr>
            <a:lvl3pPr>
              <a:defRPr sz="2479"/>
            </a:lvl3pPr>
            <a:lvl4pPr>
              <a:defRPr sz="2097"/>
            </a:lvl4pPr>
            <a:lvl5pPr>
              <a:defRPr sz="2097"/>
            </a:lvl5pPr>
            <a:lvl6pPr>
              <a:defRPr sz="2097"/>
            </a:lvl6pPr>
            <a:lvl7pPr>
              <a:defRPr sz="2097"/>
            </a:lvl7pPr>
            <a:lvl8pPr>
              <a:defRPr sz="2097"/>
            </a:lvl8pPr>
            <a:lvl9pPr>
              <a:defRPr sz="209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430"/>
            </a:lvl1pPr>
            <a:lvl2pPr marL="477130" indent="0">
              <a:buNone/>
              <a:defRPr sz="1239"/>
            </a:lvl2pPr>
            <a:lvl3pPr marL="954260" indent="0">
              <a:buNone/>
              <a:defRPr sz="1049"/>
            </a:lvl3pPr>
            <a:lvl4pPr marL="1431390" indent="0">
              <a:buNone/>
              <a:defRPr sz="953"/>
            </a:lvl4pPr>
            <a:lvl5pPr marL="1908520" indent="0">
              <a:buNone/>
              <a:defRPr sz="953"/>
            </a:lvl5pPr>
            <a:lvl6pPr marL="2385651" indent="0">
              <a:buNone/>
              <a:defRPr sz="953"/>
            </a:lvl6pPr>
            <a:lvl7pPr marL="2862781" indent="0">
              <a:buNone/>
              <a:defRPr sz="953"/>
            </a:lvl7pPr>
            <a:lvl8pPr marL="3339911" indent="0">
              <a:buNone/>
              <a:defRPr sz="953"/>
            </a:lvl8pPr>
            <a:lvl9pPr marL="3817041" indent="0">
              <a:buNone/>
              <a:defRPr sz="95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EA15BA7-2807-4889-BB59-7B6C2791A374}" type="datetime1">
              <a:rPr kumimoji="1" lang="ja-JP" altLang="en-US" smtClean="0"/>
              <a:t>2024/12/24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1147516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97"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6" y="612775"/>
            <a:ext cx="5943600" cy="4114800"/>
          </a:xfrm>
        </p:spPr>
        <p:txBody>
          <a:bodyPr/>
          <a:lstStyle>
            <a:lvl1pPr marL="0" indent="0">
              <a:buNone/>
              <a:defRPr sz="3337"/>
            </a:lvl1pPr>
            <a:lvl2pPr marL="477130" indent="0">
              <a:buNone/>
              <a:defRPr sz="2956"/>
            </a:lvl2pPr>
            <a:lvl3pPr marL="954260" indent="0">
              <a:buNone/>
              <a:defRPr sz="2479"/>
            </a:lvl3pPr>
            <a:lvl4pPr marL="1431390" indent="0">
              <a:buNone/>
              <a:defRPr sz="2097"/>
            </a:lvl4pPr>
            <a:lvl5pPr marL="1908520" indent="0">
              <a:buNone/>
              <a:defRPr sz="2097"/>
            </a:lvl5pPr>
            <a:lvl6pPr marL="2385651" indent="0">
              <a:buNone/>
              <a:defRPr sz="2097"/>
            </a:lvl6pPr>
            <a:lvl7pPr marL="2862781" indent="0">
              <a:buNone/>
              <a:defRPr sz="2097"/>
            </a:lvl7pPr>
            <a:lvl8pPr marL="3339911" indent="0">
              <a:buNone/>
              <a:defRPr sz="2097"/>
            </a:lvl8pPr>
            <a:lvl9pPr marL="3817041" indent="0">
              <a:buNone/>
              <a:defRPr sz="2097"/>
            </a:lvl9pPr>
          </a:lstStyle>
          <a:p>
            <a:endParaRPr kumimoji="1" lang="ja-JP" altLang="en-US"/>
          </a:p>
        </p:txBody>
      </p:sp>
      <p:sp>
        <p:nvSpPr>
          <p:cNvPr id="4" name="テキスト プレースホルダー 3"/>
          <p:cNvSpPr>
            <a:spLocks noGrp="1"/>
          </p:cNvSpPr>
          <p:nvPr>
            <p:ph type="body" sz="half" idx="2"/>
          </p:nvPr>
        </p:nvSpPr>
        <p:spPr>
          <a:xfrm>
            <a:off x="1941646" y="5367338"/>
            <a:ext cx="5943600" cy="804862"/>
          </a:xfrm>
        </p:spPr>
        <p:txBody>
          <a:bodyPr/>
          <a:lstStyle>
            <a:lvl1pPr marL="0" indent="0">
              <a:buNone/>
              <a:defRPr sz="1430"/>
            </a:lvl1pPr>
            <a:lvl2pPr marL="477130" indent="0">
              <a:buNone/>
              <a:defRPr sz="1239"/>
            </a:lvl2pPr>
            <a:lvl3pPr marL="954260" indent="0">
              <a:buNone/>
              <a:defRPr sz="1049"/>
            </a:lvl3pPr>
            <a:lvl4pPr marL="1431390" indent="0">
              <a:buNone/>
              <a:defRPr sz="953"/>
            </a:lvl4pPr>
            <a:lvl5pPr marL="1908520" indent="0">
              <a:buNone/>
              <a:defRPr sz="953"/>
            </a:lvl5pPr>
            <a:lvl6pPr marL="2385651" indent="0">
              <a:buNone/>
              <a:defRPr sz="953"/>
            </a:lvl6pPr>
            <a:lvl7pPr marL="2862781" indent="0">
              <a:buNone/>
              <a:defRPr sz="953"/>
            </a:lvl7pPr>
            <a:lvl8pPr marL="3339911" indent="0">
              <a:buNone/>
              <a:defRPr sz="953"/>
            </a:lvl8pPr>
            <a:lvl9pPr marL="3817041" indent="0">
              <a:buNone/>
              <a:defRPr sz="95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D219F2C-BE6C-4D7A-B191-6608187E8C6A}" type="datetime1">
              <a:rPr kumimoji="1" lang="ja-JP" altLang="en-US" smtClean="0"/>
              <a:t>2024/12/24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42844273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6168E5-5C5E-4AE5-817E-5764D86EC389}" type="datetime1">
              <a:rPr kumimoji="1" lang="ja-JP" altLang="en-US" smtClean="0"/>
              <a:t>2024/12/24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4632274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1"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9801973-0ECE-4267-A93F-8008E33CAF7B}" type="datetime1">
              <a:rPr kumimoji="1" lang="ja-JP" altLang="en-US" smtClean="0"/>
              <a:t>2024/12/24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41721803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2024/12/24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47506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2024/12/24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69139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6118" y="1535113"/>
            <a:ext cx="4376737" cy="639762"/>
          </a:xfrm>
        </p:spPr>
        <p:txBody>
          <a:bodyPr anchor="b"/>
          <a:lstStyle>
            <a:lvl1pPr marL="0" indent="0">
              <a:buNone/>
              <a:defRPr sz="2400" b="1"/>
            </a:lvl1pPr>
            <a:lvl2pPr marL="445233" indent="0">
              <a:buNone/>
              <a:defRPr sz="2000" b="1"/>
            </a:lvl2pPr>
            <a:lvl3pPr marL="890457" indent="0">
              <a:buNone/>
              <a:defRPr sz="1800" b="1"/>
            </a:lvl3pPr>
            <a:lvl4pPr marL="1335681" indent="0">
              <a:buNone/>
              <a:defRPr sz="1600" b="1"/>
            </a:lvl4pPr>
            <a:lvl5pPr marL="1780908" indent="0">
              <a:buNone/>
              <a:defRPr sz="1600" b="1"/>
            </a:lvl5pPr>
            <a:lvl6pPr marL="2226134" indent="0">
              <a:buNone/>
              <a:defRPr sz="1600" b="1"/>
            </a:lvl6pPr>
            <a:lvl7pPr marL="2671379" indent="0">
              <a:buNone/>
              <a:defRPr sz="1600" b="1"/>
            </a:lvl7pPr>
            <a:lvl8pPr marL="3116603" indent="0">
              <a:buNone/>
              <a:defRPr sz="1600" b="1"/>
            </a:lvl8pPr>
            <a:lvl9pPr marL="3561828"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6118" y="2174878"/>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3054" y="1535113"/>
            <a:ext cx="4378325" cy="639762"/>
          </a:xfrm>
        </p:spPr>
        <p:txBody>
          <a:bodyPr anchor="b"/>
          <a:lstStyle>
            <a:lvl1pPr marL="0" indent="0">
              <a:buNone/>
              <a:defRPr sz="2400" b="1"/>
            </a:lvl1pPr>
            <a:lvl2pPr marL="445233" indent="0">
              <a:buNone/>
              <a:defRPr sz="2000" b="1"/>
            </a:lvl2pPr>
            <a:lvl3pPr marL="890457" indent="0">
              <a:buNone/>
              <a:defRPr sz="1800" b="1"/>
            </a:lvl3pPr>
            <a:lvl4pPr marL="1335681" indent="0">
              <a:buNone/>
              <a:defRPr sz="1600" b="1"/>
            </a:lvl4pPr>
            <a:lvl5pPr marL="1780908" indent="0">
              <a:buNone/>
              <a:defRPr sz="1600" b="1"/>
            </a:lvl5pPr>
            <a:lvl6pPr marL="2226134" indent="0">
              <a:buNone/>
              <a:defRPr sz="1600" b="1"/>
            </a:lvl6pPr>
            <a:lvl7pPr marL="2671379" indent="0">
              <a:buNone/>
              <a:defRPr sz="1600" b="1"/>
            </a:lvl7pPr>
            <a:lvl8pPr marL="3116603" indent="0">
              <a:buNone/>
              <a:defRPr sz="1600" b="1"/>
            </a:lvl8pPr>
            <a:lvl9pPr marL="3561828"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3054"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ACD8FFA-65AF-47D8-A52A-7620F143662C}" type="slidenum">
              <a:rPr lang="ja-JP" altLang="en-US"/>
              <a:pPr>
                <a:defRPr/>
              </a:pPr>
              <a:t>‹#›</a:t>
            </a:fld>
            <a:endParaRPr lang="ja-JP" altLang="en-US"/>
          </a:p>
        </p:txBody>
      </p:sp>
    </p:spTree>
    <p:extLst>
      <p:ext uri="{BB962C8B-B14F-4D97-AF65-F5344CB8AC3E}">
        <p14:creationId xmlns:p14="http://schemas.microsoft.com/office/powerpoint/2010/main" val="1552769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E63E6-AC21-FEDA-19A2-21BCD3742161}"/>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8A7DC93-F1B6-B14B-90D5-65130CF7DA55}"/>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AC661F5-5F9E-6EE5-6EAF-2D194D20C07D}"/>
              </a:ext>
            </a:extLst>
          </p:cNvPr>
          <p:cNvSpPr>
            <a:spLocks noGrp="1"/>
          </p:cNvSpPr>
          <p:nvPr>
            <p:ph type="dt" sz="half" idx="10"/>
          </p:nvPr>
        </p:nvSpPr>
        <p:spPr/>
        <p:txBody>
          <a:bodyPr/>
          <a:lstStyle/>
          <a:p>
            <a:fld id="{9E6C4E6D-2AAA-4E3F-9DB5-59F59455383C}" type="datetime1">
              <a:rPr kumimoji="1" lang="ja-JP" altLang="en-US" smtClean="0"/>
              <a:t>2024/12/24</a:t>
            </a:fld>
            <a:endParaRPr kumimoji="1" lang="ja-JP" altLang="en-US"/>
          </a:p>
        </p:txBody>
      </p:sp>
      <p:sp>
        <p:nvSpPr>
          <p:cNvPr id="5" name="フッター プレースホルダー 4">
            <a:extLst>
              <a:ext uri="{FF2B5EF4-FFF2-40B4-BE49-F238E27FC236}">
                <a16:creationId xmlns:a16="http://schemas.microsoft.com/office/drawing/2014/main" id="{45C5E343-1DB9-181D-3646-5669FCF677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AFF415-F9CC-FCC2-D752-DA519DFD1FEC}"/>
              </a:ext>
            </a:extLst>
          </p:cNvPr>
          <p:cNvSpPr>
            <a:spLocks noGrp="1"/>
          </p:cNvSpPr>
          <p:nvPr>
            <p:ph type="sldNum" sz="quarter" idx="12"/>
          </p:nvPr>
        </p:nvSpPr>
        <p:spPr/>
        <p:txBody>
          <a:bodyPr/>
          <a:lstStyle>
            <a:lvl1pPr>
              <a:defRPr sz="1463"/>
            </a:lvl1pPr>
          </a:lstStyle>
          <a:p>
            <a:fld id="{8C580973-E331-4F78-828B-AB1DDE38D594}" type="slidenum">
              <a:rPr lang="ja-JP" altLang="en-US" smtClean="0"/>
              <a:pPr/>
              <a:t>‹#›</a:t>
            </a:fld>
            <a:endParaRPr lang="ja-JP" altLang="en-US"/>
          </a:p>
        </p:txBody>
      </p:sp>
    </p:spTree>
    <p:extLst>
      <p:ext uri="{BB962C8B-B14F-4D97-AF65-F5344CB8AC3E}">
        <p14:creationId xmlns:p14="http://schemas.microsoft.com/office/powerpoint/2010/main" val="22535620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3877" y="3214687"/>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4786322"/>
            <a:ext cx="6934200" cy="85247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Picture Placeholder 10"/>
          <p:cNvSpPr>
            <a:spLocks noGrp="1"/>
          </p:cNvSpPr>
          <p:nvPr>
            <p:ph type="pic" sz="quarter" idx="10"/>
          </p:nvPr>
        </p:nvSpPr>
        <p:spPr>
          <a:xfrm>
            <a:off x="7584300" y="6000769"/>
            <a:ext cx="2166919" cy="714357"/>
          </a:xfrm>
        </p:spPr>
        <p:txBody>
          <a:bodyPr rtlCol="0">
            <a:normAutofit/>
          </a:bodyPr>
          <a:lstStyle>
            <a:lvl1pPr algn="ctr">
              <a:buNone/>
              <a:defRPr sz="1200"/>
            </a:lvl1pPr>
          </a:lstStyle>
          <a:p>
            <a:pPr lvl="0"/>
            <a:r>
              <a:rPr lang="en-US" noProof="0"/>
              <a:t>Click icon to add picture</a:t>
            </a:r>
          </a:p>
        </p:txBody>
      </p:sp>
    </p:spTree>
    <p:extLst>
      <p:ext uri="{BB962C8B-B14F-4D97-AF65-F5344CB8AC3E}">
        <p14:creationId xmlns:p14="http://schemas.microsoft.com/office/powerpoint/2010/main" val="33006793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00201"/>
            <a:ext cx="8915400" cy="4257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02920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8229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2576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2576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8678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6"/>
            <a:ext cx="4376870" cy="36830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6"/>
            <a:ext cx="4378590" cy="36830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0967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40892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7599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5848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4227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22119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643446"/>
            <a:ext cx="5943600" cy="50006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6"/>
            <a:ext cx="5943600" cy="395923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941645" y="5214950"/>
            <a:ext cx="5943600" cy="642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164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ECEF0CBE-0F8C-40F0-9476-432036EB1270}" type="slidenum">
              <a:rPr lang="ja-JP" altLang="en-US"/>
              <a:pPr>
                <a:defRPr/>
              </a:pPr>
              <a:t>‹#›</a:t>
            </a:fld>
            <a:endParaRPr lang="ja-JP" altLang="en-US"/>
          </a:p>
        </p:txBody>
      </p:sp>
    </p:spTree>
    <p:extLst>
      <p:ext uri="{BB962C8B-B14F-4D97-AF65-F5344CB8AC3E}">
        <p14:creationId xmlns:p14="http://schemas.microsoft.com/office/powerpoint/2010/main" val="1983650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95300" y="1600201"/>
            <a:ext cx="8915400" cy="42576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7535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5832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5832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8513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95300" y="6356351"/>
            <a:ext cx="2311400" cy="365125"/>
          </a:xfrm>
          <a:prstGeom prst="rect">
            <a:avLst/>
          </a:prstGeom>
        </p:spPr>
        <p:txBody>
          <a:bodyPr/>
          <a:lstStyle/>
          <a:p>
            <a:pPr fontAlgn="base">
              <a:spcBef>
                <a:spcPct val="0"/>
              </a:spcBef>
              <a:spcAft>
                <a:spcPct val="0"/>
              </a:spcAft>
            </a:pPr>
            <a:endParaRPr lang="ja-JP" altLang="en-US">
              <a:solidFill>
                <a:prstClr val="black"/>
              </a:solidFill>
              <a:latin typeface="Arial" charset="0"/>
            </a:endParaRPr>
          </a:p>
        </p:txBody>
      </p:sp>
      <p:sp>
        <p:nvSpPr>
          <p:cNvPr id="5" name="フッター プレースホルダー 4"/>
          <p:cNvSpPr>
            <a:spLocks noGrp="1"/>
          </p:cNvSpPr>
          <p:nvPr>
            <p:ph type="ftr" sz="quarter" idx="11"/>
          </p:nvPr>
        </p:nvSpPr>
        <p:spPr>
          <a:xfrm>
            <a:off x="3384550" y="6356351"/>
            <a:ext cx="3136900" cy="365125"/>
          </a:xfrm>
          <a:prstGeom prst="rect">
            <a:avLst/>
          </a:prstGeom>
        </p:spPr>
        <p:txBody>
          <a:bodyPr/>
          <a:lstStyle/>
          <a:p>
            <a:pPr fontAlgn="base">
              <a:spcBef>
                <a:spcPct val="0"/>
              </a:spcBef>
              <a:spcAft>
                <a:spcPct val="0"/>
              </a:spcAft>
            </a:pPr>
            <a:endParaRPr lang="ja-JP" altLang="en-US">
              <a:solidFill>
                <a:prstClr val="black"/>
              </a:solidFill>
              <a:latin typeface="Arial" charset="0"/>
            </a:endParaRPr>
          </a:p>
        </p:txBody>
      </p:sp>
      <p:sp>
        <p:nvSpPr>
          <p:cNvPr id="6" name="スライド番号プレースホルダー 5"/>
          <p:cNvSpPr>
            <a:spLocks noGrp="1"/>
          </p:cNvSpPr>
          <p:nvPr>
            <p:ph type="sldNum" sz="quarter" idx="12"/>
          </p:nvPr>
        </p:nvSpPr>
        <p:spPr>
          <a:xfrm>
            <a:off x="7099300" y="6356351"/>
            <a:ext cx="2311400" cy="365125"/>
          </a:xfrm>
          <a:prstGeom prst="rect">
            <a:avLst/>
          </a:prstGeom>
        </p:spPr>
        <p:txBody>
          <a:bodyPr/>
          <a:lstStyle/>
          <a:p>
            <a:pPr fontAlgn="base">
              <a:spcBef>
                <a:spcPct val="0"/>
              </a:spcBef>
              <a:spcAft>
                <a:spcPct val="0"/>
              </a:spcAft>
            </a:pPr>
            <a:fld id="{4475CB13-57C8-4BC4-813A-83E73AEFA41F}" type="slidenum">
              <a:rPr lang="ja-JP" altLang="en-US" smtClean="0">
                <a:solidFill>
                  <a:prstClr val="black"/>
                </a:solidFill>
                <a:latin typeface="Arial" charset="0"/>
              </a:rPr>
              <a:pPr fontAlgn="base">
                <a:spcBef>
                  <a:spcPct val="0"/>
                </a:spcBef>
                <a:spcAft>
                  <a:spcPct val="0"/>
                </a:spcAft>
              </a:pPr>
              <a:t>‹#›</a:t>
            </a:fld>
            <a:endParaRPr lang="ja-JP" altLang="en-US">
              <a:solidFill>
                <a:prstClr val="black"/>
              </a:solidFill>
              <a:latin typeface="Arial" charset="0"/>
            </a:endParaRPr>
          </a:p>
        </p:txBody>
      </p:sp>
    </p:spTree>
    <p:extLst>
      <p:ext uri="{BB962C8B-B14F-4D97-AF65-F5344CB8AC3E}">
        <p14:creationId xmlns:p14="http://schemas.microsoft.com/office/powerpoint/2010/main" val="4140335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40434"/>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48" y="3886200"/>
            <a:ext cx="6934200" cy="1752600"/>
          </a:xfrm>
        </p:spPr>
        <p:txBody>
          <a:bodyPr/>
          <a:lstStyle>
            <a:lvl1pPr marL="0" indent="0" algn="ctr">
              <a:buNone/>
              <a:defRPr>
                <a:solidFill>
                  <a:schemeClr val="tx1">
                    <a:tint val="75000"/>
                  </a:schemeClr>
                </a:solidFill>
              </a:defRPr>
            </a:lvl1pPr>
            <a:lvl2pPr marL="445233" indent="0" algn="ctr">
              <a:buNone/>
              <a:defRPr>
                <a:solidFill>
                  <a:schemeClr val="tx1">
                    <a:tint val="75000"/>
                  </a:schemeClr>
                </a:solidFill>
              </a:defRPr>
            </a:lvl2pPr>
            <a:lvl3pPr marL="890457" indent="0" algn="ctr">
              <a:buNone/>
              <a:defRPr>
                <a:solidFill>
                  <a:schemeClr val="tx1">
                    <a:tint val="75000"/>
                  </a:schemeClr>
                </a:solidFill>
              </a:defRPr>
            </a:lvl3pPr>
            <a:lvl4pPr marL="1335681" indent="0" algn="ctr">
              <a:buNone/>
              <a:defRPr>
                <a:solidFill>
                  <a:schemeClr val="tx1">
                    <a:tint val="75000"/>
                  </a:schemeClr>
                </a:solidFill>
              </a:defRPr>
            </a:lvl4pPr>
            <a:lvl5pPr marL="1780908" indent="0" algn="ctr">
              <a:buNone/>
              <a:defRPr>
                <a:solidFill>
                  <a:schemeClr val="tx1">
                    <a:tint val="75000"/>
                  </a:schemeClr>
                </a:solidFill>
              </a:defRPr>
            </a:lvl5pPr>
            <a:lvl6pPr marL="2226134" indent="0" algn="ctr">
              <a:buNone/>
              <a:defRPr>
                <a:solidFill>
                  <a:schemeClr val="tx1">
                    <a:tint val="75000"/>
                  </a:schemeClr>
                </a:solidFill>
              </a:defRPr>
            </a:lvl6pPr>
            <a:lvl7pPr marL="2671379" indent="0" algn="ctr">
              <a:buNone/>
              <a:defRPr>
                <a:solidFill>
                  <a:schemeClr val="tx1">
                    <a:tint val="75000"/>
                  </a:schemeClr>
                </a:solidFill>
              </a:defRPr>
            </a:lvl7pPr>
            <a:lvl8pPr marL="3116603" indent="0" algn="ctr">
              <a:buNone/>
              <a:defRPr>
                <a:solidFill>
                  <a:schemeClr val="tx1">
                    <a:tint val="75000"/>
                  </a:schemeClr>
                </a:solidFill>
              </a:defRPr>
            </a:lvl8pPr>
            <a:lvl9pPr marL="3561828"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5956EB19-74C9-4F59-B263-12839C4526D8}" type="datetime1">
              <a:rPr lang="ja-JP" altLang="en-US" smtClean="0"/>
              <a:t>2024/12/24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D64DDF-B058-4171-8765-6D1C1466F4CC}" type="slidenum">
              <a:rPr lang="ja-JP" altLang="en-US"/>
              <a:pPr>
                <a:defRPr/>
              </a:pPr>
              <a:t>‹#›</a:t>
            </a:fld>
            <a:endParaRPr lang="ja-JP" altLang="en-US"/>
          </a:p>
        </p:txBody>
      </p:sp>
    </p:spTree>
    <p:extLst>
      <p:ext uri="{BB962C8B-B14F-4D97-AF65-F5344CB8AC3E}">
        <p14:creationId xmlns:p14="http://schemas.microsoft.com/office/powerpoint/2010/main" val="21231860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619C2CE-1406-4B80-BE32-865D3644D952}" type="datetime1">
              <a:rPr lang="ja-JP" altLang="en-US" smtClean="0"/>
              <a:t>2024/12/24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927FC21-91B3-4F19-A8F0-33CB94BDEB66}" type="slidenum">
              <a:rPr lang="ja-JP" altLang="en-US"/>
              <a:pPr>
                <a:defRPr/>
              </a:pPr>
              <a:t>‹#›</a:t>
            </a:fld>
            <a:endParaRPr lang="ja-JP" altLang="en-US"/>
          </a:p>
        </p:txBody>
      </p:sp>
    </p:spTree>
    <p:extLst>
      <p:ext uri="{BB962C8B-B14F-4D97-AF65-F5344CB8AC3E}">
        <p14:creationId xmlns:p14="http://schemas.microsoft.com/office/powerpoint/2010/main" val="2820466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76" y="441697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76" y="2907253"/>
            <a:ext cx="8420100" cy="1500187"/>
          </a:xfrm>
        </p:spPr>
        <p:txBody>
          <a:bodyPr anchor="b"/>
          <a:lstStyle>
            <a:lvl1pPr marL="0" indent="0">
              <a:buNone/>
              <a:defRPr sz="2000">
                <a:solidFill>
                  <a:schemeClr val="tx1">
                    <a:tint val="75000"/>
                  </a:schemeClr>
                </a:solidFill>
              </a:defRPr>
            </a:lvl1pPr>
            <a:lvl2pPr marL="445233" indent="0">
              <a:buNone/>
              <a:defRPr sz="1800">
                <a:solidFill>
                  <a:schemeClr val="tx1">
                    <a:tint val="75000"/>
                  </a:schemeClr>
                </a:solidFill>
              </a:defRPr>
            </a:lvl2pPr>
            <a:lvl3pPr marL="890457" indent="0">
              <a:buNone/>
              <a:defRPr sz="1600">
                <a:solidFill>
                  <a:schemeClr val="tx1">
                    <a:tint val="75000"/>
                  </a:schemeClr>
                </a:solidFill>
              </a:defRPr>
            </a:lvl3pPr>
            <a:lvl4pPr marL="1335681" indent="0">
              <a:buNone/>
              <a:defRPr sz="1400">
                <a:solidFill>
                  <a:schemeClr val="tx1">
                    <a:tint val="75000"/>
                  </a:schemeClr>
                </a:solidFill>
              </a:defRPr>
            </a:lvl4pPr>
            <a:lvl5pPr marL="1780908" indent="0">
              <a:buNone/>
              <a:defRPr sz="1400">
                <a:solidFill>
                  <a:schemeClr val="tx1">
                    <a:tint val="75000"/>
                  </a:schemeClr>
                </a:solidFill>
              </a:defRPr>
            </a:lvl5pPr>
            <a:lvl6pPr marL="2226134" indent="0">
              <a:buNone/>
              <a:defRPr sz="1400">
                <a:solidFill>
                  <a:schemeClr val="tx1">
                    <a:tint val="75000"/>
                  </a:schemeClr>
                </a:solidFill>
              </a:defRPr>
            </a:lvl6pPr>
            <a:lvl7pPr marL="2671379" indent="0">
              <a:buNone/>
              <a:defRPr sz="1400">
                <a:solidFill>
                  <a:schemeClr val="tx1">
                    <a:tint val="75000"/>
                  </a:schemeClr>
                </a:solidFill>
              </a:defRPr>
            </a:lvl7pPr>
            <a:lvl8pPr marL="3116603" indent="0">
              <a:buNone/>
              <a:defRPr sz="1400">
                <a:solidFill>
                  <a:schemeClr val="tx1">
                    <a:tint val="75000"/>
                  </a:schemeClr>
                </a:solidFill>
              </a:defRPr>
            </a:lvl8pPr>
            <a:lvl9pPr marL="3561828"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0981784-32C9-4FE6-9B51-368A864CC080}" type="datetime1">
              <a:rPr lang="ja-JP" altLang="en-US" smtClean="0"/>
              <a:t>2024/12/24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7153662-4345-479E-9336-EE273FB7EEA5}" type="slidenum">
              <a:rPr lang="ja-JP" altLang="en-US"/>
              <a:pPr>
                <a:defRPr/>
              </a:pPr>
              <a:t>‹#›</a:t>
            </a:fld>
            <a:endParaRPr lang="ja-JP" altLang="en-US"/>
          </a:p>
        </p:txBody>
      </p:sp>
    </p:spTree>
    <p:extLst>
      <p:ext uri="{BB962C8B-B14F-4D97-AF65-F5344CB8AC3E}">
        <p14:creationId xmlns:p14="http://schemas.microsoft.com/office/powerpoint/2010/main" val="1850202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581" y="16003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445" y="16003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60DA0F27-FF9B-47D9-8816-0A0A2E6CAF8B}" type="datetime1">
              <a:rPr lang="ja-JP" altLang="en-US" smtClean="0"/>
              <a:t>2024/12/24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E5A368D-6E68-43C4-B3DC-2055BDBA62B0}" type="slidenum">
              <a:rPr lang="ja-JP" altLang="en-US"/>
              <a:pPr>
                <a:defRPr/>
              </a:pPr>
              <a:t>‹#›</a:t>
            </a:fld>
            <a:endParaRPr lang="ja-JP" altLang="en-US"/>
          </a:p>
        </p:txBody>
      </p:sp>
    </p:spTree>
    <p:extLst>
      <p:ext uri="{BB962C8B-B14F-4D97-AF65-F5344CB8AC3E}">
        <p14:creationId xmlns:p14="http://schemas.microsoft.com/office/powerpoint/2010/main" val="5090355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6118" y="1535113"/>
            <a:ext cx="4376737" cy="639762"/>
          </a:xfrm>
        </p:spPr>
        <p:txBody>
          <a:bodyPr anchor="b"/>
          <a:lstStyle>
            <a:lvl1pPr marL="0" indent="0">
              <a:buNone/>
              <a:defRPr sz="2400" b="1"/>
            </a:lvl1pPr>
            <a:lvl2pPr marL="445233" indent="0">
              <a:buNone/>
              <a:defRPr sz="2000" b="1"/>
            </a:lvl2pPr>
            <a:lvl3pPr marL="890457" indent="0">
              <a:buNone/>
              <a:defRPr sz="1800" b="1"/>
            </a:lvl3pPr>
            <a:lvl4pPr marL="1335681" indent="0">
              <a:buNone/>
              <a:defRPr sz="1600" b="1"/>
            </a:lvl4pPr>
            <a:lvl5pPr marL="1780908" indent="0">
              <a:buNone/>
              <a:defRPr sz="1600" b="1"/>
            </a:lvl5pPr>
            <a:lvl6pPr marL="2226134" indent="0">
              <a:buNone/>
              <a:defRPr sz="1600" b="1"/>
            </a:lvl6pPr>
            <a:lvl7pPr marL="2671379" indent="0">
              <a:buNone/>
              <a:defRPr sz="1600" b="1"/>
            </a:lvl7pPr>
            <a:lvl8pPr marL="3116603" indent="0">
              <a:buNone/>
              <a:defRPr sz="1600" b="1"/>
            </a:lvl8pPr>
            <a:lvl9pPr marL="3561828"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6118" y="2174878"/>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3054" y="1535113"/>
            <a:ext cx="4378325" cy="639762"/>
          </a:xfrm>
        </p:spPr>
        <p:txBody>
          <a:bodyPr anchor="b"/>
          <a:lstStyle>
            <a:lvl1pPr marL="0" indent="0">
              <a:buNone/>
              <a:defRPr sz="2400" b="1"/>
            </a:lvl1pPr>
            <a:lvl2pPr marL="445233" indent="0">
              <a:buNone/>
              <a:defRPr sz="2000" b="1"/>
            </a:lvl2pPr>
            <a:lvl3pPr marL="890457" indent="0">
              <a:buNone/>
              <a:defRPr sz="1800" b="1"/>
            </a:lvl3pPr>
            <a:lvl4pPr marL="1335681" indent="0">
              <a:buNone/>
              <a:defRPr sz="1600" b="1"/>
            </a:lvl4pPr>
            <a:lvl5pPr marL="1780908" indent="0">
              <a:buNone/>
              <a:defRPr sz="1600" b="1"/>
            </a:lvl5pPr>
            <a:lvl6pPr marL="2226134" indent="0">
              <a:buNone/>
              <a:defRPr sz="1600" b="1"/>
            </a:lvl6pPr>
            <a:lvl7pPr marL="2671379" indent="0">
              <a:buNone/>
              <a:defRPr sz="1600" b="1"/>
            </a:lvl7pPr>
            <a:lvl8pPr marL="3116603" indent="0">
              <a:buNone/>
              <a:defRPr sz="1600" b="1"/>
            </a:lvl8pPr>
            <a:lvl9pPr marL="3561828"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3054"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15ED1E7B-1273-450C-A497-C50DFD5BA261}" type="datetime1">
              <a:rPr lang="ja-JP" altLang="en-US" smtClean="0"/>
              <a:t>2024/12/24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ACD8FFA-65AF-47D8-A52A-7620F143662C}" type="slidenum">
              <a:rPr lang="ja-JP" altLang="en-US"/>
              <a:pPr>
                <a:defRPr/>
              </a:pPr>
              <a:t>‹#›</a:t>
            </a:fld>
            <a:endParaRPr lang="ja-JP" altLang="en-US"/>
          </a:p>
        </p:txBody>
      </p:sp>
    </p:spTree>
    <p:extLst>
      <p:ext uri="{BB962C8B-B14F-4D97-AF65-F5344CB8AC3E}">
        <p14:creationId xmlns:p14="http://schemas.microsoft.com/office/powerpoint/2010/main" val="33508636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7172D84C-66C9-43A4-A64A-0B1E8C9DDA84}" type="datetime1">
              <a:rPr lang="ja-JP" altLang="en-US" smtClean="0"/>
              <a:t>2024/12/24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ECEF0CBE-0F8C-40F0-9476-432036EB1270}" type="slidenum">
              <a:rPr lang="ja-JP" altLang="en-US"/>
              <a:pPr>
                <a:defRPr/>
              </a:pPr>
              <a:t>‹#›</a:t>
            </a:fld>
            <a:endParaRPr lang="ja-JP" altLang="en-US"/>
          </a:p>
        </p:txBody>
      </p:sp>
    </p:spTree>
    <p:extLst>
      <p:ext uri="{BB962C8B-B14F-4D97-AF65-F5344CB8AC3E}">
        <p14:creationId xmlns:p14="http://schemas.microsoft.com/office/powerpoint/2010/main" val="35194382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6D88F67-9841-4984-8657-DE6A8F10792D}" type="datetime1">
              <a:rPr lang="ja-JP" altLang="en-US" smtClean="0"/>
              <a:t>2024/12/24</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6DF7D29-B1A1-4DF3-BC2C-70C7BE1FBD48}" type="slidenum">
              <a:rPr lang="ja-JP" altLang="en-US"/>
              <a:pPr>
                <a:defRPr/>
              </a:pPr>
              <a:t>‹#›</a:t>
            </a:fld>
            <a:endParaRPr lang="ja-JP" altLang="en-US"/>
          </a:p>
        </p:txBody>
      </p:sp>
    </p:spTree>
    <p:extLst>
      <p:ext uri="{BB962C8B-B14F-4D97-AF65-F5344CB8AC3E}">
        <p14:creationId xmlns:p14="http://schemas.microsoft.com/office/powerpoint/2010/main" val="371831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6DF7D29-B1A1-4DF3-BC2C-70C7BE1FBD48}" type="slidenum">
              <a:rPr lang="ja-JP" altLang="en-US"/>
              <a:pPr>
                <a:defRPr/>
              </a:pPr>
              <a:t>‹#›</a:t>
            </a:fld>
            <a:endParaRPr lang="ja-JP" altLang="en-US"/>
          </a:p>
        </p:txBody>
      </p:sp>
    </p:spTree>
    <p:extLst>
      <p:ext uri="{BB962C8B-B14F-4D97-AF65-F5344CB8AC3E}">
        <p14:creationId xmlns:p14="http://schemas.microsoft.com/office/powerpoint/2010/main" val="29429783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33" y="273052"/>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733" y="2735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33" y="1435200"/>
            <a:ext cx="3259138" cy="4691063"/>
          </a:xfrm>
        </p:spPr>
        <p:txBody>
          <a:bodyPr/>
          <a:lstStyle>
            <a:lvl1pPr marL="0" indent="0">
              <a:buNone/>
              <a:defRPr sz="1400"/>
            </a:lvl1pPr>
            <a:lvl2pPr marL="445233" indent="0">
              <a:buNone/>
              <a:defRPr sz="1200"/>
            </a:lvl2pPr>
            <a:lvl3pPr marL="890457" indent="0">
              <a:buNone/>
              <a:defRPr sz="1000"/>
            </a:lvl3pPr>
            <a:lvl4pPr marL="1335681" indent="0">
              <a:buNone/>
              <a:defRPr sz="900"/>
            </a:lvl4pPr>
            <a:lvl5pPr marL="1780908" indent="0">
              <a:buNone/>
              <a:defRPr sz="900"/>
            </a:lvl5pPr>
            <a:lvl6pPr marL="2226134" indent="0">
              <a:buNone/>
              <a:defRPr sz="900"/>
            </a:lvl6pPr>
            <a:lvl7pPr marL="2671379" indent="0">
              <a:buNone/>
              <a:defRPr sz="900"/>
            </a:lvl7pPr>
            <a:lvl8pPr marL="3116603" indent="0">
              <a:buNone/>
              <a:defRPr sz="900"/>
            </a:lvl8pPr>
            <a:lvl9pPr marL="356182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7BA3DF7-2343-4C68-B750-CD42F424F852}" type="datetime1">
              <a:rPr lang="ja-JP" altLang="en-US" smtClean="0"/>
              <a:t>2024/12/24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26B61-B6DF-4BD6-9D60-865995355DD6}" type="slidenum">
              <a:rPr lang="ja-JP" altLang="en-US"/>
              <a:pPr>
                <a:defRPr/>
              </a:pPr>
              <a:t>‹#›</a:t>
            </a:fld>
            <a:endParaRPr lang="ja-JP" altLang="en-US"/>
          </a:p>
        </p:txBody>
      </p:sp>
    </p:spTree>
    <p:extLst>
      <p:ext uri="{BB962C8B-B14F-4D97-AF65-F5344CB8AC3E}">
        <p14:creationId xmlns:p14="http://schemas.microsoft.com/office/powerpoint/2010/main" val="6641116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6"/>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76" y="612776"/>
            <a:ext cx="5943600" cy="4114800"/>
          </a:xfrm>
        </p:spPr>
        <p:txBody>
          <a:bodyPr rtlCol="0">
            <a:normAutofit/>
          </a:bodyPr>
          <a:lstStyle>
            <a:lvl1pPr marL="0" indent="0">
              <a:buNone/>
              <a:defRPr sz="3200"/>
            </a:lvl1pPr>
            <a:lvl2pPr marL="445233" indent="0">
              <a:buNone/>
              <a:defRPr sz="2800"/>
            </a:lvl2pPr>
            <a:lvl3pPr marL="890457" indent="0">
              <a:buNone/>
              <a:defRPr sz="2400"/>
            </a:lvl3pPr>
            <a:lvl4pPr marL="1335681" indent="0">
              <a:buNone/>
              <a:defRPr sz="2000"/>
            </a:lvl4pPr>
            <a:lvl5pPr marL="1780908" indent="0">
              <a:buNone/>
              <a:defRPr sz="2000"/>
            </a:lvl5pPr>
            <a:lvl6pPr marL="2226134" indent="0">
              <a:buNone/>
              <a:defRPr sz="2000"/>
            </a:lvl6pPr>
            <a:lvl7pPr marL="2671379" indent="0">
              <a:buNone/>
              <a:defRPr sz="2000"/>
            </a:lvl7pPr>
            <a:lvl8pPr marL="3116603" indent="0">
              <a:buNone/>
              <a:defRPr sz="2000"/>
            </a:lvl8pPr>
            <a:lvl9pPr marL="3561828"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76" y="5367339"/>
            <a:ext cx="5943600" cy="804862"/>
          </a:xfrm>
        </p:spPr>
        <p:txBody>
          <a:bodyPr/>
          <a:lstStyle>
            <a:lvl1pPr marL="0" indent="0">
              <a:buNone/>
              <a:defRPr sz="1400"/>
            </a:lvl1pPr>
            <a:lvl2pPr marL="445233" indent="0">
              <a:buNone/>
              <a:defRPr sz="1200"/>
            </a:lvl2pPr>
            <a:lvl3pPr marL="890457" indent="0">
              <a:buNone/>
              <a:defRPr sz="1000"/>
            </a:lvl3pPr>
            <a:lvl4pPr marL="1335681" indent="0">
              <a:buNone/>
              <a:defRPr sz="900"/>
            </a:lvl4pPr>
            <a:lvl5pPr marL="1780908" indent="0">
              <a:buNone/>
              <a:defRPr sz="900"/>
            </a:lvl5pPr>
            <a:lvl6pPr marL="2226134" indent="0">
              <a:buNone/>
              <a:defRPr sz="900"/>
            </a:lvl6pPr>
            <a:lvl7pPr marL="2671379" indent="0">
              <a:buNone/>
              <a:defRPr sz="900"/>
            </a:lvl7pPr>
            <a:lvl8pPr marL="3116603" indent="0">
              <a:buNone/>
              <a:defRPr sz="900"/>
            </a:lvl8pPr>
            <a:lvl9pPr marL="356182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F98C441-DA5E-45E5-9235-E23DDB368DFC}" type="datetime1">
              <a:rPr lang="ja-JP" altLang="en-US" smtClean="0"/>
              <a:t>2024/12/24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ABD9837-41C9-405D-874A-3C941FCA4729}" type="slidenum">
              <a:rPr lang="ja-JP" altLang="en-US"/>
              <a:pPr>
                <a:defRPr/>
              </a:pPr>
              <a:t>‹#›</a:t>
            </a:fld>
            <a:endParaRPr lang="ja-JP" altLang="en-US"/>
          </a:p>
        </p:txBody>
      </p:sp>
    </p:spTree>
    <p:extLst>
      <p:ext uri="{BB962C8B-B14F-4D97-AF65-F5344CB8AC3E}">
        <p14:creationId xmlns:p14="http://schemas.microsoft.com/office/powerpoint/2010/main" val="10530014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C442275-2681-4D68-8B4D-BFD3D247F2B4}" type="datetime1">
              <a:rPr lang="ja-JP" altLang="en-US" smtClean="0"/>
              <a:t>2024/12/24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EA3B985-3408-4FF8-8280-0FAF1BD65987}" type="slidenum">
              <a:rPr lang="ja-JP" altLang="en-US"/>
              <a:pPr>
                <a:defRPr/>
              </a:pPr>
              <a:t>‹#›</a:t>
            </a:fld>
            <a:endParaRPr lang="ja-JP" altLang="en-US"/>
          </a:p>
        </p:txBody>
      </p:sp>
    </p:spTree>
    <p:extLst>
      <p:ext uri="{BB962C8B-B14F-4D97-AF65-F5344CB8AC3E}">
        <p14:creationId xmlns:p14="http://schemas.microsoft.com/office/powerpoint/2010/main" val="2187979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5087"/>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486" y="275087"/>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8A1F4D6-85D7-4344-94E5-E0E62185ADE1}" type="datetime1">
              <a:rPr lang="ja-JP" altLang="en-US" smtClean="0"/>
              <a:t>2024/12/24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F322990-6991-42EB-838C-FA8A6DBCFD7F}" type="slidenum">
              <a:rPr lang="ja-JP" altLang="en-US"/>
              <a:pPr>
                <a:defRPr/>
              </a:pPr>
              <a:t>‹#›</a:t>
            </a:fld>
            <a:endParaRPr lang="ja-JP" altLang="en-US"/>
          </a:p>
        </p:txBody>
      </p:sp>
    </p:spTree>
    <p:extLst>
      <p:ext uri="{BB962C8B-B14F-4D97-AF65-F5344CB8AC3E}">
        <p14:creationId xmlns:p14="http://schemas.microsoft.com/office/powerpoint/2010/main" val="39255779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B8CB3D78-B459-4C40-94E2-78F313526ED4}" type="datetime1">
              <a:rPr lang="ja-JP" altLang="en-US" smtClean="0"/>
              <a:t>2024/12/24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E5C6F57D-1B28-4C30-828C-BD17EB492280}" type="slidenum">
              <a:rPr lang="ja-JP" altLang="en-US"/>
              <a:pPr>
                <a:defRPr/>
              </a:pPr>
              <a:t>‹#›</a:t>
            </a:fld>
            <a:endParaRPr lang="ja-JP" altLang="en-US"/>
          </a:p>
        </p:txBody>
      </p:sp>
    </p:spTree>
    <p:extLst>
      <p:ext uri="{BB962C8B-B14F-4D97-AF65-F5344CB8AC3E}">
        <p14:creationId xmlns:p14="http://schemas.microsoft.com/office/powerpoint/2010/main" val="34707939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F1D8450-D443-4928-8E24-1200CDA7BD75}" type="datetimeFigureOut">
              <a:rPr kumimoji="1" lang="ja-JP" altLang="en-US" smtClean="0"/>
              <a:t>2024/12/24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39742039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1D8450-D443-4928-8E24-1200CDA7BD75}" type="datetimeFigureOut">
              <a:rPr kumimoji="1" lang="ja-JP" altLang="en-US" smtClean="0"/>
              <a:t>2024/12/24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11869145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5" y="4406900"/>
            <a:ext cx="8420100" cy="1362075"/>
          </a:xfrm>
        </p:spPr>
        <p:txBody>
          <a:bodyPr anchor="t"/>
          <a:lstStyle>
            <a:lvl1pPr algn="l">
              <a:defRPr sz="4195"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5" y="2906713"/>
            <a:ext cx="8420100" cy="1500187"/>
          </a:xfrm>
        </p:spPr>
        <p:txBody>
          <a:bodyPr anchor="b"/>
          <a:lstStyle>
            <a:lvl1pPr marL="0" indent="0">
              <a:buNone/>
              <a:defRPr sz="2097">
                <a:solidFill>
                  <a:schemeClr val="tx1">
                    <a:tint val="75000"/>
                  </a:schemeClr>
                </a:solidFill>
              </a:defRPr>
            </a:lvl1pPr>
            <a:lvl2pPr marL="477130" indent="0">
              <a:buNone/>
              <a:defRPr sz="1907">
                <a:solidFill>
                  <a:schemeClr val="tx1">
                    <a:tint val="75000"/>
                  </a:schemeClr>
                </a:solidFill>
              </a:defRPr>
            </a:lvl2pPr>
            <a:lvl3pPr marL="954260" indent="0">
              <a:buNone/>
              <a:defRPr sz="1716">
                <a:solidFill>
                  <a:schemeClr val="tx1">
                    <a:tint val="75000"/>
                  </a:schemeClr>
                </a:solidFill>
              </a:defRPr>
            </a:lvl3pPr>
            <a:lvl4pPr marL="1431390" indent="0">
              <a:buNone/>
              <a:defRPr sz="1430">
                <a:solidFill>
                  <a:schemeClr val="tx1">
                    <a:tint val="75000"/>
                  </a:schemeClr>
                </a:solidFill>
              </a:defRPr>
            </a:lvl4pPr>
            <a:lvl5pPr marL="1908520" indent="0">
              <a:buNone/>
              <a:defRPr sz="1430">
                <a:solidFill>
                  <a:schemeClr val="tx1">
                    <a:tint val="75000"/>
                  </a:schemeClr>
                </a:solidFill>
              </a:defRPr>
            </a:lvl5pPr>
            <a:lvl6pPr marL="2385651" indent="0">
              <a:buNone/>
              <a:defRPr sz="1430">
                <a:solidFill>
                  <a:schemeClr val="tx1">
                    <a:tint val="75000"/>
                  </a:schemeClr>
                </a:solidFill>
              </a:defRPr>
            </a:lvl6pPr>
            <a:lvl7pPr marL="2862781" indent="0">
              <a:buNone/>
              <a:defRPr sz="1430">
                <a:solidFill>
                  <a:schemeClr val="tx1">
                    <a:tint val="75000"/>
                  </a:schemeClr>
                </a:solidFill>
              </a:defRPr>
            </a:lvl7pPr>
            <a:lvl8pPr marL="3339911" indent="0">
              <a:buNone/>
              <a:defRPr sz="1430">
                <a:solidFill>
                  <a:schemeClr val="tx1">
                    <a:tint val="75000"/>
                  </a:schemeClr>
                </a:solidFill>
              </a:defRPr>
            </a:lvl8pPr>
            <a:lvl9pPr marL="3817041" indent="0">
              <a:buNone/>
              <a:defRPr sz="143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F1D8450-D443-4928-8E24-1200CDA7BD75}" type="datetimeFigureOut">
              <a:rPr kumimoji="1" lang="ja-JP" altLang="en-US" smtClean="0"/>
              <a:t>2024/12/24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13471865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956"/>
            </a:lvl1pPr>
            <a:lvl2pPr>
              <a:defRPr sz="2479"/>
            </a:lvl2pPr>
            <a:lvl3pPr>
              <a:defRPr sz="2097"/>
            </a:lvl3pPr>
            <a:lvl4pPr>
              <a:defRPr sz="1907"/>
            </a:lvl4pPr>
            <a:lvl5pPr>
              <a:defRPr sz="1907"/>
            </a:lvl5pPr>
            <a:lvl6pPr>
              <a:defRPr sz="1907"/>
            </a:lvl6pPr>
            <a:lvl7pPr>
              <a:defRPr sz="1907"/>
            </a:lvl7pPr>
            <a:lvl8pPr>
              <a:defRPr sz="1907"/>
            </a:lvl8pPr>
            <a:lvl9pPr>
              <a:defRPr sz="190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956"/>
            </a:lvl1pPr>
            <a:lvl2pPr>
              <a:defRPr sz="2479"/>
            </a:lvl2pPr>
            <a:lvl3pPr>
              <a:defRPr sz="2097"/>
            </a:lvl3pPr>
            <a:lvl4pPr>
              <a:defRPr sz="1907"/>
            </a:lvl4pPr>
            <a:lvl5pPr>
              <a:defRPr sz="1907"/>
            </a:lvl5pPr>
            <a:lvl6pPr>
              <a:defRPr sz="1907"/>
            </a:lvl6pPr>
            <a:lvl7pPr>
              <a:defRPr sz="1907"/>
            </a:lvl7pPr>
            <a:lvl8pPr>
              <a:defRPr sz="1907"/>
            </a:lvl8pPr>
            <a:lvl9pPr>
              <a:defRPr sz="190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F1D8450-D443-4928-8E24-1200CDA7BD75}" type="datetimeFigureOut">
              <a:rPr kumimoji="1" lang="ja-JP" altLang="en-US" smtClean="0"/>
              <a:t>2024/12/24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14583638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79" b="1"/>
            </a:lvl1pPr>
            <a:lvl2pPr marL="477130" indent="0">
              <a:buNone/>
              <a:defRPr sz="2097" b="1"/>
            </a:lvl2pPr>
            <a:lvl3pPr marL="954260" indent="0">
              <a:buNone/>
              <a:defRPr sz="1907" b="1"/>
            </a:lvl3pPr>
            <a:lvl4pPr marL="1431390" indent="0">
              <a:buNone/>
              <a:defRPr sz="1716" b="1"/>
            </a:lvl4pPr>
            <a:lvl5pPr marL="1908520" indent="0">
              <a:buNone/>
              <a:defRPr sz="1716" b="1"/>
            </a:lvl5pPr>
            <a:lvl6pPr marL="2385651" indent="0">
              <a:buNone/>
              <a:defRPr sz="1716" b="1"/>
            </a:lvl6pPr>
            <a:lvl7pPr marL="2862781" indent="0">
              <a:buNone/>
              <a:defRPr sz="1716" b="1"/>
            </a:lvl7pPr>
            <a:lvl8pPr marL="3339911" indent="0">
              <a:buNone/>
              <a:defRPr sz="1716" b="1"/>
            </a:lvl8pPr>
            <a:lvl9pPr marL="3817041" indent="0">
              <a:buNone/>
              <a:defRPr sz="1716"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6"/>
            <a:ext cx="4376870" cy="3951288"/>
          </a:xfrm>
        </p:spPr>
        <p:txBody>
          <a:bodyPr/>
          <a:lstStyle>
            <a:lvl1pPr>
              <a:defRPr sz="2479"/>
            </a:lvl1pPr>
            <a:lvl2pPr>
              <a:defRPr sz="2097"/>
            </a:lvl2pPr>
            <a:lvl3pPr>
              <a:defRPr sz="1907"/>
            </a:lvl3pPr>
            <a:lvl4pPr>
              <a:defRPr sz="1716"/>
            </a:lvl4pPr>
            <a:lvl5pPr>
              <a:defRPr sz="1716"/>
            </a:lvl5pPr>
            <a:lvl6pPr>
              <a:defRPr sz="1716"/>
            </a:lvl6pPr>
            <a:lvl7pPr>
              <a:defRPr sz="1716"/>
            </a:lvl7pPr>
            <a:lvl8pPr>
              <a:defRPr sz="1716"/>
            </a:lvl8pPr>
            <a:lvl9pPr>
              <a:defRPr sz="171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89" cy="639762"/>
          </a:xfrm>
        </p:spPr>
        <p:txBody>
          <a:bodyPr anchor="b"/>
          <a:lstStyle>
            <a:lvl1pPr marL="0" indent="0">
              <a:buNone/>
              <a:defRPr sz="2479" b="1"/>
            </a:lvl1pPr>
            <a:lvl2pPr marL="477130" indent="0">
              <a:buNone/>
              <a:defRPr sz="2097" b="1"/>
            </a:lvl2pPr>
            <a:lvl3pPr marL="954260" indent="0">
              <a:buNone/>
              <a:defRPr sz="1907" b="1"/>
            </a:lvl3pPr>
            <a:lvl4pPr marL="1431390" indent="0">
              <a:buNone/>
              <a:defRPr sz="1716" b="1"/>
            </a:lvl4pPr>
            <a:lvl5pPr marL="1908520" indent="0">
              <a:buNone/>
              <a:defRPr sz="1716" b="1"/>
            </a:lvl5pPr>
            <a:lvl6pPr marL="2385651" indent="0">
              <a:buNone/>
              <a:defRPr sz="1716" b="1"/>
            </a:lvl6pPr>
            <a:lvl7pPr marL="2862781" indent="0">
              <a:buNone/>
              <a:defRPr sz="1716" b="1"/>
            </a:lvl7pPr>
            <a:lvl8pPr marL="3339911" indent="0">
              <a:buNone/>
              <a:defRPr sz="1716" b="1"/>
            </a:lvl8pPr>
            <a:lvl9pPr marL="3817041" indent="0">
              <a:buNone/>
              <a:defRPr sz="1716"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6"/>
            <a:ext cx="4378589" cy="3951288"/>
          </a:xfrm>
        </p:spPr>
        <p:txBody>
          <a:bodyPr/>
          <a:lstStyle>
            <a:lvl1pPr>
              <a:defRPr sz="2479"/>
            </a:lvl1pPr>
            <a:lvl2pPr>
              <a:defRPr sz="2097"/>
            </a:lvl2pPr>
            <a:lvl3pPr>
              <a:defRPr sz="1907"/>
            </a:lvl3pPr>
            <a:lvl4pPr>
              <a:defRPr sz="1716"/>
            </a:lvl4pPr>
            <a:lvl5pPr>
              <a:defRPr sz="1716"/>
            </a:lvl5pPr>
            <a:lvl6pPr>
              <a:defRPr sz="1716"/>
            </a:lvl6pPr>
            <a:lvl7pPr>
              <a:defRPr sz="1716"/>
            </a:lvl7pPr>
            <a:lvl8pPr>
              <a:defRPr sz="1716"/>
            </a:lvl8pPr>
            <a:lvl9pPr>
              <a:defRPr sz="171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1D8450-D443-4928-8E24-1200CDA7BD75}" type="datetimeFigureOut">
              <a:rPr kumimoji="1" lang="ja-JP" altLang="en-US" smtClean="0"/>
              <a:t>2024/12/24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162461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33" y="273052"/>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733" y="2735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33" y="1435200"/>
            <a:ext cx="3259138" cy="4691063"/>
          </a:xfrm>
        </p:spPr>
        <p:txBody>
          <a:bodyPr/>
          <a:lstStyle>
            <a:lvl1pPr marL="0" indent="0">
              <a:buNone/>
              <a:defRPr sz="1400"/>
            </a:lvl1pPr>
            <a:lvl2pPr marL="445233" indent="0">
              <a:buNone/>
              <a:defRPr sz="1200"/>
            </a:lvl2pPr>
            <a:lvl3pPr marL="890457" indent="0">
              <a:buNone/>
              <a:defRPr sz="1000"/>
            </a:lvl3pPr>
            <a:lvl4pPr marL="1335681" indent="0">
              <a:buNone/>
              <a:defRPr sz="900"/>
            </a:lvl4pPr>
            <a:lvl5pPr marL="1780908" indent="0">
              <a:buNone/>
              <a:defRPr sz="900"/>
            </a:lvl5pPr>
            <a:lvl6pPr marL="2226134" indent="0">
              <a:buNone/>
              <a:defRPr sz="900"/>
            </a:lvl6pPr>
            <a:lvl7pPr marL="2671379" indent="0">
              <a:buNone/>
              <a:defRPr sz="900"/>
            </a:lvl7pPr>
            <a:lvl8pPr marL="3116603" indent="0">
              <a:buNone/>
              <a:defRPr sz="900"/>
            </a:lvl8pPr>
            <a:lvl9pPr marL="356182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26B61-B6DF-4BD6-9D60-865995355DD6}" type="slidenum">
              <a:rPr lang="ja-JP" altLang="en-US"/>
              <a:pPr>
                <a:defRPr/>
              </a:pPr>
              <a:t>‹#›</a:t>
            </a:fld>
            <a:endParaRPr lang="ja-JP" altLang="en-US"/>
          </a:p>
        </p:txBody>
      </p:sp>
    </p:spTree>
    <p:extLst>
      <p:ext uri="{BB962C8B-B14F-4D97-AF65-F5344CB8AC3E}">
        <p14:creationId xmlns:p14="http://schemas.microsoft.com/office/powerpoint/2010/main" val="2697199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1D8450-D443-4928-8E24-1200CDA7BD75}" type="datetimeFigureOut">
              <a:rPr kumimoji="1" lang="ja-JP" altLang="en-US" smtClean="0"/>
              <a:t>2024/12/24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30319841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F1D8450-D443-4928-8E24-1200CDA7BD75}" type="datetimeFigureOut">
              <a:rPr kumimoji="1" lang="ja-JP" altLang="en-US" smtClean="0"/>
              <a:t>2024/12/24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2425324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097"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30" cy="5853113"/>
          </a:xfrm>
        </p:spPr>
        <p:txBody>
          <a:bodyPr/>
          <a:lstStyle>
            <a:lvl1pPr>
              <a:defRPr sz="3337"/>
            </a:lvl1pPr>
            <a:lvl2pPr>
              <a:defRPr sz="2956"/>
            </a:lvl2pPr>
            <a:lvl3pPr>
              <a:defRPr sz="2479"/>
            </a:lvl3pPr>
            <a:lvl4pPr>
              <a:defRPr sz="2097"/>
            </a:lvl4pPr>
            <a:lvl5pPr>
              <a:defRPr sz="2097"/>
            </a:lvl5pPr>
            <a:lvl6pPr>
              <a:defRPr sz="2097"/>
            </a:lvl6pPr>
            <a:lvl7pPr>
              <a:defRPr sz="2097"/>
            </a:lvl7pPr>
            <a:lvl8pPr>
              <a:defRPr sz="2097"/>
            </a:lvl8pPr>
            <a:lvl9pPr>
              <a:defRPr sz="209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430"/>
            </a:lvl1pPr>
            <a:lvl2pPr marL="477130" indent="0">
              <a:buNone/>
              <a:defRPr sz="1239"/>
            </a:lvl2pPr>
            <a:lvl3pPr marL="954260" indent="0">
              <a:buNone/>
              <a:defRPr sz="1049"/>
            </a:lvl3pPr>
            <a:lvl4pPr marL="1431390" indent="0">
              <a:buNone/>
              <a:defRPr sz="953"/>
            </a:lvl4pPr>
            <a:lvl5pPr marL="1908520" indent="0">
              <a:buNone/>
              <a:defRPr sz="953"/>
            </a:lvl5pPr>
            <a:lvl6pPr marL="2385651" indent="0">
              <a:buNone/>
              <a:defRPr sz="953"/>
            </a:lvl6pPr>
            <a:lvl7pPr marL="2862781" indent="0">
              <a:buNone/>
              <a:defRPr sz="953"/>
            </a:lvl7pPr>
            <a:lvl8pPr marL="3339911" indent="0">
              <a:buNone/>
              <a:defRPr sz="953"/>
            </a:lvl8pPr>
            <a:lvl9pPr marL="3817041" indent="0">
              <a:buNone/>
              <a:defRPr sz="95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F1D8450-D443-4928-8E24-1200CDA7BD75}" type="datetimeFigureOut">
              <a:rPr kumimoji="1" lang="ja-JP" altLang="en-US" smtClean="0"/>
              <a:t>2024/12/24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14256134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97"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6" y="612775"/>
            <a:ext cx="5943600" cy="4114800"/>
          </a:xfrm>
        </p:spPr>
        <p:txBody>
          <a:bodyPr/>
          <a:lstStyle>
            <a:lvl1pPr marL="0" indent="0">
              <a:buNone/>
              <a:defRPr sz="3337"/>
            </a:lvl1pPr>
            <a:lvl2pPr marL="477130" indent="0">
              <a:buNone/>
              <a:defRPr sz="2956"/>
            </a:lvl2pPr>
            <a:lvl3pPr marL="954260" indent="0">
              <a:buNone/>
              <a:defRPr sz="2479"/>
            </a:lvl3pPr>
            <a:lvl4pPr marL="1431390" indent="0">
              <a:buNone/>
              <a:defRPr sz="2097"/>
            </a:lvl4pPr>
            <a:lvl5pPr marL="1908520" indent="0">
              <a:buNone/>
              <a:defRPr sz="2097"/>
            </a:lvl5pPr>
            <a:lvl6pPr marL="2385651" indent="0">
              <a:buNone/>
              <a:defRPr sz="2097"/>
            </a:lvl6pPr>
            <a:lvl7pPr marL="2862781" indent="0">
              <a:buNone/>
              <a:defRPr sz="2097"/>
            </a:lvl7pPr>
            <a:lvl8pPr marL="3339911" indent="0">
              <a:buNone/>
              <a:defRPr sz="2097"/>
            </a:lvl8pPr>
            <a:lvl9pPr marL="3817041" indent="0">
              <a:buNone/>
              <a:defRPr sz="2097"/>
            </a:lvl9pPr>
          </a:lstStyle>
          <a:p>
            <a:endParaRPr kumimoji="1" lang="ja-JP" altLang="en-US"/>
          </a:p>
        </p:txBody>
      </p:sp>
      <p:sp>
        <p:nvSpPr>
          <p:cNvPr id="4" name="テキスト プレースホルダー 3"/>
          <p:cNvSpPr>
            <a:spLocks noGrp="1"/>
          </p:cNvSpPr>
          <p:nvPr>
            <p:ph type="body" sz="half" idx="2"/>
          </p:nvPr>
        </p:nvSpPr>
        <p:spPr>
          <a:xfrm>
            <a:off x="1941646" y="5367338"/>
            <a:ext cx="5943600" cy="804862"/>
          </a:xfrm>
        </p:spPr>
        <p:txBody>
          <a:bodyPr/>
          <a:lstStyle>
            <a:lvl1pPr marL="0" indent="0">
              <a:buNone/>
              <a:defRPr sz="1430"/>
            </a:lvl1pPr>
            <a:lvl2pPr marL="477130" indent="0">
              <a:buNone/>
              <a:defRPr sz="1239"/>
            </a:lvl2pPr>
            <a:lvl3pPr marL="954260" indent="0">
              <a:buNone/>
              <a:defRPr sz="1049"/>
            </a:lvl3pPr>
            <a:lvl4pPr marL="1431390" indent="0">
              <a:buNone/>
              <a:defRPr sz="953"/>
            </a:lvl4pPr>
            <a:lvl5pPr marL="1908520" indent="0">
              <a:buNone/>
              <a:defRPr sz="953"/>
            </a:lvl5pPr>
            <a:lvl6pPr marL="2385651" indent="0">
              <a:buNone/>
              <a:defRPr sz="953"/>
            </a:lvl6pPr>
            <a:lvl7pPr marL="2862781" indent="0">
              <a:buNone/>
              <a:defRPr sz="953"/>
            </a:lvl7pPr>
            <a:lvl8pPr marL="3339911" indent="0">
              <a:buNone/>
              <a:defRPr sz="953"/>
            </a:lvl8pPr>
            <a:lvl9pPr marL="3817041" indent="0">
              <a:buNone/>
              <a:defRPr sz="95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F1D8450-D443-4928-8E24-1200CDA7BD75}" type="datetimeFigureOut">
              <a:rPr kumimoji="1" lang="ja-JP" altLang="en-US" smtClean="0"/>
              <a:t>2024/12/24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9414772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1D8450-D443-4928-8E24-1200CDA7BD75}" type="datetimeFigureOut">
              <a:rPr kumimoji="1" lang="ja-JP" altLang="en-US" smtClean="0"/>
              <a:t>2024/12/24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40197615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1"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1D8450-D443-4928-8E24-1200CDA7BD75}" type="datetimeFigureOut">
              <a:rPr kumimoji="1" lang="ja-JP" altLang="en-US" smtClean="0"/>
              <a:t>2024/12/24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140249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6"/>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76" y="612776"/>
            <a:ext cx="5943600" cy="4114800"/>
          </a:xfrm>
        </p:spPr>
        <p:txBody>
          <a:bodyPr rtlCol="0">
            <a:normAutofit/>
          </a:bodyPr>
          <a:lstStyle>
            <a:lvl1pPr marL="0" indent="0">
              <a:buNone/>
              <a:defRPr sz="3200"/>
            </a:lvl1pPr>
            <a:lvl2pPr marL="445233" indent="0">
              <a:buNone/>
              <a:defRPr sz="2800"/>
            </a:lvl2pPr>
            <a:lvl3pPr marL="890457" indent="0">
              <a:buNone/>
              <a:defRPr sz="2400"/>
            </a:lvl3pPr>
            <a:lvl4pPr marL="1335681" indent="0">
              <a:buNone/>
              <a:defRPr sz="2000"/>
            </a:lvl4pPr>
            <a:lvl5pPr marL="1780908" indent="0">
              <a:buNone/>
              <a:defRPr sz="2000"/>
            </a:lvl5pPr>
            <a:lvl6pPr marL="2226134" indent="0">
              <a:buNone/>
              <a:defRPr sz="2000"/>
            </a:lvl6pPr>
            <a:lvl7pPr marL="2671379" indent="0">
              <a:buNone/>
              <a:defRPr sz="2000"/>
            </a:lvl7pPr>
            <a:lvl8pPr marL="3116603" indent="0">
              <a:buNone/>
              <a:defRPr sz="2000"/>
            </a:lvl8pPr>
            <a:lvl9pPr marL="3561828"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76" y="5367339"/>
            <a:ext cx="5943600" cy="804862"/>
          </a:xfrm>
        </p:spPr>
        <p:txBody>
          <a:bodyPr/>
          <a:lstStyle>
            <a:lvl1pPr marL="0" indent="0">
              <a:buNone/>
              <a:defRPr sz="1400"/>
            </a:lvl1pPr>
            <a:lvl2pPr marL="445233" indent="0">
              <a:buNone/>
              <a:defRPr sz="1200"/>
            </a:lvl2pPr>
            <a:lvl3pPr marL="890457" indent="0">
              <a:buNone/>
              <a:defRPr sz="1000"/>
            </a:lvl3pPr>
            <a:lvl4pPr marL="1335681" indent="0">
              <a:buNone/>
              <a:defRPr sz="900"/>
            </a:lvl4pPr>
            <a:lvl5pPr marL="1780908" indent="0">
              <a:buNone/>
              <a:defRPr sz="900"/>
            </a:lvl5pPr>
            <a:lvl6pPr marL="2226134" indent="0">
              <a:buNone/>
              <a:defRPr sz="900"/>
            </a:lvl6pPr>
            <a:lvl7pPr marL="2671379" indent="0">
              <a:buNone/>
              <a:defRPr sz="900"/>
            </a:lvl7pPr>
            <a:lvl8pPr marL="3116603" indent="0">
              <a:buNone/>
              <a:defRPr sz="900"/>
            </a:lvl8pPr>
            <a:lvl9pPr marL="356182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ABD9837-41C9-405D-874A-3C941FCA4729}" type="slidenum">
              <a:rPr lang="ja-JP" altLang="en-US"/>
              <a:pPr>
                <a:defRPr/>
              </a:pPr>
              <a:t>‹#›</a:t>
            </a:fld>
            <a:endParaRPr lang="ja-JP" altLang="en-US"/>
          </a:p>
        </p:txBody>
      </p:sp>
    </p:spTree>
    <p:extLst>
      <p:ext uri="{BB962C8B-B14F-4D97-AF65-F5344CB8AC3E}">
        <p14:creationId xmlns:p14="http://schemas.microsoft.com/office/powerpoint/2010/main" val="93351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88"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7" tIns="42665" rIns="85337" bIns="4266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88" y="1600313"/>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7" tIns="42665" rIns="85337" bIns="426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465" y="6366633"/>
            <a:ext cx="2311400" cy="365125"/>
          </a:xfrm>
          <a:prstGeom prst="rect">
            <a:avLst/>
          </a:prstGeom>
        </p:spPr>
        <p:txBody>
          <a:bodyPr vert="horz" lIns="85337" tIns="42665" rIns="85337" bIns="42665"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a:p>
        </p:txBody>
      </p:sp>
      <p:sp>
        <p:nvSpPr>
          <p:cNvPr id="5" name="フッター プレースホルダ 4"/>
          <p:cNvSpPr>
            <a:spLocks noGrp="1"/>
          </p:cNvSpPr>
          <p:nvPr>
            <p:ph type="ftr" sz="quarter" idx="3"/>
          </p:nvPr>
        </p:nvSpPr>
        <p:spPr>
          <a:xfrm>
            <a:off x="3384564" y="6366633"/>
            <a:ext cx="3136900" cy="365125"/>
          </a:xfrm>
          <a:prstGeom prst="rect">
            <a:avLst/>
          </a:prstGeom>
        </p:spPr>
        <p:txBody>
          <a:bodyPr vert="horz" lIns="85337" tIns="42665" rIns="85337" bIns="42665"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590142" y="6492875"/>
            <a:ext cx="2311400" cy="365125"/>
          </a:xfrm>
          <a:prstGeom prst="rect">
            <a:avLst/>
          </a:prstGeom>
        </p:spPr>
        <p:txBody>
          <a:bodyPr vert="horz" lIns="85337" tIns="42665" rIns="85337" bIns="42665" rtlCol="0" anchor="ctr"/>
          <a:lstStyle>
            <a:lvl1pPr algn="r">
              <a:defRPr sz="1400" baseline="0">
                <a:solidFill>
                  <a:schemeClr val="tx1"/>
                </a:solidFill>
                <a:latin typeface="Arial" charset="0"/>
                <a:ea typeface="ＭＳ Ｐゴシック" charset="-128"/>
              </a:defRPr>
            </a:lvl1pPr>
          </a:lstStyle>
          <a:p>
            <a:pPr>
              <a:defRPr/>
            </a:pPr>
            <a:fld id="{726FFF05-E842-4FD6-80EE-417F7F140555}" type="slidenum">
              <a:rPr lang="ja-JP" altLang="en-US" smtClean="0"/>
              <a:pPr>
                <a:defRPr/>
              </a:pPr>
              <a:t>‹#›</a:t>
            </a:fld>
            <a:endParaRPr lang="ja-JP" altLang="en-US"/>
          </a:p>
        </p:txBody>
      </p:sp>
    </p:spTree>
    <p:extLst>
      <p:ext uri="{BB962C8B-B14F-4D97-AF65-F5344CB8AC3E}">
        <p14:creationId xmlns:p14="http://schemas.microsoft.com/office/powerpoint/2010/main" val="263562560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45233" algn="ctr" rtl="0" fontAlgn="base">
        <a:spcBef>
          <a:spcPct val="0"/>
        </a:spcBef>
        <a:spcAft>
          <a:spcPct val="0"/>
        </a:spcAft>
        <a:defRPr kumimoji="1" sz="4400">
          <a:solidFill>
            <a:schemeClr val="tx1"/>
          </a:solidFill>
          <a:latin typeface="Calibri" pitchFamily="34" charset="0"/>
          <a:ea typeface="ＭＳ Ｐゴシック" charset="-128"/>
        </a:defRPr>
      </a:lvl6pPr>
      <a:lvl7pPr marL="890457" algn="ctr" rtl="0" fontAlgn="base">
        <a:spcBef>
          <a:spcPct val="0"/>
        </a:spcBef>
        <a:spcAft>
          <a:spcPct val="0"/>
        </a:spcAft>
        <a:defRPr kumimoji="1" sz="4400">
          <a:solidFill>
            <a:schemeClr val="tx1"/>
          </a:solidFill>
          <a:latin typeface="Calibri" pitchFamily="34" charset="0"/>
          <a:ea typeface="ＭＳ Ｐゴシック" charset="-128"/>
        </a:defRPr>
      </a:lvl7pPr>
      <a:lvl8pPr marL="1335681" algn="ctr" rtl="0" fontAlgn="base">
        <a:spcBef>
          <a:spcPct val="0"/>
        </a:spcBef>
        <a:spcAft>
          <a:spcPct val="0"/>
        </a:spcAft>
        <a:defRPr kumimoji="1" sz="4400">
          <a:solidFill>
            <a:schemeClr val="tx1"/>
          </a:solidFill>
          <a:latin typeface="Calibri" pitchFamily="34" charset="0"/>
          <a:ea typeface="ＭＳ Ｐゴシック" charset="-128"/>
        </a:defRPr>
      </a:lvl8pPr>
      <a:lvl9pPr marL="1780908"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32388" indent="-33238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21932" indent="-276743"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11668" indent="-22108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56939" indent="-22108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02220" indent="-22108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448752" indent="-222612" algn="l" defTabSz="89045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893978" indent="-222612" algn="l" defTabSz="89045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339210" indent="-222612" algn="l" defTabSz="89045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784448" indent="-222612" algn="l" defTabSz="89045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890457" rtl="0" eaLnBrk="1" latinLnBrk="0" hangingPunct="1">
        <a:defRPr kumimoji="1" sz="1800" kern="1200">
          <a:solidFill>
            <a:schemeClr val="tx1"/>
          </a:solidFill>
          <a:latin typeface="+mn-lt"/>
          <a:ea typeface="+mn-ea"/>
          <a:cs typeface="+mn-cs"/>
        </a:defRPr>
      </a:lvl1pPr>
      <a:lvl2pPr marL="445233" algn="l" defTabSz="890457" rtl="0" eaLnBrk="1" latinLnBrk="0" hangingPunct="1">
        <a:defRPr kumimoji="1" sz="1800" kern="1200">
          <a:solidFill>
            <a:schemeClr val="tx1"/>
          </a:solidFill>
          <a:latin typeface="+mn-lt"/>
          <a:ea typeface="+mn-ea"/>
          <a:cs typeface="+mn-cs"/>
        </a:defRPr>
      </a:lvl2pPr>
      <a:lvl3pPr marL="890457" algn="l" defTabSz="890457" rtl="0" eaLnBrk="1" latinLnBrk="0" hangingPunct="1">
        <a:defRPr kumimoji="1" sz="1800" kern="1200">
          <a:solidFill>
            <a:schemeClr val="tx1"/>
          </a:solidFill>
          <a:latin typeface="+mn-lt"/>
          <a:ea typeface="+mn-ea"/>
          <a:cs typeface="+mn-cs"/>
        </a:defRPr>
      </a:lvl3pPr>
      <a:lvl4pPr marL="1335681" algn="l" defTabSz="890457" rtl="0" eaLnBrk="1" latinLnBrk="0" hangingPunct="1">
        <a:defRPr kumimoji="1" sz="1800" kern="1200">
          <a:solidFill>
            <a:schemeClr val="tx1"/>
          </a:solidFill>
          <a:latin typeface="+mn-lt"/>
          <a:ea typeface="+mn-ea"/>
          <a:cs typeface="+mn-cs"/>
        </a:defRPr>
      </a:lvl4pPr>
      <a:lvl5pPr marL="1780908" algn="l" defTabSz="890457" rtl="0" eaLnBrk="1" latinLnBrk="0" hangingPunct="1">
        <a:defRPr kumimoji="1" sz="1800" kern="1200">
          <a:solidFill>
            <a:schemeClr val="tx1"/>
          </a:solidFill>
          <a:latin typeface="+mn-lt"/>
          <a:ea typeface="+mn-ea"/>
          <a:cs typeface="+mn-cs"/>
        </a:defRPr>
      </a:lvl5pPr>
      <a:lvl6pPr marL="2226134" algn="l" defTabSz="890457" rtl="0" eaLnBrk="1" latinLnBrk="0" hangingPunct="1">
        <a:defRPr kumimoji="1" sz="1800" kern="1200">
          <a:solidFill>
            <a:schemeClr val="tx1"/>
          </a:solidFill>
          <a:latin typeface="+mn-lt"/>
          <a:ea typeface="+mn-ea"/>
          <a:cs typeface="+mn-cs"/>
        </a:defRPr>
      </a:lvl6pPr>
      <a:lvl7pPr marL="2671379" algn="l" defTabSz="890457" rtl="0" eaLnBrk="1" latinLnBrk="0" hangingPunct="1">
        <a:defRPr kumimoji="1" sz="1800" kern="1200">
          <a:solidFill>
            <a:schemeClr val="tx1"/>
          </a:solidFill>
          <a:latin typeface="+mn-lt"/>
          <a:ea typeface="+mn-ea"/>
          <a:cs typeface="+mn-cs"/>
        </a:defRPr>
      </a:lvl7pPr>
      <a:lvl8pPr marL="3116603" algn="l" defTabSz="890457" rtl="0" eaLnBrk="1" latinLnBrk="0" hangingPunct="1">
        <a:defRPr kumimoji="1" sz="1800" kern="1200">
          <a:solidFill>
            <a:schemeClr val="tx1"/>
          </a:solidFill>
          <a:latin typeface="+mn-lt"/>
          <a:ea typeface="+mn-ea"/>
          <a:cs typeface="+mn-cs"/>
        </a:defRPr>
      </a:lvl8pPr>
      <a:lvl9pPr marL="3561828" algn="l" defTabSz="89045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3A98F-2B0C-45C7-8469-BC1DE551D8C7}" type="slidenum">
              <a:rPr kumimoji="1" lang="ja-JP" altLang="en-US" smtClean="0"/>
              <a:t>‹#›</a:t>
            </a:fld>
            <a:endParaRPr kumimoji="1" lang="ja-JP" altLang="en-US"/>
          </a:p>
        </p:txBody>
      </p:sp>
    </p:spTree>
    <p:extLst>
      <p:ext uri="{BB962C8B-B14F-4D97-AF65-F5344CB8AC3E}">
        <p14:creationId xmlns:p14="http://schemas.microsoft.com/office/powerpoint/2010/main" val="31105491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80700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100090" tIns="50045" rIns="100090" bIns="5004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100090" tIns="50045" rIns="100090" bIns="5004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100090" tIns="50045" rIns="100090" bIns="50045" rtlCol="0" anchor="ctr"/>
          <a:lstStyle>
            <a:lvl1pPr algn="l">
              <a:defRPr sz="1239">
                <a:solidFill>
                  <a:schemeClr val="tx1">
                    <a:tint val="75000"/>
                  </a:schemeClr>
                </a:solidFill>
              </a:defRPr>
            </a:lvl1pPr>
          </a:lstStyle>
          <a:p>
            <a:fld id="{233551DD-081E-44CC-8510-47FD112CABD9}" type="datetime1">
              <a:rPr kumimoji="1" lang="ja-JP" altLang="en-US" smtClean="0"/>
              <a:t>2024/12/24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100090" tIns="50045" rIns="100090" bIns="50045" rtlCol="0" anchor="ctr"/>
          <a:lstStyle>
            <a:lvl1pPr algn="ctr">
              <a:defRPr sz="1239">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100090" tIns="50045" rIns="100090" bIns="50045" rtlCol="0" anchor="ctr"/>
          <a:lstStyle>
            <a:lvl1pPr algn="r">
              <a:defRPr sz="1239">
                <a:solidFill>
                  <a:schemeClr val="tx1">
                    <a:tint val="75000"/>
                  </a:schemeClr>
                </a:solidFill>
              </a:defRPr>
            </a:lvl1p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428031425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ctr" defTabSz="954260" rtl="0" eaLnBrk="1" latinLnBrk="0" hangingPunct="1">
        <a:spcBef>
          <a:spcPct val="0"/>
        </a:spcBef>
        <a:buNone/>
        <a:defRPr kumimoji="1" sz="4576" kern="1200">
          <a:solidFill>
            <a:schemeClr val="tx1"/>
          </a:solidFill>
          <a:latin typeface="+mj-lt"/>
          <a:ea typeface="+mj-ea"/>
          <a:cs typeface="+mj-cs"/>
        </a:defRPr>
      </a:lvl1pPr>
    </p:titleStyle>
    <p:bodyStyle>
      <a:lvl1pPr marL="357847" indent="-357847" algn="l" defTabSz="954260" rtl="0" eaLnBrk="1" latinLnBrk="0" hangingPunct="1">
        <a:spcBef>
          <a:spcPct val="20000"/>
        </a:spcBef>
        <a:buFont typeface="Arial" panose="020B0604020202020204" pitchFamily="34" charset="0"/>
        <a:buChar char="•"/>
        <a:defRPr kumimoji="1" sz="3337" kern="1200">
          <a:solidFill>
            <a:schemeClr val="tx1"/>
          </a:solidFill>
          <a:latin typeface="+mn-lt"/>
          <a:ea typeface="+mn-ea"/>
          <a:cs typeface="+mn-cs"/>
        </a:defRPr>
      </a:lvl1pPr>
      <a:lvl2pPr marL="775336" indent="-298206" algn="l" defTabSz="954260" rtl="0" eaLnBrk="1" latinLnBrk="0" hangingPunct="1">
        <a:spcBef>
          <a:spcPct val="20000"/>
        </a:spcBef>
        <a:buFont typeface="Arial" panose="020B0604020202020204" pitchFamily="34" charset="0"/>
        <a:buChar char="–"/>
        <a:defRPr kumimoji="1" sz="2956" kern="1200">
          <a:solidFill>
            <a:schemeClr val="tx1"/>
          </a:solidFill>
          <a:latin typeface="+mn-lt"/>
          <a:ea typeface="+mn-ea"/>
          <a:cs typeface="+mn-cs"/>
        </a:defRPr>
      </a:lvl2pPr>
      <a:lvl3pPr marL="1192825" indent="-238565" algn="l" defTabSz="954260" rtl="0" eaLnBrk="1" latinLnBrk="0" hangingPunct="1">
        <a:spcBef>
          <a:spcPct val="20000"/>
        </a:spcBef>
        <a:buFont typeface="Arial" panose="020B0604020202020204" pitchFamily="34" charset="0"/>
        <a:buChar char="•"/>
        <a:defRPr kumimoji="1" sz="2479" kern="1200">
          <a:solidFill>
            <a:schemeClr val="tx1"/>
          </a:solidFill>
          <a:latin typeface="+mn-lt"/>
          <a:ea typeface="+mn-ea"/>
          <a:cs typeface="+mn-cs"/>
        </a:defRPr>
      </a:lvl3pPr>
      <a:lvl4pPr marL="166995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4pPr>
      <a:lvl5pPr marL="214708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5pPr>
      <a:lvl6pPr marL="262421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6pPr>
      <a:lvl7pPr marL="310134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7pPr>
      <a:lvl8pPr marL="357847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8pPr>
      <a:lvl9pPr marL="4055606"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9pPr>
    </p:bodyStyle>
    <p:otherStyle>
      <a:defPPr>
        <a:defRPr lang="ja-JP"/>
      </a:defPPr>
      <a:lvl1pPr marL="0" algn="l" defTabSz="954260" rtl="0" eaLnBrk="1" latinLnBrk="0" hangingPunct="1">
        <a:defRPr kumimoji="1" sz="1907" kern="1200">
          <a:solidFill>
            <a:schemeClr val="tx1"/>
          </a:solidFill>
          <a:latin typeface="+mn-lt"/>
          <a:ea typeface="+mn-ea"/>
          <a:cs typeface="+mn-cs"/>
        </a:defRPr>
      </a:lvl1pPr>
      <a:lvl2pPr marL="477130" algn="l" defTabSz="954260" rtl="0" eaLnBrk="1" latinLnBrk="0" hangingPunct="1">
        <a:defRPr kumimoji="1" sz="1907" kern="1200">
          <a:solidFill>
            <a:schemeClr val="tx1"/>
          </a:solidFill>
          <a:latin typeface="+mn-lt"/>
          <a:ea typeface="+mn-ea"/>
          <a:cs typeface="+mn-cs"/>
        </a:defRPr>
      </a:lvl2pPr>
      <a:lvl3pPr marL="954260" algn="l" defTabSz="954260" rtl="0" eaLnBrk="1" latinLnBrk="0" hangingPunct="1">
        <a:defRPr kumimoji="1" sz="1907" kern="1200">
          <a:solidFill>
            <a:schemeClr val="tx1"/>
          </a:solidFill>
          <a:latin typeface="+mn-lt"/>
          <a:ea typeface="+mn-ea"/>
          <a:cs typeface="+mn-cs"/>
        </a:defRPr>
      </a:lvl3pPr>
      <a:lvl4pPr marL="1431390" algn="l" defTabSz="954260" rtl="0" eaLnBrk="1" latinLnBrk="0" hangingPunct="1">
        <a:defRPr kumimoji="1" sz="1907" kern="1200">
          <a:solidFill>
            <a:schemeClr val="tx1"/>
          </a:solidFill>
          <a:latin typeface="+mn-lt"/>
          <a:ea typeface="+mn-ea"/>
          <a:cs typeface="+mn-cs"/>
        </a:defRPr>
      </a:lvl4pPr>
      <a:lvl5pPr marL="1908520" algn="l" defTabSz="954260" rtl="0" eaLnBrk="1" latinLnBrk="0" hangingPunct="1">
        <a:defRPr kumimoji="1" sz="1907" kern="1200">
          <a:solidFill>
            <a:schemeClr val="tx1"/>
          </a:solidFill>
          <a:latin typeface="+mn-lt"/>
          <a:ea typeface="+mn-ea"/>
          <a:cs typeface="+mn-cs"/>
        </a:defRPr>
      </a:lvl5pPr>
      <a:lvl6pPr marL="2385651" algn="l" defTabSz="954260" rtl="0" eaLnBrk="1" latinLnBrk="0" hangingPunct="1">
        <a:defRPr kumimoji="1" sz="1907" kern="1200">
          <a:solidFill>
            <a:schemeClr val="tx1"/>
          </a:solidFill>
          <a:latin typeface="+mn-lt"/>
          <a:ea typeface="+mn-ea"/>
          <a:cs typeface="+mn-cs"/>
        </a:defRPr>
      </a:lvl6pPr>
      <a:lvl7pPr marL="2862781" algn="l" defTabSz="954260" rtl="0" eaLnBrk="1" latinLnBrk="0" hangingPunct="1">
        <a:defRPr kumimoji="1" sz="1907" kern="1200">
          <a:solidFill>
            <a:schemeClr val="tx1"/>
          </a:solidFill>
          <a:latin typeface="+mn-lt"/>
          <a:ea typeface="+mn-ea"/>
          <a:cs typeface="+mn-cs"/>
        </a:defRPr>
      </a:lvl7pPr>
      <a:lvl8pPr marL="3339911" algn="l" defTabSz="954260" rtl="0" eaLnBrk="1" latinLnBrk="0" hangingPunct="1">
        <a:defRPr kumimoji="1" sz="1907" kern="1200">
          <a:solidFill>
            <a:schemeClr val="tx1"/>
          </a:solidFill>
          <a:latin typeface="+mn-lt"/>
          <a:ea typeface="+mn-ea"/>
          <a:cs typeface="+mn-cs"/>
        </a:defRPr>
      </a:lvl8pPr>
      <a:lvl9pPr marL="3817041" algn="l" defTabSz="954260" rtl="0" eaLnBrk="1" latinLnBrk="0" hangingPunct="1">
        <a:defRPr kumimoji="1" sz="190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5737"/>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300">
                <a:solidFill>
                  <a:schemeClr val="tx1">
                    <a:tint val="75000"/>
                  </a:schemeClr>
                </a:solidFill>
                <a:latin typeface="メイリオ" panose="020B0604030504040204" pitchFamily="50" charset="-128"/>
                <a:ea typeface="メイリオ" panose="020B0604030504040204" pitchFamily="50" charset="-128"/>
              </a:defRPr>
            </a:lvl1pPr>
          </a:lstStyle>
          <a:p>
            <a:fld id="{7372D545-8467-428C-B4B7-668AFE11EB3F}" type="datetimeFigureOut">
              <a:rPr lang="ja-JP" altLang="en-US" smtClean="0"/>
              <a:pPr/>
              <a:t>2024/12/24</a:t>
            </a:fld>
            <a:endParaRPr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3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7594600" y="6538913"/>
            <a:ext cx="2311400" cy="365125"/>
          </a:xfrm>
          <a:prstGeom prst="rect">
            <a:avLst/>
          </a:prstGeom>
        </p:spPr>
        <p:txBody>
          <a:bodyPr vert="horz" lIns="91440" tIns="45720" rIns="91440" bIns="45720" rtlCol="0" anchor="ctr"/>
          <a:lstStyle>
            <a:lvl1pPr algn="r">
              <a:defRPr sz="1300">
                <a:solidFill>
                  <a:schemeClr val="tx1">
                    <a:tint val="75000"/>
                  </a:schemeClr>
                </a:solidFill>
                <a:latin typeface="游ゴシック" panose="020B0400000000000000" pitchFamily="50" charset="-128"/>
                <a:ea typeface="游ゴシック" panose="020B0400000000000000" pitchFamily="50" charset="-128"/>
              </a:defRPr>
            </a:lvl1pPr>
          </a:lstStyle>
          <a:p>
            <a:fld id="{9E2A29CB-BA86-48A6-80E1-CB8750A963B5}" type="slidenum">
              <a:rPr lang="ja-JP" altLang="en-US" smtClean="0"/>
              <a:pPr/>
              <a:t>‹#›</a:t>
            </a:fld>
            <a:endParaRPr lang="ja-JP" altLang="en-US"/>
          </a:p>
        </p:txBody>
      </p:sp>
    </p:spTree>
    <p:extLst>
      <p:ext uri="{BB962C8B-B14F-4D97-AF65-F5344CB8AC3E}">
        <p14:creationId xmlns:p14="http://schemas.microsoft.com/office/powerpoint/2010/main" val="108056472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txStyles>
    <p:titleStyle>
      <a:lvl1pPr algn="ctr" defTabSz="990570" rtl="0" eaLnBrk="1" latinLnBrk="0" hangingPunct="1">
        <a:spcBef>
          <a:spcPct val="0"/>
        </a:spcBef>
        <a:buNone/>
        <a:defRPr kumimoji="1" sz="4767" kern="1200">
          <a:solidFill>
            <a:schemeClr val="tx1"/>
          </a:solidFill>
          <a:latin typeface="メイリオ" panose="020B0604030504040204" pitchFamily="50" charset="-128"/>
          <a:ea typeface="メイリオ" panose="020B0604030504040204" pitchFamily="50" charset="-128"/>
          <a:cs typeface="+mj-cs"/>
        </a:defRPr>
      </a:lvl1pPr>
    </p:titleStyle>
    <p:bodyStyle>
      <a:lvl1pPr marL="371464" indent="-371464" algn="l" defTabSz="990570" rtl="0" eaLnBrk="1" latinLnBrk="0" hangingPunct="1">
        <a:spcBef>
          <a:spcPct val="20000"/>
        </a:spcBef>
        <a:buFont typeface="Arial" pitchFamily="34" charset="0"/>
        <a:buChar char="•"/>
        <a:defRPr kumimoji="1" sz="3467" kern="1200">
          <a:solidFill>
            <a:schemeClr val="tx1"/>
          </a:solidFill>
          <a:latin typeface="メイリオ" panose="020B0604030504040204" pitchFamily="50" charset="-128"/>
          <a:ea typeface="メイリオ" panose="020B0604030504040204" pitchFamily="50" charset="-128"/>
          <a:cs typeface="+mn-cs"/>
        </a:defRPr>
      </a:lvl1pPr>
      <a:lvl2pPr marL="804838" indent="-309553" algn="l" defTabSz="990570" rtl="0" eaLnBrk="1" latinLnBrk="0" hangingPunct="1">
        <a:spcBef>
          <a:spcPct val="20000"/>
        </a:spcBef>
        <a:buFont typeface="Arial" pitchFamily="34" charset="0"/>
        <a:buChar char="–"/>
        <a:defRPr kumimoji="1" sz="3033" kern="1200">
          <a:solidFill>
            <a:schemeClr val="tx1"/>
          </a:solidFill>
          <a:latin typeface="メイリオ" panose="020B0604030504040204" pitchFamily="50" charset="-128"/>
          <a:ea typeface="メイリオ" panose="020B0604030504040204" pitchFamily="50" charset="-128"/>
          <a:cs typeface="+mn-cs"/>
        </a:defRPr>
      </a:lvl2pPr>
      <a:lvl3pPr marL="1238212" indent="-247642" algn="l" defTabSz="990570" rtl="0" eaLnBrk="1" latinLnBrk="0" hangingPunct="1">
        <a:spcBef>
          <a:spcPct val="20000"/>
        </a:spcBef>
        <a:buFont typeface="Arial" pitchFamily="34" charset="0"/>
        <a:buChar char="•"/>
        <a:defRPr kumimoji="1" sz="2600" kern="1200">
          <a:solidFill>
            <a:schemeClr val="tx1"/>
          </a:solidFill>
          <a:latin typeface="メイリオ" panose="020B0604030504040204" pitchFamily="50" charset="-128"/>
          <a:ea typeface="メイリオ" panose="020B0604030504040204" pitchFamily="50" charset="-128"/>
          <a:cs typeface="+mn-cs"/>
        </a:defRPr>
      </a:lvl3pPr>
      <a:lvl4pPr marL="1733497" indent="-247642" algn="l" defTabSz="990570" rtl="0" eaLnBrk="1" latinLnBrk="0" hangingPunct="1">
        <a:spcBef>
          <a:spcPct val="20000"/>
        </a:spcBef>
        <a:buFont typeface="Arial" pitchFamily="34" charset="0"/>
        <a:buChar char="–"/>
        <a:defRPr kumimoji="1" sz="2167" kern="1200">
          <a:solidFill>
            <a:schemeClr val="tx1"/>
          </a:solidFill>
          <a:latin typeface="メイリオ" panose="020B0604030504040204" pitchFamily="50" charset="-128"/>
          <a:ea typeface="メイリオ" panose="020B0604030504040204" pitchFamily="50" charset="-128"/>
          <a:cs typeface="+mn-cs"/>
        </a:defRPr>
      </a:lvl4pPr>
      <a:lvl5pPr marL="2228781" indent="-247642" algn="l" defTabSz="990570" rtl="0" eaLnBrk="1" latinLnBrk="0" hangingPunct="1">
        <a:spcBef>
          <a:spcPct val="20000"/>
        </a:spcBef>
        <a:buFont typeface="Arial" pitchFamily="34" charset="0"/>
        <a:buChar char="»"/>
        <a:defRPr kumimoji="1" sz="2167" kern="1200">
          <a:solidFill>
            <a:schemeClr val="tx1"/>
          </a:solidFill>
          <a:latin typeface="メイリオ" panose="020B0604030504040204" pitchFamily="50" charset="-128"/>
          <a:ea typeface="メイリオ" panose="020B0604030504040204" pitchFamily="50" charset="-128"/>
          <a:cs typeface="+mn-cs"/>
        </a:defRPr>
      </a:lvl5pPr>
      <a:lvl6pPr marL="272406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29337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ctr" rtl="0" eaLnBrk="1" fontAlgn="base" hangingPunct="1">
        <a:spcBef>
          <a:spcPct val="0"/>
        </a:spcBef>
        <a:spcAft>
          <a:spcPct val="0"/>
        </a:spcAft>
        <a:defRPr sz="4400" kern="1200">
          <a:solidFill>
            <a:srgbClr val="002060"/>
          </a:solidFill>
          <a:latin typeface="+mj-lt"/>
          <a:ea typeface="+mj-ea"/>
          <a:cs typeface="+mj-cs"/>
        </a:defRPr>
      </a:lvl1pPr>
      <a:lvl2pPr algn="ctr" rtl="0" eaLnBrk="1" fontAlgn="base" hangingPunct="1">
        <a:spcBef>
          <a:spcPct val="0"/>
        </a:spcBef>
        <a:spcAft>
          <a:spcPct val="0"/>
        </a:spcAft>
        <a:defRPr sz="4400">
          <a:solidFill>
            <a:srgbClr val="002060"/>
          </a:solidFill>
          <a:latin typeface="Calibri" pitchFamily="34" charset="0"/>
        </a:defRPr>
      </a:lvl2pPr>
      <a:lvl3pPr algn="ctr" rtl="0" eaLnBrk="1" fontAlgn="base" hangingPunct="1">
        <a:spcBef>
          <a:spcPct val="0"/>
        </a:spcBef>
        <a:spcAft>
          <a:spcPct val="0"/>
        </a:spcAft>
        <a:defRPr sz="4400">
          <a:solidFill>
            <a:srgbClr val="002060"/>
          </a:solidFill>
          <a:latin typeface="Calibri" pitchFamily="34" charset="0"/>
        </a:defRPr>
      </a:lvl3pPr>
      <a:lvl4pPr algn="ctr" rtl="0" eaLnBrk="1" fontAlgn="base" hangingPunct="1">
        <a:spcBef>
          <a:spcPct val="0"/>
        </a:spcBef>
        <a:spcAft>
          <a:spcPct val="0"/>
        </a:spcAft>
        <a:defRPr sz="4400">
          <a:solidFill>
            <a:srgbClr val="002060"/>
          </a:solidFill>
          <a:latin typeface="Calibri" pitchFamily="34" charset="0"/>
        </a:defRPr>
      </a:lvl4pPr>
      <a:lvl5pPr algn="ctr" rtl="0" eaLnBrk="1" fontAlgn="base" hangingPunct="1">
        <a:spcBef>
          <a:spcPct val="0"/>
        </a:spcBef>
        <a:spcAft>
          <a:spcPct val="0"/>
        </a:spcAft>
        <a:defRPr sz="4400">
          <a:solidFill>
            <a:srgbClr val="002060"/>
          </a:solidFill>
          <a:latin typeface="Calibri" pitchFamily="34" charset="0"/>
        </a:defRPr>
      </a:lvl5pPr>
      <a:lvl6pPr marL="457200" algn="ctr" rtl="0" eaLnBrk="1" fontAlgn="base" hangingPunct="1">
        <a:spcBef>
          <a:spcPct val="0"/>
        </a:spcBef>
        <a:spcAft>
          <a:spcPct val="0"/>
        </a:spcAft>
        <a:defRPr sz="4400">
          <a:solidFill>
            <a:srgbClr val="002060"/>
          </a:solidFill>
          <a:latin typeface="Calibri" pitchFamily="34" charset="0"/>
        </a:defRPr>
      </a:lvl6pPr>
      <a:lvl7pPr marL="914400" algn="ctr" rtl="0" eaLnBrk="1" fontAlgn="base" hangingPunct="1">
        <a:spcBef>
          <a:spcPct val="0"/>
        </a:spcBef>
        <a:spcAft>
          <a:spcPct val="0"/>
        </a:spcAft>
        <a:defRPr sz="4400">
          <a:solidFill>
            <a:srgbClr val="002060"/>
          </a:solidFill>
          <a:latin typeface="Calibri" pitchFamily="34" charset="0"/>
        </a:defRPr>
      </a:lvl7pPr>
      <a:lvl8pPr marL="1371600" algn="ctr" rtl="0" eaLnBrk="1" fontAlgn="base" hangingPunct="1">
        <a:spcBef>
          <a:spcPct val="0"/>
        </a:spcBef>
        <a:spcAft>
          <a:spcPct val="0"/>
        </a:spcAft>
        <a:defRPr sz="4400">
          <a:solidFill>
            <a:srgbClr val="002060"/>
          </a:solidFill>
          <a:latin typeface="Calibri" pitchFamily="34" charset="0"/>
        </a:defRPr>
      </a:lvl8pPr>
      <a:lvl9pPr marL="1828800" algn="ctr" rtl="0" eaLnBrk="1" fontAlgn="base" hangingPunct="1">
        <a:spcBef>
          <a:spcPct val="0"/>
        </a:spcBef>
        <a:spcAft>
          <a:spcPct val="0"/>
        </a:spcAft>
        <a:defRPr sz="4400">
          <a:solidFill>
            <a:srgbClr val="002060"/>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2060"/>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2060"/>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2060"/>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2060"/>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88"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7" tIns="42665" rIns="85337" bIns="4266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88" y="1600313"/>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7" tIns="42665" rIns="85337" bIns="426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465" y="6366633"/>
            <a:ext cx="2311400" cy="365125"/>
          </a:xfrm>
          <a:prstGeom prst="rect">
            <a:avLst/>
          </a:prstGeom>
        </p:spPr>
        <p:txBody>
          <a:bodyPr vert="horz" lIns="85337" tIns="42665" rIns="85337" bIns="42665" rtlCol="0" anchor="ctr"/>
          <a:lstStyle>
            <a:lvl1pPr algn="l">
              <a:defRPr sz="1200">
                <a:solidFill>
                  <a:schemeClr val="tx1">
                    <a:tint val="75000"/>
                  </a:schemeClr>
                </a:solidFill>
                <a:latin typeface="Arial" charset="0"/>
                <a:ea typeface="ＭＳ Ｐゴシック" charset="-128"/>
              </a:defRPr>
            </a:lvl1pPr>
          </a:lstStyle>
          <a:p>
            <a:pPr>
              <a:defRPr/>
            </a:pPr>
            <a:fld id="{87967421-4324-49D0-927B-8883645E8BB9}" type="datetime1">
              <a:rPr lang="ja-JP" altLang="en-US" smtClean="0"/>
              <a:t>2024/12/24</a:t>
            </a:fld>
            <a:endParaRPr lang="ja-JP" altLang="en-US"/>
          </a:p>
        </p:txBody>
      </p:sp>
      <p:sp>
        <p:nvSpPr>
          <p:cNvPr id="5" name="フッター プレースホルダ 4"/>
          <p:cNvSpPr>
            <a:spLocks noGrp="1"/>
          </p:cNvSpPr>
          <p:nvPr>
            <p:ph type="ftr" sz="quarter" idx="3"/>
          </p:nvPr>
        </p:nvSpPr>
        <p:spPr>
          <a:xfrm>
            <a:off x="3384564" y="6366633"/>
            <a:ext cx="3136900" cy="365125"/>
          </a:xfrm>
          <a:prstGeom prst="rect">
            <a:avLst/>
          </a:prstGeom>
        </p:spPr>
        <p:txBody>
          <a:bodyPr vert="horz" lIns="85337" tIns="42665" rIns="85337" bIns="42665"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590142" y="6492875"/>
            <a:ext cx="2311400" cy="365125"/>
          </a:xfrm>
          <a:prstGeom prst="rect">
            <a:avLst/>
          </a:prstGeom>
        </p:spPr>
        <p:txBody>
          <a:bodyPr vert="horz" lIns="85337" tIns="42665" rIns="85337" bIns="42665" rtlCol="0" anchor="ctr"/>
          <a:lstStyle>
            <a:lvl1pPr algn="r">
              <a:defRPr sz="1400" baseline="0">
                <a:solidFill>
                  <a:schemeClr val="tx1"/>
                </a:solidFill>
                <a:latin typeface="Arial" charset="0"/>
                <a:ea typeface="ＭＳ Ｐゴシック" charset="-128"/>
              </a:defRPr>
            </a:lvl1pPr>
          </a:lstStyle>
          <a:p>
            <a:pPr>
              <a:defRPr/>
            </a:pPr>
            <a:fld id="{726FFF05-E842-4FD6-80EE-417F7F140555}" type="slidenum">
              <a:rPr lang="ja-JP" altLang="en-US" smtClean="0"/>
              <a:pPr>
                <a:defRPr/>
              </a:pPr>
              <a:t>‹#›</a:t>
            </a:fld>
            <a:endParaRPr lang="ja-JP" altLang="en-US"/>
          </a:p>
        </p:txBody>
      </p:sp>
    </p:spTree>
    <p:extLst>
      <p:ext uri="{BB962C8B-B14F-4D97-AF65-F5344CB8AC3E}">
        <p14:creationId xmlns:p14="http://schemas.microsoft.com/office/powerpoint/2010/main" val="5606668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45233" algn="ctr" rtl="0" fontAlgn="base">
        <a:spcBef>
          <a:spcPct val="0"/>
        </a:spcBef>
        <a:spcAft>
          <a:spcPct val="0"/>
        </a:spcAft>
        <a:defRPr kumimoji="1" sz="4400">
          <a:solidFill>
            <a:schemeClr val="tx1"/>
          </a:solidFill>
          <a:latin typeface="Calibri" pitchFamily="34" charset="0"/>
          <a:ea typeface="ＭＳ Ｐゴシック" charset="-128"/>
        </a:defRPr>
      </a:lvl6pPr>
      <a:lvl7pPr marL="890457" algn="ctr" rtl="0" fontAlgn="base">
        <a:spcBef>
          <a:spcPct val="0"/>
        </a:spcBef>
        <a:spcAft>
          <a:spcPct val="0"/>
        </a:spcAft>
        <a:defRPr kumimoji="1" sz="4400">
          <a:solidFill>
            <a:schemeClr val="tx1"/>
          </a:solidFill>
          <a:latin typeface="Calibri" pitchFamily="34" charset="0"/>
          <a:ea typeface="ＭＳ Ｐゴシック" charset="-128"/>
        </a:defRPr>
      </a:lvl7pPr>
      <a:lvl8pPr marL="1335681" algn="ctr" rtl="0" fontAlgn="base">
        <a:spcBef>
          <a:spcPct val="0"/>
        </a:spcBef>
        <a:spcAft>
          <a:spcPct val="0"/>
        </a:spcAft>
        <a:defRPr kumimoji="1" sz="4400">
          <a:solidFill>
            <a:schemeClr val="tx1"/>
          </a:solidFill>
          <a:latin typeface="Calibri" pitchFamily="34" charset="0"/>
          <a:ea typeface="ＭＳ Ｐゴシック" charset="-128"/>
        </a:defRPr>
      </a:lvl8pPr>
      <a:lvl9pPr marL="1780908"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32388" indent="-33238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21932" indent="-276743"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11668" indent="-22108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56939" indent="-22108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02220" indent="-22108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448752" indent="-222612" algn="l" defTabSz="89045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893978" indent="-222612" algn="l" defTabSz="89045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339210" indent="-222612" algn="l" defTabSz="89045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784448" indent="-222612" algn="l" defTabSz="89045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890457" rtl="0" eaLnBrk="1" latinLnBrk="0" hangingPunct="1">
        <a:defRPr kumimoji="1" sz="1800" kern="1200">
          <a:solidFill>
            <a:schemeClr val="tx1"/>
          </a:solidFill>
          <a:latin typeface="+mn-lt"/>
          <a:ea typeface="+mn-ea"/>
          <a:cs typeface="+mn-cs"/>
        </a:defRPr>
      </a:lvl1pPr>
      <a:lvl2pPr marL="445233" algn="l" defTabSz="890457" rtl="0" eaLnBrk="1" latinLnBrk="0" hangingPunct="1">
        <a:defRPr kumimoji="1" sz="1800" kern="1200">
          <a:solidFill>
            <a:schemeClr val="tx1"/>
          </a:solidFill>
          <a:latin typeface="+mn-lt"/>
          <a:ea typeface="+mn-ea"/>
          <a:cs typeface="+mn-cs"/>
        </a:defRPr>
      </a:lvl2pPr>
      <a:lvl3pPr marL="890457" algn="l" defTabSz="890457" rtl="0" eaLnBrk="1" latinLnBrk="0" hangingPunct="1">
        <a:defRPr kumimoji="1" sz="1800" kern="1200">
          <a:solidFill>
            <a:schemeClr val="tx1"/>
          </a:solidFill>
          <a:latin typeface="+mn-lt"/>
          <a:ea typeface="+mn-ea"/>
          <a:cs typeface="+mn-cs"/>
        </a:defRPr>
      </a:lvl3pPr>
      <a:lvl4pPr marL="1335681" algn="l" defTabSz="890457" rtl="0" eaLnBrk="1" latinLnBrk="0" hangingPunct="1">
        <a:defRPr kumimoji="1" sz="1800" kern="1200">
          <a:solidFill>
            <a:schemeClr val="tx1"/>
          </a:solidFill>
          <a:latin typeface="+mn-lt"/>
          <a:ea typeface="+mn-ea"/>
          <a:cs typeface="+mn-cs"/>
        </a:defRPr>
      </a:lvl4pPr>
      <a:lvl5pPr marL="1780908" algn="l" defTabSz="890457" rtl="0" eaLnBrk="1" latinLnBrk="0" hangingPunct="1">
        <a:defRPr kumimoji="1" sz="1800" kern="1200">
          <a:solidFill>
            <a:schemeClr val="tx1"/>
          </a:solidFill>
          <a:latin typeface="+mn-lt"/>
          <a:ea typeface="+mn-ea"/>
          <a:cs typeface="+mn-cs"/>
        </a:defRPr>
      </a:lvl5pPr>
      <a:lvl6pPr marL="2226134" algn="l" defTabSz="890457" rtl="0" eaLnBrk="1" latinLnBrk="0" hangingPunct="1">
        <a:defRPr kumimoji="1" sz="1800" kern="1200">
          <a:solidFill>
            <a:schemeClr val="tx1"/>
          </a:solidFill>
          <a:latin typeface="+mn-lt"/>
          <a:ea typeface="+mn-ea"/>
          <a:cs typeface="+mn-cs"/>
        </a:defRPr>
      </a:lvl6pPr>
      <a:lvl7pPr marL="2671379" algn="l" defTabSz="890457" rtl="0" eaLnBrk="1" latinLnBrk="0" hangingPunct="1">
        <a:defRPr kumimoji="1" sz="1800" kern="1200">
          <a:solidFill>
            <a:schemeClr val="tx1"/>
          </a:solidFill>
          <a:latin typeface="+mn-lt"/>
          <a:ea typeface="+mn-ea"/>
          <a:cs typeface="+mn-cs"/>
        </a:defRPr>
      </a:lvl7pPr>
      <a:lvl8pPr marL="3116603" algn="l" defTabSz="890457" rtl="0" eaLnBrk="1" latinLnBrk="0" hangingPunct="1">
        <a:defRPr kumimoji="1" sz="1800" kern="1200">
          <a:solidFill>
            <a:schemeClr val="tx1"/>
          </a:solidFill>
          <a:latin typeface="+mn-lt"/>
          <a:ea typeface="+mn-ea"/>
          <a:cs typeface="+mn-cs"/>
        </a:defRPr>
      </a:lvl8pPr>
      <a:lvl9pPr marL="3561828" algn="l" defTabSz="890457"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100090" tIns="50045" rIns="100090" bIns="5004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100090" tIns="50045" rIns="100090" bIns="5004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100090" tIns="50045" rIns="100090" bIns="50045" rtlCol="0" anchor="ctr"/>
          <a:lstStyle>
            <a:lvl1pPr algn="l">
              <a:defRPr sz="1239">
                <a:solidFill>
                  <a:schemeClr val="tx1">
                    <a:tint val="75000"/>
                  </a:schemeClr>
                </a:solidFill>
              </a:defRPr>
            </a:lvl1pPr>
          </a:lstStyle>
          <a:p>
            <a:fld id="{7F1D8450-D443-4928-8E24-1200CDA7BD75}" type="datetimeFigureOut">
              <a:rPr kumimoji="1" lang="ja-JP" altLang="en-US" smtClean="0"/>
              <a:t>2024/12/24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100090" tIns="50045" rIns="100090" bIns="50045" rtlCol="0" anchor="ctr"/>
          <a:lstStyle>
            <a:lvl1pPr algn="ctr">
              <a:defRPr sz="1239">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100090" tIns="50045" rIns="100090" bIns="50045" rtlCol="0" anchor="ctr"/>
          <a:lstStyle>
            <a:lvl1pPr algn="r">
              <a:defRPr sz="1239">
                <a:solidFill>
                  <a:schemeClr val="tx1">
                    <a:tint val="75000"/>
                  </a:schemeClr>
                </a:solidFill>
              </a:defRPr>
            </a:lvl1p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91229137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54260" rtl="0" eaLnBrk="1" latinLnBrk="0" hangingPunct="1">
        <a:spcBef>
          <a:spcPct val="0"/>
        </a:spcBef>
        <a:buNone/>
        <a:defRPr kumimoji="1" sz="4576" kern="1200">
          <a:solidFill>
            <a:schemeClr val="tx1"/>
          </a:solidFill>
          <a:latin typeface="+mj-lt"/>
          <a:ea typeface="+mj-ea"/>
          <a:cs typeface="+mj-cs"/>
        </a:defRPr>
      </a:lvl1pPr>
    </p:titleStyle>
    <p:bodyStyle>
      <a:lvl1pPr marL="357847" indent="-357847" algn="l" defTabSz="954260" rtl="0" eaLnBrk="1" latinLnBrk="0" hangingPunct="1">
        <a:spcBef>
          <a:spcPct val="20000"/>
        </a:spcBef>
        <a:buFont typeface="Arial" panose="020B0604020202020204" pitchFamily="34" charset="0"/>
        <a:buChar char="•"/>
        <a:defRPr kumimoji="1" sz="3337" kern="1200">
          <a:solidFill>
            <a:schemeClr val="tx1"/>
          </a:solidFill>
          <a:latin typeface="+mn-lt"/>
          <a:ea typeface="+mn-ea"/>
          <a:cs typeface="+mn-cs"/>
        </a:defRPr>
      </a:lvl1pPr>
      <a:lvl2pPr marL="775336" indent="-298206" algn="l" defTabSz="954260" rtl="0" eaLnBrk="1" latinLnBrk="0" hangingPunct="1">
        <a:spcBef>
          <a:spcPct val="20000"/>
        </a:spcBef>
        <a:buFont typeface="Arial" panose="020B0604020202020204" pitchFamily="34" charset="0"/>
        <a:buChar char="–"/>
        <a:defRPr kumimoji="1" sz="2956" kern="1200">
          <a:solidFill>
            <a:schemeClr val="tx1"/>
          </a:solidFill>
          <a:latin typeface="+mn-lt"/>
          <a:ea typeface="+mn-ea"/>
          <a:cs typeface="+mn-cs"/>
        </a:defRPr>
      </a:lvl2pPr>
      <a:lvl3pPr marL="1192825" indent="-238565" algn="l" defTabSz="954260" rtl="0" eaLnBrk="1" latinLnBrk="0" hangingPunct="1">
        <a:spcBef>
          <a:spcPct val="20000"/>
        </a:spcBef>
        <a:buFont typeface="Arial" panose="020B0604020202020204" pitchFamily="34" charset="0"/>
        <a:buChar char="•"/>
        <a:defRPr kumimoji="1" sz="2479" kern="1200">
          <a:solidFill>
            <a:schemeClr val="tx1"/>
          </a:solidFill>
          <a:latin typeface="+mn-lt"/>
          <a:ea typeface="+mn-ea"/>
          <a:cs typeface="+mn-cs"/>
        </a:defRPr>
      </a:lvl3pPr>
      <a:lvl4pPr marL="166995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4pPr>
      <a:lvl5pPr marL="214708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5pPr>
      <a:lvl6pPr marL="262421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6pPr>
      <a:lvl7pPr marL="310134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7pPr>
      <a:lvl8pPr marL="357847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8pPr>
      <a:lvl9pPr marL="4055606"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9pPr>
    </p:bodyStyle>
    <p:otherStyle>
      <a:defPPr>
        <a:defRPr lang="ja-JP"/>
      </a:defPPr>
      <a:lvl1pPr marL="0" algn="l" defTabSz="954260" rtl="0" eaLnBrk="1" latinLnBrk="0" hangingPunct="1">
        <a:defRPr kumimoji="1" sz="1907" kern="1200">
          <a:solidFill>
            <a:schemeClr val="tx1"/>
          </a:solidFill>
          <a:latin typeface="+mn-lt"/>
          <a:ea typeface="+mn-ea"/>
          <a:cs typeface="+mn-cs"/>
        </a:defRPr>
      </a:lvl1pPr>
      <a:lvl2pPr marL="477130" algn="l" defTabSz="954260" rtl="0" eaLnBrk="1" latinLnBrk="0" hangingPunct="1">
        <a:defRPr kumimoji="1" sz="1907" kern="1200">
          <a:solidFill>
            <a:schemeClr val="tx1"/>
          </a:solidFill>
          <a:latin typeface="+mn-lt"/>
          <a:ea typeface="+mn-ea"/>
          <a:cs typeface="+mn-cs"/>
        </a:defRPr>
      </a:lvl2pPr>
      <a:lvl3pPr marL="954260" algn="l" defTabSz="954260" rtl="0" eaLnBrk="1" latinLnBrk="0" hangingPunct="1">
        <a:defRPr kumimoji="1" sz="1907" kern="1200">
          <a:solidFill>
            <a:schemeClr val="tx1"/>
          </a:solidFill>
          <a:latin typeface="+mn-lt"/>
          <a:ea typeface="+mn-ea"/>
          <a:cs typeface="+mn-cs"/>
        </a:defRPr>
      </a:lvl3pPr>
      <a:lvl4pPr marL="1431390" algn="l" defTabSz="954260" rtl="0" eaLnBrk="1" latinLnBrk="0" hangingPunct="1">
        <a:defRPr kumimoji="1" sz="1907" kern="1200">
          <a:solidFill>
            <a:schemeClr val="tx1"/>
          </a:solidFill>
          <a:latin typeface="+mn-lt"/>
          <a:ea typeface="+mn-ea"/>
          <a:cs typeface="+mn-cs"/>
        </a:defRPr>
      </a:lvl4pPr>
      <a:lvl5pPr marL="1908520" algn="l" defTabSz="954260" rtl="0" eaLnBrk="1" latinLnBrk="0" hangingPunct="1">
        <a:defRPr kumimoji="1" sz="1907" kern="1200">
          <a:solidFill>
            <a:schemeClr val="tx1"/>
          </a:solidFill>
          <a:latin typeface="+mn-lt"/>
          <a:ea typeface="+mn-ea"/>
          <a:cs typeface="+mn-cs"/>
        </a:defRPr>
      </a:lvl5pPr>
      <a:lvl6pPr marL="2385651" algn="l" defTabSz="954260" rtl="0" eaLnBrk="1" latinLnBrk="0" hangingPunct="1">
        <a:defRPr kumimoji="1" sz="1907" kern="1200">
          <a:solidFill>
            <a:schemeClr val="tx1"/>
          </a:solidFill>
          <a:latin typeface="+mn-lt"/>
          <a:ea typeface="+mn-ea"/>
          <a:cs typeface="+mn-cs"/>
        </a:defRPr>
      </a:lvl6pPr>
      <a:lvl7pPr marL="2862781" algn="l" defTabSz="954260" rtl="0" eaLnBrk="1" latinLnBrk="0" hangingPunct="1">
        <a:defRPr kumimoji="1" sz="1907" kern="1200">
          <a:solidFill>
            <a:schemeClr val="tx1"/>
          </a:solidFill>
          <a:latin typeface="+mn-lt"/>
          <a:ea typeface="+mn-ea"/>
          <a:cs typeface="+mn-cs"/>
        </a:defRPr>
      </a:lvl7pPr>
      <a:lvl8pPr marL="3339911" algn="l" defTabSz="954260" rtl="0" eaLnBrk="1" latinLnBrk="0" hangingPunct="1">
        <a:defRPr kumimoji="1" sz="1907" kern="1200">
          <a:solidFill>
            <a:schemeClr val="tx1"/>
          </a:solidFill>
          <a:latin typeface="+mn-lt"/>
          <a:ea typeface="+mn-ea"/>
          <a:cs typeface="+mn-cs"/>
        </a:defRPr>
      </a:lvl8pPr>
      <a:lvl9pPr marL="3817041" algn="l" defTabSz="954260" rtl="0" eaLnBrk="1" latinLnBrk="0" hangingPunct="1">
        <a:defRPr kumimoji="1" sz="19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notesSlide" Target="../notesSlides/notesSlide1.xml"/><Relationship Id="rId16" Type="http://schemas.openxmlformats.org/officeDocument/2006/relationships/image" Target="../media/image27.png"/><Relationship Id="rId1" Type="http://schemas.openxmlformats.org/officeDocument/2006/relationships/slideLayout" Target="../slideLayouts/slideLayout49.xml"/><Relationship Id="rId6" Type="http://schemas.openxmlformats.org/officeDocument/2006/relationships/image" Target="../media/image18.png"/><Relationship Id="rId11" Type="http://schemas.openxmlformats.org/officeDocument/2006/relationships/image" Target="../media/image22.svg"/><Relationship Id="rId5" Type="http://schemas.openxmlformats.org/officeDocument/2006/relationships/image" Target="../media/image17.pn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11.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D21C665-9DB9-C809-D0DB-9341996082AE}"/>
              </a:ext>
            </a:extLst>
          </p:cNvPr>
          <p:cNvSpPr/>
          <p:nvPr/>
        </p:nvSpPr>
        <p:spPr>
          <a:xfrm>
            <a:off x="1099638" y="150689"/>
            <a:ext cx="7706724" cy="7016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39E6793C-E9E4-832B-0EAB-5CDFBE18B0C3}"/>
              </a:ext>
            </a:extLst>
          </p:cNvPr>
          <p:cNvSpPr txBox="1"/>
          <p:nvPr/>
        </p:nvSpPr>
        <p:spPr>
          <a:xfrm>
            <a:off x="964158" y="-63951"/>
            <a:ext cx="797768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創薬力の向上により国民に最新の医薬品を迅速に届けるための構想会議　中間とりまとめ概要</a:t>
            </a:r>
          </a:p>
        </p:txBody>
      </p:sp>
      <p:graphicFrame>
        <p:nvGraphicFramePr>
          <p:cNvPr id="8" name="表 8">
            <a:extLst>
              <a:ext uri="{FF2B5EF4-FFF2-40B4-BE49-F238E27FC236}">
                <a16:creationId xmlns:a16="http://schemas.microsoft.com/office/drawing/2014/main" id="{FD45960E-F1A9-E9CC-F4D2-63CF28789352}"/>
              </a:ext>
            </a:extLst>
          </p:cNvPr>
          <p:cNvGraphicFramePr>
            <a:graphicFrameLocks noGrp="1"/>
          </p:cNvGraphicFramePr>
          <p:nvPr/>
        </p:nvGraphicFramePr>
        <p:xfrm>
          <a:off x="442410" y="2117427"/>
          <a:ext cx="4510590" cy="4442460"/>
        </p:xfrm>
        <a:graphic>
          <a:graphicData uri="http://schemas.openxmlformats.org/drawingml/2006/table">
            <a:tbl>
              <a:tblPr firstRow="1" bandRow="1">
                <a:tableStyleId>{5940675A-B579-460E-94D1-54222C63F5DA}</a:tableStyleId>
              </a:tblPr>
              <a:tblGrid>
                <a:gridCol w="4510590">
                  <a:extLst>
                    <a:ext uri="{9D8B030D-6E8A-4147-A177-3AD203B41FA5}">
                      <a16:colId xmlns:a16="http://schemas.microsoft.com/office/drawing/2014/main" val="753218524"/>
                    </a:ext>
                  </a:extLst>
                </a:gridCol>
              </a:tblGrid>
              <a:tr h="180891">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１．我が国の創薬力の強化</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84021474"/>
                  </a:ext>
                </a:extLst>
              </a:tr>
              <a:tr h="1057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Meiryo UI" panose="020B0604030504040204" pitchFamily="50" charset="-128"/>
                          <a:ea typeface="Meiryo UI" panose="020B0604030504040204" pitchFamily="50" charset="-128"/>
                        </a:rPr>
                        <a:t>創薬は基礎から実用化に至るまでの幅広い研究開発能力とともに、社会制度や規制等の総合力が求められる。創薬</a:t>
                      </a:r>
                      <a:r>
                        <a:rPr kumimoji="1" lang="ja-JP" altLang="en-US" sz="1100">
                          <a:solidFill>
                            <a:schemeClr val="tx1"/>
                          </a:solidFill>
                          <a:latin typeface="Meiryo UI" panose="020B0604030504040204" pitchFamily="50" charset="-128"/>
                          <a:ea typeface="Meiryo UI" panose="020B0604030504040204" pitchFamily="50" charset="-128"/>
                        </a:rPr>
                        <a:t>エコシステムを構成する</a:t>
                      </a:r>
                      <a:r>
                        <a:rPr kumimoji="1" lang="ja-JP" altLang="en-US" sz="1100">
                          <a:latin typeface="Meiryo UI" panose="020B0604030504040204" pitchFamily="50" charset="-128"/>
                          <a:ea typeface="Meiryo UI" panose="020B0604030504040204" pitchFamily="50" charset="-128"/>
                        </a:rPr>
                        <a:t>人材、関連産業、臨床機能などすべての充実と発展に向け、国際的な視点を踏まえながら、我が国にふさわしい総合的かつ現実的な対策を講じていくことが必要である。</a:t>
                      </a:r>
                      <a:endParaRPr kumimoji="1" lang="en-US" altLang="ja-JP" sz="1100">
                        <a:latin typeface="Meiryo UI" panose="020B0604030504040204" pitchFamily="50" charset="-128"/>
                        <a:ea typeface="Meiryo UI" panose="020B0604030504040204" pitchFamily="50" charset="-128"/>
                      </a:endParaRPr>
                    </a:p>
                    <a:p>
                      <a:endParaRPr kumimoji="1" lang="en-US" altLang="ja-JP" sz="400">
                        <a:latin typeface="Meiryo UI" panose="020B0604030504040204" pitchFamily="50" charset="-128"/>
                        <a:ea typeface="Meiryo UI" panose="020B0604030504040204" pitchFamily="50" charset="-128"/>
                      </a:endParaRPr>
                    </a:p>
                    <a:p>
                      <a:r>
                        <a:rPr kumimoji="1" lang="ja-JP" altLang="en-US" sz="1100">
                          <a:latin typeface="Meiryo UI" panose="020B0604030504040204" pitchFamily="50" charset="-128"/>
                          <a:ea typeface="Meiryo UI" panose="020B0604030504040204" pitchFamily="50" charset="-128"/>
                        </a:rPr>
                        <a:t>　〇多様なプレーヤーと連携し、出口志向の研究開発をリードできる人材</a:t>
                      </a:r>
                      <a:endParaRPr kumimoji="1" lang="en-US" altLang="ja-JP" sz="1100">
                        <a:latin typeface="Meiryo UI" panose="020B0604030504040204" pitchFamily="50" charset="-128"/>
                        <a:ea typeface="Meiryo UI" panose="020B0604030504040204" pitchFamily="50" charset="-128"/>
                      </a:endParaRPr>
                    </a:p>
                    <a:p>
                      <a:r>
                        <a:rPr kumimoji="1" lang="ja-JP" altLang="en-US" sz="1100">
                          <a:latin typeface="Meiryo UI" panose="020B0604030504040204" pitchFamily="50" charset="-128"/>
                          <a:ea typeface="Meiryo UI" panose="020B0604030504040204" pitchFamily="50" charset="-128"/>
                        </a:rPr>
                        <a:t>　　●海外の</a:t>
                      </a:r>
                      <a:r>
                        <a:rPr kumimoji="1" lang="ja-JP" altLang="en-US" sz="1100">
                          <a:solidFill>
                            <a:schemeClr val="tx1"/>
                          </a:solidFill>
                          <a:latin typeface="Meiryo UI" panose="020B0604030504040204" pitchFamily="50" charset="-128"/>
                          <a:ea typeface="Meiryo UI" panose="020B0604030504040204" pitchFamily="50" charset="-128"/>
                        </a:rPr>
                        <a:t>実用化ノウハウを有する人材や</a:t>
                      </a:r>
                      <a:r>
                        <a:rPr kumimoji="1" lang="ja-JP" altLang="en-US" sz="1100">
                          <a:latin typeface="Meiryo UI" panose="020B0604030504040204" pitchFamily="50" charset="-128"/>
                          <a:ea typeface="Meiryo UI" panose="020B0604030504040204" pitchFamily="50" charset="-128"/>
                        </a:rPr>
                        <a:t>資金の積極的な呼び込み・活用</a:t>
                      </a:r>
                      <a:endParaRPr kumimoji="1" lang="en-US" altLang="ja-JP" sz="1100">
                        <a:latin typeface="Meiryo UI" panose="020B0604030504040204" pitchFamily="50" charset="-128"/>
                        <a:ea typeface="Meiryo UI" panose="020B0604030504040204" pitchFamily="50" charset="-128"/>
                      </a:endParaRPr>
                    </a:p>
                    <a:p>
                      <a:r>
                        <a:rPr kumimoji="1" lang="ja-JP" altLang="en-US" sz="1100">
                          <a:solidFill>
                            <a:schemeClr val="tx1"/>
                          </a:solidFill>
                          <a:latin typeface="Meiryo UI" panose="020B0604030504040204" pitchFamily="50" charset="-128"/>
                          <a:ea typeface="Meiryo UI" panose="020B0604030504040204" pitchFamily="50" charset="-128"/>
                        </a:rPr>
                        <a:t>　　●</a:t>
                      </a:r>
                      <a:r>
                        <a:rPr kumimoji="1" lang="ja-JP" altLang="en-US" sz="1010">
                          <a:solidFill>
                            <a:schemeClr val="tx1"/>
                          </a:solidFill>
                          <a:latin typeface="Meiryo UI" panose="020B0604030504040204" pitchFamily="50" charset="-128"/>
                          <a:ea typeface="Meiryo UI" panose="020B0604030504040204" pitchFamily="50" charset="-128"/>
                        </a:rPr>
                        <a:t>外資系企業・</a:t>
                      </a:r>
                      <a:r>
                        <a:rPr kumimoji="1" lang="en-US" altLang="ja-JP" sz="1010">
                          <a:solidFill>
                            <a:schemeClr val="tx1"/>
                          </a:solidFill>
                          <a:latin typeface="Meiryo UI" panose="020B0604030504040204" pitchFamily="50" charset="-128"/>
                          <a:ea typeface="Meiryo UI" panose="020B0604030504040204" pitchFamily="50" charset="-128"/>
                        </a:rPr>
                        <a:t>VC</a:t>
                      </a:r>
                      <a:r>
                        <a:rPr kumimoji="1" lang="ja-JP" altLang="en-US" sz="1010">
                          <a:solidFill>
                            <a:schemeClr val="tx1"/>
                          </a:solidFill>
                          <a:latin typeface="Meiryo UI" panose="020B0604030504040204" pitchFamily="50" charset="-128"/>
                          <a:ea typeface="Meiryo UI" panose="020B0604030504040204" pitchFamily="50" charset="-128"/>
                        </a:rPr>
                        <a:t>も含む官民協議会の設置</a:t>
                      </a:r>
                      <a:r>
                        <a:rPr kumimoji="1" lang="ja-JP" altLang="en-US" sz="750">
                          <a:solidFill>
                            <a:schemeClr val="tx1"/>
                          </a:solidFill>
                          <a:latin typeface="Meiryo UI" panose="020B0604030504040204" pitchFamily="50" charset="-128"/>
                          <a:ea typeface="Meiryo UI" panose="020B0604030504040204" pitchFamily="50" charset="-128"/>
                        </a:rPr>
                        <a:t>（政府・企業が政策や日本での活動にコミット）</a:t>
                      </a:r>
                      <a:endParaRPr kumimoji="1" lang="en-US" altLang="ja-JP" sz="750">
                        <a:solidFill>
                          <a:schemeClr val="tx1"/>
                        </a:solidFill>
                        <a:latin typeface="Meiryo UI" panose="020B0604030504040204" pitchFamily="50" charset="-128"/>
                        <a:ea typeface="Meiryo UI" panose="020B0604030504040204" pitchFamily="50" charset="-128"/>
                      </a:endParaRPr>
                    </a:p>
                    <a:p>
                      <a:r>
                        <a:rPr kumimoji="1" lang="ja-JP" altLang="en-US" sz="1100" kern="1200">
                          <a:solidFill>
                            <a:schemeClr val="tx1"/>
                          </a:solidFill>
                          <a:latin typeface="Meiryo UI" panose="020B0604030504040204" pitchFamily="50" charset="-128"/>
                          <a:ea typeface="Meiryo UI" panose="020B0604030504040204" pitchFamily="50" charset="-128"/>
                          <a:cs typeface="+mn-cs"/>
                        </a:rPr>
                        <a:t>　　●</a:t>
                      </a:r>
                      <a:r>
                        <a:rPr kumimoji="1" lang="ja-JP" altLang="en-US" sz="1040" kern="1200">
                          <a:solidFill>
                            <a:schemeClr val="tx1"/>
                          </a:solidFill>
                          <a:latin typeface="Meiryo UI" panose="020B0604030504040204" pitchFamily="50" charset="-128"/>
                          <a:ea typeface="Meiryo UI" panose="020B0604030504040204" pitchFamily="50" charset="-128"/>
                          <a:cs typeface="+mn-cs"/>
                        </a:rPr>
                        <a:t>国内外のアカデミア・スタートアップと製薬企業・</a:t>
                      </a:r>
                      <a:r>
                        <a:rPr kumimoji="1" lang="en-US" altLang="ja-JP" sz="1040" kern="1200">
                          <a:solidFill>
                            <a:schemeClr val="tx1"/>
                          </a:solidFill>
                          <a:latin typeface="Meiryo UI" panose="020B0604030504040204" pitchFamily="50" charset="-128"/>
                          <a:ea typeface="Meiryo UI" panose="020B0604030504040204" pitchFamily="50" charset="-128"/>
                          <a:cs typeface="+mn-cs"/>
                        </a:rPr>
                        <a:t>VC</a:t>
                      </a:r>
                      <a:r>
                        <a:rPr kumimoji="1" lang="ja-JP" altLang="en-US" sz="1040" kern="1200">
                          <a:solidFill>
                            <a:schemeClr val="tx1"/>
                          </a:solidFill>
                          <a:latin typeface="Meiryo UI" panose="020B0604030504040204" pitchFamily="50" charset="-128"/>
                          <a:ea typeface="Meiryo UI" panose="020B0604030504040204" pitchFamily="50" charset="-128"/>
                          <a:cs typeface="+mn-cs"/>
                        </a:rPr>
                        <a:t>とのマッチングイベントの開催</a:t>
                      </a:r>
                      <a:endParaRPr kumimoji="1" lang="en-US" altLang="ja-JP" sz="1040" kern="1200">
                        <a:solidFill>
                          <a:schemeClr val="tx1"/>
                        </a:solidFill>
                        <a:latin typeface="Meiryo UI" panose="020B0604030504040204" pitchFamily="50" charset="-128"/>
                        <a:ea typeface="Meiryo UI" panose="020B0604030504040204" pitchFamily="50" charset="-128"/>
                        <a:cs typeface="+mn-cs"/>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20389599"/>
                  </a:ext>
                </a:extLst>
              </a:tr>
              <a:tr h="893492">
                <a:tc>
                  <a:txBody>
                    <a:bodyPr/>
                    <a:lstStyle/>
                    <a:p>
                      <a:r>
                        <a:rPr kumimoji="1" lang="ja-JP" altLang="en-US" sz="1100">
                          <a:latin typeface="Meiryo UI" panose="020B0604030504040204" pitchFamily="50" charset="-128"/>
                          <a:ea typeface="Meiryo UI" panose="020B0604030504040204" pitchFamily="50" charset="-128"/>
                        </a:rPr>
                        <a:t>　〇国際水準の臨床試験実施体制</a:t>
                      </a:r>
                      <a:endParaRPr kumimoji="1" lang="en-US" altLang="ja-JP" sz="110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100">
                          <a:latin typeface="Meiryo UI" panose="020B0604030504040204" pitchFamily="50" charset="-128"/>
                          <a:ea typeface="Meiryo UI" panose="020B0604030504040204" pitchFamily="50" charset="-128"/>
                        </a:rPr>
                        <a:t>　　●ファースト・イン・ヒューマン（</a:t>
                      </a:r>
                      <a:r>
                        <a:rPr kumimoji="1" lang="en-US" altLang="ja-JP" sz="1100">
                          <a:latin typeface="Meiryo UI" panose="020B0604030504040204" pitchFamily="50" charset="-128"/>
                          <a:ea typeface="Meiryo UI" panose="020B0604030504040204" pitchFamily="50" charset="-128"/>
                        </a:rPr>
                        <a:t>FIH</a:t>
                      </a:r>
                      <a:r>
                        <a:rPr kumimoji="1" lang="ja-JP" altLang="en-US" sz="1100">
                          <a:latin typeface="Meiryo UI" panose="020B0604030504040204" pitchFamily="50" charset="-128"/>
                          <a:ea typeface="Meiryo UI" panose="020B0604030504040204" pitchFamily="50" charset="-128"/>
                        </a:rPr>
                        <a:t>）試験実施</a:t>
                      </a:r>
                      <a:r>
                        <a:rPr kumimoji="1" lang="ja-JP" altLang="en-US" sz="1100">
                          <a:solidFill>
                            <a:schemeClr val="tx1"/>
                          </a:solidFill>
                          <a:latin typeface="Meiryo UI" panose="020B0604030504040204" pitchFamily="50" charset="-128"/>
                          <a:ea typeface="Meiryo UI" panose="020B0604030504040204" pitchFamily="50" charset="-128"/>
                        </a:rPr>
                        <a:t>体制</a:t>
                      </a:r>
                      <a:r>
                        <a:rPr kumimoji="1" lang="ja-JP" altLang="en-US" sz="1100">
                          <a:latin typeface="Meiryo UI" panose="020B0604030504040204" pitchFamily="50" charset="-128"/>
                          <a:ea typeface="Meiryo UI" panose="020B0604030504040204" pitchFamily="50" charset="-128"/>
                        </a:rPr>
                        <a:t>の整備</a:t>
                      </a:r>
                      <a:endParaRPr kumimoji="1" lang="en-US" altLang="ja-JP" sz="110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100">
                          <a:latin typeface="Meiryo UI" panose="020B0604030504040204" pitchFamily="50" charset="-128"/>
                          <a:ea typeface="Meiryo UI" panose="020B0604030504040204" pitchFamily="50" charset="-128"/>
                        </a:rPr>
                        <a:t>　　●臨床研究中核病院の創薬への貢献促進</a:t>
                      </a:r>
                      <a:endParaRPr kumimoji="1" lang="en-US" altLang="ja-JP" sz="110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100">
                          <a:latin typeface="Meiryo UI" panose="020B0604030504040204" pitchFamily="50" charset="-128"/>
                          <a:ea typeface="Meiryo UI" panose="020B0604030504040204" pitchFamily="50" charset="-128"/>
                        </a:rPr>
                        <a:t>　　●国際共同治験・臨床試験の推進</a:t>
                      </a:r>
                      <a:endParaRPr kumimoji="1" lang="en-US" altLang="ja-JP" sz="110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100">
                          <a:latin typeface="Meiryo UI" panose="020B0604030504040204" pitchFamily="50" charset="-128"/>
                          <a:ea typeface="Meiryo UI" panose="020B0604030504040204" pitchFamily="50" charset="-128"/>
                        </a:rPr>
                        <a:t>　　●治験業務に従事する人材の育成支援・キャリアトラックの整備</a:t>
                      </a:r>
                      <a:endParaRPr kumimoji="1" lang="en-US" altLang="ja-JP" sz="110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100">
                          <a:latin typeface="Meiryo UI" panose="020B0604030504040204" pitchFamily="50" charset="-128"/>
                          <a:ea typeface="Meiryo UI" panose="020B0604030504040204" pitchFamily="50" charset="-128"/>
                        </a:rPr>
                        <a:t>　　●海外企業の国内治験実施の支援</a:t>
                      </a:r>
                      <a:endParaRPr kumimoji="1" lang="en-US" altLang="ja-JP" sz="110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100">
                          <a:latin typeface="Meiryo UI" panose="020B0604030504040204" pitchFamily="50" charset="-128"/>
                          <a:ea typeface="Meiryo UI" panose="020B0604030504040204" pitchFamily="50" charset="-128"/>
                        </a:rPr>
                        <a:t>　　●</a:t>
                      </a:r>
                      <a:r>
                        <a:rPr kumimoji="1" lang="en-US" altLang="ja-JP" sz="1100">
                          <a:latin typeface="Meiryo UI" panose="020B0604030504040204" pitchFamily="50" charset="-128"/>
                          <a:ea typeface="Meiryo UI" panose="020B0604030504040204" pitchFamily="50" charset="-128"/>
                        </a:rPr>
                        <a:t>Single IRB</a:t>
                      </a:r>
                      <a:r>
                        <a:rPr kumimoji="1" lang="ja-JP" altLang="en-US" sz="1100">
                          <a:latin typeface="Meiryo UI" panose="020B0604030504040204" pitchFamily="50" charset="-128"/>
                          <a:ea typeface="Meiryo UI" panose="020B0604030504040204" pitchFamily="50" charset="-128"/>
                        </a:rPr>
                        <a:t>の原則化・</a:t>
                      </a:r>
                      <a:r>
                        <a:rPr kumimoji="1" lang="en-US" altLang="ja-JP" sz="1100">
                          <a:latin typeface="Meiryo UI" panose="020B0604030504040204" pitchFamily="50" charset="-128"/>
                          <a:ea typeface="Meiryo UI" panose="020B0604030504040204" pitchFamily="50" charset="-128"/>
                        </a:rPr>
                        <a:t>DCT</a:t>
                      </a:r>
                      <a:r>
                        <a:rPr kumimoji="1" lang="ja-JP" altLang="en-US" sz="1100">
                          <a:latin typeface="Meiryo UI" panose="020B0604030504040204" pitchFamily="50" charset="-128"/>
                          <a:ea typeface="Meiryo UI" panose="020B0604030504040204" pitchFamily="50" charset="-128"/>
                        </a:rPr>
                        <a:t>の推進</a:t>
                      </a:r>
                      <a:r>
                        <a:rPr kumimoji="1" lang="ja-JP" altLang="en-US" sz="1100">
                          <a:solidFill>
                            <a:schemeClr val="tx1"/>
                          </a:solidFill>
                          <a:latin typeface="Meiryo UI" panose="020B0604030504040204" pitchFamily="50" charset="-128"/>
                          <a:ea typeface="Meiryo UI" panose="020B0604030504040204" pitchFamily="50" charset="-128"/>
                        </a:rPr>
                        <a:t>・情報公開と国民の理解促進</a:t>
                      </a:r>
                      <a:endParaRPr kumimoji="1" lang="en-US" altLang="ja-JP" sz="1100">
                        <a:solidFill>
                          <a:schemeClr val="tx1"/>
                        </a:solidFill>
                        <a:latin typeface="Meiryo UI" panose="020B0604030504040204" pitchFamily="50" charset="-128"/>
                        <a:ea typeface="Meiryo UI" panose="020B0604030504040204" pitchFamily="50" charset="-128"/>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24432594"/>
                  </a:ext>
                </a:extLst>
              </a:tr>
              <a:tr h="411116">
                <a:tc>
                  <a:txBody>
                    <a:bodyPr/>
                    <a:lstStyle/>
                    <a:p>
                      <a:r>
                        <a:rPr kumimoji="1" lang="ja-JP" altLang="en-US" sz="1100">
                          <a:latin typeface="Meiryo UI" panose="020B0604030504040204" pitchFamily="50" charset="-128"/>
                          <a:ea typeface="Meiryo UI" panose="020B0604030504040204" pitchFamily="50" charset="-128"/>
                        </a:rPr>
                        <a:t>　〇新規モダリティ医薬品の国内製造体制</a:t>
                      </a:r>
                      <a:endParaRPr kumimoji="1" lang="en-US" altLang="ja-JP" sz="1100">
                        <a:latin typeface="Meiryo UI" panose="020B0604030504040204" pitchFamily="50" charset="-128"/>
                        <a:ea typeface="Meiryo UI" panose="020B0604030504040204" pitchFamily="50" charset="-128"/>
                      </a:endParaRPr>
                    </a:p>
                    <a:p>
                      <a:r>
                        <a:rPr kumimoji="1" lang="ja-JP" altLang="en-US" sz="1100">
                          <a:latin typeface="Meiryo UI" panose="020B0604030504040204" pitchFamily="50" charset="-128"/>
                          <a:ea typeface="Meiryo UI" panose="020B0604030504040204" pitchFamily="50" charset="-128"/>
                        </a:rPr>
                        <a:t>　　●</a:t>
                      </a:r>
                      <a:r>
                        <a:rPr kumimoji="1" lang="en-US" altLang="ja-JP" sz="1100">
                          <a:latin typeface="Meiryo UI" panose="020B0604030504040204" pitchFamily="50" charset="-128"/>
                          <a:ea typeface="Meiryo UI" panose="020B0604030504040204" pitchFamily="50" charset="-128"/>
                        </a:rPr>
                        <a:t>CDMO</a:t>
                      </a:r>
                      <a:r>
                        <a:rPr kumimoji="1" lang="ja-JP" altLang="en-US" sz="1100">
                          <a:latin typeface="Meiryo UI" panose="020B0604030504040204" pitchFamily="50" charset="-128"/>
                          <a:ea typeface="Meiryo UI" panose="020B0604030504040204" pitchFamily="50" charset="-128"/>
                        </a:rPr>
                        <a:t>に対する支援強化とバイオ製造人材の</a:t>
                      </a:r>
                      <a:r>
                        <a:rPr kumimoji="1" lang="ja-JP" altLang="en-US" sz="1100">
                          <a:solidFill>
                            <a:schemeClr val="tx1"/>
                          </a:solidFill>
                          <a:latin typeface="Meiryo UI" panose="020B0604030504040204" pitchFamily="50" charset="-128"/>
                          <a:ea typeface="Meiryo UI" panose="020B0604030504040204" pitchFamily="50" charset="-128"/>
                        </a:rPr>
                        <a:t>育成・海外からの呼び込み</a:t>
                      </a:r>
                      <a:endParaRPr kumimoji="1" lang="en-US" altLang="ja-JP" sz="1100">
                        <a:solidFill>
                          <a:schemeClr val="tx1"/>
                        </a:solidFill>
                        <a:latin typeface="Meiryo UI" panose="020B0604030504040204" pitchFamily="50" charset="-128"/>
                        <a:ea typeface="Meiryo UI" panose="020B0604030504040204" pitchFamily="50" charset="-128"/>
                      </a:endParaRPr>
                    </a:p>
                    <a:p>
                      <a:r>
                        <a:rPr kumimoji="1" lang="ja-JP" altLang="en-US" sz="1100">
                          <a:latin typeface="Meiryo UI" panose="020B0604030504040204" pitchFamily="50" charset="-128"/>
                          <a:ea typeface="Meiryo UI" panose="020B0604030504040204" pitchFamily="50" charset="-128"/>
                        </a:rPr>
                        <a:t>　　●国際レベルの</a:t>
                      </a:r>
                      <a:r>
                        <a:rPr kumimoji="1" lang="en-US" altLang="ja-JP" sz="1100">
                          <a:latin typeface="Meiryo UI" panose="020B0604030504040204" pitchFamily="50" charset="-128"/>
                          <a:ea typeface="Meiryo UI" panose="020B0604030504040204" pitchFamily="50" charset="-128"/>
                        </a:rPr>
                        <a:t>CDMO</a:t>
                      </a:r>
                      <a:r>
                        <a:rPr kumimoji="1" lang="ja-JP" altLang="en-US" sz="1100">
                          <a:latin typeface="Meiryo UI" panose="020B0604030504040204" pitchFamily="50" charset="-128"/>
                          <a:ea typeface="Meiryo UI" panose="020B0604030504040204" pitchFamily="50" charset="-128"/>
                        </a:rPr>
                        <a:t>と</a:t>
                      </a:r>
                      <a:r>
                        <a:rPr kumimoji="1" lang="en-US" altLang="ja-JP" sz="1100">
                          <a:latin typeface="Meiryo UI" panose="020B0604030504040204" pitchFamily="50" charset="-128"/>
                          <a:ea typeface="Meiryo UI" panose="020B0604030504040204" pitchFamily="50" charset="-128"/>
                        </a:rPr>
                        <a:t>FIH</a:t>
                      </a:r>
                      <a:r>
                        <a:rPr kumimoji="1" lang="ja-JP" altLang="en-US" sz="1100">
                          <a:latin typeface="Meiryo UI" panose="020B0604030504040204" pitchFamily="50" charset="-128"/>
                          <a:ea typeface="Meiryo UI" panose="020B0604030504040204" pitchFamily="50" charset="-128"/>
                        </a:rPr>
                        <a:t>試験実施拠点の融合や海外拠点との連携</a:t>
                      </a:r>
                      <a:endParaRPr kumimoji="1" lang="en-US" altLang="ja-JP" sz="1100">
                        <a:latin typeface="Meiryo UI" panose="020B0604030504040204" pitchFamily="50" charset="-128"/>
                        <a:ea typeface="Meiryo UI" panose="020B0604030504040204" pitchFamily="50" charset="-128"/>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80446361"/>
                  </a:ext>
                </a:extLst>
              </a:tr>
              <a:tr h="652304">
                <a:tc>
                  <a:txBody>
                    <a:bodyPr/>
                    <a:lstStyle/>
                    <a:p>
                      <a:r>
                        <a:rPr kumimoji="1" lang="ja-JP" altLang="en-US" sz="1100">
                          <a:latin typeface="Meiryo UI" panose="020B0604030504040204" pitchFamily="50" charset="-128"/>
                          <a:ea typeface="Meiryo UI" panose="020B0604030504040204" pitchFamily="50" charset="-128"/>
                        </a:rPr>
                        <a:t>　〇アカデミアやスタートアップの絶え間</a:t>
                      </a:r>
                      <a:r>
                        <a:rPr kumimoji="1" lang="ja-JP" altLang="en-US" sz="1100">
                          <a:solidFill>
                            <a:schemeClr val="tx1"/>
                          </a:solidFill>
                          <a:latin typeface="Meiryo UI" panose="020B0604030504040204" pitchFamily="50" charset="-128"/>
                          <a:ea typeface="Meiryo UI" panose="020B0604030504040204" pitchFamily="50" charset="-128"/>
                        </a:rPr>
                        <a:t>ないシーズ創出・育成</a:t>
                      </a:r>
                      <a:endParaRPr kumimoji="1" lang="en-US" altLang="ja-JP" sz="1100">
                        <a:solidFill>
                          <a:schemeClr val="tx1"/>
                        </a:solidFill>
                        <a:latin typeface="Meiryo UI" panose="020B0604030504040204" pitchFamily="50" charset="-128"/>
                        <a:ea typeface="Meiryo UI" panose="020B0604030504040204" pitchFamily="50" charset="-128"/>
                      </a:endParaRPr>
                    </a:p>
                    <a:p>
                      <a:r>
                        <a:rPr kumimoji="1" lang="ja-JP" altLang="en-US" sz="1100">
                          <a:solidFill>
                            <a:schemeClr val="tx1"/>
                          </a:solidFill>
                          <a:latin typeface="Meiryo UI" panose="020B0604030504040204" pitchFamily="50" charset="-128"/>
                          <a:ea typeface="Meiryo UI" panose="020B0604030504040204" pitchFamily="50" charset="-128"/>
                        </a:rPr>
                        <a:t>　　●</a:t>
                      </a:r>
                      <a:r>
                        <a:rPr kumimoji="1" lang="ja-JP" altLang="en-US" sz="1050">
                          <a:solidFill>
                            <a:schemeClr val="tx1"/>
                          </a:solidFill>
                          <a:latin typeface="Meiryo UI" panose="020B0604030504040204" pitchFamily="50" charset="-128"/>
                          <a:ea typeface="Meiryo UI" panose="020B0604030504040204" pitchFamily="50" charset="-128"/>
                        </a:rPr>
                        <a:t>アカデミア・スタートアップの研究開発支援の充実、知財・ビジネス戦略の確立</a:t>
                      </a:r>
                      <a:endParaRPr kumimoji="1" lang="en-US" altLang="ja-JP" sz="1050">
                        <a:solidFill>
                          <a:schemeClr val="tx1"/>
                        </a:solidFill>
                        <a:latin typeface="Meiryo UI" panose="020B0604030504040204" pitchFamily="50" charset="-128"/>
                        <a:ea typeface="Meiryo UI" panose="020B0604030504040204" pitchFamily="50" charset="-128"/>
                      </a:endParaRPr>
                    </a:p>
                    <a:p>
                      <a:r>
                        <a:rPr kumimoji="1" lang="ja-JP" altLang="en-US" sz="1100">
                          <a:solidFill>
                            <a:schemeClr val="tx1"/>
                          </a:solidFill>
                          <a:latin typeface="Meiryo UI" panose="020B0604030504040204" pitchFamily="50" charset="-128"/>
                          <a:ea typeface="Meiryo UI" panose="020B0604030504040204" pitchFamily="50" charset="-128"/>
                        </a:rPr>
                        <a:t>　　●持続可能な創薬力の維持・向上のための基礎研究振興</a:t>
                      </a:r>
                      <a:endParaRPr kumimoji="1" lang="en-US" altLang="ja-JP" sz="1100">
                        <a:solidFill>
                          <a:schemeClr val="tx1"/>
                        </a:solidFill>
                        <a:latin typeface="Meiryo UI" panose="020B0604030504040204" pitchFamily="50" charset="-128"/>
                        <a:ea typeface="Meiryo UI" panose="020B0604030504040204" pitchFamily="50" charset="-128"/>
                      </a:endParaRPr>
                    </a:p>
                    <a:p>
                      <a:r>
                        <a:rPr kumimoji="1" lang="ja-JP" altLang="en-US" sz="1100">
                          <a:solidFill>
                            <a:schemeClr val="tx1"/>
                          </a:solidFill>
                          <a:latin typeface="Meiryo UI" panose="020B0604030504040204" pitchFamily="50" charset="-128"/>
                          <a:ea typeface="Meiryo UI" panose="020B0604030504040204" pitchFamily="50" charset="-128"/>
                        </a:rPr>
                        <a:t>　　●</a:t>
                      </a:r>
                      <a:r>
                        <a:rPr kumimoji="1" lang="en-US" altLang="ja-JP" sz="1100">
                          <a:solidFill>
                            <a:schemeClr val="tx1"/>
                          </a:solidFill>
                          <a:latin typeface="Meiryo UI" panose="020B0604030504040204" pitchFamily="50" charset="-128"/>
                          <a:ea typeface="Meiryo UI" panose="020B0604030504040204" pitchFamily="50" charset="-128"/>
                        </a:rPr>
                        <a:t>AI</a:t>
                      </a:r>
                      <a:r>
                        <a:rPr kumimoji="1" lang="ja-JP" altLang="en-US" sz="1100">
                          <a:solidFill>
                            <a:schemeClr val="tx1"/>
                          </a:solidFill>
                          <a:latin typeface="Meiryo UI" panose="020B0604030504040204" pitchFamily="50" charset="-128"/>
                          <a:ea typeface="Meiryo UI" panose="020B0604030504040204" pitchFamily="50" charset="-128"/>
                        </a:rPr>
                        <a:t>やロボティクス</a:t>
                      </a:r>
                      <a:r>
                        <a:rPr kumimoji="1" lang="en-US" altLang="ja-JP" sz="1100">
                          <a:solidFill>
                            <a:schemeClr val="tx1"/>
                          </a:solidFill>
                          <a:latin typeface="Meiryo UI" panose="020B0604030504040204" pitchFamily="50" charset="-128"/>
                          <a:ea typeface="Meiryo UI" panose="020B0604030504040204" pitchFamily="50" charset="-128"/>
                        </a:rPr>
                        <a:t>×</a:t>
                      </a:r>
                      <a:r>
                        <a:rPr kumimoji="1" lang="ja-JP" altLang="en-US" sz="1100">
                          <a:solidFill>
                            <a:schemeClr val="tx1"/>
                          </a:solidFill>
                          <a:latin typeface="Meiryo UI" panose="020B0604030504040204" pitchFamily="50" charset="-128"/>
                          <a:ea typeface="Meiryo UI" panose="020B0604030504040204" pitchFamily="50" charset="-128"/>
                        </a:rPr>
                        <a:t>創薬や分野融合、再生・細胞医療・遺伝子治療等</a:t>
                      </a:r>
                      <a:endParaRPr kumimoji="1" lang="en-US" altLang="ja-JP" sz="1100">
                        <a:solidFill>
                          <a:schemeClr val="tx1"/>
                        </a:solidFill>
                        <a:latin typeface="Meiryo UI" panose="020B0604030504040204" pitchFamily="50" charset="-128"/>
                        <a:ea typeface="Meiryo UI" panose="020B0604030504040204" pitchFamily="50" charset="-128"/>
                      </a:endParaRPr>
                    </a:p>
                    <a:p>
                      <a:r>
                        <a:rPr kumimoji="1" lang="ja-JP" altLang="en-US" sz="1100">
                          <a:solidFill>
                            <a:schemeClr val="tx1"/>
                          </a:solidFill>
                          <a:latin typeface="Meiryo UI" panose="020B0604030504040204" pitchFamily="50" charset="-128"/>
                          <a:ea typeface="Meiryo UI" panose="020B0604030504040204" pitchFamily="50" charset="-128"/>
                        </a:rPr>
                        <a:t>　　●医療</a:t>
                      </a:r>
                      <a:r>
                        <a:rPr kumimoji="1" lang="en-US" altLang="ja-JP" sz="1100">
                          <a:solidFill>
                            <a:schemeClr val="tx1"/>
                          </a:solidFill>
                          <a:latin typeface="Meiryo UI" panose="020B0604030504040204" pitchFamily="50" charset="-128"/>
                          <a:ea typeface="Meiryo UI" panose="020B0604030504040204" pitchFamily="50" charset="-128"/>
                        </a:rPr>
                        <a:t>DX</a:t>
                      </a:r>
                      <a:r>
                        <a:rPr kumimoji="1" lang="ja-JP" altLang="en-US" sz="1100">
                          <a:solidFill>
                            <a:schemeClr val="tx1"/>
                          </a:solidFill>
                          <a:latin typeface="Meiryo UI" panose="020B0604030504040204" pitchFamily="50" charset="-128"/>
                          <a:ea typeface="Meiryo UI" panose="020B0604030504040204" pitchFamily="50" charset="-128"/>
                        </a:rPr>
                        <a:t>、大学病院等の研究開発力の向上に向けた環境整備</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65516089"/>
                  </a:ext>
                </a:extLst>
              </a:tr>
            </a:tbl>
          </a:graphicData>
        </a:graphic>
      </p:graphicFrame>
      <p:graphicFrame>
        <p:nvGraphicFramePr>
          <p:cNvPr id="9" name="表 8">
            <a:extLst>
              <a:ext uri="{FF2B5EF4-FFF2-40B4-BE49-F238E27FC236}">
                <a16:creationId xmlns:a16="http://schemas.microsoft.com/office/drawing/2014/main" id="{183D8D91-98D8-29D2-6E41-BBED04A6AEDC}"/>
              </a:ext>
            </a:extLst>
          </p:cNvPr>
          <p:cNvGraphicFramePr>
            <a:graphicFrameLocks noGrp="1"/>
          </p:cNvGraphicFramePr>
          <p:nvPr/>
        </p:nvGraphicFramePr>
        <p:xfrm>
          <a:off x="5005889" y="2121891"/>
          <a:ext cx="4457701" cy="2362200"/>
        </p:xfrm>
        <a:graphic>
          <a:graphicData uri="http://schemas.openxmlformats.org/drawingml/2006/table">
            <a:tbl>
              <a:tblPr firstRow="1" bandRow="1">
                <a:tableStyleId>{5940675A-B579-460E-94D1-54222C63F5DA}</a:tableStyleId>
              </a:tblPr>
              <a:tblGrid>
                <a:gridCol w="4457701">
                  <a:extLst>
                    <a:ext uri="{9D8B030D-6E8A-4147-A177-3AD203B41FA5}">
                      <a16:colId xmlns:a16="http://schemas.microsoft.com/office/drawing/2014/main" val="753218524"/>
                    </a:ext>
                  </a:extLst>
                </a:gridCol>
              </a:tblGrid>
              <a:tr h="243680">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２．国民に最新の医薬品を迅速に届ける</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84021474"/>
                  </a:ext>
                </a:extLst>
              </a:tr>
              <a:tr h="937800">
                <a:tc>
                  <a:txBody>
                    <a:bodyPr/>
                    <a:lstStyle/>
                    <a:p>
                      <a:r>
                        <a:rPr kumimoji="1" lang="ja-JP" altLang="en-US" sz="1100">
                          <a:latin typeface="Meiryo UI" panose="020B0604030504040204" pitchFamily="50" charset="-128"/>
                          <a:ea typeface="Meiryo UI" panose="020B0604030504040204" pitchFamily="50" charset="-128"/>
                        </a:rPr>
                        <a:t>治療薬の開発を待ち望む患者・家族の期待に応えるためには、新薬が開発されにくい分野や原因を把握しつつ、薬事規制の見直しや運用の改善、国際的な企業への働きかけも含め、積極的な施策を講じていくことが求められる。</a:t>
                      </a:r>
                      <a:endParaRPr kumimoji="1" lang="en-US" altLang="ja-JP" sz="1100">
                        <a:latin typeface="Meiryo UI" panose="020B0604030504040204" pitchFamily="50" charset="-128"/>
                        <a:ea typeface="Meiryo UI" panose="020B0604030504040204" pitchFamily="50" charset="-128"/>
                      </a:endParaRPr>
                    </a:p>
                    <a:p>
                      <a:endParaRPr kumimoji="1" lang="en-US" altLang="ja-JP" sz="400">
                        <a:latin typeface="Meiryo UI" panose="020B0604030504040204" pitchFamily="50" charset="-128"/>
                        <a:ea typeface="Meiryo UI" panose="020B0604030504040204" pitchFamily="50" charset="-128"/>
                      </a:endParaRPr>
                    </a:p>
                    <a:p>
                      <a:r>
                        <a:rPr kumimoji="1" lang="ja-JP" altLang="en-US" sz="1100">
                          <a:latin typeface="Meiryo UI" panose="020B0604030504040204" pitchFamily="50" charset="-128"/>
                          <a:ea typeface="Meiryo UI" panose="020B0604030504040204" pitchFamily="50" charset="-128"/>
                        </a:rPr>
                        <a:t>　〇薬事規制の見直し</a:t>
                      </a:r>
                      <a:endParaRPr kumimoji="1" lang="en-US" altLang="ja-JP" sz="1100">
                        <a:latin typeface="Meiryo UI" panose="020B0604030504040204" pitchFamily="50" charset="-128"/>
                        <a:ea typeface="Meiryo UI" panose="020B0604030504040204" pitchFamily="50" charset="-128"/>
                      </a:endParaRPr>
                    </a:p>
                    <a:p>
                      <a:r>
                        <a:rPr kumimoji="1" lang="ja-JP" altLang="en-US" sz="1100">
                          <a:latin typeface="Meiryo UI" panose="020B0604030504040204" pitchFamily="50" charset="-128"/>
                          <a:ea typeface="Meiryo UI" panose="020B0604030504040204" pitchFamily="50" charset="-128"/>
                        </a:rPr>
                        <a:t>　　●国際共同治験を踏まえた薬事規制の見直しと海外への発信</a:t>
                      </a:r>
                      <a:endParaRPr kumimoji="1" lang="en-US" altLang="ja-JP" sz="1100">
                        <a:latin typeface="Meiryo UI" panose="020B0604030504040204" pitchFamily="50" charset="-128"/>
                        <a:ea typeface="Meiryo UI" panose="020B0604030504040204" pitchFamily="50" charset="-128"/>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20389599"/>
                  </a:ext>
                </a:extLst>
              </a:tr>
              <a:tr h="391365">
                <a:tc>
                  <a:txBody>
                    <a:bodyPr/>
                    <a:lstStyle/>
                    <a:p>
                      <a:r>
                        <a:rPr kumimoji="1" lang="ja-JP" altLang="en-US" sz="1100">
                          <a:latin typeface="Meiryo UI" panose="020B0604030504040204" pitchFamily="50" charset="-128"/>
                          <a:ea typeface="Meiryo UI" panose="020B0604030504040204" pitchFamily="50" charset="-128"/>
                        </a:rPr>
                        <a:t>　〇小児・難病希</a:t>
                      </a:r>
                      <a:r>
                        <a:rPr kumimoji="1" lang="ja-JP" altLang="en-US" sz="1100">
                          <a:solidFill>
                            <a:schemeClr val="tx1"/>
                          </a:solidFill>
                          <a:latin typeface="Meiryo UI" panose="020B0604030504040204" pitchFamily="50" charset="-128"/>
                          <a:ea typeface="Meiryo UI" panose="020B0604030504040204" pitchFamily="50" charset="-128"/>
                        </a:rPr>
                        <a:t>少疾病医薬品の開発促進</a:t>
                      </a:r>
                      <a:endParaRPr kumimoji="1" lang="en-US" altLang="ja-JP" sz="1100">
                        <a:solidFill>
                          <a:schemeClr val="tx1"/>
                        </a:solidFill>
                        <a:latin typeface="Meiryo UI" panose="020B0604030504040204" pitchFamily="50" charset="-128"/>
                        <a:ea typeface="Meiryo UI" panose="020B0604030504040204" pitchFamily="50" charset="-128"/>
                      </a:endParaRPr>
                    </a:p>
                    <a:p>
                      <a:r>
                        <a:rPr kumimoji="1" lang="ja-JP" altLang="en-US" sz="1100">
                          <a:solidFill>
                            <a:schemeClr val="tx1"/>
                          </a:solidFill>
                          <a:latin typeface="Meiryo UI" panose="020B0604030504040204" pitchFamily="50" charset="-128"/>
                          <a:ea typeface="Meiryo UI" panose="020B0604030504040204" pitchFamily="50" charset="-128"/>
                        </a:rPr>
                        <a:t>　　●採算性の乏しい難病・希少疾病医薬品の開発</a:t>
                      </a:r>
                      <a:r>
                        <a:rPr kumimoji="1" lang="ja-JP" altLang="en-US" sz="1100">
                          <a:latin typeface="Meiryo UI" panose="020B0604030504040204" pitchFamily="50" charset="-128"/>
                          <a:ea typeface="Meiryo UI" panose="020B0604030504040204" pitchFamily="50" charset="-128"/>
                        </a:rPr>
                        <a:t>の促進</a:t>
                      </a:r>
                      <a:endParaRPr kumimoji="1" lang="en-US" altLang="ja-JP" sz="1100">
                        <a:latin typeface="Meiryo UI" panose="020B0604030504040204" pitchFamily="50" charset="-128"/>
                        <a:ea typeface="Meiryo UI" panose="020B0604030504040204" pitchFamily="50" charset="-128"/>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38284983"/>
                  </a:ext>
                </a:extLst>
              </a:tr>
              <a:tr h="716272">
                <a:tc>
                  <a:txBody>
                    <a:bodyPr/>
                    <a:lstStyle/>
                    <a:p>
                      <a:r>
                        <a:rPr kumimoji="1" lang="ja-JP" altLang="en-US" sz="1100">
                          <a:latin typeface="Meiryo UI" panose="020B0604030504040204" pitchFamily="50" charset="-128"/>
                          <a:ea typeface="Meiryo UI" panose="020B0604030504040204" pitchFamily="50" charset="-128"/>
                        </a:rPr>
                        <a:t>　〇</a:t>
                      </a:r>
                      <a:r>
                        <a:rPr kumimoji="1" lang="en-US" altLang="ja-JP" sz="1100">
                          <a:latin typeface="Meiryo UI" panose="020B0604030504040204" pitchFamily="50" charset="-128"/>
                          <a:ea typeface="Meiryo UI" panose="020B0604030504040204" pitchFamily="50" charset="-128"/>
                        </a:rPr>
                        <a:t>PMDA</a:t>
                      </a:r>
                      <a:r>
                        <a:rPr kumimoji="1" lang="ja-JP" altLang="en-US" sz="1100">
                          <a:latin typeface="Meiryo UI" panose="020B0604030504040204" pitchFamily="50" charset="-128"/>
                          <a:ea typeface="Meiryo UI" panose="020B0604030504040204" pitchFamily="50" charset="-128"/>
                        </a:rPr>
                        <a:t>の相談・審査体制</a:t>
                      </a:r>
                      <a:endParaRPr kumimoji="1" lang="en-US" altLang="ja-JP" sz="1100">
                        <a:latin typeface="Meiryo UI" panose="020B0604030504040204" pitchFamily="50" charset="-128"/>
                        <a:ea typeface="Meiryo UI" panose="020B0604030504040204" pitchFamily="50" charset="-128"/>
                      </a:endParaRPr>
                    </a:p>
                    <a:p>
                      <a:r>
                        <a:rPr kumimoji="1" lang="ja-JP" altLang="en-US" sz="1100">
                          <a:latin typeface="Meiryo UI" panose="020B0604030504040204" pitchFamily="50" charset="-128"/>
                          <a:ea typeface="Meiryo UI" panose="020B0604030504040204" pitchFamily="50" charset="-128"/>
                        </a:rPr>
                        <a:t>　　●新規モダリティの実用化推進の観点からの相談・支援</a:t>
                      </a:r>
                      <a:endParaRPr kumimoji="1" lang="en-US" altLang="ja-JP" sz="1100">
                        <a:latin typeface="Meiryo UI" panose="020B0604030504040204" pitchFamily="50" charset="-128"/>
                        <a:ea typeface="Meiryo UI" panose="020B0604030504040204" pitchFamily="50" charset="-128"/>
                      </a:endParaRPr>
                    </a:p>
                    <a:p>
                      <a:r>
                        <a:rPr kumimoji="1" lang="ja-JP" altLang="en-US" sz="1100">
                          <a:latin typeface="Meiryo UI" panose="020B0604030504040204" pitchFamily="50" charset="-128"/>
                          <a:ea typeface="Meiryo UI" panose="020B0604030504040204" pitchFamily="50" charset="-128"/>
                        </a:rPr>
                        <a:t>　　●</a:t>
                      </a:r>
                      <a:r>
                        <a:rPr kumimoji="1" lang="ja-JP" altLang="en-US" sz="1100">
                          <a:solidFill>
                            <a:schemeClr val="tx1"/>
                          </a:solidFill>
                          <a:latin typeface="Meiryo UI" panose="020B0604030504040204" pitchFamily="50" charset="-128"/>
                          <a:ea typeface="Meiryo UI" panose="020B0604030504040204" pitchFamily="50" charset="-128"/>
                        </a:rPr>
                        <a:t>各種英語対応や国際共同</a:t>
                      </a:r>
                      <a:r>
                        <a:rPr kumimoji="1" lang="ja-JP" altLang="en-US" sz="1100">
                          <a:latin typeface="Meiryo UI" panose="020B0604030504040204" pitchFamily="50" charset="-128"/>
                          <a:ea typeface="Meiryo UI" panose="020B0604030504040204" pitchFamily="50" charset="-128"/>
                        </a:rPr>
                        <a:t>審査枠組みへの参加等の国際化推進</a:t>
                      </a:r>
                      <a:endParaRPr kumimoji="1" lang="en-US" altLang="ja-JP" sz="1100">
                        <a:latin typeface="Meiryo UI" panose="020B0604030504040204" pitchFamily="50" charset="-128"/>
                        <a:ea typeface="Meiryo UI" panose="020B0604030504040204" pitchFamily="50" charset="-128"/>
                      </a:endParaRPr>
                    </a:p>
                    <a:p>
                      <a:r>
                        <a:rPr kumimoji="1" lang="ja-JP" altLang="en-US" sz="1100">
                          <a:latin typeface="Meiryo UI" panose="020B0604030504040204" pitchFamily="50" charset="-128"/>
                          <a:ea typeface="Meiryo UI" panose="020B0604030504040204" pitchFamily="50" charset="-128"/>
                        </a:rPr>
                        <a:t>　　●国際的に開かれた薬事規制であることの発信</a:t>
                      </a:r>
                      <a:endParaRPr kumimoji="1" lang="en-US" altLang="ja-JP" sz="1100">
                        <a:latin typeface="Meiryo UI" panose="020B0604030504040204" pitchFamily="50" charset="-128"/>
                        <a:ea typeface="Meiryo UI" panose="020B0604030504040204" pitchFamily="50" charset="-128"/>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094522372"/>
                  </a:ext>
                </a:extLst>
              </a:tr>
            </a:tbl>
          </a:graphicData>
        </a:graphic>
      </p:graphicFrame>
      <p:graphicFrame>
        <p:nvGraphicFramePr>
          <p:cNvPr id="10" name="表 9">
            <a:extLst>
              <a:ext uri="{FF2B5EF4-FFF2-40B4-BE49-F238E27FC236}">
                <a16:creationId xmlns:a16="http://schemas.microsoft.com/office/drawing/2014/main" id="{CD289097-12B7-3B06-55AC-DDFEAEF500A3}"/>
              </a:ext>
            </a:extLst>
          </p:cNvPr>
          <p:cNvGraphicFramePr>
            <a:graphicFrameLocks noGrp="1"/>
          </p:cNvGraphicFramePr>
          <p:nvPr/>
        </p:nvGraphicFramePr>
        <p:xfrm>
          <a:off x="5005888" y="4512108"/>
          <a:ext cx="4457700" cy="2057400"/>
        </p:xfrm>
        <a:graphic>
          <a:graphicData uri="http://schemas.openxmlformats.org/drawingml/2006/table">
            <a:tbl>
              <a:tblPr firstRow="1" bandRow="1">
                <a:tableStyleId>{5940675A-B579-460E-94D1-54222C63F5DA}</a:tableStyleId>
              </a:tblPr>
              <a:tblGrid>
                <a:gridCol w="4457700">
                  <a:extLst>
                    <a:ext uri="{9D8B030D-6E8A-4147-A177-3AD203B41FA5}">
                      <a16:colId xmlns:a16="http://schemas.microsoft.com/office/drawing/2014/main" val="753218524"/>
                    </a:ext>
                  </a:extLst>
                </a:gridCol>
              </a:tblGrid>
              <a:tr h="248357">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３．投資とイノベーションの循環が持続する社会システムの構築</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84021474"/>
                  </a:ext>
                </a:extLst>
              </a:tr>
              <a:tr h="1698285">
                <a:tc>
                  <a:txBody>
                    <a:bodyPr/>
                    <a:lstStyle/>
                    <a:p>
                      <a:r>
                        <a:rPr kumimoji="1" lang="ja-JP" altLang="en-US" sz="1100">
                          <a:solidFill>
                            <a:schemeClr val="tx1"/>
                          </a:solidFill>
                          <a:latin typeface="Meiryo UI" panose="020B0604030504040204" pitchFamily="50" charset="-128"/>
                          <a:ea typeface="Meiryo UI" panose="020B0604030504040204" pitchFamily="50" charset="-128"/>
                        </a:rPr>
                        <a:t>患者に最新の医薬品を届けるためには、患者のニーズの多様化や新しい技術の導入などに対応し、広義の医療市場全体を活性化するとともに、医薬品市場が経済・財政と調和を保ち、システム全体が持続可能なものとなることが重要である。中長期的な視点から議論が継続して行われる必要がある。</a:t>
                      </a:r>
                      <a:endParaRPr kumimoji="1" lang="en-US" altLang="ja-JP" sz="1100">
                        <a:solidFill>
                          <a:schemeClr val="tx1"/>
                        </a:solidFill>
                        <a:latin typeface="Meiryo UI" panose="020B0604030504040204" pitchFamily="50" charset="-128"/>
                        <a:ea typeface="Meiryo UI" panose="020B0604030504040204" pitchFamily="50" charset="-128"/>
                      </a:endParaRPr>
                    </a:p>
                    <a:p>
                      <a:endParaRPr kumimoji="1" lang="en-US" altLang="ja-JP" sz="400">
                        <a:solidFill>
                          <a:schemeClr val="tx1"/>
                        </a:solidFill>
                        <a:latin typeface="Meiryo UI" panose="020B0604030504040204" pitchFamily="50" charset="-128"/>
                        <a:ea typeface="Meiryo UI" panose="020B0604030504040204" pitchFamily="50" charset="-128"/>
                      </a:endParaRPr>
                    </a:p>
                    <a:p>
                      <a:r>
                        <a:rPr kumimoji="1" lang="ja-JP" altLang="en-US" sz="1100">
                          <a:solidFill>
                            <a:schemeClr val="tx1"/>
                          </a:solidFill>
                          <a:latin typeface="Meiryo UI" panose="020B0604030504040204" pitchFamily="50" charset="-128"/>
                          <a:ea typeface="Meiryo UI" panose="020B0604030504040204" pitchFamily="50" charset="-128"/>
                        </a:rPr>
                        <a:t>　　●革新的医薬品の価値に応じた評価</a:t>
                      </a:r>
                      <a:endParaRPr kumimoji="1" lang="en-US" altLang="ja-JP" sz="110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chemeClr val="tx1"/>
                          </a:solidFill>
                          <a:latin typeface="Meiryo UI" panose="020B0604030504040204" pitchFamily="50" charset="-128"/>
                          <a:ea typeface="Meiryo UI" panose="020B0604030504040204" pitchFamily="50" charset="-128"/>
                        </a:rPr>
                        <a:t>　　●長期収載品依存からの脱却</a:t>
                      </a:r>
                      <a:endParaRPr kumimoji="1" lang="en-US" altLang="ja-JP" sz="110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chemeClr val="tx1"/>
                          </a:solidFill>
                          <a:latin typeface="Meiryo UI" panose="020B0604030504040204" pitchFamily="50" charset="-128"/>
                          <a:ea typeface="Meiryo UI" panose="020B0604030504040204" pitchFamily="50" charset="-128"/>
                        </a:rPr>
                        <a:t>　　●バイオシミラーの使用促進</a:t>
                      </a:r>
                      <a:endParaRPr kumimoji="1" lang="en-US" altLang="ja-JP" sz="1100">
                        <a:solidFill>
                          <a:schemeClr val="tx1"/>
                        </a:solidFill>
                        <a:latin typeface="Meiryo UI" panose="020B0604030504040204" pitchFamily="50" charset="-128"/>
                        <a:ea typeface="Meiryo UI" panose="020B0604030504040204" pitchFamily="50" charset="-128"/>
                      </a:endParaRPr>
                    </a:p>
                    <a:p>
                      <a:r>
                        <a:rPr kumimoji="1" lang="ja-JP" altLang="en-US" sz="1100">
                          <a:solidFill>
                            <a:schemeClr val="tx1"/>
                          </a:solidFill>
                          <a:latin typeface="Meiryo UI" panose="020B0604030504040204" pitchFamily="50" charset="-128"/>
                          <a:ea typeface="Meiryo UI" panose="020B0604030504040204" pitchFamily="50" charset="-128"/>
                        </a:rPr>
                        <a:t>　　●スイッチ</a:t>
                      </a:r>
                      <a:r>
                        <a:rPr kumimoji="1" lang="en-US" altLang="ja-JP" sz="1100">
                          <a:solidFill>
                            <a:schemeClr val="tx1"/>
                          </a:solidFill>
                          <a:latin typeface="Meiryo UI" panose="020B0604030504040204" pitchFamily="50" charset="-128"/>
                          <a:ea typeface="Meiryo UI" panose="020B0604030504040204" pitchFamily="50" charset="-128"/>
                        </a:rPr>
                        <a:t>OTC</a:t>
                      </a:r>
                      <a:r>
                        <a:rPr kumimoji="1" lang="ja-JP" altLang="en-US" sz="1100">
                          <a:solidFill>
                            <a:schemeClr val="tx1"/>
                          </a:solidFill>
                          <a:latin typeface="Meiryo UI" panose="020B0604030504040204" pitchFamily="50" charset="-128"/>
                          <a:ea typeface="Meiryo UI" panose="020B0604030504040204" pitchFamily="50" charset="-128"/>
                        </a:rPr>
                        <a:t>化の推進等によるセルフケア・セルフメディケーションの推進</a:t>
                      </a:r>
                      <a:endParaRPr kumimoji="1" lang="en-US" altLang="ja-JP" sz="1100">
                        <a:solidFill>
                          <a:schemeClr val="tx1"/>
                        </a:solidFill>
                        <a:latin typeface="Meiryo UI" panose="020B0604030504040204" pitchFamily="50" charset="-128"/>
                        <a:ea typeface="Meiryo UI" panose="020B0604030504040204" pitchFamily="50" charset="-128"/>
                      </a:endParaRPr>
                    </a:p>
                    <a:p>
                      <a:r>
                        <a:rPr kumimoji="1" lang="ja-JP" altLang="en-US" sz="1100">
                          <a:solidFill>
                            <a:schemeClr val="tx1"/>
                          </a:solidFill>
                          <a:latin typeface="Meiryo UI" panose="020B0604030504040204" pitchFamily="50" charset="-128"/>
                          <a:ea typeface="Meiryo UI" panose="020B0604030504040204" pitchFamily="50" charset="-128"/>
                        </a:rPr>
                        <a:t>　　●</a:t>
                      </a:r>
                      <a:r>
                        <a:rPr kumimoji="1" lang="ja-JP" altLang="en-US" sz="1100" strike="noStrike">
                          <a:solidFill>
                            <a:schemeClr val="tx1"/>
                          </a:solidFill>
                          <a:latin typeface="Meiryo UI" panose="020B0604030504040204" pitchFamily="50" charset="-128"/>
                          <a:ea typeface="Meiryo UI" panose="020B0604030504040204" pitchFamily="50" charset="-128"/>
                        </a:rPr>
                        <a:t>新しい技術について公的保険に加えた民間保険の活用</a:t>
                      </a:r>
                      <a:endParaRPr kumimoji="1" lang="en-US" altLang="ja-JP" sz="1100" strike="noStrike">
                        <a:solidFill>
                          <a:schemeClr val="tx1"/>
                        </a:solidFill>
                        <a:latin typeface="Meiryo UI" panose="020B0604030504040204" pitchFamily="50" charset="-128"/>
                        <a:ea typeface="Meiryo UI" panose="020B0604030504040204" pitchFamily="50" charset="-128"/>
                      </a:endParaRPr>
                    </a:p>
                    <a:p>
                      <a:r>
                        <a:rPr kumimoji="1" lang="ja-JP" altLang="en-US" sz="1100" strike="noStrike">
                          <a:solidFill>
                            <a:schemeClr val="tx1"/>
                          </a:solidFill>
                          <a:latin typeface="Meiryo UI" panose="020B0604030504040204" pitchFamily="50" charset="-128"/>
                          <a:ea typeface="Meiryo UI" panose="020B0604030504040204" pitchFamily="50" charset="-128"/>
                        </a:rPr>
                        <a:t>　　●ヘルスケア分野のスタートアップへの支援強化</a:t>
                      </a:r>
                      <a:endParaRPr kumimoji="1" lang="en-US" altLang="ja-JP" sz="1100" strike="noStrike">
                        <a:solidFill>
                          <a:schemeClr val="tx1"/>
                        </a:solidFill>
                        <a:latin typeface="Meiryo UI" panose="020B0604030504040204" pitchFamily="50" charset="-128"/>
                        <a:ea typeface="Meiryo UI" panose="020B0604030504040204" pitchFamily="50" charset="-128"/>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20389599"/>
                  </a:ext>
                </a:extLst>
              </a:tr>
            </a:tbl>
          </a:graphicData>
        </a:graphic>
      </p:graphicFrame>
      <p:graphicFrame>
        <p:nvGraphicFramePr>
          <p:cNvPr id="13" name="表 2">
            <a:extLst>
              <a:ext uri="{FF2B5EF4-FFF2-40B4-BE49-F238E27FC236}">
                <a16:creationId xmlns:a16="http://schemas.microsoft.com/office/drawing/2014/main" id="{B4EE97F8-A587-9D8E-82A7-86BBC3D7433B}"/>
              </a:ext>
            </a:extLst>
          </p:cNvPr>
          <p:cNvGraphicFramePr>
            <a:graphicFrameLocks noGrp="1"/>
          </p:cNvGraphicFramePr>
          <p:nvPr/>
        </p:nvGraphicFramePr>
        <p:xfrm>
          <a:off x="442412" y="266182"/>
          <a:ext cx="9021176" cy="289560"/>
        </p:xfrm>
        <a:graphic>
          <a:graphicData uri="http://schemas.openxmlformats.org/drawingml/2006/table">
            <a:tbl>
              <a:tblPr firstRow="1" bandRow="1">
                <a:tableStyleId>{5940675A-B579-460E-94D1-54222C63F5DA}</a:tableStyleId>
              </a:tblPr>
              <a:tblGrid>
                <a:gridCol w="881563">
                  <a:extLst>
                    <a:ext uri="{9D8B030D-6E8A-4147-A177-3AD203B41FA5}">
                      <a16:colId xmlns:a16="http://schemas.microsoft.com/office/drawing/2014/main" val="2240731829"/>
                    </a:ext>
                  </a:extLst>
                </a:gridCol>
                <a:gridCol w="8139613">
                  <a:extLst>
                    <a:ext uri="{9D8B030D-6E8A-4147-A177-3AD203B41FA5}">
                      <a16:colId xmlns:a16="http://schemas.microsoft.com/office/drawing/2014/main" val="2767526980"/>
                    </a:ext>
                  </a:extLst>
                </a:gridCol>
              </a:tblGrid>
              <a:tr h="177988">
                <a:tc>
                  <a:txBody>
                    <a:bodyPr/>
                    <a:lstStyle/>
                    <a:p>
                      <a:pPr marL="0" indent="0" algn="ctr">
                        <a:buFont typeface="Wingdings" panose="05000000000000000000" pitchFamily="2" charset="2"/>
                        <a:buNone/>
                      </a:pPr>
                      <a:r>
                        <a:rPr kumimoji="1" lang="ja-JP" altLang="en-US" sz="1300" b="1">
                          <a:solidFill>
                            <a:schemeClr val="bg1"/>
                          </a:solidFill>
                          <a:latin typeface="Meiryo UI" panose="020B0604030504040204" pitchFamily="50" charset="-128"/>
                          <a:ea typeface="Meiryo UI" panose="020B0604030504040204" pitchFamily="50" charset="-128"/>
                        </a:rPr>
                        <a:t>課題認識</a:t>
                      </a:r>
                      <a:endParaRPr kumimoji="1" lang="en-US" altLang="ja-JP" sz="1300" b="1">
                        <a:solidFill>
                          <a:schemeClr val="bg1"/>
                        </a:solidFill>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indent="0">
                        <a:buFont typeface="Wingdings" panose="05000000000000000000" pitchFamily="2" charset="2"/>
                        <a:buNone/>
                      </a:pPr>
                      <a:r>
                        <a:rPr kumimoji="1" lang="ja-JP" altLang="en-US" sz="1100" b="0">
                          <a:solidFill>
                            <a:schemeClr val="tx1"/>
                          </a:solidFill>
                          <a:latin typeface="Meiryo UI" panose="020B0604030504040204" pitchFamily="50" charset="-128"/>
                          <a:ea typeface="Meiryo UI" panose="020B0604030504040204" pitchFamily="50" charset="-128"/>
                        </a:rPr>
                        <a:t>ドラッグ・ラグ／ドラッグ・ロス問題</a:t>
                      </a:r>
                      <a:r>
                        <a:rPr kumimoji="1" lang="ja-JP" altLang="en-US" sz="1100" b="0">
                          <a:latin typeface="Meiryo UI" panose="020B0604030504040204" pitchFamily="50" charset="-128"/>
                          <a:ea typeface="Meiryo UI" panose="020B0604030504040204" pitchFamily="50" charset="-128"/>
                        </a:rPr>
                        <a:t>、我が国の医薬品産業の国際競争力の低下、産学官を含めた総合的・全体的</a:t>
                      </a:r>
                      <a:r>
                        <a:rPr kumimoji="1" lang="ja-JP" altLang="en-US" sz="1100" b="0">
                          <a:solidFill>
                            <a:schemeClr val="tx1"/>
                          </a:solidFill>
                          <a:latin typeface="Meiryo UI" panose="020B0604030504040204" pitchFamily="50" charset="-128"/>
                          <a:ea typeface="Meiryo UI" panose="020B0604030504040204" pitchFamily="50" charset="-128"/>
                        </a:rPr>
                        <a:t>な戦略・実行体制の</a:t>
                      </a:r>
                      <a:r>
                        <a:rPr kumimoji="1" lang="ja-JP" altLang="en-US" sz="1100" b="0">
                          <a:latin typeface="Meiryo UI" panose="020B0604030504040204" pitchFamily="50" charset="-128"/>
                          <a:ea typeface="Meiryo UI" panose="020B0604030504040204" pitchFamily="50" charset="-128"/>
                        </a:rPr>
                        <a:t>欠如</a:t>
                      </a:r>
                      <a:endParaRPr kumimoji="1" lang="en-US" altLang="ja-JP" sz="1100" b="0">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200573501"/>
                  </a:ext>
                </a:extLst>
              </a:tr>
            </a:tbl>
          </a:graphicData>
        </a:graphic>
      </p:graphicFrame>
      <p:graphicFrame>
        <p:nvGraphicFramePr>
          <p:cNvPr id="3" name="表 10">
            <a:extLst>
              <a:ext uri="{FF2B5EF4-FFF2-40B4-BE49-F238E27FC236}">
                <a16:creationId xmlns:a16="http://schemas.microsoft.com/office/drawing/2014/main" id="{F1934E62-7065-A309-9C33-C3209000591C}"/>
              </a:ext>
            </a:extLst>
          </p:cNvPr>
          <p:cNvGraphicFramePr>
            <a:graphicFrameLocks noGrp="1"/>
          </p:cNvGraphicFramePr>
          <p:nvPr/>
        </p:nvGraphicFramePr>
        <p:xfrm>
          <a:off x="442412" y="6576908"/>
          <a:ext cx="9021176" cy="274320"/>
        </p:xfrm>
        <a:graphic>
          <a:graphicData uri="http://schemas.openxmlformats.org/drawingml/2006/table">
            <a:tbl>
              <a:tblPr firstRow="1" bandRow="1">
                <a:tableStyleId>{2D5ABB26-0587-4C30-8999-92F81FD0307C}</a:tableStyleId>
              </a:tblPr>
              <a:tblGrid>
                <a:gridCol w="9021176">
                  <a:extLst>
                    <a:ext uri="{9D8B030D-6E8A-4147-A177-3AD203B41FA5}">
                      <a16:colId xmlns:a16="http://schemas.microsoft.com/office/drawing/2014/main" val="3969556638"/>
                    </a:ext>
                  </a:extLst>
                </a:gridCol>
              </a:tblGrid>
              <a:tr h="0">
                <a:tc>
                  <a:txBody>
                    <a:bodyPr/>
                    <a:lstStyle/>
                    <a:p>
                      <a:pPr algn="ctr"/>
                      <a:r>
                        <a:rPr kumimoji="1" lang="ja-JP" altLang="en-US" sz="1200">
                          <a:solidFill>
                            <a:schemeClr val="tx1"/>
                          </a:solidFill>
                          <a:latin typeface="Meiryo UI" panose="020B0604030504040204" pitchFamily="50" charset="-128"/>
                          <a:ea typeface="Meiryo UI" panose="020B0604030504040204" pitchFamily="50" charset="-128"/>
                        </a:rPr>
                        <a:t>中長期的に全体戦略を堅持しつつ、常に最新の情報を基に継続的に推進状況をフォローアップしていくことが</a:t>
                      </a:r>
                      <a:r>
                        <a:rPr kumimoji="1" lang="ja-JP" altLang="en-US" sz="1200">
                          <a:latin typeface="Meiryo UI" panose="020B0604030504040204" pitchFamily="50" charset="-128"/>
                          <a:ea typeface="Meiryo UI" panose="020B0604030504040204" pitchFamily="50" charset="-128"/>
                        </a:rPr>
                        <a:t>重要</a:t>
                      </a:r>
                    </a:p>
                  </a:txBody>
                  <a:tcPr anchor="ctr">
                    <a:solidFill>
                      <a:schemeClr val="accent6">
                        <a:lumMod val="20000"/>
                        <a:lumOff val="80000"/>
                      </a:schemeClr>
                    </a:solidFill>
                  </a:tcPr>
                </a:tc>
                <a:extLst>
                  <a:ext uri="{0D108BD9-81ED-4DB2-BD59-A6C34878D82A}">
                    <a16:rowId xmlns:a16="http://schemas.microsoft.com/office/drawing/2014/main" val="423918696"/>
                  </a:ext>
                </a:extLst>
              </a:tr>
            </a:tbl>
          </a:graphicData>
        </a:graphic>
      </p:graphicFrame>
      <p:graphicFrame>
        <p:nvGraphicFramePr>
          <p:cNvPr id="7" name="表 2">
            <a:extLst>
              <a:ext uri="{FF2B5EF4-FFF2-40B4-BE49-F238E27FC236}">
                <a16:creationId xmlns:a16="http://schemas.microsoft.com/office/drawing/2014/main" id="{A7B2D7DC-B9A6-9CAE-F9A1-A0E1946AA430}"/>
              </a:ext>
            </a:extLst>
          </p:cNvPr>
          <p:cNvGraphicFramePr>
            <a:graphicFrameLocks noGrp="1"/>
          </p:cNvGraphicFramePr>
          <p:nvPr/>
        </p:nvGraphicFramePr>
        <p:xfrm>
          <a:off x="441885" y="829079"/>
          <a:ext cx="9021175" cy="1280160"/>
        </p:xfrm>
        <a:graphic>
          <a:graphicData uri="http://schemas.openxmlformats.org/drawingml/2006/table">
            <a:tbl>
              <a:tblPr firstRow="1" bandRow="1">
                <a:tableStyleId>{5940675A-B579-460E-94D1-54222C63F5DA}</a:tableStyleId>
              </a:tblPr>
              <a:tblGrid>
                <a:gridCol w="882091">
                  <a:extLst>
                    <a:ext uri="{9D8B030D-6E8A-4147-A177-3AD203B41FA5}">
                      <a16:colId xmlns:a16="http://schemas.microsoft.com/office/drawing/2014/main" val="1146087737"/>
                    </a:ext>
                  </a:extLst>
                </a:gridCol>
                <a:gridCol w="2552700">
                  <a:extLst>
                    <a:ext uri="{9D8B030D-6E8A-4147-A177-3AD203B41FA5}">
                      <a16:colId xmlns:a16="http://schemas.microsoft.com/office/drawing/2014/main" val="2240731829"/>
                    </a:ext>
                  </a:extLst>
                </a:gridCol>
                <a:gridCol w="5586384">
                  <a:extLst>
                    <a:ext uri="{9D8B030D-6E8A-4147-A177-3AD203B41FA5}">
                      <a16:colId xmlns:a16="http://schemas.microsoft.com/office/drawing/2014/main" val="691528523"/>
                    </a:ext>
                  </a:extLst>
                </a:gridCol>
              </a:tblGrid>
              <a:tr h="208742">
                <a:tc rowSpan="3">
                  <a:txBody>
                    <a:bodyPr/>
                    <a:lstStyle/>
                    <a:p>
                      <a:pPr marL="0" indent="0">
                        <a:buFont typeface="Wingdings" panose="05000000000000000000" pitchFamily="2" charset="2"/>
                        <a:buNone/>
                      </a:pPr>
                      <a:r>
                        <a:rPr kumimoji="1" lang="ja-JP" altLang="en-US" sz="1200" b="1">
                          <a:solidFill>
                            <a:schemeClr val="bg1"/>
                          </a:solidFill>
                          <a:latin typeface="Meiryo UI" panose="020B0604030504040204" pitchFamily="50" charset="-128"/>
                          <a:ea typeface="Meiryo UI" panose="020B0604030504040204" pitchFamily="50" charset="-128"/>
                        </a:rPr>
                        <a:t>戦略目標</a:t>
                      </a:r>
                      <a:endParaRPr kumimoji="1" lang="en-US" altLang="ja-JP" sz="1200" b="1">
                        <a:solidFill>
                          <a:schemeClr val="bg1"/>
                        </a:solidFill>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r>
                        <a:rPr kumimoji="1" lang="ja-JP" altLang="en-US" sz="1100" b="0">
                          <a:solidFill>
                            <a:schemeClr val="tx1"/>
                          </a:solidFill>
                          <a:latin typeface="Meiryo UI" panose="020B0604030504040204" pitchFamily="50" charset="-128"/>
                          <a:ea typeface="Meiryo UI" panose="020B0604030504040204" pitchFamily="50" charset="-128"/>
                        </a:rPr>
                        <a:t>治療法を求める全ての患者の期待に</a:t>
                      </a:r>
                      <a:br>
                        <a:rPr kumimoji="1" lang="en-US" altLang="ja-JP" sz="1100" b="0">
                          <a:solidFill>
                            <a:schemeClr val="tx1"/>
                          </a:solidFill>
                          <a:latin typeface="Meiryo UI" panose="020B0604030504040204" pitchFamily="50" charset="-128"/>
                          <a:ea typeface="Meiryo UI" panose="020B0604030504040204" pitchFamily="50" charset="-128"/>
                        </a:rPr>
                      </a:br>
                      <a:r>
                        <a:rPr kumimoji="1" lang="ja-JP" altLang="en-US" sz="1100" b="0">
                          <a:solidFill>
                            <a:schemeClr val="tx1"/>
                          </a:solidFill>
                          <a:latin typeface="Meiryo UI" panose="020B0604030504040204" pitchFamily="50" charset="-128"/>
                          <a:ea typeface="Meiryo UI" panose="020B0604030504040204" pitchFamily="50" charset="-128"/>
                        </a:rPr>
                        <a:t>応えて最新の医薬品を速やかに届ける </a:t>
                      </a:r>
                      <a:endParaRPr kumimoji="1" lang="en-US" altLang="ja-JP" sz="1100" b="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171450" indent="-171450">
                        <a:buFont typeface="Wingdings" panose="05000000000000000000" pitchFamily="2" charset="2"/>
                        <a:buChar char="l"/>
                      </a:pPr>
                      <a:r>
                        <a:rPr kumimoji="1" lang="ja-JP" altLang="en-US" sz="1100" b="0">
                          <a:latin typeface="Meiryo UI" panose="020B0604030504040204" pitchFamily="50" charset="-128"/>
                          <a:ea typeface="Meiryo UI" panose="020B0604030504040204" pitchFamily="50" charset="-128"/>
                        </a:rPr>
                        <a:t>現在生じているドラッグ・ラグ／ドラッグ・ロスの解消</a:t>
                      </a:r>
                      <a:endParaRPr kumimoji="1" lang="en-US" altLang="ja-JP" sz="1100" b="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100" b="0">
                          <a:latin typeface="Meiryo UI" panose="020B0604030504040204" pitchFamily="50" charset="-128"/>
                          <a:ea typeface="Meiryo UI" panose="020B0604030504040204" pitchFamily="50" charset="-128"/>
                        </a:rPr>
                        <a:t>現時点で治療法のない疾患に対する研究開発を官民で推進</a:t>
                      </a:r>
                      <a:endParaRPr kumimoji="1" lang="en-US" altLang="ja-JP" sz="1100" b="0">
                        <a:latin typeface="Meiryo UI" panose="020B0604030504040204" pitchFamily="50" charset="-128"/>
                        <a:ea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605421966"/>
                  </a:ext>
                </a:extLst>
              </a:tr>
              <a:tr h="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latin typeface="Meiryo UI" panose="020B0604030504040204" pitchFamily="50" charset="-128"/>
                          <a:ea typeface="Meiryo UI" panose="020B0604030504040204" pitchFamily="50" charset="-128"/>
                        </a:rPr>
                        <a:t>我が国が世界有数の創薬の地となる</a:t>
                      </a:r>
                      <a:endParaRPr kumimoji="1" lang="en-US" altLang="ja-JP" sz="1100" b="0">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171450" indent="-171450">
                        <a:buFont typeface="Wingdings" panose="05000000000000000000" pitchFamily="2" charset="2"/>
                        <a:buChar char="l"/>
                      </a:pPr>
                      <a:r>
                        <a:rPr kumimoji="1" lang="ja-JP" altLang="en-US" sz="1100" b="0">
                          <a:solidFill>
                            <a:schemeClr val="tx1"/>
                          </a:solidFill>
                          <a:latin typeface="Meiryo UI" panose="020B0604030504040204" pitchFamily="50" charset="-128"/>
                          <a:ea typeface="Meiryo UI" panose="020B0604030504040204" pitchFamily="50" charset="-128"/>
                        </a:rPr>
                        <a:t>豊かな基礎研究の蓄積と応用研究の進展</a:t>
                      </a:r>
                      <a:endParaRPr kumimoji="1" lang="en-US" altLang="ja-JP" sz="1100" b="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100" b="0">
                          <a:solidFill>
                            <a:schemeClr val="tx1"/>
                          </a:solidFill>
                          <a:latin typeface="Meiryo UI" panose="020B0604030504040204" pitchFamily="50" charset="-128"/>
                          <a:ea typeface="Meiryo UI" panose="020B0604030504040204" pitchFamily="50" charset="-128"/>
                        </a:rPr>
                        <a:t>国内外の投資と人材の積極的な呼び込み</a:t>
                      </a:r>
                      <a:endParaRPr kumimoji="1" lang="en-US" altLang="ja-JP" sz="1100" b="0">
                        <a:solidFill>
                          <a:schemeClr val="tx1"/>
                        </a:solidFill>
                        <a:latin typeface="Meiryo UI" panose="020B0604030504040204" pitchFamily="50" charset="-128"/>
                        <a:ea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656713603"/>
                  </a:ext>
                </a:extLst>
              </a:tr>
              <a:tr h="20874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latin typeface="Meiryo UI" panose="020B0604030504040204" pitchFamily="50" charset="-128"/>
                          <a:ea typeface="Meiryo UI" panose="020B0604030504040204" pitchFamily="50" charset="-128"/>
                        </a:rPr>
                        <a:t>投資とイノベーションの循環が持続する</a:t>
                      </a:r>
                      <a:endParaRPr kumimoji="1" lang="en-US" altLang="ja-JP" sz="1100" b="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latin typeface="Meiryo UI" panose="020B0604030504040204" pitchFamily="50" charset="-128"/>
                          <a:ea typeface="Meiryo UI" panose="020B0604030504040204" pitchFamily="50" charset="-128"/>
                        </a:rPr>
                        <a:t>社会システムを構築する</a:t>
                      </a:r>
                      <a:endParaRPr kumimoji="1" lang="en-US" altLang="ja-JP" sz="1100" b="0">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171450" indent="-171450">
                        <a:buFont typeface="Wingdings" panose="05000000000000000000" pitchFamily="2" charset="2"/>
                        <a:buChar char="l"/>
                      </a:pPr>
                      <a:r>
                        <a:rPr kumimoji="1" lang="ja-JP" altLang="en-US" sz="1100" b="0">
                          <a:solidFill>
                            <a:schemeClr val="tx1"/>
                          </a:solidFill>
                          <a:latin typeface="Meiryo UI" panose="020B0604030504040204" pitchFamily="50" charset="-128"/>
                          <a:ea typeface="Meiryo UI" panose="020B0604030504040204" pitchFamily="50" charset="-128"/>
                        </a:rPr>
                        <a:t>アカデミアの人材育成や研究開発環境の整備、医薬品産業構造の改革</a:t>
                      </a:r>
                      <a:endParaRPr kumimoji="1" lang="en-US" altLang="ja-JP" sz="1100" b="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100" b="0">
                          <a:solidFill>
                            <a:schemeClr val="tx1"/>
                          </a:solidFill>
                          <a:latin typeface="Meiryo UI" panose="020B0604030504040204" pitchFamily="50" charset="-128"/>
                          <a:ea typeface="Meiryo UI" panose="020B0604030504040204" pitchFamily="50" charset="-128"/>
                        </a:rPr>
                        <a:t>スター・サイエンティストの育成、投資環境の整備、イノベーションとセルフケアの推進</a:t>
                      </a:r>
                      <a:endParaRPr kumimoji="1" lang="en-US" altLang="ja-JP" sz="1100" b="0">
                        <a:solidFill>
                          <a:schemeClr val="tx1"/>
                        </a:solidFill>
                        <a:latin typeface="Meiryo UI" panose="020B0604030504040204" pitchFamily="50" charset="-128"/>
                        <a:ea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61840820"/>
                  </a:ext>
                </a:extLst>
              </a:tr>
            </a:tbl>
          </a:graphicData>
        </a:graphic>
      </p:graphicFrame>
      <p:graphicFrame>
        <p:nvGraphicFramePr>
          <p:cNvPr id="6" name="表 10">
            <a:extLst>
              <a:ext uri="{FF2B5EF4-FFF2-40B4-BE49-F238E27FC236}">
                <a16:creationId xmlns:a16="http://schemas.microsoft.com/office/drawing/2014/main" id="{24B1982E-BD8F-36A0-5C6E-EBE80A01A98A}"/>
              </a:ext>
            </a:extLst>
          </p:cNvPr>
          <p:cNvGraphicFramePr>
            <a:graphicFrameLocks noGrp="1"/>
          </p:cNvGraphicFramePr>
          <p:nvPr/>
        </p:nvGraphicFramePr>
        <p:xfrm>
          <a:off x="442412" y="563930"/>
          <a:ext cx="9021176" cy="259080"/>
        </p:xfrm>
        <a:graphic>
          <a:graphicData uri="http://schemas.openxmlformats.org/drawingml/2006/table">
            <a:tbl>
              <a:tblPr firstRow="1" bandRow="1">
                <a:tableStyleId>{2D5ABB26-0587-4C30-8999-92F81FD0307C}</a:tableStyleId>
              </a:tblPr>
              <a:tblGrid>
                <a:gridCol w="9021176">
                  <a:extLst>
                    <a:ext uri="{9D8B030D-6E8A-4147-A177-3AD203B41FA5}">
                      <a16:colId xmlns:a16="http://schemas.microsoft.com/office/drawing/2014/main" val="3969556638"/>
                    </a:ext>
                  </a:extLst>
                </a:gridCol>
              </a:tblGrid>
              <a:tr h="224254">
                <a:tc>
                  <a:txBody>
                    <a:bodyPr/>
                    <a:lstStyle/>
                    <a:p>
                      <a:pPr algn="ctr"/>
                      <a:r>
                        <a:rPr kumimoji="1" lang="ja-JP" altLang="en-US" sz="1100" b="0">
                          <a:solidFill>
                            <a:schemeClr val="tx1"/>
                          </a:solidFill>
                          <a:latin typeface="Meiryo UI" panose="020B0604030504040204" pitchFamily="50" charset="-128"/>
                          <a:ea typeface="Meiryo UI" panose="020B0604030504040204" pitchFamily="50" charset="-128"/>
                        </a:rPr>
                        <a:t>医薬品産業・医療産業全体を我が国の科学技術力を活かせる重要な成長産業と捉え、政策を力強く推進していくべき</a:t>
                      </a:r>
                      <a:endParaRPr kumimoji="1" lang="ja-JP" altLang="en-US" sz="1100">
                        <a:solidFill>
                          <a:schemeClr val="tx1"/>
                        </a:solidFill>
                        <a:latin typeface="Meiryo UI" panose="020B0604030504040204" pitchFamily="50" charset="-128"/>
                        <a:ea typeface="Meiryo UI" panose="020B0604030504040204" pitchFamily="50" charset="-128"/>
                      </a:endParaRPr>
                    </a:p>
                  </a:txBody>
                  <a:tcPr anchor="ctr">
                    <a:solidFill>
                      <a:srgbClr val="EFE6DD"/>
                    </a:solidFill>
                  </a:tcPr>
                </a:tc>
                <a:extLst>
                  <a:ext uri="{0D108BD9-81ED-4DB2-BD59-A6C34878D82A}">
                    <a16:rowId xmlns:a16="http://schemas.microsoft.com/office/drawing/2014/main" val="423918696"/>
                  </a:ext>
                </a:extLst>
              </a:tr>
            </a:tbl>
          </a:graphicData>
        </a:graphic>
      </p:graphicFrame>
      <p:sp>
        <p:nvSpPr>
          <p:cNvPr id="2" name="スライド番号プレースホルダー 2">
            <a:extLst>
              <a:ext uri="{FF2B5EF4-FFF2-40B4-BE49-F238E27FC236}">
                <a16:creationId xmlns:a16="http://schemas.microsoft.com/office/drawing/2014/main" id="{68C3D632-0782-4817-DB3B-751467018182}"/>
              </a:ext>
            </a:extLst>
          </p:cNvPr>
          <p:cNvSpPr txBox="1">
            <a:spLocks/>
          </p:cNvSpPr>
          <p:nvPr/>
        </p:nvSpPr>
        <p:spPr>
          <a:xfrm>
            <a:off x="9299423" y="6518271"/>
            <a:ext cx="630513" cy="2784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Tree>
    <p:extLst>
      <p:ext uri="{BB962C8B-B14F-4D97-AF65-F5344CB8AC3E}">
        <p14:creationId xmlns:p14="http://schemas.microsoft.com/office/powerpoint/2010/main" val="4285367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a:t>医療系ベンチャー・トータルサポート事業（</a:t>
            </a:r>
            <a:r>
              <a:rPr lang="en-US" altLang="ja-JP" sz="2000"/>
              <a:t>MEDISO</a:t>
            </a:r>
            <a:r>
              <a:rPr lang="ja-JP" altLang="en-US" sz="2000"/>
              <a:t>）</a:t>
            </a:r>
            <a:endParaRPr kumimoji="1" lang="ja-JP" altLang="en-US" sz="2000"/>
          </a:p>
        </p:txBody>
      </p:sp>
      <p:sp>
        <p:nvSpPr>
          <p:cNvPr id="5" name="Text Box 12">
            <a:extLst>
              <a:ext uri="{FF2B5EF4-FFF2-40B4-BE49-F238E27FC236}">
                <a16:creationId xmlns:a16="http://schemas.microsoft.com/office/drawing/2014/main" id="{EC8CDCDF-3A93-497A-B34A-755A8CE63298}"/>
              </a:ext>
            </a:extLst>
          </p:cNvPr>
          <p:cNvSpPr txBox="1">
            <a:spLocks noChangeArrowheads="1"/>
          </p:cNvSpPr>
          <p:nvPr/>
        </p:nvSpPr>
        <p:spPr bwMode="gray">
          <a:xfrm>
            <a:off x="2340450" y="5090350"/>
            <a:ext cx="2178598" cy="1234955"/>
          </a:xfrm>
          <a:prstGeom prst="rect">
            <a:avLst/>
          </a:prstGeom>
          <a:solidFill>
            <a:srgbClr val="8064A2">
              <a:lumMod val="20000"/>
              <a:lumOff val="80000"/>
            </a:srgbClr>
          </a:solidFill>
          <a:ln>
            <a:noFill/>
          </a:ln>
          <a:effectLst/>
        </p:spPr>
        <p:txBody>
          <a:bodyPr lIns="66462" tIns="19938" rIns="66462" bIns="43200" anchor="t" anchorCtr="0"/>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l" defTabSz="844083" rtl="0" eaLnBrk="1" fontAlgn="base" latinLnBrk="0" hangingPunct="1">
              <a:lnSpc>
                <a:spcPct val="100000"/>
              </a:lnSpc>
              <a:spcBef>
                <a:spcPts val="0"/>
              </a:spcBef>
              <a:spcAft>
                <a:spcPts val="0"/>
              </a:spcAft>
              <a:buClr>
                <a:srgbClr val="99B67C"/>
              </a:buClr>
              <a:buSzTx/>
              <a:buFontTx/>
              <a:buNone/>
              <a:tabLst/>
              <a:defRPr/>
            </a:pPr>
            <a:r>
              <a:rPr kumimoji="1" lang="ja-JP" altLang="en-US" sz="1108" b="0" i="0" u="none" strike="noStrike" kern="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　専用ポータルサイト</a:t>
            </a:r>
            <a:endParaRPr kumimoji="1" lang="en-US" altLang="ja-JP" sz="1108" b="0" i="0" u="none" strike="noStrike" kern="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Group 2">
            <a:extLst>
              <a:ext uri="{FF2B5EF4-FFF2-40B4-BE49-F238E27FC236}">
                <a16:creationId xmlns:a16="http://schemas.microsoft.com/office/drawing/2014/main" id="{F47D252F-D67B-430D-B396-12A2BC254D87}"/>
              </a:ext>
            </a:extLst>
          </p:cNvPr>
          <p:cNvGrpSpPr>
            <a:grpSpLocks/>
          </p:cNvGrpSpPr>
          <p:nvPr/>
        </p:nvGrpSpPr>
        <p:grpSpPr bwMode="auto">
          <a:xfrm>
            <a:off x="3007042" y="5290218"/>
            <a:ext cx="1018621" cy="1018621"/>
            <a:chOff x="249" y="890"/>
            <a:chExt cx="2268" cy="2268"/>
          </a:xfrm>
        </p:grpSpPr>
        <p:sp>
          <p:nvSpPr>
            <p:cNvPr id="7" name="Oval 5432">
              <a:extLst>
                <a:ext uri="{FF2B5EF4-FFF2-40B4-BE49-F238E27FC236}">
                  <a16:creationId xmlns:a16="http://schemas.microsoft.com/office/drawing/2014/main" id="{88B1494D-1D0D-44A6-9CBA-5ED45AD96EC4}"/>
                </a:ext>
              </a:extLst>
            </p:cNvPr>
            <p:cNvSpPr>
              <a:spLocks noChangeAspect="1" noChangeArrowheads="1"/>
            </p:cNvSpPr>
            <p:nvPr/>
          </p:nvSpPr>
          <p:spPr bwMode="auto">
            <a:xfrm>
              <a:off x="249" y="890"/>
              <a:ext cx="2268" cy="2268"/>
            </a:xfrm>
            <a:prstGeom prst="ellipse">
              <a:avLst/>
            </a:pr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ja-JP" sz="1662"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8" name="Freeform 5434">
              <a:extLst>
                <a:ext uri="{FF2B5EF4-FFF2-40B4-BE49-F238E27FC236}">
                  <a16:creationId xmlns:a16="http://schemas.microsoft.com/office/drawing/2014/main" id="{22613FC0-693E-4DBF-897B-9289674605EF}"/>
                </a:ext>
              </a:extLst>
            </p:cNvPr>
            <p:cNvSpPr>
              <a:spLocks noChangeAspect="1"/>
            </p:cNvSpPr>
            <p:nvPr/>
          </p:nvSpPr>
          <p:spPr bwMode="auto">
            <a:xfrm>
              <a:off x="866" y="3031"/>
              <a:ext cx="781" cy="127"/>
            </a:xfrm>
            <a:custGeom>
              <a:avLst/>
              <a:gdLst>
                <a:gd name="T0" fmla="*/ 487973780 w 723"/>
                <a:gd name="T1" fmla="*/ 55659338 h 118"/>
                <a:gd name="T2" fmla="*/ 462514644 w 723"/>
                <a:gd name="T3" fmla="*/ 59137577 h 118"/>
                <a:gd name="T4" fmla="*/ 450492321 w 723"/>
                <a:gd name="T5" fmla="*/ 61225355 h 118"/>
                <a:gd name="T6" fmla="*/ 426446834 w 723"/>
                <a:gd name="T7" fmla="*/ 59137577 h 118"/>
                <a:gd name="T8" fmla="*/ 401694943 w 723"/>
                <a:gd name="T9" fmla="*/ 55659338 h 118"/>
                <a:gd name="T10" fmla="*/ 340167156 w 723"/>
                <a:gd name="T11" fmla="*/ 59137577 h 118"/>
                <a:gd name="T12" fmla="*/ 298442228 w 723"/>
                <a:gd name="T13" fmla="*/ 54268042 h 118"/>
                <a:gd name="T14" fmla="*/ 275811231 w 723"/>
                <a:gd name="T15" fmla="*/ 57746281 h 118"/>
                <a:gd name="T16" fmla="*/ 241865155 w 723"/>
                <a:gd name="T17" fmla="*/ 52180264 h 118"/>
                <a:gd name="T18" fmla="*/ 208626325 w 723"/>
                <a:gd name="T19" fmla="*/ 50788968 h 118"/>
                <a:gd name="T20" fmla="*/ 159121702 w 723"/>
                <a:gd name="T21" fmla="*/ 36874342 h 118"/>
                <a:gd name="T22" fmla="*/ 135077056 w 723"/>
                <a:gd name="T23" fmla="*/ 38961286 h 118"/>
                <a:gd name="T24" fmla="*/ 95473021 w 723"/>
                <a:gd name="T25" fmla="*/ 25046660 h 118"/>
                <a:gd name="T26" fmla="*/ 62234191 w 723"/>
                <a:gd name="T27" fmla="*/ 16698051 h 118"/>
                <a:gd name="T28" fmla="*/ 10607833 w 723"/>
                <a:gd name="T29" fmla="*/ 0 h 118"/>
                <a:gd name="T30" fmla="*/ 0 w 723"/>
                <a:gd name="T31" fmla="*/ 2086944 h 118"/>
                <a:gd name="T32" fmla="*/ 338752666 w 723"/>
                <a:gd name="T33" fmla="*/ 82097293 h 118"/>
                <a:gd name="T34" fmla="*/ 511312022 w 723"/>
                <a:gd name="T35" fmla="*/ 62616650 h 118"/>
                <a:gd name="T36" fmla="*/ 503532328 w 723"/>
                <a:gd name="T37" fmla="*/ 57746281 h 118"/>
                <a:gd name="T38" fmla="*/ 487973780 w 723"/>
                <a:gd name="T39" fmla="*/ 55659338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3" h="118">
                  <a:moveTo>
                    <a:pt x="690" y="80"/>
                  </a:moveTo>
                  <a:cubicBezTo>
                    <a:pt x="690" y="80"/>
                    <a:pt x="642" y="80"/>
                    <a:pt x="654" y="85"/>
                  </a:cubicBezTo>
                  <a:cubicBezTo>
                    <a:pt x="666" y="90"/>
                    <a:pt x="637" y="88"/>
                    <a:pt x="637" y="88"/>
                  </a:cubicBezTo>
                  <a:cubicBezTo>
                    <a:pt x="603" y="85"/>
                    <a:pt x="603" y="85"/>
                    <a:pt x="603" y="85"/>
                  </a:cubicBezTo>
                  <a:cubicBezTo>
                    <a:pt x="568" y="80"/>
                    <a:pt x="568" y="80"/>
                    <a:pt x="568" y="80"/>
                  </a:cubicBezTo>
                  <a:cubicBezTo>
                    <a:pt x="481" y="85"/>
                    <a:pt x="481" y="85"/>
                    <a:pt x="481" y="85"/>
                  </a:cubicBezTo>
                  <a:cubicBezTo>
                    <a:pt x="422" y="78"/>
                    <a:pt x="422" y="78"/>
                    <a:pt x="422" y="78"/>
                  </a:cubicBezTo>
                  <a:cubicBezTo>
                    <a:pt x="390" y="83"/>
                    <a:pt x="390" y="83"/>
                    <a:pt x="390" y="83"/>
                  </a:cubicBezTo>
                  <a:cubicBezTo>
                    <a:pt x="342" y="75"/>
                    <a:pt x="342" y="75"/>
                    <a:pt x="342" y="75"/>
                  </a:cubicBezTo>
                  <a:cubicBezTo>
                    <a:pt x="295" y="73"/>
                    <a:pt x="295" y="73"/>
                    <a:pt x="295" y="73"/>
                  </a:cubicBezTo>
                  <a:cubicBezTo>
                    <a:pt x="225" y="53"/>
                    <a:pt x="225" y="53"/>
                    <a:pt x="225" y="53"/>
                  </a:cubicBezTo>
                  <a:cubicBezTo>
                    <a:pt x="191" y="56"/>
                    <a:pt x="191" y="56"/>
                    <a:pt x="191" y="56"/>
                  </a:cubicBezTo>
                  <a:cubicBezTo>
                    <a:pt x="135" y="36"/>
                    <a:pt x="135" y="36"/>
                    <a:pt x="135" y="36"/>
                  </a:cubicBezTo>
                  <a:cubicBezTo>
                    <a:pt x="88" y="24"/>
                    <a:pt x="88" y="24"/>
                    <a:pt x="88" y="24"/>
                  </a:cubicBezTo>
                  <a:cubicBezTo>
                    <a:pt x="15" y="0"/>
                    <a:pt x="15" y="0"/>
                    <a:pt x="15" y="0"/>
                  </a:cubicBezTo>
                  <a:cubicBezTo>
                    <a:pt x="15" y="0"/>
                    <a:pt x="9" y="1"/>
                    <a:pt x="0" y="3"/>
                  </a:cubicBezTo>
                  <a:cubicBezTo>
                    <a:pt x="144" y="77"/>
                    <a:pt x="307" y="118"/>
                    <a:pt x="479" y="118"/>
                  </a:cubicBezTo>
                  <a:cubicBezTo>
                    <a:pt x="563" y="118"/>
                    <a:pt x="645" y="108"/>
                    <a:pt x="723" y="90"/>
                  </a:cubicBezTo>
                  <a:cubicBezTo>
                    <a:pt x="712" y="83"/>
                    <a:pt x="712" y="83"/>
                    <a:pt x="712" y="83"/>
                  </a:cubicBezTo>
                  <a:lnTo>
                    <a:pt x="690" y="8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nvGrpSpPr>
            <p:cNvPr id="9" name="Group 5436">
              <a:extLst>
                <a:ext uri="{FF2B5EF4-FFF2-40B4-BE49-F238E27FC236}">
                  <a16:creationId xmlns:a16="http://schemas.microsoft.com/office/drawing/2014/main" id="{61656348-4CC9-45FA-8CE8-F2C0CA6BC49D}"/>
                </a:ext>
              </a:extLst>
            </p:cNvPr>
            <p:cNvGrpSpPr>
              <a:grpSpLocks noChangeAspect="1"/>
            </p:cNvGrpSpPr>
            <p:nvPr/>
          </p:nvGrpSpPr>
          <p:grpSpPr bwMode="auto">
            <a:xfrm>
              <a:off x="1108" y="1562"/>
              <a:ext cx="580" cy="508"/>
              <a:chOff x="2193" y="2411"/>
              <a:chExt cx="569" cy="498"/>
            </a:xfrm>
          </p:grpSpPr>
          <p:sp>
            <p:nvSpPr>
              <p:cNvPr id="22" name="Freeform 5437">
                <a:extLst>
                  <a:ext uri="{FF2B5EF4-FFF2-40B4-BE49-F238E27FC236}">
                    <a16:creationId xmlns:a16="http://schemas.microsoft.com/office/drawing/2014/main" id="{7A6282CE-B8B0-4FA1-9B0C-F1D006C7743E}"/>
                  </a:ext>
                </a:extLst>
              </p:cNvPr>
              <p:cNvSpPr>
                <a:spLocks noChangeAspect="1"/>
              </p:cNvSpPr>
              <p:nvPr/>
            </p:nvSpPr>
            <p:spPr bwMode="auto">
              <a:xfrm>
                <a:off x="2572" y="2411"/>
                <a:ext cx="190" cy="139"/>
              </a:xfrm>
              <a:custGeom>
                <a:avLst/>
                <a:gdLst>
                  <a:gd name="T0" fmla="*/ 178 w 180"/>
                  <a:gd name="T1" fmla="*/ 29 h 131"/>
                  <a:gd name="T2" fmla="*/ 168 w 180"/>
                  <a:gd name="T3" fmla="*/ 45 h 131"/>
                  <a:gd name="T4" fmla="*/ 126 w 180"/>
                  <a:gd name="T5" fmla="*/ 38 h 131"/>
                  <a:gd name="T6" fmla="*/ 64 w 180"/>
                  <a:gd name="T7" fmla="*/ 0 h 131"/>
                  <a:gd name="T8" fmla="*/ 54 w 180"/>
                  <a:gd name="T9" fmla="*/ 0 h 131"/>
                  <a:gd name="T10" fmla="*/ 51 w 180"/>
                  <a:gd name="T11" fmla="*/ 8 h 131"/>
                  <a:gd name="T12" fmla="*/ 62 w 180"/>
                  <a:gd name="T13" fmla="*/ 38 h 131"/>
                  <a:gd name="T14" fmla="*/ 54 w 180"/>
                  <a:gd name="T15" fmla="*/ 55 h 131"/>
                  <a:gd name="T16" fmla="*/ 51 w 180"/>
                  <a:gd name="T17" fmla="*/ 82 h 131"/>
                  <a:gd name="T18" fmla="*/ 18 w 180"/>
                  <a:gd name="T19" fmla="*/ 81 h 131"/>
                  <a:gd name="T20" fmla="*/ 27 w 180"/>
                  <a:gd name="T21" fmla="*/ 94 h 131"/>
                  <a:gd name="T22" fmla="*/ 6 w 180"/>
                  <a:gd name="T23" fmla="*/ 101 h 131"/>
                  <a:gd name="T24" fmla="*/ 0 w 180"/>
                  <a:gd name="T25" fmla="*/ 112 h 131"/>
                  <a:gd name="T26" fmla="*/ 13 w 180"/>
                  <a:gd name="T27" fmla="*/ 127 h 131"/>
                  <a:gd name="T28" fmla="*/ 7 w 180"/>
                  <a:gd name="T29" fmla="*/ 143 h 131"/>
                  <a:gd name="T30" fmla="*/ 21 w 180"/>
                  <a:gd name="T31" fmla="*/ 147 h 131"/>
                  <a:gd name="T32" fmla="*/ 33 w 180"/>
                  <a:gd name="T33" fmla="*/ 139 h 131"/>
                  <a:gd name="T34" fmla="*/ 48 w 180"/>
                  <a:gd name="T35" fmla="*/ 134 h 131"/>
                  <a:gd name="T36" fmla="*/ 23 w 180"/>
                  <a:gd name="T37" fmla="*/ 114 h 131"/>
                  <a:gd name="T38" fmla="*/ 27 w 180"/>
                  <a:gd name="T39" fmla="*/ 108 h 131"/>
                  <a:gd name="T40" fmla="*/ 53 w 180"/>
                  <a:gd name="T41" fmla="*/ 110 h 131"/>
                  <a:gd name="T42" fmla="*/ 67 w 180"/>
                  <a:gd name="T43" fmla="*/ 104 h 131"/>
                  <a:gd name="T44" fmla="*/ 84 w 180"/>
                  <a:gd name="T45" fmla="*/ 108 h 131"/>
                  <a:gd name="T46" fmla="*/ 124 w 180"/>
                  <a:gd name="T47" fmla="*/ 122 h 131"/>
                  <a:gd name="T48" fmla="*/ 138 w 180"/>
                  <a:gd name="T49" fmla="*/ 86 h 131"/>
                  <a:gd name="T50" fmla="*/ 172 w 180"/>
                  <a:gd name="T51" fmla="*/ 82 h 131"/>
                  <a:gd name="T52" fmla="*/ 201 w 180"/>
                  <a:gd name="T53" fmla="*/ 71 h 131"/>
                  <a:gd name="T54" fmla="*/ 187 w 180"/>
                  <a:gd name="T55" fmla="*/ 54 h 131"/>
                  <a:gd name="T56" fmla="*/ 178 w 180"/>
                  <a:gd name="T57" fmla="*/ 29 h 1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0" h="131">
                    <a:moveTo>
                      <a:pt x="160" y="25"/>
                    </a:moveTo>
                    <a:lnTo>
                      <a:pt x="151" y="40"/>
                    </a:lnTo>
                    <a:lnTo>
                      <a:pt x="113" y="34"/>
                    </a:lnTo>
                    <a:lnTo>
                      <a:pt x="58" y="0"/>
                    </a:lnTo>
                    <a:lnTo>
                      <a:pt x="48" y="0"/>
                    </a:lnTo>
                    <a:lnTo>
                      <a:pt x="45" y="8"/>
                    </a:lnTo>
                    <a:lnTo>
                      <a:pt x="56" y="34"/>
                    </a:lnTo>
                    <a:lnTo>
                      <a:pt x="48" y="49"/>
                    </a:lnTo>
                    <a:lnTo>
                      <a:pt x="45" y="73"/>
                    </a:lnTo>
                    <a:lnTo>
                      <a:pt x="16" y="72"/>
                    </a:lnTo>
                    <a:lnTo>
                      <a:pt x="25" y="84"/>
                    </a:lnTo>
                    <a:lnTo>
                      <a:pt x="6" y="90"/>
                    </a:lnTo>
                    <a:lnTo>
                      <a:pt x="0" y="100"/>
                    </a:lnTo>
                    <a:lnTo>
                      <a:pt x="11" y="113"/>
                    </a:lnTo>
                    <a:lnTo>
                      <a:pt x="7" y="127"/>
                    </a:lnTo>
                    <a:lnTo>
                      <a:pt x="19" y="131"/>
                    </a:lnTo>
                    <a:lnTo>
                      <a:pt x="29" y="123"/>
                    </a:lnTo>
                    <a:lnTo>
                      <a:pt x="43" y="119"/>
                    </a:lnTo>
                    <a:lnTo>
                      <a:pt x="21" y="101"/>
                    </a:lnTo>
                    <a:lnTo>
                      <a:pt x="25" y="96"/>
                    </a:lnTo>
                    <a:lnTo>
                      <a:pt x="47" y="98"/>
                    </a:lnTo>
                    <a:lnTo>
                      <a:pt x="60" y="92"/>
                    </a:lnTo>
                    <a:lnTo>
                      <a:pt x="76" y="96"/>
                    </a:lnTo>
                    <a:lnTo>
                      <a:pt x="111" y="108"/>
                    </a:lnTo>
                    <a:lnTo>
                      <a:pt x="124" y="76"/>
                    </a:lnTo>
                    <a:lnTo>
                      <a:pt x="154" y="73"/>
                    </a:lnTo>
                    <a:lnTo>
                      <a:pt x="180" y="63"/>
                    </a:lnTo>
                    <a:lnTo>
                      <a:pt x="168" y="48"/>
                    </a:lnTo>
                    <a:lnTo>
                      <a:pt x="160" y="25"/>
                    </a:lnTo>
                    <a:close/>
                  </a:path>
                </a:pathLst>
              </a:custGeom>
              <a:solidFill>
                <a:srgbClr val="A92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3" name="Freeform 5438">
                <a:extLst>
                  <a:ext uri="{FF2B5EF4-FFF2-40B4-BE49-F238E27FC236}">
                    <a16:creationId xmlns:a16="http://schemas.microsoft.com/office/drawing/2014/main" id="{2D2F974B-E742-452A-92DF-A03F65D6FE97}"/>
                  </a:ext>
                </a:extLst>
              </p:cNvPr>
              <p:cNvSpPr>
                <a:spLocks noChangeAspect="1"/>
              </p:cNvSpPr>
              <p:nvPr/>
            </p:nvSpPr>
            <p:spPr bwMode="auto">
              <a:xfrm>
                <a:off x="2242" y="2543"/>
                <a:ext cx="417" cy="290"/>
              </a:xfrm>
              <a:custGeom>
                <a:avLst/>
                <a:gdLst>
                  <a:gd name="T0" fmla="*/ 25 w 394"/>
                  <a:gd name="T1" fmla="*/ 280 h 274"/>
                  <a:gd name="T2" fmla="*/ 86 w 394"/>
                  <a:gd name="T3" fmla="*/ 275 h 274"/>
                  <a:gd name="T4" fmla="*/ 149 w 394"/>
                  <a:gd name="T5" fmla="*/ 262 h 274"/>
                  <a:gd name="T6" fmla="*/ 185 w 394"/>
                  <a:gd name="T7" fmla="*/ 268 h 274"/>
                  <a:gd name="T8" fmla="*/ 174 w 394"/>
                  <a:gd name="T9" fmla="*/ 289 h 274"/>
                  <a:gd name="T10" fmla="*/ 199 w 394"/>
                  <a:gd name="T11" fmla="*/ 307 h 274"/>
                  <a:gd name="T12" fmla="*/ 242 w 394"/>
                  <a:gd name="T13" fmla="*/ 279 h 274"/>
                  <a:gd name="T14" fmla="*/ 237 w 394"/>
                  <a:gd name="T15" fmla="*/ 253 h 274"/>
                  <a:gd name="T16" fmla="*/ 258 w 394"/>
                  <a:gd name="T17" fmla="*/ 269 h 274"/>
                  <a:gd name="T18" fmla="*/ 306 w 394"/>
                  <a:gd name="T19" fmla="*/ 253 h 274"/>
                  <a:gd name="T20" fmla="*/ 324 w 394"/>
                  <a:gd name="T21" fmla="*/ 265 h 274"/>
                  <a:gd name="T22" fmla="*/ 345 w 394"/>
                  <a:gd name="T23" fmla="*/ 238 h 274"/>
                  <a:gd name="T24" fmla="*/ 365 w 394"/>
                  <a:gd name="T25" fmla="*/ 230 h 274"/>
                  <a:gd name="T26" fmla="*/ 391 w 394"/>
                  <a:gd name="T27" fmla="*/ 242 h 274"/>
                  <a:gd name="T28" fmla="*/ 403 w 394"/>
                  <a:gd name="T29" fmla="*/ 213 h 274"/>
                  <a:gd name="T30" fmla="*/ 410 w 394"/>
                  <a:gd name="T31" fmla="*/ 165 h 274"/>
                  <a:gd name="T32" fmla="*/ 416 w 394"/>
                  <a:gd name="T33" fmla="*/ 115 h 274"/>
                  <a:gd name="T34" fmla="*/ 441 w 394"/>
                  <a:gd name="T35" fmla="*/ 74 h 274"/>
                  <a:gd name="T36" fmla="*/ 430 w 394"/>
                  <a:gd name="T37" fmla="*/ 38 h 274"/>
                  <a:gd name="T38" fmla="*/ 397 w 394"/>
                  <a:gd name="T39" fmla="*/ 0 h 274"/>
                  <a:gd name="T40" fmla="*/ 407 w 394"/>
                  <a:gd name="T41" fmla="*/ 17 h 274"/>
                  <a:gd name="T42" fmla="*/ 380 w 394"/>
                  <a:gd name="T43" fmla="*/ 12 h 274"/>
                  <a:gd name="T44" fmla="*/ 358 w 394"/>
                  <a:gd name="T45" fmla="*/ 41 h 274"/>
                  <a:gd name="T46" fmla="*/ 364 w 394"/>
                  <a:gd name="T47" fmla="*/ 44 h 274"/>
                  <a:gd name="T48" fmla="*/ 367 w 394"/>
                  <a:gd name="T49" fmla="*/ 71 h 274"/>
                  <a:gd name="T50" fmla="*/ 343 w 394"/>
                  <a:gd name="T51" fmla="*/ 123 h 274"/>
                  <a:gd name="T52" fmla="*/ 321 w 394"/>
                  <a:gd name="T53" fmla="*/ 152 h 274"/>
                  <a:gd name="T54" fmla="*/ 280 w 394"/>
                  <a:gd name="T55" fmla="*/ 178 h 274"/>
                  <a:gd name="T56" fmla="*/ 256 w 394"/>
                  <a:gd name="T57" fmla="*/ 176 h 274"/>
                  <a:gd name="T58" fmla="*/ 258 w 394"/>
                  <a:gd name="T59" fmla="*/ 167 h 274"/>
                  <a:gd name="T60" fmla="*/ 257 w 394"/>
                  <a:gd name="T61" fmla="*/ 155 h 274"/>
                  <a:gd name="T62" fmla="*/ 233 w 394"/>
                  <a:gd name="T63" fmla="*/ 186 h 274"/>
                  <a:gd name="T64" fmla="*/ 208 w 394"/>
                  <a:gd name="T65" fmla="*/ 223 h 274"/>
                  <a:gd name="T66" fmla="*/ 183 w 394"/>
                  <a:gd name="T67" fmla="*/ 236 h 274"/>
                  <a:gd name="T68" fmla="*/ 166 w 394"/>
                  <a:gd name="T69" fmla="*/ 225 h 274"/>
                  <a:gd name="T70" fmla="*/ 91 w 394"/>
                  <a:gd name="T71" fmla="*/ 226 h 274"/>
                  <a:gd name="T72" fmla="*/ 43 w 394"/>
                  <a:gd name="T73" fmla="*/ 249 h 274"/>
                  <a:gd name="T74" fmla="*/ 2 w 394"/>
                  <a:gd name="T75" fmla="*/ 279 h 2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4" h="274">
                    <a:moveTo>
                      <a:pt x="16" y="249"/>
                    </a:moveTo>
                    <a:lnTo>
                      <a:pt x="23" y="250"/>
                    </a:lnTo>
                    <a:lnTo>
                      <a:pt x="51" y="250"/>
                    </a:lnTo>
                    <a:lnTo>
                      <a:pt x="77" y="246"/>
                    </a:lnTo>
                    <a:lnTo>
                      <a:pt x="104" y="235"/>
                    </a:lnTo>
                    <a:lnTo>
                      <a:pt x="133" y="234"/>
                    </a:lnTo>
                    <a:lnTo>
                      <a:pt x="154" y="234"/>
                    </a:lnTo>
                    <a:lnTo>
                      <a:pt x="165" y="239"/>
                    </a:lnTo>
                    <a:lnTo>
                      <a:pt x="158" y="245"/>
                    </a:lnTo>
                    <a:lnTo>
                      <a:pt x="155" y="258"/>
                    </a:lnTo>
                    <a:lnTo>
                      <a:pt x="163" y="271"/>
                    </a:lnTo>
                    <a:lnTo>
                      <a:pt x="178" y="274"/>
                    </a:lnTo>
                    <a:lnTo>
                      <a:pt x="196" y="256"/>
                    </a:lnTo>
                    <a:lnTo>
                      <a:pt x="216" y="249"/>
                    </a:lnTo>
                    <a:lnTo>
                      <a:pt x="213" y="246"/>
                    </a:lnTo>
                    <a:lnTo>
                      <a:pt x="212" y="226"/>
                    </a:lnTo>
                    <a:lnTo>
                      <a:pt x="223" y="227"/>
                    </a:lnTo>
                    <a:lnTo>
                      <a:pt x="231" y="240"/>
                    </a:lnTo>
                    <a:lnTo>
                      <a:pt x="257" y="236"/>
                    </a:lnTo>
                    <a:lnTo>
                      <a:pt x="273" y="226"/>
                    </a:lnTo>
                    <a:lnTo>
                      <a:pt x="282" y="223"/>
                    </a:lnTo>
                    <a:lnTo>
                      <a:pt x="289" y="236"/>
                    </a:lnTo>
                    <a:lnTo>
                      <a:pt x="297" y="239"/>
                    </a:lnTo>
                    <a:lnTo>
                      <a:pt x="308" y="213"/>
                    </a:lnTo>
                    <a:lnTo>
                      <a:pt x="316" y="212"/>
                    </a:lnTo>
                    <a:lnTo>
                      <a:pt x="326" y="205"/>
                    </a:lnTo>
                    <a:lnTo>
                      <a:pt x="327" y="224"/>
                    </a:lnTo>
                    <a:lnTo>
                      <a:pt x="349" y="216"/>
                    </a:lnTo>
                    <a:lnTo>
                      <a:pt x="367" y="198"/>
                    </a:lnTo>
                    <a:lnTo>
                      <a:pt x="360" y="190"/>
                    </a:lnTo>
                    <a:lnTo>
                      <a:pt x="354" y="175"/>
                    </a:lnTo>
                    <a:lnTo>
                      <a:pt x="366" y="147"/>
                    </a:lnTo>
                    <a:lnTo>
                      <a:pt x="364" y="118"/>
                    </a:lnTo>
                    <a:lnTo>
                      <a:pt x="371" y="103"/>
                    </a:lnTo>
                    <a:lnTo>
                      <a:pt x="381" y="106"/>
                    </a:lnTo>
                    <a:lnTo>
                      <a:pt x="394" y="66"/>
                    </a:lnTo>
                    <a:lnTo>
                      <a:pt x="391" y="53"/>
                    </a:lnTo>
                    <a:lnTo>
                      <a:pt x="384" y="34"/>
                    </a:lnTo>
                    <a:lnTo>
                      <a:pt x="359" y="1"/>
                    </a:lnTo>
                    <a:lnTo>
                      <a:pt x="354" y="0"/>
                    </a:lnTo>
                    <a:lnTo>
                      <a:pt x="354" y="8"/>
                    </a:lnTo>
                    <a:lnTo>
                      <a:pt x="364" y="15"/>
                    </a:lnTo>
                    <a:lnTo>
                      <a:pt x="358" y="20"/>
                    </a:lnTo>
                    <a:lnTo>
                      <a:pt x="339" y="10"/>
                    </a:lnTo>
                    <a:lnTo>
                      <a:pt x="323" y="27"/>
                    </a:lnTo>
                    <a:lnTo>
                      <a:pt x="319" y="37"/>
                    </a:lnTo>
                    <a:lnTo>
                      <a:pt x="320" y="43"/>
                    </a:lnTo>
                    <a:lnTo>
                      <a:pt x="325" y="40"/>
                    </a:lnTo>
                    <a:lnTo>
                      <a:pt x="325" y="59"/>
                    </a:lnTo>
                    <a:lnTo>
                      <a:pt x="328" y="63"/>
                    </a:lnTo>
                    <a:lnTo>
                      <a:pt x="319" y="84"/>
                    </a:lnTo>
                    <a:lnTo>
                      <a:pt x="306" y="110"/>
                    </a:lnTo>
                    <a:lnTo>
                      <a:pt x="293" y="124"/>
                    </a:lnTo>
                    <a:lnTo>
                      <a:pt x="286" y="136"/>
                    </a:lnTo>
                    <a:lnTo>
                      <a:pt x="269" y="151"/>
                    </a:lnTo>
                    <a:lnTo>
                      <a:pt x="250" y="159"/>
                    </a:lnTo>
                    <a:lnTo>
                      <a:pt x="238" y="160"/>
                    </a:lnTo>
                    <a:lnTo>
                      <a:pt x="229" y="157"/>
                    </a:lnTo>
                    <a:lnTo>
                      <a:pt x="224" y="155"/>
                    </a:lnTo>
                    <a:lnTo>
                      <a:pt x="231" y="149"/>
                    </a:lnTo>
                    <a:lnTo>
                      <a:pt x="233" y="140"/>
                    </a:lnTo>
                    <a:lnTo>
                      <a:pt x="230" y="138"/>
                    </a:lnTo>
                    <a:lnTo>
                      <a:pt x="212" y="150"/>
                    </a:lnTo>
                    <a:lnTo>
                      <a:pt x="208" y="166"/>
                    </a:lnTo>
                    <a:lnTo>
                      <a:pt x="181" y="193"/>
                    </a:lnTo>
                    <a:lnTo>
                      <a:pt x="186" y="199"/>
                    </a:lnTo>
                    <a:lnTo>
                      <a:pt x="179" y="207"/>
                    </a:lnTo>
                    <a:lnTo>
                      <a:pt x="163" y="211"/>
                    </a:lnTo>
                    <a:lnTo>
                      <a:pt x="163" y="203"/>
                    </a:lnTo>
                    <a:lnTo>
                      <a:pt x="148" y="201"/>
                    </a:lnTo>
                    <a:lnTo>
                      <a:pt x="113" y="206"/>
                    </a:lnTo>
                    <a:lnTo>
                      <a:pt x="81" y="202"/>
                    </a:lnTo>
                    <a:lnTo>
                      <a:pt x="59" y="211"/>
                    </a:lnTo>
                    <a:lnTo>
                      <a:pt x="39" y="222"/>
                    </a:lnTo>
                    <a:lnTo>
                      <a:pt x="0" y="241"/>
                    </a:lnTo>
                    <a:lnTo>
                      <a:pt x="2" y="249"/>
                    </a:lnTo>
                    <a:lnTo>
                      <a:pt x="16" y="249"/>
                    </a:lnTo>
                    <a:close/>
                  </a:path>
                </a:pathLst>
              </a:custGeom>
              <a:solidFill>
                <a:srgbClr val="A92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4" name="Freeform 5439">
                <a:extLst>
                  <a:ext uri="{FF2B5EF4-FFF2-40B4-BE49-F238E27FC236}">
                    <a16:creationId xmlns:a16="http://schemas.microsoft.com/office/drawing/2014/main" id="{4A66815B-6F01-4567-853E-965B72DB7AF8}"/>
                  </a:ext>
                </a:extLst>
              </p:cNvPr>
              <p:cNvSpPr>
                <a:spLocks noChangeAspect="1"/>
              </p:cNvSpPr>
              <p:nvPr/>
            </p:nvSpPr>
            <p:spPr bwMode="auto">
              <a:xfrm>
                <a:off x="2294" y="2798"/>
                <a:ext cx="101" cy="55"/>
              </a:xfrm>
              <a:custGeom>
                <a:avLst/>
                <a:gdLst>
                  <a:gd name="T0" fmla="*/ 32 w 95"/>
                  <a:gd name="T1" fmla="*/ 57 h 52"/>
                  <a:gd name="T2" fmla="*/ 41 w 95"/>
                  <a:gd name="T3" fmla="*/ 41 h 52"/>
                  <a:gd name="T4" fmla="*/ 60 w 95"/>
                  <a:gd name="T5" fmla="*/ 37 h 52"/>
                  <a:gd name="T6" fmla="*/ 79 w 95"/>
                  <a:gd name="T7" fmla="*/ 42 h 52"/>
                  <a:gd name="T8" fmla="*/ 94 w 95"/>
                  <a:gd name="T9" fmla="*/ 41 h 52"/>
                  <a:gd name="T10" fmla="*/ 107 w 95"/>
                  <a:gd name="T11" fmla="*/ 32 h 52"/>
                  <a:gd name="T12" fmla="*/ 104 w 95"/>
                  <a:gd name="T13" fmla="*/ 17 h 52"/>
                  <a:gd name="T14" fmla="*/ 79 w 95"/>
                  <a:gd name="T15" fmla="*/ 0 h 52"/>
                  <a:gd name="T16" fmla="*/ 65 w 95"/>
                  <a:gd name="T17" fmla="*/ 2 h 52"/>
                  <a:gd name="T18" fmla="*/ 53 w 95"/>
                  <a:gd name="T19" fmla="*/ 11 h 52"/>
                  <a:gd name="T20" fmla="*/ 44 w 95"/>
                  <a:gd name="T21" fmla="*/ 14 h 52"/>
                  <a:gd name="T22" fmla="*/ 35 w 95"/>
                  <a:gd name="T23" fmla="*/ 7 h 52"/>
                  <a:gd name="T24" fmla="*/ 17 w 95"/>
                  <a:gd name="T25" fmla="*/ 25 h 52"/>
                  <a:gd name="T26" fmla="*/ 0 w 95"/>
                  <a:gd name="T27" fmla="*/ 33 h 52"/>
                  <a:gd name="T28" fmla="*/ 7 w 95"/>
                  <a:gd name="T29" fmla="*/ 40 h 52"/>
                  <a:gd name="T30" fmla="*/ 22 w 95"/>
                  <a:gd name="T31" fmla="*/ 58 h 52"/>
                  <a:gd name="T32" fmla="*/ 32 w 95"/>
                  <a:gd name="T33" fmla="*/ 57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5" h="52">
                    <a:moveTo>
                      <a:pt x="28" y="51"/>
                    </a:moveTo>
                    <a:cubicBezTo>
                      <a:pt x="37" y="37"/>
                      <a:pt x="37" y="37"/>
                      <a:pt x="37" y="37"/>
                    </a:cubicBezTo>
                    <a:cubicBezTo>
                      <a:pt x="53" y="33"/>
                      <a:pt x="53" y="33"/>
                      <a:pt x="53" y="33"/>
                    </a:cubicBezTo>
                    <a:cubicBezTo>
                      <a:pt x="70" y="38"/>
                      <a:pt x="70" y="38"/>
                      <a:pt x="70" y="38"/>
                    </a:cubicBezTo>
                    <a:cubicBezTo>
                      <a:pt x="83" y="37"/>
                      <a:pt x="83" y="37"/>
                      <a:pt x="83" y="37"/>
                    </a:cubicBezTo>
                    <a:cubicBezTo>
                      <a:pt x="95" y="28"/>
                      <a:pt x="95" y="28"/>
                      <a:pt x="95" y="28"/>
                    </a:cubicBezTo>
                    <a:cubicBezTo>
                      <a:pt x="92" y="15"/>
                      <a:pt x="92" y="15"/>
                      <a:pt x="92" y="15"/>
                    </a:cubicBezTo>
                    <a:cubicBezTo>
                      <a:pt x="70" y="0"/>
                      <a:pt x="70" y="0"/>
                      <a:pt x="70" y="0"/>
                    </a:cubicBezTo>
                    <a:cubicBezTo>
                      <a:pt x="57" y="2"/>
                      <a:pt x="57" y="2"/>
                      <a:pt x="57" y="2"/>
                    </a:cubicBezTo>
                    <a:cubicBezTo>
                      <a:pt x="47" y="9"/>
                      <a:pt x="47" y="9"/>
                      <a:pt x="47" y="9"/>
                    </a:cubicBezTo>
                    <a:cubicBezTo>
                      <a:pt x="39" y="12"/>
                      <a:pt x="39" y="12"/>
                      <a:pt x="39" y="12"/>
                    </a:cubicBezTo>
                    <a:cubicBezTo>
                      <a:pt x="39" y="12"/>
                      <a:pt x="32" y="6"/>
                      <a:pt x="31" y="7"/>
                    </a:cubicBezTo>
                    <a:cubicBezTo>
                      <a:pt x="30" y="9"/>
                      <a:pt x="15" y="23"/>
                      <a:pt x="15" y="23"/>
                    </a:cubicBezTo>
                    <a:cubicBezTo>
                      <a:pt x="0" y="29"/>
                      <a:pt x="0" y="29"/>
                      <a:pt x="0" y="29"/>
                    </a:cubicBezTo>
                    <a:cubicBezTo>
                      <a:pt x="7" y="36"/>
                      <a:pt x="7" y="36"/>
                      <a:pt x="7" y="36"/>
                    </a:cubicBezTo>
                    <a:cubicBezTo>
                      <a:pt x="20" y="52"/>
                      <a:pt x="20" y="52"/>
                      <a:pt x="20" y="52"/>
                    </a:cubicBezTo>
                    <a:lnTo>
                      <a:pt x="28" y="51"/>
                    </a:lnTo>
                    <a:close/>
                  </a:path>
                </a:pathLst>
              </a:custGeom>
              <a:solidFill>
                <a:srgbClr val="A92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5" name="Freeform 5440">
                <a:extLst>
                  <a:ext uri="{FF2B5EF4-FFF2-40B4-BE49-F238E27FC236}">
                    <a16:creationId xmlns:a16="http://schemas.microsoft.com/office/drawing/2014/main" id="{A60B8232-5F54-48CD-B550-87C4DF84D191}"/>
                  </a:ext>
                </a:extLst>
              </p:cNvPr>
              <p:cNvSpPr>
                <a:spLocks noChangeAspect="1"/>
              </p:cNvSpPr>
              <p:nvPr/>
            </p:nvSpPr>
            <p:spPr bwMode="auto">
              <a:xfrm>
                <a:off x="2193" y="2808"/>
                <a:ext cx="84" cy="101"/>
              </a:xfrm>
              <a:custGeom>
                <a:avLst/>
                <a:gdLst>
                  <a:gd name="T0" fmla="*/ 1 w 79"/>
                  <a:gd name="T1" fmla="*/ 44 h 96"/>
                  <a:gd name="T2" fmla="*/ 13 w 79"/>
                  <a:gd name="T3" fmla="*/ 41 h 96"/>
                  <a:gd name="T4" fmla="*/ 21 w 79"/>
                  <a:gd name="T5" fmla="*/ 42 h 96"/>
                  <a:gd name="T6" fmla="*/ 26 w 79"/>
                  <a:gd name="T7" fmla="*/ 25 h 96"/>
                  <a:gd name="T8" fmla="*/ 37 w 79"/>
                  <a:gd name="T9" fmla="*/ 41 h 96"/>
                  <a:gd name="T10" fmla="*/ 20 w 79"/>
                  <a:gd name="T11" fmla="*/ 68 h 96"/>
                  <a:gd name="T12" fmla="*/ 21 w 79"/>
                  <a:gd name="T13" fmla="*/ 80 h 96"/>
                  <a:gd name="T14" fmla="*/ 17 w 79"/>
                  <a:gd name="T15" fmla="*/ 98 h 96"/>
                  <a:gd name="T16" fmla="*/ 29 w 79"/>
                  <a:gd name="T17" fmla="*/ 97 h 96"/>
                  <a:gd name="T18" fmla="*/ 37 w 79"/>
                  <a:gd name="T19" fmla="*/ 90 h 96"/>
                  <a:gd name="T20" fmla="*/ 38 w 79"/>
                  <a:gd name="T21" fmla="*/ 99 h 96"/>
                  <a:gd name="T22" fmla="*/ 46 w 79"/>
                  <a:gd name="T23" fmla="*/ 106 h 96"/>
                  <a:gd name="T24" fmla="*/ 54 w 79"/>
                  <a:gd name="T25" fmla="*/ 94 h 96"/>
                  <a:gd name="T26" fmla="*/ 73 w 79"/>
                  <a:gd name="T27" fmla="*/ 82 h 96"/>
                  <a:gd name="T28" fmla="*/ 89 w 79"/>
                  <a:gd name="T29" fmla="*/ 51 h 96"/>
                  <a:gd name="T30" fmla="*/ 86 w 79"/>
                  <a:gd name="T31" fmla="*/ 27 h 96"/>
                  <a:gd name="T32" fmla="*/ 82 w 79"/>
                  <a:gd name="T33" fmla="*/ 14 h 96"/>
                  <a:gd name="T34" fmla="*/ 69 w 79"/>
                  <a:gd name="T35" fmla="*/ 12 h 96"/>
                  <a:gd name="T36" fmla="*/ 58 w 79"/>
                  <a:gd name="T37" fmla="*/ 0 h 96"/>
                  <a:gd name="T38" fmla="*/ 38 w 79"/>
                  <a:gd name="T39" fmla="*/ 4 h 96"/>
                  <a:gd name="T40" fmla="*/ 17 w 79"/>
                  <a:gd name="T41" fmla="*/ 9 h 96"/>
                  <a:gd name="T42" fmla="*/ 0 w 79"/>
                  <a:gd name="T43" fmla="*/ 19 h 96"/>
                  <a:gd name="T44" fmla="*/ 3 w 79"/>
                  <a:gd name="T45" fmla="*/ 27 h 96"/>
                  <a:gd name="T46" fmla="*/ 1 w 79"/>
                  <a:gd name="T47" fmla="*/ 44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96">
                    <a:moveTo>
                      <a:pt x="1" y="40"/>
                    </a:moveTo>
                    <a:cubicBezTo>
                      <a:pt x="11" y="37"/>
                      <a:pt x="11" y="37"/>
                      <a:pt x="11" y="37"/>
                    </a:cubicBezTo>
                    <a:cubicBezTo>
                      <a:pt x="19" y="38"/>
                      <a:pt x="19" y="38"/>
                      <a:pt x="19" y="38"/>
                    </a:cubicBezTo>
                    <a:cubicBezTo>
                      <a:pt x="23" y="23"/>
                      <a:pt x="23" y="23"/>
                      <a:pt x="23" y="23"/>
                    </a:cubicBezTo>
                    <a:cubicBezTo>
                      <a:pt x="33" y="37"/>
                      <a:pt x="33" y="37"/>
                      <a:pt x="33" y="37"/>
                    </a:cubicBezTo>
                    <a:cubicBezTo>
                      <a:pt x="18" y="62"/>
                      <a:pt x="18" y="62"/>
                      <a:pt x="18" y="62"/>
                    </a:cubicBezTo>
                    <a:cubicBezTo>
                      <a:pt x="19" y="72"/>
                      <a:pt x="19" y="72"/>
                      <a:pt x="19" y="72"/>
                    </a:cubicBezTo>
                    <a:cubicBezTo>
                      <a:pt x="19" y="72"/>
                      <a:pt x="14" y="88"/>
                      <a:pt x="15" y="88"/>
                    </a:cubicBezTo>
                    <a:cubicBezTo>
                      <a:pt x="17" y="88"/>
                      <a:pt x="25" y="87"/>
                      <a:pt x="25" y="87"/>
                    </a:cubicBezTo>
                    <a:cubicBezTo>
                      <a:pt x="33" y="82"/>
                      <a:pt x="33" y="82"/>
                      <a:pt x="33" y="82"/>
                    </a:cubicBezTo>
                    <a:cubicBezTo>
                      <a:pt x="34" y="89"/>
                      <a:pt x="34" y="89"/>
                      <a:pt x="34" y="89"/>
                    </a:cubicBezTo>
                    <a:cubicBezTo>
                      <a:pt x="40" y="96"/>
                      <a:pt x="40" y="96"/>
                      <a:pt x="40" y="96"/>
                    </a:cubicBezTo>
                    <a:cubicBezTo>
                      <a:pt x="48" y="85"/>
                      <a:pt x="48" y="85"/>
                      <a:pt x="48" y="85"/>
                    </a:cubicBezTo>
                    <a:cubicBezTo>
                      <a:pt x="65" y="74"/>
                      <a:pt x="65" y="74"/>
                      <a:pt x="65" y="74"/>
                    </a:cubicBezTo>
                    <a:cubicBezTo>
                      <a:pt x="79" y="46"/>
                      <a:pt x="79" y="46"/>
                      <a:pt x="79" y="46"/>
                    </a:cubicBezTo>
                    <a:cubicBezTo>
                      <a:pt x="76" y="25"/>
                      <a:pt x="76" y="25"/>
                      <a:pt x="76" y="25"/>
                    </a:cubicBezTo>
                    <a:cubicBezTo>
                      <a:pt x="72" y="12"/>
                      <a:pt x="72" y="12"/>
                      <a:pt x="72" y="12"/>
                    </a:cubicBezTo>
                    <a:cubicBezTo>
                      <a:pt x="61" y="10"/>
                      <a:pt x="61" y="10"/>
                      <a:pt x="61" y="10"/>
                    </a:cubicBezTo>
                    <a:cubicBezTo>
                      <a:pt x="52" y="0"/>
                      <a:pt x="52" y="0"/>
                      <a:pt x="52" y="0"/>
                    </a:cubicBezTo>
                    <a:cubicBezTo>
                      <a:pt x="34" y="4"/>
                      <a:pt x="34" y="4"/>
                      <a:pt x="34" y="4"/>
                    </a:cubicBezTo>
                    <a:cubicBezTo>
                      <a:pt x="15" y="9"/>
                      <a:pt x="15" y="9"/>
                      <a:pt x="15" y="9"/>
                    </a:cubicBezTo>
                    <a:cubicBezTo>
                      <a:pt x="0" y="17"/>
                      <a:pt x="0" y="17"/>
                      <a:pt x="0" y="17"/>
                    </a:cubicBezTo>
                    <a:cubicBezTo>
                      <a:pt x="3" y="25"/>
                      <a:pt x="3" y="25"/>
                      <a:pt x="3" y="25"/>
                    </a:cubicBezTo>
                    <a:lnTo>
                      <a:pt x="1" y="40"/>
                    </a:lnTo>
                    <a:close/>
                  </a:path>
                </a:pathLst>
              </a:custGeom>
              <a:solidFill>
                <a:srgbClr val="A92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10" name="Group 5442">
              <a:extLst>
                <a:ext uri="{FF2B5EF4-FFF2-40B4-BE49-F238E27FC236}">
                  <a16:creationId xmlns:a16="http://schemas.microsoft.com/office/drawing/2014/main" id="{F2A7EAFD-6770-4ED0-B725-FB41DF1AC45A}"/>
                </a:ext>
              </a:extLst>
            </p:cNvPr>
            <p:cNvGrpSpPr>
              <a:grpSpLocks noChangeAspect="1"/>
            </p:cNvGrpSpPr>
            <p:nvPr/>
          </p:nvGrpSpPr>
          <p:grpSpPr bwMode="auto">
            <a:xfrm>
              <a:off x="251" y="890"/>
              <a:ext cx="2097" cy="2050"/>
              <a:chOff x="1354" y="1752"/>
              <a:chExt cx="2053" cy="2009"/>
            </a:xfrm>
          </p:grpSpPr>
          <p:sp>
            <p:nvSpPr>
              <p:cNvPr id="11" name="Freeform 5443">
                <a:extLst>
                  <a:ext uri="{FF2B5EF4-FFF2-40B4-BE49-F238E27FC236}">
                    <a16:creationId xmlns:a16="http://schemas.microsoft.com/office/drawing/2014/main" id="{DF315EF7-BB29-45B0-A537-58E486DA923B}"/>
                  </a:ext>
                </a:extLst>
              </p:cNvPr>
              <p:cNvSpPr>
                <a:spLocks noChangeAspect="1"/>
              </p:cNvSpPr>
              <p:nvPr/>
            </p:nvSpPr>
            <p:spPr bwMode="auto">
              <a:xfrm>
                <a:off x="1979" y="3342"/>
                <a:ext cx="743" cy="415"/>
              </a:xfrm>
              <a:custGeom>
                <a:avLst/>
                <a:gdLst>
                  <a:gd name="T0" fmla="*/ 728 w 703"/>
                  <a:gd name="T1" fmla="*/ 165 h 393"/>
                  <a:gd name="T2" fmla="*/ 694 w 703"/>
                  <a:gd name="T3" fmla="*/ 148 h 393"/>
                  <a:gd name="T4" fmla="*/ 685 w 703"/>
                  <a:gd name="T5" fmla="*/ 134 h 393"/>
                  <a:gd name="T6" fmla="*/ 649 w 703"/>
                  <a:gd name="T7" fmla="*/ 115 h 393"/>
                  <a:gd name="T8" fmla="*/ 634 w 703"/>
                  <a:gd name="T9" fmla="*/ 81 h 393"/>
                  <a:gd name="T10" fmla="*/ 602 w 703"/>
                  <a:gd name="T11" fmla="*/ 46 h 393"/>
                  <a:gd name="T12" fmla="*/ 566 w 703"/>
                  <a:gd name="T13" fmla="*/ 7 h 393"/>
                  <a:gd name="T14" fmla="*/ 538 w 703"/>
                  <a:gd name="T15" fmla="*/ 31 h 393"/>
                  <a:gd name="T16" fmla="*/ 531 w 703"/>
                  <a:gd name="T17" fmla="*/ 87 h 393"/>
                  <a:gd name="T18" fmla="*/ 514 w 703"/>
                  <a:gd name="T19" fmla="*/ 100 h 393"/>
                  <a:gd name="T20" fmla="*/ 463 w 703"/>
                  <a:gd name="T21" fmla="*/ 76 h 393"/>
                  <a:gd name="T22" fmla="*/ 424 w 703"/>
                  <a:gd name="T23" fmla="*/ 67 h 393"/>
                  <a:gd name="T24" fmla="*/ 432 w 703"/>
                  <a:gd name="T25" fmla="*/ 51 h 393"/>
                  <a:gd name="T26" fmla="*/ 459 w 703"/>
                  <a:gd name="T27" fmla="*/ 33 h 393"/>
                  <a:gd name="T28" fmla="*/ 413 w 703"/>
                  <a:gd name="T29" fmla="*/ 12 h 393"/>
                  <a:gd name="T30" fmla="*/ 378 w 703"/>
                  <a:gd name="T31" fmla="*/ 12 h 393"/>
                  <a:gd name="T32" fmla="*/ 352 w 703"/>
                  <a:gd name="T33" fmla="*/ 0 h 393"/>
                  <a:gd name="T34" fmla="*/ 301 w 703"/>
                  <a:gd name="T35" fmla="*/ 44 h 393"/>
                  <a:gd name="T36" fmla="*/ 277 w 703"/>
                  <a:gd name="T37" fmla="*/ 53 h 393"/>
                  <a:gd name="T38" fmla="*/ 244 w 703"/>
                  <a:gd name="T39" fmla="*/ 27 h 393"/>
                  <a:gd name="T40" fmla="*/ 205 w 703"/>
                  <a:gd name="T41" fmla="*/ 51 h 393"/>
                  <a:gd name="T42" fmla="*/ 175 w 703"/>
                  <a:gd name="T43" fmla="*/ 71 h 393"/>
                  <a:gd name="T44" fmla="*/ 162 w 703"/>
                  <a:gd name="T45" fmla="*/ 83 h 393"/>
                  <a:gd name="T46" fmla="*/ 15 w 703"/>
                  <a:gd name="T47" fmla="*/ 117 h 393"/>
                  <a:gd name="T48" fmla="*/ 0 w 703"/>
                  <a:gd name="T49" fmla="*/ 171 h 393"/>
                  <a:gd name="T50" fmla="*/ 55 w 703"/>
                  <a:gd name="T51" fmla="*/ 250 h 393"/>
                  <a:gd name="T52" fmla="*/ 58 w 703"/>
                  <a:gd name="T53" fmla="*/ 288 h 393"/>
                  <a:gd name="T54" fmla="*/ 111 w 703"/>
                  <a:gd name="T55" fmla="*/ 302 h 393"/>
                  <a:gd name="T56" fmla="*/ 196 w 703"/>
                  <a:gd name="T57" fmla="*/ 300 h 393"/>
                  <a:gd name="T58" fmla="*/ 289 w 703"/>
                  <a:gd name="T59" fmla="*/ 285 h 393"/>
                  <a:gd name="T60" fmla="*/ 429 w 703"/>
                  <a:gd name="T61" fmla="*/ 331 h 393"/>
                  <a:gd name="T62" fmla="*/ 465 w 703"/>
                  <a:gd name="T63" fmla="*/ 302 h 393"/>
                  <a:gd name="T64" fmla="*/ 457 w 703"/>
                  <a:gd name="T65" fmla="*/ 334 h 393"/>
                  <a:gd name="T66" fmla="*/ 476 w 703"/>
                  <a:gd name="T67" fmla="*/ 344 h 393"/>
                  <a:gd name="T68" fmla="*/ 500 w 703"/>
                  <a:gd name="T69" fmla="*/ 354 h 393"/>
                  <a:gd name="T70" fmla="*/ 561 w 703"/>
                  <a:gd name="T71" fmla="*/ 378 h 393"/>
                  <a:gd name="T72" fmla="*/ 608 w 703"/>
                  <a:gd name="T73" fmla="*/ 427 h 393"/>
                  <a:gd name="T74" fmla="*/ 640 w 703"/>
                  <a:gd name="T75" fmla="*/ 438 h 393"/>
                  <a:gd name="T76" fmla="*/ 694 w 703"/>
                  <a:gd name="T77" fmla="*/ 366 h 393"/>
                  <a:gd name="T78" fmla="*/ 728 w 703"/>
                  <a:gd name="T79" fmla="*/ 322 h 393"/>
                  <a:gd name="T80" fmla="*/ 764 w 703"/>
                  <a:gd name="T81" fmla="*/ 291 h 393"/>
                  <a:gd name="T82" fmla="*/ 785 w 703"/>
                  <a:gd name="T83" fmla="*/ 238 h 393"/>
                  <a:gd name="T84" fmla="*/ 783 w 703"/>
                  <a:gd name="T85" fmla="*/ 193 h 393"/>
                  <a:gd name="T86" fmla="*/ 728 w 703"/>
                  <a:gd name="T87" fmla="*/ 165 h 3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03" h="393">
                    <a:moveTo>
                      <a:pt x="652" y="148"/>
                    </a:moveTo>
                    <a:lnTo>
                      <a:pt x="622" y="133"/>
                    </a:lnTo>
                    <a:lnTo>
                      <a:pt x="613" y="120"/>
                    </a:lnTo>
                    <a:lnTo>
                      <a:pt x="581" y="103"/>
                    </a:lnTo>
                    <a:lnTo>
                      <a:pt x="568" y="73"/>
                    </a:lnTo>
                    <a:lnTo>
                      <a:pt x="539" y="42"/>
                    </a:lnTo>
                    <a:lnTo>
                      <a:pt x="507" y="7"/>
                    </a:lnTo>
                    <a:lnTo>
                      <a:pt x="482" y="27"/>
                    </a:lnTo>
                    <a:lnTo>
                      <a:pt x="475" y="78"/>
                    </a:lnTo>
                    <a:lnTo>
                      <a:pt x="460" y="90"/>
                    </a:lnTo>
                    <a:lnTo>
                      <a:pt x="414" y="68"/>
                    </a:lnTo>
                    <a:lnTo>
                      <a:pt x="379" y="60"/>
                    </a:lnTo>
                    <a:lnTo>
                      <a:pt x="387" y="45"/>
                    </a:lnTo>
                    <a:lnTo>
                      <a:pt x="411" y="29"/>
                    </a:lnTo>
                    <a:lnTo>
                      <a:pt x="370" y="10"/>
                    </a:lnTo>
                    <a:lnTo>
                      <a:pt x="339" y="10"/>
                    </a:lnTo>
                    <a:lnTo>
                      <a:pt x="315" y="0"/>
                    </a:lnTo>
                    <a:lnTo>
                      <a:pt x="270" y="40"/>
                    </a:lnTo>
                    <a:lnTo>
                      <a:pt x="248" y="47"/>
                    </a:lnTo>
                    <a:lnTo>
                      <a:pt x="219" y="25"/>
                    </a:lnTo>
                    <a:lnTo>
                      <a:pt x="184" y="45"/>
                    </a:lnTo>
                    <a:lnTo>
                      <a:pt x="157" y="63"/>
                    </a:lnTo>
                    <a:lnTo>
                      <a:pt x="145" y="75"/>
                    </a:lnTo>
                    <a:lnTo>
                      <a:pt x="13" y="105"/>
                    </a:lnTo>
                    <a:lnTo>
                      <a:pt x="0" y="153"/>
                    </a:lnTo>
                    <a:lnTo>
                      <a:pt x="49" y="224"/>
                    </a:lnTo>
                    <a:lnTo>
                      <a:pt x="52" y="259"/>
                    </a:lnTo>
                    <a:lnTo>
                      <a:pt x="99" y="271"/>
                    </a:lnTo>
                    <a:lnTo>
                      <a:pt x="175" y="269"/>
                    </a:lnTo>
                    <a:lnTo>
                      <a:pt x="258" y="256"/>
                    </a:lnTo>
                    <a:lnTo>
                      <a:pt x="384" y="296"/>
                    </a:lnTo>
                    <a:lnTo>
                      <a:pt x="416" y="271"/>
                    </a:lnTo>
                    <a:lnTo>
                      <a:pt x="409" y="299"/>
                    </a:lnTo>
                    <a:lnTo>
                      <a:pt x="426" y="309"/>
                    </a:lnTo>
                    <a:lnTo>
                      <a:pt x="448" y="317"/>
                    </a:lnTo>
                    <a:lnTo>
                      <a:pt x="502" y="339"/>
                    </a:lnTo>
                    <a:lnTo>
                      <a:pt x="544" y="383"/>
                    </a:lnTo>
                    <a:lnTo>
                      <a:pt x="573" y="393"/>
                    </a:lnTo>
                    <a:lnTo>
                      <a:pt x="622" y="329"/>
                    </a:lnTo>
                    <a:lnTo>
                      <a:pt x="652" y="289"/>
                    </a:lnTo>
                    <a:lnTo>
                      <a:pt x="684" y="261"/>
                    </a:lnTo>
                    <a:lnTo>
                      <a:pt x="703" y="213"/>
                    </a:lnTo>
                    <a:lnTo>
                      <a:pt x="701" y="173"/>
                    </a:lnTo>
                    <a:lnTo>
                      <a:pt x="652" y="148"/>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2" name="Freeform 5444">
                <a:extLst>
                  <a:ext uri="{FF2B5EF4-FFF2-40B4-BE49-F238E27FC236}">
                    <a16:creationId xmlns:a16="http://schemas.microsoft.com/office/drawing/2014/main" id="{EAC3D912-E866-4B2F-9523-6ACB5B2D4741}"/>
                  </a:ext>
                </a:extLst>
              </p:cNvPr>
              <p:cNvSpPr>
                <a:spLocks noChangeAspect="1"/>
              </p:cNvSpPr>
              <p:nvPr/>
            </p:nvSpPr>
            <p:spPr bwMode="auto">
              <a:xfrm>
                <a:off x="2883" y="3599"/>
                <a:ext cx="210" cy="162"/>
              </a:xfrm>
              <a:custGeom>
                <a:avLst/>
                <a:gdLst>
                  <a:gd name="T0" fmla="*/ 156 w 199"/>
                  <a:gd name="T1" fmla="*/ 3 h 153"/>
                  <a:gd name="T2" fmla="*/ 138 w 199"/>
                  <a:gd name="T3" fmla="*/ 0 h 153"/>
                  <a:gd name="T4" fmla="*/ 150 w 199"/>
                  <a:gd name="T5" fmla="*/ 36 h 153"/>
                  <a:gd name="T6" fmla="*/ 107 w 199"/>
                  <a:gd name="T7" fmla="*/ 79 h 153"/>
                  <a:gd name="T8" fmla="*/ 32 w 199"/>
                  <a:gd name="T9" fmla="*/ 126 h 153"/>
                  <a:gd name="T10" fmla="*/ 0 w 199"/>
                  <a:gd name="T11" fmla="*/ 154 h 153"/>
                  <a:gd name="T12" fmla="*/ 17 w 199"/>
                  <a:gd name="T13" fmla="*/ 172 h 153"/>
                  <a:gd name="T14" fmla="*/ 49 w 199"/>
                  <a:gd name="T15" fmla="*/ 150 h 153"/>
                  <a:gd name="T16" fmla="*/ 80 w 199"/>
                  <a:gd name="T17" fmla="*/ 123 h 153"/>
                  <a:gd name="T18" fmla="*/ 121 w 199"/>
                  <a:gd name="T19" fmla="*/ 120 h 153"/>
                  <a:gd name="T20" fmla="*/ 141 w 199"/>
                  <a:gd name="T21" fmla="*/ 89 h 153"/>
                  <a:gd name="T22" fmla="*/ 170 w 199"/>
                  <a:gd name="T23" fmla="*/ 61 h 153"/>
                  <a:gd name="T24" fmla="*/ 222 w 199"/>
                  <a:gd name="T25" fmla="*/ 30 h 153"/>
                  <a:gd name="T26" fmla="*/ 202 w 199"/>
                  <a:gd name="T27" fmla="*/ 6 h 153"/>
                  <a:gd name="T28" fmla="*/ 156 w 199"/>
                  <a:gd name="T29" fmla="*/ 3 h 1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 h="153">
                    <a:moveTo>
                      <a:pt x="140" y="3"/>
                    </a:moveTo>
                    <a:lnTo>
                      <a:pt x="124" y="0"/>
                    </a:lnTo>
                    <a:lnTo>
                      <a:pt x="135" y="32"/>
                    </a:lnTo>
                    <a:lnTo>
                      <a:pt x="96" y="71"/>
                    </a:lnTo>
                    <a:lnTo>
                      <a:pt x="28" y="112"/>
                    </a:lnTo>
                    <a:lnTo>
                      <a:pt x="0" y="137"/>
                    </a:lnTo>
                    <a:lnTo>
                      <a:pt x="15" y="153"/>
                    </a:lnTo>
                    <a:lnTo>
                      <a:pt x="44" y="134"/>
                    </a:lnTo>
                    <a:lnTo>
                      <a:pt x="72" y="110"/>
                    </a:lnTo>
                    <a:lnTo>
                      <a:pt x="109" y="107"/>
                    </a:lnTo>
                    <a:lnTo>
                      <a:pt x="127" y="79"/>
                    </a:lnTo>
                    <a:lnTo>
                      <a:pt x="153" y="55"/>
                    </a:lnTo>
                    <a:lnTo>
                      <a:pt x="199" y="26"/>
                    </a:lnTo>
                    <a:lnTo>
                      <a:pt x="181" y="6"/>
                    </a:lnTo>
                    <a:lnTo>
                      <a:pt x="140" y="3"/>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3" name="Freeform 5445">
                <a:extLst>
                  <a:ext uri="{FF2B5EF4-FFF2-40B4-BE49-F238E27FC236}">
                    <a16:creationId xmlns:a16="http://schemas.microsoft.com/office/drawing/2014/main" id="{419FBD98-1D3A-48CC-A4D5-68ED311FE70B}"/>
                  </a:ext>
                </a:extLst>
              </p:cNvPr>
              <p:cNvSpPr>
                <a:spLocks noChangeAspect="1"/>
              </p:cNvSpPr>
              <p:nvPr/>
            </p:nvSpPr>
            <p:spPr bwMode="auto">
              <a:xfrm>
                <a:off x="2281" y="3201"/>
                <a:ext cx="387" cy="136"/>
              </a:xfrm>
              <a:custGeom>
                <a:avLst/>
                <a:gdLst>
                  <a:gd name="T0" fmla="*/ 194 w 365"/>
                  <a:gd name="T1" fmla="*/ 124 h 129"/>
                  <a:gd name="T2" fmla="*/ 246 w 365"/>
                  <a:gd name="T3" fmla="*/ 132 h 129"/>
                  <a:gd name="T4" fmla="*/ 284 w 365"/>
                  <a:gd name="T5" fmla="*/ 132 h 129"/>
                  <a:gd name="T6" fmla="*/ 301 w 365"/>
                  <a:gd name="T7" fmla="*/ 102 h 129"/>
                  <a:gd name="T8" fmla="*/ 341 w 365"/>
                  <a:gd name="T9" fmla="*/ 130 h 129"/>
                  <a:gd name="T10" fmla="*/ 391 w 365"/>
                  <a:gd name="T11" fmla="*/ 143 h 129"/>
                  <a:gd name="T12" fmla="*/ 410 w 365"/>
                  <a:gd name="T13" fmla="*/ 138 h 129"/>
                  <a:gd name="T14" fmla="*/ 367 w 365"/>
                  <a:gd name="T15" fmla="*/ 111 h 129"/>
                  <a:gd name="T16" fmla="*/ 355 w 365"/>
                  <a:gd name="T17" fmla="*/ 67 h 129"/>
                  <a:gd name="T18" fmla="*/ 326 w 365"/>
                  <a:gd name="T19" fmla="*/ 45 h 129"/>
                  <a:gd name="T20" fmla="*/ 183 w 365"/>
                  <a:gd name="T21" fmla="*/ 14 h 129"/>
                  <a:gd name="T22" fmla="*/ 139 w 365"/>
                  <a:gd name="T23" fmla="*/ 21 h 129"/>
                  <a:gd name="T24" fmla="*/ 98 w 365"/>
                  <a:gd name="T25" fmla="*/ 26 h 129"/>
                  <a:gd name="T26" fmla="*/ 78 w 365"/>
                  <a:gd name="T27" fmla="*/ 14 h 129"/>
                  <a:gd name="T28" fmla="*/ 49 w 365"/>
                  <a:gd name="T29" fmla="*/ 0 h 129"/>
                  <a:gd name="T30" fmla="*/ 11 w 365"/>
                  <a:gd name="T31" fmla="*/ 7 h 129"/>
                  <a:gd name="T32" fmla="*/ 30 w 365"/>
                  <a:gd name="T33" fmla="*/ 26 h 129"/>
                  <a:gd name="T34" fmla="*/ 69 w 365"/>
                  <a:gd name="T35" fmla="*/ 59 h 129"/>
                  <a:gd name="T36" fmla="*/ 128 w 365"/>
                  <a:gd name="T37" fmla="*/ 70 h 129"/>
                  <a:gd name="T38" fmla="*/ 180 w 365"/>
                  <a:gd name="T39" fmla="*/ 97 h 129"/>
                  <a:gd name="T40" fmla="*/ 145 w 365"/>
                  <a:gd name="T41" fmla="*/ 116 h 129"/>
                  <a:gd name="T42" fmla="*/ 194 w 365"/>
                  <a:gd name="T43" fmla="*/ 124 h 1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5" h="129">
                    <a:moveTo>
                      <a:pt x="173" y="112"/>
                    </a:moveTo>
                    <a:cubicBezTo>
                      <a:pt x="219" y="119"/>
                      <a:pt x="219" y="119"/>
                      <a:pt x="219" y="119"/>
                    </a:cubicBezTo>
                    <a:cubicBezTo>
                      <a:pt x="253" y="119"/>
                      <a:pt x="253" y="119"/>
                      <a:pt x="253" y="119"/>
                    </a:cubicBezTo>
                    <a:cubicBezTo>
                      <a:pt x="268" y="92"/>
                      <a:pt x="268" y="92"/>
                      <a:pt x="268" y="92"/>
                    </a:cubicBezTo>
                    <a:cubicBezTo>
                      <a:pt x="304" y="117"/>
                      <a:pt x="304" y="117"/>
                      <a:pt x="304" y="117"/>
                    </a:cubicBezTo>
                    <a:cubicBezTo>
                      <a:pt x="348" y="129"/>
                      <a:pt x="348" y="129"/>
                      <a:pt x="348" y="129"/>
                    </a:cubicBezTo>
                    <a:cubicBezTo>
                      <a:pt x="365" y="124"/>
                      <a:pt x="365" y="124"/>
                      <a:pt x="365" y="124"/>
                    </a:cubicBezTo>
                    <a:cubicBezTo>
                      <a:pt x="326" y="100"/>
                      <a:pt x="326" y="100"/>
                      <a:pt x="326" y="100"/>
                    </a:cubicBezTo>
                    <a:cubicBezTo>
                      <a:pt x="316" y="61"/>
                      <a:pt x="316" y="61"/>
                      <a:pt x="316" y="61"/>
                    </a:cubicBezTo>
                    <a:cubicBezTo>
                      <a:pt x="290" y="41"/>
                      <a:pt x="290" y="41"/>
                      <a:pt x="290" y="41"/>
                    </a:cubicBezTo>
                    <a:cubicBezTo>
                      <a:pt x="163" y="12"/>
                      <a:pt x="163" y="12"/>
                      <a:pt x="163" y="12"/>
                    </a:cubicBezTo>
                    <a:cubicBezTo>
                      <a:pt x="124" y="19"/>
                      <a:pt x="124" y="19"/>
                      <a:pt x="124" y="19"/>
                    </a:cubicBezTo>
                    <a:cubicBezTo>
                      <a:pt x="87" y="24"/>
                      <a:pt x="87" y="24"/>
                      <a:pt x="87" y="24"/>
                    </a:cubicBezTo>
                    <a:cubicBezTo>
                      <a:pt x="70" y="12"/>
                      <a:pt x="70" y="12"/>
                      <a:pt x="70" y="12"/>
                    </a:cubicBezTo>
                    <a:cubicBezTo>
                      <a:pt x="43" y="0"/>
                      <a:pt x="43" y="0"/>
                      <a:pt x="43" y="0"/>
                    </a:cubicBezTo>
                    <a:cubicBezTo>
                      <a:pt x="9" y="7"/>
                      <a:pt x="9" y="7"/>
                      <a:pt x="9" y="7"/>
                    </a:cubicBezTo>
                    <a:cubicBezTo>
                      <a:pt x="0" y="7"/>
                      <a:pt x="26" y="24"/>
                      <a:pt x="26" y="24"/>
                    </a:cubicBezTo>
                    <a:cubicBezTo>
                      <a:pt x="61" y="53"/>
                      <a:pt x="61" y="53"/>
                      <a:pt x="61" y="53"/>
                    </a:cubicBezTo>
                    <a:cubicBezTo>
                      <a:pt x="114" y="63"/>
                      <a:pt x="114" y="63"/>
                      <a:pt x="114" y="63"/>
                    </a:cubicBezTo>
                    <a:cubicBezTo>
                      <a:pt x="160" y="87"/>
                      <a:pt x="160" y="87"/>
                      <a:pt x="160" y="87"/>
                    </a:cubicBezTo>
                    <a:cubicBezTo>
                      <a:pt x="129" y="104"/>
                      <a:pt x="129" y="104"/>
                      <a:pt x="129" y="104"/>
                    </a:cubicBezTo>
                    <a:lnTo>
                      <a:pt x="173" y="112"/>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4" name="Freeform 5446">
                <a:extLst>
                  <a:ext uri="{FF2B5EF4-FFF2-40B4-BE49-F238E27FC236}">
                    <a16:creationId xmlns:a16="http://schemas.microsoft.com/office/drawing/2014/main" id="{A6134251-60F0-44ED-B947-EF97DF7ED3A1}"/>
                  </a:ext>
                </a:extLst>
              </p:cNvPr>
              <p:cNvSpPr>
                <a:spLocks noChangeAspect="1"/>
              </p:cNvSpPr>
              <p:nvPr/>
            </p:nvSpPr>
            <p:spPr bwMode="auto">
              <a:xfrm>
                <a:off x="1699" y="3003"/>
                <a:ext cx="404" cy="318"/>
              </a:xfrm>
              <a:custGeom>
                <a:avLst/>
                <a:gdLst>
                  <a:gd name="T0" fmla="*/ 365 w 382"/>
                  <a:gd name="T1" fmla="*/ 304 h 300"/>
                  <a:gd name="T2" fmla="*/ 427 w 382"/>
                  <a:gd name="T3" fmla="*/ 337 h 300"/>
                  <a:gd name="T4" fmla="*/ 420 w 382"/>
                  <a:gd name="T5" fmla="*/ 311 h 300"/>
                  <a:gd name="T6" fmla="*/ 401 w 382"/>
                  <a:gd name="T7" fmla="*/ 287 h 300"/>
                  <a:gd name="T8" fmla="*/ 341 w 382"/>
                  <a:gd name="T9" fmla="*/ 272 h 300"/>
                  <a:gd name="T10" fmla="*/ 308 w 382"/>
                  <a:gd name="T11" fmla="*/ 272 h 300"/>
                  <a:gd name="T12" fmla="*/ 272 w 382"/>
                  <a:gd name="T13" fmla="*/ 258 h 300"/>
                  <a:gd name="T14" fmla="*/ 234 w 382"/>
                  <a:gd name="T15" fmla="*/ 228 h 300"/>
                  <a:gd name="T16" fmla="*/ 207 w 382"/>
                  <a:gd name="T17" fmla="*/ 198 h 300"/>
                  <a:gd name="T18" fmla="*/ 152 w 382"/>
                  <a:gd name="T19" fmla="*/ 160 h 300"/>
                  <a:gd name="T20" fmla="*/ 133 w 382"/>
                  <a:gd name="T21" fmla="*/ 146 h 300"/>
                  <a:gd name="T22" fmla="*/ 109 w 382"/>
                  <a:gd name="T23" fmla="*/ 96 h 300"/>
                  <a:gd name="T24" fmla="*/ 57 w 382"/>
                  <a:gd name="T25" fmla="*/ 36 h 300"/>
                  <a:gd name="T26" fmla="*/ 16 w 382"/>
                  <a:gd name="T27" fmla="*/ 0 h 300"/>
                  <a:gd name="T28" fmla="*/ 0 w 382"/>
                  <a:gd name="T29" fmla="*/ 0 h 300"/>
                  <a:gd name="T30" fmla="*/ 14 w 382"/>
                  <a:gd name="T31" fmla="*/ 41 h 300"/>
                  <a:gd name="T32" fmla="*/ 40 w 382"/>
                  <a:gd name="T33" fmla="*/ 77 h 300"/>
                  <a:gd name="T34" fmla="*/ 71 w 382"/>
                  <a:gd name="T35" fmla="*/ 135 h 300"/>
                  <a:gd name="T36" fmla="*/ 100 w 382"/>
                  <a:gd name="T37" fmla="*/ 175 h 300"/>
                  <a:gd name="T38" fmla="*/ 144 w 382"/>
                  <a:gd name="T39" fmla="*/ 242 h 300"/>
                  <a:gd name="T40" fmla="*/ 185 w 382"/>
                  <a:gd name="T41" fmla="*/ 266 h 300"/>
                  <a:gd name="T42" fmla="*/ 256 w 382"/>
                  <a:gd name="T43" fmla="*/ 285 h 300"/>
                  <a:gd name="T44" fmla="*/ 325 w 382"/>
                  <a:gd name="T45" fmla="*/ 294 h 300"/>
                  <a:gd name="T46" fmla="*/ 365 w 382"/>
                  <a:gd name="T47" fmla="*/ 304 h 3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2" h="300">
                    <a:moveTo>
                      <a:pt x="326" y="271"/>
                    </a:moveTo>
                    <a:cubicBezTo>
                      <a:pt x="382" y="300"/>
                      <a:pt x="382" y="300"/>
                      <a:pt x="382" y="300"/>
                    </a:cubicBezTo>
                    <a:cubicBezTo>
                      <a:pt x="375" y="276"/>
                      <a:pt x="375" y="276"/>
                      <a:pt x="375" y="276"/>
                    </a:cubicBezTo>
                    <a:cubicBezTo>
                      <a:pt x="358" y="256"/>
                      <a:pt x="358" y="256"/>
                      <a:pt x="358" y="256"/>
                    </a:cubicBezTo>
                    <a:cubicBezTo>
                      <a:pt x="358" y="256"/>
                      <a:pt x="295" y="242"/>
                      <a:pt x="304" y="242"/>
                    </a:cubicBezTo>
                    <a:cubicBezTo>
                      <a:pt x="298" y="242"/>
                      <a:pt x="275" y="242"/>
                      <a:pt x="275" y="242"/>
                    </a:cubicBezTo>
                    <a:cubicBezTo>
                      <a:pt x="243" y="229"/>
                      <a:pt x="243" y="229"/>
                      <a:pt x="243" y="229"/>
                    </a:cubicBezTo>
                    <a:cubicBezTo>
                      <a:pt x="209" y="203"/>
                      <a:pt x="209" y="203"/>
                      <a:pt x="209" y="203"/>
                    </a:cubicBezTo>
                    <a:cubicBezTo>
                      <a:pt x="185" y="176"/>
                      <a:pt x="185" y="176"/>
                      <a:pt x="185" y="176"/>
                    </a:cubicBezTo>
                    <a:cubicBezTo>
                      <a:pt x="136" y="142"/>
                      <a:pt x="136" y="142"/>
                      <a:pt x="136" y="142"/>
                    </a:cubicBezTo>
                    <a:cubicBezTo>
                      <a:pt x="119" y="130"/>
                      <a:pt x="119" y="130"/>
                      <a:pt x="119" y="130"/>
                    </a:cubicBezTo>
                    <a:cubicBezTo>
                      <a:pt x="97" y="86"/>
                      <a:pt x="97" y="86"/>
                      <a:pt x="97" y="86"/>
                    </a:cubicBezTo>
                    <a:cubicBezTo>
                      <a:pt x="51" y="32"/>
                      <a:pt x="51" y="32"/>
                      <a:pt x="51" y="32"/>
                    </a:cubicBezTo>
                    <a:cubicBezTo>
                      <a:pt x="14" y="0"/>
                      <a:pt x="14" y="0"/>
                      <a:pt x="14" y="0"/>
                    </a:cubicBezTo>
                    <a:cubicBezTo>
                      <a:pt x="0" y="0"/>
                      <a:pt x="0" y="0"/>
                      <a:pt x="0" y="0"/>
                    </a:cubicBezTo>
                    <a:cubicBezTo>
                      <a:pt x="12" y="37"/>
                      <a:pt x="12" y="37"/>
                      <a:pt x="12" y="37"/>
                    </a:cubicBezTo>
                    <a:cubicBezTo>
                      <a:pt x="36" y="69"/>
                      <a:pt x="36" y="69"/>
                      <a:pt x="36" y="69"/>
                    </a:cubicBezTo>
                    <a:cubicBezTo>
                      <a:pt x="63" y="120"/>
                      <a:pt x="63" y="120"/>
                      <a:pt x="63" y="120"/>
                    </a:cubicBezTo>
                    <a:cubicBezTo>
                      <a:pt x="90" y="156"/>
                      <a:pt x="90" y="156"/>
                      <a:pt x="90" y="156"/>
                    </a:cubicBezTo>
                    <a:cubicBezTo>
                      <a:pt x="129" y="215"/>
                      <a:pt x="129" y="215"/>
                      <a:pt x="129" y="215"/>
                    </a:cubicBezTo>
                    <a:cubicBezTo>
                      <a:pt x="165" y="237"/>
                      <a:pt x="165" y="237"/>
                      <a:pt x="165" y="237"/>
                    </a:cubicBezTo>
                    <a:cubicBezTo>
                      <a:pt x="229" y="254"/>
                      <a:pt x="229" y="254"/>
                      <a:pt x="229" y="254"/>
                    </a:cubicBezTo>
                    <a:cubicBezTo>
                      <a:pt x="290" y="261"/>
                      <a:pt x="290" y="261"/>
                      <a:pt x="290" y="261"/>
                    </a:cubicBezTo>
                    <a:lnTo>
                      <a:pt x="326" y="271"/>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5" name="Freeform 5447">
                <a:extLst>
                  <a:ext uri="{FF2B5EF4-FFF2-40B4-BE49-F238E27FC236}">
                    <a16:creationId xmlns:a16="http://schemas.microsoft.com/office/drawing/2014/main" id="{39645AA9-9484-4671-B71F-72DED4C44D6D}"/>
                  </a:ext>
                </a:extLst>
              </p:cNvPr>
              <p:cNvSpPr>
                <a:spLocks noChangeAspect="1"/>
              </p:cNvSpPr>
              <p:nvPr/>
            </p:nvSpPr>
            <p:spPr bwMode="auto">
              <a:xfrm>
                <a:off x="1892" y="3053"/>
                <a:ext cx="190" cy="157"/>
              </a:xfrm>
              <a:custGeom>
                <a:avLst/>
                <a:gdLst>
                  <a:gd name="T0" fmla="*/ 23 w 180"/>
                  <a:gd name="T1" fmla="*/ 109 h 148"/>
                  <a:gd name="T2" fmla="*/ 48 w 180"/>
                  <a:gd name="T3" fmla="*/ 137 h 148"/>
                  <a:gd name="T4" fmla="*/ 62 w 180"/>
                  <a:gd name="T5" fmla="*/ 151 h 148"/>
                  <a:gd name="T6" fmla="*/ 108 w 180"/>
                  <a:gd name="T7" fmla="*/ 167 h 148"/>
                  <a:gd name="T8" fmla="*/ 140 w 180"/>
                  <a:gd name="T9" fmla="*/ 167 h 148"/>
                  <a:gd name="T10" fmla="*/ 140 w 180"/>
                  <a:gd name="T11" fmla="*/ 151 h 148"/>
                  <a:gd name="T12" fmla="*/ 152 w 180"/>
                  <a:gd name="T13" fmla="*/ 123 h 148"/>
                  <a:gd name="T14" fmla="*/ 193 w 180"/>
                  <a:gd name="T15" fmla="*/ 112 h 148"/>
                  <a:gd name="T16" fmla="*/ 176 w 180"/>
                  <a:gd name="T17" fmla="*/ 93 h 148"/>
                  <a:gd name="T18" fmla="*/ 171 w 180"/>
                  <a:gd name="T19" fmla="*/ 69 h 148"/>
                  <a:gd name="T20" fmla="*/ 193 w 180"/>
                  <a:gd name="T21" fmla="*/ 76 h 148"/>
                  <a:gd name="T22" fmla="*/ 201 w 180"/>
                  <a:gd name="T23" fmla="*/ 30 h 148"/>
                  <a:gd name="T24" fmla="*/ 168 w 180"/>
                  <a:gd name="T25" fmla="*/ 0 h 148"/>
                  <a:gd name="T26" fmla="*/ 140 w 180"/>
                  <a:gd name="T27" fmla="*/ 14 h 148"/>
                  <a:gd name="T28" fmla="*/ 127 w 180"/>
                  <a:gd name="T29" fmla="*/ 27 h 148"/>
                  <a:gd name="T30" fmla="*/ 111 w 180"/>
                  <a:gd name="T31" fmla="*/ 43 h 148"/>
                  <a:gd name="T32" fmla="*/ 97 w 180"/>
                  <a:gd name="T33" fmla="*/ 52 h 148"/>
                  <a:gd name="T34" fmla="*/ 76 w 180"/>
                  <a:gd name="T35" fmla="*/ 63 h 148"/>
                  <a:gd name="T36" fmla="*/ 57 w 180"/>
                  <a:gd name="T37" fmla="*/ 54 h 148"/>
                  <a:gd name="T38" fmla="*/ 7 w 180"/>
                  <a:gd name="T39" fmla="*/ 63 h 148"/>
                  <a:gd name="T40" fmla="*/ 7 w 180"/>
                  <a:gd name="T41" fmla="*/ 85 h 148"/>
                  <a:gd name="T42" fmla="*/ 23 w 180"/>
                  <a:gd name="T43" fmla="*/ 109 h 1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48">
                    <a:moveTo>
                      <a:pt x="21" y="97"/>
                    </a:moveTo>
                    <a:cubicBezTo>
                      <a:pt x="43" y="122"/>
                      <a:pt x="43" y="122"/>
                      <a:pt x="43" y="122"/>
                    </a:cubicBezTo>
                    <a:cubicBezTo>
                      <a:pt x="56" y="134"/>
                      <a:pt x="56" y="134"/>
                      <a:pt x="56" y="134"/>
                    </a:cubicBezTo>
                    <a:cubicBezTo>
                      <a:pt x="97" y="148"/>
                      <a:pt x="97" y="148"/>
                      <a:pt x="97" y="148"/>
                    </a:cubicBezTo>
                    <a:cubicBezTo>
                      <a:pt x="126" y="148"/>
                      <a:pt x="126" y="148"/>
                      <a:pt x="126" y="148"/>
                    </a:cubicBezTo>
                    <a:cubicBezTo>
                      <a:pt x="126" y="134"/>
                      <a:pt x="126" y="134"/>
                      <a:pt x="126" y="134"/>
                    </a:cubicBezTo>
                    <a:cubicBezTo>
                      <a:pt x="136" y="109"/>
                      <a:pt x="136" y="109"/>
                      <a:pt x="136" y="109"/>
                    </a:cubicBezTo>
                    <a:cubicBezTo>
                      <a:pt x="173" y="100"/>
                      <a:pt x="173" y="100"/>
                      <a:pt x="173" y="100"/>
                    </a:cubicBezTo>
                    <a:cubicBezTo>
                      <a:pt x="158" y="83"/>
                      <a:pt x="158" y="83"/>
                      <a:pt x="158" y="83"/>
                    </a:cubicBezTo>
                    <a:cubicBezTo>
                      <a:pt x="153" y="61"/>
                      <a:pt x="153" y="61"/>
                      <a:pt x="153" y="61"/>
                    </a:cubicBezTo>
                    <a:cubicBezTo>
                      <a:pt x="173" y="68"/>
                      <a:pt x="173" y="68"/>
                      <a:pt x="173" y="68"/>
                    </a:cubicBezTo>
                    <a:cubicBezTo>
                      <a:pt x="180" y="26"/>
                      <a:pt x="180" y="26"/>
                      <a:pt x="180" y="26"/>
                    </a:cubicBezTo>
                    <a:cubicBezTo>
                      <a:pt x="151" y="0"/>
                      <a:pt x="151" y="0"/>
                      <a:pt x="151" y="0"/>
                    </a:cubicBezTo>
                    <a:cubicBezTo>
                      <a:pt x="126" y="12"/>
                      <a:pt x="126" y="12"/>
                      <a:pt x="126" y="12"/>
                    </a:cubicBezTo>
                    <a:cubicBezTo>
                      <a:pt x="114" y="24"/>
                      <a:pt x="114" y="24"/>
                      <a:pt x="114" y="24"/>
                    </a:cubicBezTo>
                    <a:cubicBezTo>
                      <a:pt x="114" y="24"/>
                      <a:pt x="107" y="39"/>
                      <a:pt x="99" y="39"/>
                    </a:cubicBezTo>
                    <a:cubicBezTo>
                      <a:pt x="92" y="39"/>
                      <a:pt x="87" y="46"/>
                      <a:pt x="87" y="46"/>
                    </a:cubicBezTo>
                    <a:cubicBezTo>
                      <a:pt x="68" y="56"/>
                      <a:pt x="68" y="56"/>
                      <a:pt x="68" y="56"/>
                    </a:cubicBezTo>
                    <a:cubicBezTo>
                      <a:pt x="51" y="48"/>
                      <a:pt x="51" y="48"/>
                      <a:pt x="51" y="48"/>
                    </a:cubicBezTo>
                    <a:cubicBezTo>
                      <a:pt x="51" y="48"/>
                      <a:pt x="14" y="53"/>
                      <a:pt x="7" y="56"/>
                    </a:cubicBezTo>
                    <a:cubicBezTo>
                      <a:pt x="0" y="58"/>
                      <a:pt x="7" y="75"/>
                      <a:pt x="7" y="75"/>
                    </a:cubicBezTo>
                    <a:lnTo>
                      <a:pt x="21" y="97"/>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6" name="Freeform 5448">
                <a:extLst>
                  <a:ext uri="{FF2B5EF4-FFF2-40B4-BE49-F238E27FC236}">
                    <a16:creationId xmlns:a16="http://schemas.microsoft.com/office/drawing/2014/main" id="{8FF20EB3-84DD-471F-8775-536B34CB0F21}"/>
                  </a:ext>
                </a:extLst>
              </p:cNvPr>
              <p:cNvSpPr>
                <a:spLocks noChangeAspect="1"/>
              </p:cNvSpPr>
              <p:nvPr/>
            </p:nvSpPr>
            <p:spPr bwMode="auto">
              <a:xfrm>
                <a:off x="2065" y="3145"/>
                <a:ext cx="128" cy="106"/>
              </a:xfrm>
              <a:custGeom>
                <a:avLst/>
                <a:gdLst>
                  <a:gd name="T0" fmla="*/ 7 w 122"/>
                  <a:gd name="T1" fmla="*/ 86 h 100"/>
                  <a:gd name="T2" fmla="*/ 21 w 122"/>
                  <a:gd name="T3" fmla="*/ 112 h 100"/>
                  <a:gd name="T4" fmla="*/ 43 w 122"/>
                  <a:gd name="T5" fmla="*/ 83 h 100"/>
                  <a:gd name="T6" fmla="*/ 57 w 122"/>
                  <a:gd name="T7" fmla="*/ 83 h 100"/>
                  <a:gd name="T8" fmla="*/ 50 w 122"/>
                  <a:gd name="T9" fmla="*/ 107 h 100"/>
                  <a:gd name="T10" fmla="*/ 91 w 122"/>
                  <a:gd name="T11" fmla="*/ 93 h 100"/>
                  <a:gd name="T12" fmla="*/ 72 w 122"/>
                  <a:gd name="T13" fmla="*/ 48 h 100"/>
                  <a:gd name="T14" fmla="*/ 40 w 122"/>
                  <a:gd name="T15" fmla="*/ 48 h 100"/>
                  <a:gd name="T16" fmla="*/ 50 w 122"/>
                  <a:gd name="T17" fmla="*/ 19 h 100"/>
                  <a:gd name="T18" fmla="*/ 86 w 122"/>
                  <a:gd name="T19" fmla="*/ 31 h 100"/>
                  <a:gd name="T20" fmla="*/ 112 w 122"/>
                  <a:gd name="T21" fmla="*/ 31 h 100"/>
                  <a:gd name="T22" fmla="*/ 134 w 122"/>
                  <a:gd name="T23" fmla="*/ 15 h 100"/>
                  <a:gd name="T24" fmla="*/ 88 w 122"/>
                  <a:gd name="T25" fmla="*/ 0 h 100"/>
                  <a:gd name="T26" fmla="*/ 43 w 122"/>
                  <a:gd name="T27" fmla="*/ 0 h 100"/>
                  <a:gd name="T28" fmla="*/ 26 w 122"/>
                  <a:gd name="T29" fmla="*/ 22 h 100"/>
                  <a:gd name="T30" fmla="*/ 0 w 122"/>
                  <a:gd name="T31" fmla="*/ 53 h 100"/>
                  <a:gd name="T32" fmla="*/ 7 w 122"/>
                  <a:gd name="T33" fmla="*/ 86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2" h="100">
                    <a:moveTo>
                      <a:pt x="7" y="76"/>
                    </a:moveTo>
                    <a:cubicBezTo>
                      <a:pt x="19" y="100"/>
                      <a:pt x="19" y="100"/>
                      <a:pt x="19" y="100"/>
                    </a:cubicBezTo>
                    <a:cubicBezTo>
                      <a:pt x="39" y="74"/>
                      <a:pt x="39" y="74"/>
                      <a:pt x="39" y="74"/>
                    </a:cubicBezTo>
                    <a:cubicBezTo>
                      <a:pt x="51" y="74"/>
                      <a:pt x="51" y="74"/>
                      <a:pt x="51" y="74"/>
                    </a:cubicBezTo>
                    <a:cubicBezTo>
                      <a:pt x="46" y="95"/>
                      <a:pt x="46" y="95"/>
                      <a:pt x="46" y="95"/>
                    </a:cubicBezTo>
                    <a:cubicBezTo>
                      <a:pt x="83" y="83"/>
                      <a:pt x="83" y="83"/>
                      <a:pt x="83" y="83"/>
                    </a:cubicBezTo>
                    <a:cubicBezTo>
                      <a:pt x="66" y="42"/>
                      <a:pt x="66" y="42"/>
                      <a:pt x="66" y="42"/>
                    </a:cubicBezTo>
                    <a:cubicBezTo>
                      <a:pt x="66" y="42"/>
                      <a:pt x="36" y="49"/>
                      <a:pt x="36" y="42"/>
                    </a:cubicBezTo>
                    <a:cubicBezTo>
                      <a:pt x="36" y="35"/>
                      <a:pt x="46" y="17"/>
                      <a:pt x="46" y="17"/>
                    </a:cubicBezTo>
                    <a:cubicBezTo>
                      <a:pt x="78" y="27"/>
                      <a:pt x="78" y="27"/>
                      <a:pt x="78" y="27"/>
                    </a:cubicBezTo>
                    <a:cubicBezTo>
                      <a:pt x="78" y="27"/>
                      <a:pt x="102" y="35"/>
                      <a:pt x="102" y="27"/>
                    </a:cubicBezTo>
                    <a:cubicBezTo>
                      <a:pt x="102" y="20"/>
                      <a:pt x="122" y="13"/>
                      <a:pt x="122" y="13"/>
                    </a:cubicBezTo>
                    <a:cubicBezTo>
                      <a:pt x="80" y="0"/>
                      <a:pt x="80" y="0"/>
                      <a:pt x="80" y="0"/>
                    </a:cubicBezTo>
                    <a:cubicBezTo>
                      <a:pt x="39" y="0"/>
                      <a:pt x="39" y="0"/>
                      <a:pt x="39" y="0"/>
                    </a:cubicBezTo>
                    <a:cubicBezTo>
                      <a:pt x="24" y="20"/>
                      <a:pt x="24" y="20"/>
                      <a:pt x="24" y="20"/>
                    </a:cubicBezTo>
                    <a:cubicBezTo>
                      <a:pt x="0" y="47"/>
                      <a:pt x="0" y="47"/>
                      <a:pt x="0" y="47"/>
                    </a:cubicBezTo>
                    <a:lnTo>
                      <a:pt x="7" y="76"/>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7" name="Freeform 5449">
                <a:extLst>
                  <a:ext uri="{FF2B5EF4-FFF2-40B4-BE49-F238E27FC236}">
                    <a16:creationId xmlns:a16="http://schemas.microsoft.com/office/drawing/2014/main" id="{F916DD7B-FCD3-4794-82B8-1B58C8B59408}"/>
                  </a:ext>
                </a:extLst>
              </p:cNvPr>
              <p:cNvSpPr>
                <a:spLocks noChangeAspect="1"/>
              </p:cNvSpPr>
              <p:nvPr/>
            </p:nvSpPr>
            <p:spPr bwMode="auto">
              <a:xfrm>
                <a:off x="2095" y="2888"/>
                <a:ext cx="113" cy="211"/>
              </a:xfrm>
              <a:custGeom>
                <a:avLst/>
                <a:gdLst>
                  <a:gd name="T0" fmla="*/ 31 w 107"/>
                  <a:gd name="T1" fmla="*/ 95 h 200"/>
                  <a:gd name="T2" fmla="*/ 49 w 107"/>
                  <a:gd name="T3" fmla="*/ 100 h 200"/>
                  <a:gd name="T4" fmla="*/ 71 w 107"/>
                  <a:gd name="T5" fmla="*/ 112 h 200"/>
                  <a:gd name="T6" fmla="*/ 74 w 107"/>
                  <a:gd name="T7" fmla="*/ 133 h 200"/>
                  <a:gd name="T8" fmla="*/ 65 w 107"/>
                  <a:gd name="T9" fmla="*/ 157 h 200"/>
                  <a:gd name="T10" fmla="*/ 68 w 107"/>
                  <a:gd name="T11" fmla="*/ 193 h 200"/>
                  <a:gd name="T12" fmla="*/ 95 w 107"/>
                  <a:gd name="T13" fmla="*/ 217 h 200"/>
                  <a:gd name="T14" fmla="*/ 109 w 107"/>
                  <a:gd name="T15" fmla="*/ 223 h 200"/>
                  <a:gd name="T16" fmla="*/ 119 w 107"/>
                  <a:gd name="T17" fmla="*/ 189 h 200"/>
                  <a:gd name="T18" fmla="*/ 106 w 107"/>
                  <a:gd name="T19" fmla="*/ 159 h 200"/>
                  <a:gd name="T20" fmla="*/ 91 w 107"/>
                  <a:gd name="T21" fmla="*/ 138 h 200"/>
                  <a:gd name="T22" fmla="*/ 106 w 107"/>
                  <a:gd name="T23" fmla="*/ 114 h 200"/>
                  <a:gd name="T24" fmla="*/ 71 w 107"/>
                  <a:gd name="T25" fmla="*/ 87 h 200"/>
                  <a:gd name="T26" fmla="*/ 49 w 107"/>
                  <a:gd name="T27" fmla="*/ 57 h 200"/>
                  <a:gd name="T28" fmla="*/ 58 w 107"/>
                  <a:gd name="T29" fmla="*/ 15 h 200"/>
                  <a:gd name="T30" fmla="*/ 33 w 107"/>
                  <a:gd name="T31" fmla="*/ 0 h 200"/>
                  <a:gd name="T32" fmla="*/ 17 w 107"/>
                  <a:gd name="T33" fmla="*/ 9 h 200"/>
                  <a:gd name="T34" fmla="*/ 0 w 107"/>
                  <a:gd name="T35" fmla="*/ 49 h 200"/>
                  <a:gd name="T36" fmla="*/ 12 w 107"/>
                  <a:gd name="T37" fmla="*/ 83 h 200"/>
                  <a:gd name="T38" fmla="*/ 31 w 107"/>
                  <a:gd name="T39" fmla="*/ 95 h 2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7" h="200">
                    <a:moveTo>
                      <a:pt x="27" y="85"/>
                    </a:moveTo>
                    <a:cubicBezTo>
                      <a:pt x="44" y="90"/>
                      <a:pt x="44" y="90"/>
                      <a:pt x="44" y="90"/>
                    </a:cubicBezTo>
                    <a:cubicBezTo>
                      <a:pt x="63" y="100"/>
                      <a:pt x="63" y="100"/>
                      <a:pt x="63" y="100"/>
                    </a:cubicBezTo>
                    <a:cubicBezTo>
                      <a:pt x="66" y="119"/>
                      <a:pt x="66" y="119"/>
                      <a:pt x="66" y="119"/>
                    </a:cubicBezTo>
                    <a:cubicBezTo>
                      <a:pt x="59" y="141"/>
                      <a:pt x="59" y="141"/>
                      <a:pt x="59" y="141"/>
                    </a:cubicBezTo>
                    <a:cubicBezTo>
                      <a:pt x="61" y="173"/>
                      <a:pt x="61" y="173"/>
                      <a:pt x="61" y="173"/>
                    </a:cubicBezTo>
                    <a:cubicBezTo>
                      <a:pt x="85" y="195"/>
                      <a:pt x="85" y="195"/>
                      <a:pt x="85" y="195"/>
                    </a:cubicBezTo>
                    <a:cubicBezTo>
                      <a:pt x="98" y="200"/>
                      <a:pt x="98" y="200"/>
                      <a:pt x="98" y="200"/>
                    </a:cubicBezTo>
                    <a:cubicBezTo>
                      <a:pt x="107" y="170"/>
                      <a:pt x="107" y="170"/>
                      <a:pt x="107" y="170"/>
                    </a:cubicBezTo>
                    <a:cubicBezTo>
                      <a:pt x="95" y="143"/>
                      <a:pt x="95" y="143"/>
                      <a:pt x="95" y="143"/>
                    </a:cubicBezTo>
                    <a:cubicBezTo>
                      <a:pt x="81" y="124"/>
                      <a:pt x="81" y="124"/>
                      <a:pt x="81" y="124"/>
                    </a:cubicBezTo>
                    <a:cubicBezTo>
                      <a:pt x="95" y="102"/>
                      <a:pt x="95" y="102"/>
                      <a:pt x="95" y="102"/>
                    </a:cubicBezTo>
                    <a:cubicBezTo>
                      <a:pt x="63" y="78"/>
                      <a:pt x="63" y="78"/>
                      <a:pt x="63" y="78"/>
                    </a:cubicBezTo>
                    <a:cubicBezTo>
                      <a:pt x="44" y="51"/>
                      <a:pt x="44" y="51"/>
                      <a:pt x="44" y="51"/>
                    </a:cubicBezTo>
                    <a:cubicBezTo>
                      <a:pt x="44" y="51"/>
                      <a:pt x="49" y="25"/>
                      <a:pt x="52" y="13"/>
                    </a:cubicBezTo>
                    <a:cubicBezTo>
                      <a:pt x="46" y="14"/>
                      <a:pt x="29" y="0"/>
                      <a:pt x="29" y="0"/>
                    </a:cubicBezTo>
                    <a:cubicBezTo>
                      <a:pt x="15" y="9"/>
                      <a:pt x="15" y="9"/>
                      <a:pt x="15" y="9"/>
                    </a:cubicBezTo>
                    <a:cubicBezTo>
                      <a:pt x="0" y="44"/>
                      <a:pt x="0" y="44"/>
                      <a:pt x="0" y="44"/>
                    </a:cubicBezTo>
                    <a:cubicBezTo>
                      <a:pt x="10" y="75"/>
                      <a:pt x="10" y="75"/>
                      <a:pt x="10" y="75"/>
                    </a:cubicBezTo>
                    <a:lnTo>
                      <a:pt x="27" y="85"/>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8" name="Freeform 5450">
                <a:extLst>
                  <a:ext uri="{FF2B5EF4-FFF2-40B4-BE49-F238E27FC236}">
                    <a16:creationId xmlns:a16="http://schemas.microsoft.com/office/drawing/2014/main" id="{DB83EB9A-1380-4267-9EAD-5A67A9E7A7C3}"/>
                  </a:ext>
                </a:extLst>
              </p:cNvPr>
              <p:cNvSpPr>
                <a:spLocks noChangeAspect="1"/>
              </p:cNvSpPr>
              <p:nvPr/>
            </p:nvSpPr>
            <p:spPr bwMode="auto">
              <a:xfrm>
                <a:off x="2350" y="1752"/>
                <a:ext cx="1057" cy="525"/>
              </a:xfrm>
              <a:custGeom>
                <a:avLst/>
                <a:gdLst>
                  <a:gd name="T0" fmla="*/ 62 w 998"/>
                  <a:gd name="T1" fmla="*/ 35 h 496"/>
                  <a:gd name="T2" fmla="*/ 104 w 998"/>
                  <a:gd name="T3" fmla="*/ 54 h 496"/>
                  <a:gd name="T4" fmla="*/ 171 w 998"/>
                  <a:gd name="T5" fmla="*/ 52 h 496"/>
                  <a:gd name="T6" fmla="*/ 171 w 998"/>
                  <a:gd name="T7" fmla="*/ 38 h 496"/>
                  <a:gd name="T8" fmla="*/ 171 w 998"/>
                  <a:gd name="T9" fmla="*/ 35 h 496"/>
                  <a:gd name="T10" fmla="*/ 171 w 998"/>
                  <a:gd name="T11" fmla="*/ 38 h 496"/>
                  <a:gd name="T12" fmla="*/ 263 w 998"/>
                  <a:gd name="T13" fmla="*/ 49 h 496"/>
                  <a:gd name="T14" fmla="*/ 310 w 998"/>
                  <a:gd name="T15" fmla="*/ 49 h 496"/>
                  <a:gd name="T16" fmla="*/ 345 w 998"/>
                  <a:gd name="T17" fmla="*/ 73 h 496"/>
                  <a:gd name="T18" fmla="*/ 391 w 998"/>
                  <a:gd name="T19" fmla="*/ 73 h 496"/>
                  <a:gd name="T20" fmla="*/ 422 w 998"/>
                  <a:gd name="T21" fmla="*/ 83 h 496"/>
                  <a:gd name="T22" fmla="*/ 383 w 998"/>
                  <a:gd name="T23" fmla="*/ 44 h 496"/>
                  <a:gd name="T24" fmla="*/ 410 w 998"/>
                  <a:gd name="T25" fmla="*/ 52 h 496"/>
                  <a:gd name="T26" fmla="*/ 454 w 998"/>
                  <a:gd name="T27" fmla="*/ 54 h 496"/>
                  <a:gd name="T28" fmla="*/ 492 w 998"/>
                  <a:gd name="T29" fmla="*/ 73 h 496"/>
                  <a:gd name="T30" fmla="*/ 441 w 998"/>
                  <a:gd name="T31" fmla="*/ 73 h 496"/>
                  <a:gd name="T32" fmla="*/ 463 w 998"/>
                  <a:gd name="T33" fmla="*/ 117 h 496"/>
                  <a:gd name="T34" fmla="*/ 533 w 998"/>
                  <a:gd name="T35" fmla="*/ 143 h 496"/>
                  <a:gd name="T36" fmla="*/ 581 w 998"/>
                  <a:gd name="T37" fmla="*/ 117 h 496"/>
                  <a:gd name="T38" fmla="*/ 593 w 998"/>
                  <a:gd name="T39" fmla="*/ 175 h 496"/>
                  <a:gd name="T40" fmla="*/ 610 w 998"/>
                  <a:gd name="T41" fmla="*/ 200 h 496"/>
                  <a:gd name="T42" fmla="*/ 562 w 998"/>
                  <a:gd name="T43" fmla="*/ 204 h 496"/>
                  <a:gd name="T44" fmla="*/ 520 w 998"/>
                  <a:gd name="T45" fmla="*/ 227 h 496"/>
                  <a:gd name="T46" fmla="*/ 531 w 998"/>
                  <a:gd name="T47" fmla="*/ 265 h 496"/>
                  <a:gd name="T48" fmla="*/ 585 w 998"/>
                  <a:gd name="T49" fmla="*/ 276 h 496"/>
                  <a:gd name="T50" fmla="*/ 577 w 998"/>
                  <a:gd name="T51" fmla="*/ 314 h 496"/>
                  <a:gd name="T52" fmla="*/ 580 w 998"/>
                  <a:gd name="T53" fmla="*/ 318 h 496"/>
                  <a:gd name="T54" fmla="*/ 591 w 998"/>
                  <a:gd name="T55" fmla="*/ 319 h 496"/>
                  <a:gd name="T56" fmla="*/ 588 w 998"/>
                  <a:gd name="T57" fmla="*/ 327 h 496"/>
                  <a:gd name="T58" fmla="*/ 591 w 998"/>
                  <a:gd name="T59" fmla="*/ 330 h 496"/>
                  <a:gd name="T60" fmla="*/ 645 w 998"/>
                  <a:gd name="T61" fmla="*/ 327 h 496"/>
                  <a:gd name="T62" fmla="*/ 645 w 998"/>
                  <a:gd name="T63" fmla="*/ 382 h 496"/>
                  <a:gd name="T64" fmla="*/ 692 w 998"/>
                  <a:gd name="T65" fmla="*/ 414 h 496"/>
                  <a:gd name="T66" fmla="*/ 753 w 998"/>
                  <a:gd name="T67" fmla="*/ 420 h 496"/>
                  <a:gd name="T68" fmla="*/ 763 w 998"/>
                  <a:gd name="T69" fmla="*/ 455 h 496"/>
                  <a:gd name="T70" fmla="*/ 768 w 998"/>
                  <a:gd name="T71" fmla="*/ 499 h 496"/>
                  <a:gd name="T72" fmla="*/ 804 w 998"/>
                  <a:gd name="T73" fmla="*/ 403 h 496"/>
                  <a:gd name="T74" fmla="*/ 772 w 998"/>
                  <a:gd name="T75" fmla="*/ 333 h 496"/>
                  <a:gd name="T76" fmla="*/ 826 w 998"/>
                  <a:gd name="T77" fmla="*/ 327 h 496"/>
                  <a:gd name="T78" fmla="*/ 877 w 998"/>
                  <a:gd name="T79" fmla="*/ 349 h 496"/>
                  <a:gd name="T80" fmla="*/ 969 w 998"/>
                  <a:gd name="T81" fmla="*/ 395 h 496"/>
                  <a:gd name="T82" fmla="*/ 1042 w 998"/>
                  <a:gd name="T83" fmla="*/ 474 h 496"/>
                  <a:gd name="T84" fmla="*/ 1119 w 998"/>
                  <a:gd name="T85" fmla="*/ 556 h 496"/>
                  <a:gd name="T86" fmla="*/ 362 w 998"/>
                  <a:gd name="T87" fmla="*/ 25 h 496"/>
                  <a:gd name="T88" fmla="*/ 361 w 998"/>
                  <a:gd name="T89" fmla="*/ 25 h 496"/>
                  <a:gd name="T90" fmla="*/ 310 w 998"/>
                  <a:gd name="T91" fmla="*/ 22 h 496"/>
                  <a:gd name="T92" fmla="*/ 257 w 998"/>
                  <a:gd name="T93" fmla="*/ 22 h 496"/>
                  <a:gd name="T94" fmla="*/ 222 w 998"/>
                  <a:gd name="T95" fmla="*/ 14 h 496"/>
                  <a:gd name="T96" fmla="*/ 215 w 998"/>
                  <a:gd name="T97" fmla="*/ 4 h 496"/>
                  <a:gd name="T98" fmla="*/ 119 w 998"/>
                  <a:gd name="T99" fmla="*/ 0 h 496"/>
                  <a:gd name="T100" fmla="*/ 0 w 998"/>
                  <a:gd name="T101" fmla="*/ 6 h 496"/>
                  <a:gd name="T102" fmla="*/ 15 w 998"/>
                  <a:gd name="T103" fmla="*/ 14 h 496"/>
                  <a:gd name="T104" fmla="*/ 62 w 998"/>
                  <a:gd name="T105" fmla="*/ 35 h 4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98" h="496">
                    <a:moveTo>
                      <a:pt x="56" y="31"/>
                    </a:moveTo>
                    <a:cubicBezTo>
                      <a:pt x="93" y="48"/>
                      <a:pt x="93" y="48"/>
                      <a:pt x="93" y="48"/>
                    </a:cubicBezTo>
                    <a:cubicBezTo>
                      <a:pt x="152" y="46"/>
                      <a:pt x="152" y="46"/>
                      <a:pt x="152" y="46"/>
                    </a:cubicBezTo>
                    <a:cubicBezTo>
                      <a:pt x="152" y="46"/>
                      <a:pt x="152" y="39"/>
                      <a:pt x="152" y="34"/>
                    </a:cubicBezTo>
                    <a:cubicBezTo>
                      <a:pt x="152" y="32"/>
                      <a:pt x="152" y="31"/>
                      <a:pt x="152" y="31"/>
                    </a:cubicBezTo>
                    <a:cubicBezTo>
                      <a:pt x="152" y="31"/>
                      <a:pt x="152" y="32"/>
                      <a:pt x="152" y="34"/>
                    </a:cubicBezTo>
                    <a:cubicBezTo>
                      <a:pt x="152" y="46"/>
                      <a:pt x="234" y="43"/>
                      <a:pt x="234" y="43"/>
                    </a:cubicBezTo>
                    <a:cubicBezTo>
                      <a:pt x="277" y="43"/>
                      <a:pt x="277" y="43"/>
                      <a:pt x="277" y="43"/>
                    </a:cubicBezTo>
                    <a:cubicBezTo>
                      <a:pt x="308" y="65"/>
                      <a:pt x="308" y="65"/>
                      <a:pt x="308" y="65"/>
                    </a:cubicBezTo>
                    <a:cubicBezTo>
                      <a:pt x="348" y="65"/>
                      <a:pt x="348" y="65"/>
                      <a:pt x="348" y="65"/>
                    </a:cubicBezTo>
                    <a:cubicBezTo>
                      <a:pt x="376" y="74"/>
                      <a:pt x="376" y="74"/>
                      <a:pt x="376" y="74"/>
                    </a:cubicBezTo>
                    <a:cubicBezTo>
                      <a:pt x="342" y="40"/>
                      <a:pt x="342" y="40"/>
                      <a:pt x="342" y="40"/>
                    </a:cubicBezTo>
                    <a:cubicBezTo>
                      <a:pt x="365" y="46"/>
                      <a:pt x="365" y="46"/>
                      <a:pt x="365" y="46"/>
                    </a:cubicBezTo>
                    <a:cubicBezTo>
                      <a:pt x="405" y="48"/>
                      <a:pt x="405" y="48"/>
                      <a:pt x="405" y="48"/>
                    </a:cubicBezTo>
                    <a:cubicBezTo>
                      <a:pt x="439" y="65"/>
                      <a:pt x="439" y="65"/>
                      <a:pt x="439" y="65"/>
                    </a:cubicBezTo>
                    <a:cubicBezTo>
                      <a:pt x="439" y="65"/>
                      <a:pt x="404" y="65"/>
                      <a:pt x="393" y="65"/>
                    </a:cubicBezTo>
                    <a:cubicBezTo>
                      <a:pt x="410" y="65"/>
                      <a:pt x="413" y="105"/>
                      <a:pt x="413" y="105"/>
                    </a:cubicBezTo>
                    <a:cubicBezTo>
                      <a:pt x="475" y="128"/>
                      <a:pt x="475" y="128"/>
                      <a:pt x="475" y="128"/>
                    </a:cubicBezTo>
                    <a:cubicBezTo>
                      <a:pt x="518" y="105"/>
                      <a:pt x="518" y="105"/>
                      <a:pt x="518" y="105"/>
                    </a:cubicBezTo>
                    <a:cubicBezTo>
                      <a:pt x="529" y="156"/>
                      <a:pt x="529" y="156"/>
                      <a:pt x="529" y="156"/>
                    </a:cubicBezTo>
                    <a:cubicBezTo>
                      <a:pt x="544" y="179"/>
                      <a:pt x="544" y="179"/>
                      <a:pt x="544" y="179"/>
                    </a:cubicBezTo>
                    <a:cubicBezTo>
                      <a:pt x="501" y="182"/>
                      <a:pt x="501" y="182"/>
                      <a:pt x="501" y="182"/>
                    </a:cubicBezTo>
                    <a:cubicBezTo>
                      <a:pt x="464" y="202"/>
                      <a:pt x="464" y="202"/>
                      <a:pt x="464" y="202"/>
                    </a:cubicBezTo>
                    <a:cubicBezTo>
                      <a:pt x="473" y="236"/>
                      <a:pt x="473" y="236"/>
                      <a:pt x="473" y="236"/>
                    </a:cubicBezTo>
                    <a:cubicBezTo>
                      <a:pt x="521" y="247"/>
                      <a:pt x="521" y="247"/>
                      <a:pt x="521" y="247"/>
                    </a:cubicBezTo>
                    <a:cubicBezTo>
                      <a:pt x="515" y="281"/>
                      <a:pt x="515" y="281"/>
                      <a:pt x="515" y="281"/>
                    </a:cubicBezTo>
                    <a:cubicBezTo>
                      <a:pt x="517" y="283"/>
                      <a:pt x="517" y="283"/>
                      <a:pt x="517" y="283"/>
                    </a:cubicBezTo>
                    <a:cubicBezTo>
                      <a:pt x="527" y="284"/>
                      <a:pt x="527" y="284"/>
                      <a:pt x="527" y="284"/>
                    </a:cubicBezTo>
                    <a:cubicBezTo>
                      <a:pt x="524" y="292"/>
                      <a:pt x="524" y="292"/>
                      <a:pt x="524" y="292"/>
                    </a:cubicBezTo>
                    <a:cubicBezTo>
                      <a:pt x="527" y="295"/>
                      <a:pt x="527" y="295"/>
                      <a:pt x="527" y="295"/>
                    </a:cubicBezTo>
                    <a:cubicBezTo>
                      <a:pt x="575" y="292"/>
                      <a:pt x="575" y="292"/>
                      <a:pt x="575" y="292"/>
                    </a:cubicBezTo>
                    <a:cubicBezTo>
                      <a:pt x="575" y="341"/>
                      <a:pt x="575" y="341"/>
                      <a:pt x="575" y="341"/>
                    </a:cubicBezTo>
                    <a:cubicBezTo>
                      <a:pt x="617" y="369"/>
                      <a:pt x="617" y="369"/>
                      <a:pt x="617" y="369"/>
                    </a:cubicBezTo>
                    <a:cubicBezTo>
                      <a:pt x="671" y="375"/>
                      <a:pt x="671" y="375"/>
                      <a:pt x="671" y="375"/>
                    </a:cubicBezTo>
                    <a:cubicBezTo>
                      <a:pt x="680" y="406"/>
                      <a:pt x="680" y="406"/>
                      <a:pt x="680" y="406"/>
                    </a:cubicBezTo>
                    <a:cubicBezTo>
                      <a:pt x="685" y="445"/>
                      <a:pt x="685" y="445"/>
                      <a:pt x="685" y="445"/>
                    </a:cubicBezTo>
                    <a:cubicBezTo>
                      <a:pt x="717" y="360"/>
                      <a:pt x="717" y="360"/>
                      <a:pt x="717" y="360"/>
                    </a:cubicBezTo>
                    <a:cubicBezTo>
                      <a:pt x="688" y="298"/>
                      <a:pt x="688" y="298"/>
                      <a:pt x="688" y="298"/>
                    </a:cubicBezTo>
                    <a:cubicBezTo>
                      <a:pt x="736" y="292"/>
                      <a:pt x="736" y="292"/>
                      <a:pt x="736" y="292"/>
                    </a:cubicBezTo>
                    <a:cubicBezTo>
                      <a:pt x="782" y="312"/>
                      <a:pt x="782" y="312"/>
                      <a:pt x="782" y="312"/>
                    </a:cubicBezTo>
                    <a:cubicBezTo>
                      <a:pt x="864" y="352"/>
                      <a:pt x="864" y="352"/>
                      <a:pt x="864" y="352"/>
                    </a:cubicBezTo>
                    <a:cubicBezTo>
                      <a:pt x="929" y="423"/>
                      <a:pt x="929" y="423"/>
                      <a:pt x="929" y="423"/>
                    </a:cubicBezTo>
                    <a:cubicBezTo>
                      <a:pt x="998" y="496"/>
                      <a:pt x="998" y="496"/>
                      <a:pt x="998" y="496"/>
                    </a:cubicBezTo>
                    <a:cubicBezTo>
                      <a:pt x="849" y="257"/>
                      <a:pt x="607" y="83"/>
                      <a:pt x="323" y="23"/>
                    </a:cubicBezTo>
                    <a:cubicBezTo>
                      <a:pt x="322" y="23"/>
                      <a:pt x="322" y="23"/>
                      <a:pt x="322" y="23"/>
                    </a:cubicBezTo>
                    <a:cubicBezTo>
                      <a:pt x="277" y="20"/>
                      <a:pt x="277" y="20"/>
                      <a:pt x="277" y="20"/>
                    </a:cubicBezTo>
                    <a:cubicBezTo>
                      <a:pt x="229" y="20"/>
                      <a:pt x="229" y="20"/>
                      <a:pt x="229" y="20"/>
                    </a:cubicBezTo>
                    <a:cubicBezTo>
                      <a:pt x="198" y="12"/>
                      <a:pt x="198" y="12"/>
                      <a:pt x="198" y="12"/>
                    </a:cubicBezTo>
                    <a:cubicBezTo>
                      <a:pt x="192" y="4"/>
                      <a:pt x="192" y="4"/>
                      <a:pt x="192" y="4"/>
                    </a:cubicBezTo>
                    <a:cubicBezTo>
                      <a:pt x="164" y="2"/>
                      <a:pt x="135" y="0"/>
                      <a:pt x="106" y="0"/>
                    </a:cubicBezTo>
                    <a:cubicBezTo>
                      <a:pt x="70" y="0"/>
                      <a:pt x="35" y="2"/>
                      <a:pt x="0" y="6"/>
                    </a:cubicBezTo>
                    <a:cubicBezTo>
                      <a:pt x="13" y="12"/>
                      <a:pt x="13" y="12"/>
                      <a:pt x="13" y="12"/>
                    </a:cubicBezTo>
                    <a:lnTo>
                      <a:pt x="56" y="31"/>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9" name="Freeform 5451">
                <a:extLst>
                  <a:ext uri="{FF2B5EF4-FFF2-40B4-BE49-F238E27FC236}">
                    <a16:creationId xmlns:a16="http://schemas.microsoft.com/office/drawing/2014/main" id="{95223693-5BA3-4719-B2CB-5E1F44ED1BA7}"/>
                  </a:ext>
                </a:extLst>
              </p:cNvPr>
              <p:cNvSpPr>
                <a:spLocks noChangeAspect="1"/>
              </p:cNvSpPr>
              <p:nvPr/>
            </p:nvSpPr>
            <p:spPr bwMode="auto">
              <a:xfrm>
                <a:off x="1354" y="1812"/>
                <a:ext cx="1551" cy="1290"/>
              </a:xfrm>
              <a:custGeom>
                <a:avLst/>
                <a:gdLst>
                  <a:gd name="T0" fmla="*/ 51 w 1465"/>
                  <a:gd name="T1" fmla="*/ 834 h 1219"/>
                  <a:gd name="T2" fmla="*/ 108 w 1465"/>
                  <a:gd name="T3" fmla="*/ 719 h 1219"/>
                  <a:gd name="T4" fmla="*/ 140 w 1465"/>
                  <a:gd name="T5" fmla="*/ 603 h 1219"/>
                  <a:gd name="T6" fmla="*/ 123 w 1465"/>
                  <a:gd name="T7" fmla="*/ 693 h 1219"/>
                  <a:gd name="T8" fmla="*/ 144 w 1465"/>
                  <a:gd name="T9" fmla="*/ 799 h 1219"/>
                  <a:gd name="T10" fmla="*/ 178 w 1465"/>
                  <a:gd name="T11" fmla="*/ 876 h 1219"/>
                  <a:gd name="T12" fmla="*/ 149 w 1465"/>
                  <a:gd name="T13" fmla="*/ 1103 h 1219"/>
                  <a:gd name="T14" fmla="*/ 202 w 1465"/>
                  <a:gd name="T15" fmla="*/ 1119 h 1219"/>
                  <a:gd name="T16" fmla="*/ 213 w 1465"/>
                  <a:gd name="T17" fmla="*/ 1115 h 1219"/>
                  <a:gd name="T18" fmla="*/ 274 w 1465"/>
                  <a:gd name="T19" fmla="*/ 1000 h 1219"/>
                  <a:gd name="T20" fmla="*/ 380 w 1465"/>
                  <a:gd name="T21" fmla="*/ 978 h 1219"/>
                  <a:gd name="T22" fmla="*/ 383 w 1465"/>
                  <a:gd name="T23" fmla="*/ 1093 h 1219"/>
                  <a:gd name="T24" fmla="*/ 437 w 1465"/>
                  <a:gd name="T25" fmla="*/ 1129 h 1219"/>
                  <a:gd name="T26" fmla="*/ 435 w 1465"/>
                  <a:gd name="T27" fmla="*/ 1260 h 1219"/>
                  <a:gd name="T28" fmla="*/ 476 w 1465"/>
                  <a:gd name="T29" fmla="*/ 1343 h 1219"/>
                  <a:gd name="T30" fmla="*/ 470 w 1465"/>
                  <a:gd name="T31" fmla="*/ 1270 h 1219"/>
                  <a:gd name="T32" fmla="*/ 466 w 1465"/>
                  <a:gd name="T33" fmla="*/ 1170 h 1219"/>
                  <a:gd name="T34" fmla="*/ 556 w 1465"/>
                  <a:gd name="T35" fmla="*/ 1237 h 1219"/>
                  <a:gd name="T36" fmla="*/ 572 w 1465"/>
                  <a:gd name="T37" fmla="*/ 1119 h 1219"/>
                  <a:gd name="T38" fmla="*/ 646 w 1465"/>
                  <a:gd name="T39" fmla="*/ 1084 h 1219"/>
                  <a:gd name="T40" fmla="*/ 616 w 1465"/>
                  <a:gd name="T41" fmla="*/ 1126 h 1219"/>
                  <a:gd name="T42" fmla="*/ 662 w 1465"/>
                  <a:gd name="T43" fmla="*/ 1084 h 1219"/>
                  <a:gd name="T44" fmla="*/ 790 w 1465"/>
                  <a:gd name="T45" fmla="*/ 1055 h 1219"/>
                  <a:gd name="T46" fmla="*/ 863 w 1465"/>
                  <a:gd name="T47" fmla="*/ 956 h 1219"/>
                  <a:gd name="T48" fmla="*/ 847 w 1465"/>
                  <a:gd name="T49" fmla="*/ 866 h 1219"/>
                  <a:gd name="T50" fmla="*/ 880 w 1465"/>
                  <a:gd name="T51" fmla="*/ 828 h 1219"/>
                  <a:gd name="T52" fmla="*/ 858 w 1465"/>
                  <a:gd name="T53" fmla="*/ 802 h 1219"/>
                  <a:gd name="T54" fmla="*/ 915 w 1465"/>
                  <a:gd name="T55" fmla="*/ 799 h 1219"/>
                  <a:gd name="T56" fmla="*/ 956 w 1465"/>
                  <a:gd name="T57" fmla="*/ 847 h 1219"/>
                  <a:gd name="T58" fmla="*/ 1020 w 1465"/>
                  <a:gd name="T59" fmla="*/ 902 h 1219"/>
                  <a:gd name="T60" fmla="*/ 1017 w 1465"/>
                  <a:gd name="T61" fmla="*/ 776 h 1219"/>
                  <a:gd name="T62" fmla="*/ 1146 w 1465"/>
                  <a:gd name="T63" fmla="*/ 712 h 1219"/>
                  <a:gd name="T64" fmla="*/ 1242 w 1465"/>
                  <a:gd name="T65" fmla="*/ 635 h 1219"/>
                  <a:gd name="T66" fmla="*/ 1228 w 1465"/>
                  <a:gd name="T67" fmla="*/ 556 h 1219"/>
                  <a:gd name="T68" fmla="*/ 1154 w 1465"/>
                  <a:gd name="T69" fmla="*/ 545 h 1219"/>
                  <a:gd name="T70" fmla="*/ 1286 w 1465"/>
                  <a:gd name="T71" fmla="*/ 459 h 1219"/>
                  <a:gd name="T72" fmla="*/ 1389 w 1465"/>
                  <a:gd name="T73" fmla="*/ 440 h 1219"/>
                  <a:gd name="T74" fmla="*/ 1456 w 1465"/>
                  <a:gd name="T75" fmla="*/ 418 h 1219"/>
                  <a:gd name="T76" fmla="*/ 1424 w 1465"/>
                  <a:gd name="T77" fmla="*/ 530 h 1219"/>
                  <a:gd name="T78" fmla="*/ 1472 w 1465"/>
                  <a:gd name="T79" fmla="*/ 568 h 1219"/>
                  <a:gd name="T80" fmla="*/ 1489 w 1465"/>
                  <a:gd name="T81" fmla="*/ 466 h 1219"/>
                  <a:gd name="T82" fmla="*/ 1543 w 1465"/>
                  <a:gd name="T83" fmla="*/ 423 h 1219"/>
                  <a:gd name="T84" fmla="*/ 1590 w 1465"/>
                  <a:gd name="T85" fmla="*/ 328 h 1219"/>
                  <a:gd name="T86" fmla="*/ 1584 w 1465"/>
                  <a:gd name="T87" fmla="*/ 286 h 1219"/>
                  <a:gd name="T88" fmla="*/ 1642 w 1465"/>
                  <a:gd name="T89" fmla="*/ 264 h 1219"/>
                  <a:gd name="T90" fmla="*/ 1501 w 1465"/>
                  <a:gd name="T91" fmla="*/ 222 h 1219"/>
                  <a:gd name="T92" fmla="*/ 1399 w 1465"/>
                  <a:gd name="T93" fmla="*/ 260 h 1219"/>
                  <a:gd name="T94" fmla="*/ 1277 w 1465"/>
                  <a:gd name="T95" fmla="*/ 210 h 1219"/>
                  <a:gd name="T96" fmla="*/ 1247 w 1465"/>
                  <a:gd name="T97" fmla="*/ 184 h 1219"/>
                  <a:gd name="T98" fmla="*/ 1203 w 1465"/>
                  <a:gd name="T99" fmla="*/ 190 h 1219"/>
                  <a:gd name="T100" fmla="*/ 1139 w 1465"/>
                  <a:gd name="T101" fmla="*/ 244 h 1219"/>
                  <a:gd name="T102" fmla="*/ 1005 w 1465"/>
                  <a:gd name="T103" fmla="*/ 177 h 1219"/>
                  <a:gd name="T104" fmla="*/ 1075 w 1465"/>
                  <a:gd name="T105" fmla="*/ 84 h 1219"/>
                  <a:gd name="T106" fmla="*/ 1052 w 1465"/>
                  <a:gd name="T107" fmla="*/ 99 h 1219"/>
                  <a:gd name="T108" fmla="*/ 877 w 1465"/>
                  <a:gd name="T109" fmla="*/ 129 h 1219"/>
                  <a:gd name="T110" fmla="*/ 764 w 1465"/>
                  <a:gd name="T111" fmla="*/ 155 h 1219"/>
                  <a:gd name="T112" fmla="*/ 828 w 1465"/>
                  <a:gd name="T113" fmla="*/ 88 h 1219"/>
                  <a:gd name="T114" fmla="*/ 934 w 1465"/>
                  <a:gd name="T115" fmla="*/ 69 h 1219"/>
                  <a:gd name="T116" fmla="*/ 713 w 1465"/>
                  <a:gd name="T117" fmla="*/ 110 h 1219"/>
                  <a:gd name="T118" fmla="*/ 662 w 1465"/>
                  <a:gd name="T119" fmla="*/ 61 h 1219"/>
                  <a:gd name="T120" fmla="*/ 799 w 1465"/>
                  <a:gd name="T121" fmla="*/ 26 h 1219"/>
                  <a:gd name="T122" fmla="*/ 21 w 1465"/>
                  <a:gd name="T123" fmla="*/ 981 h 12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65" h="1219">
                    <a:moveTo>
                      <a:pt x="28" y="833"/>
                    </a:moveTo>
                    <a:cubicBezTo>
                      <a:pt x="36" y="793"/>
                      <a:pt x="36" y="793"/>
                      <a:pt x="36" y="793"/>
                    </a:cubicBezTo>
                    <a:cubicBezTo>
                      <a:pt x="45" y="745"/>
                      <a:pt x="45" y="745"/>
                      <a:pt x="45" y="745"/>
                    </a:cubicBezTo>
                    <a:cubicBezTo>
                      <a:pt x="70" y="730"/>
                      <a:pt x="70" y="730"/>
                      <a:pt x="70" y="730"/>
                    </a:cubicBezTo>
                    <a:cubicBezTo>
                      <a:pt x="96" y="684"/>
                      <a:pt x="96" y="684"/>
                      <a:pt x="96" y="684"/>
                    </a:cubicBezTo>
                    <a:cubicBezTo>
                      <a:pt x="96" y="642"/>
                      <a:pt x="96" y="642"/>
                      <a:pt x="96" y="642"/>
                    </a:cubicBezTo>
                    <a:cubicBezTo>
                      <a:pt x="96" y="616"/>
                      <a:pt x="96" y="616"/>
                      <a:pt x="96" y="616"/>
                    </a:cubicBezTo>
                    <a:cubicBezTo>
                      <a:pt x="96" y="570"/>
                      <a:pt x="96" y="570"/>
                      <a:pt x="96" y="570"/>
                    </a:cubicBezTo>
                    <a:cubicBezTo>
                      <a:pt x="125" y="539"/>
                      <a:pt x="125" y="539"/>
                      <a:pt x="125" y="539"/>
                    </a:cubicBezTo>
                    <a:cubicBezTo>
                      <a:pt x="125" y="564"/>
                      <a:pt x="125" y="564"/>
                      <a:pt x="125" y="564"/>
                    </a:cubicBezTo>
                    <a:cubicBezTo>
                      <a:pt x="110" y="584"/>
                      <a:pt x="110" y="584"/>
                      <a:pt x="110" y="584"/>
                    </a:cubicBezTo>
                    <a:cubicBezTo>
                      <a:pt x="110" y="619"/>
                      <a:pt x="110" y="619"/>
                      <a:pt x="110" y="619"/>
                    </a:cubicBezTo>
                    <a:cubicBezTo>
                      <a:pt x="110" y="667"/>
                      <a:pt x="110" y="667"/>
                      <a:pt x="110" y="667"/>
                    </a:cubicBezTo>
                    <a:cubicBezTo>
                      <a:pt x="128" y="693"/>
                      <a:pt x="128" y="693"/>
                      <a:pt x="128" y="693"/>
                    </a:cubicBezTo>
                    <a:cubicBezTo>
                      <a:pt x="128" y="713"/>
                      <a:pt x="128" y="713"/>
                      <a:pt x="128" y="713"/>
                    </a:cubicBezTo>
                    <a:cubicBezTo>
                      <a:pt x="130" y="750"/>
                      <a:pt x="130" y="750"/>
                      <a:pt x="130" y="750"/>
                    </a:cubicBezTo>
                    <a:cubicBezTo>
                      <a:pt x="136" y="785"/>
                      <a:pt x="136" y="785"/>
                      <a:pt x="136" y="785"/>
                    </a:cubicBezTo>
                    <a:cubicBezTo>
                      <a:pt x="159" y="782"/>
                      <a:pt x="159" y="782"/>
                      <a:pt x="159" y="782"/>
                    </a:cubicBezTo>
                    <a:cubicBezTo>
                      <a:pt x="156" y="810"/>
                      <a:pt x="156" y="810"/>
                      <a:pt x="156" y="810"/>
                    </a:cubicBezTo>
                    <a:cubicBezTo>
                      <a:pt x="130" y="910"/>
                      <a:pt x="130" y="910"/>
                      <a:pt x="130" y="910"/>
                    </a:cubicBezTo>
                    <a:cubicBezTo>
                      <a:pt x="133" y="985"/>
                      <a:pt x="133" y="985"/>
                      <a:pt x="133" y="985"/>
                    </a:cubicBezTo>
                    <a:cubicBezTo>
                      <a:pt x="150" y="1011"/>
                      <a:pt x="150" y="1011"/>
                      <a:pt x="150" y="1011"/>
                    </a:cubicBezTo>
                    <a:cubicBezTo>
                      <a:pt x="170" y="1002"/>
                      <a:pt x="170" y="1002"/>
                      <a:pt x="170" y="1002"/>
                    </a:cubicBezTo>
                    <a:cubicBezTo>
                      <a:pt x="180" y="999"/>
                      <a:pt x="180" y="999"/>
                      <a:pt x="180" y="999"/>
                    </a:cubicBezTo>
                    <a:cubicBezTo>
                      <a:pt x="180" y="998"/>
                      <a:pt x="180" y="998"/>
                      <a:pt x="180" y="998"/>
                    </a:cubicBezTo>
                    <a:cubicBezTo>
                      <a:pt x="181" y="999"/>
                      <a:pt x="181" y="999"/>
                      <a:pt x="181" y="999"/>
                    </a:cubicBezTo>
                    <a:cubicBezTo>
                      <a:pt x="190" y="996"/>
                      <a:pt x="190" y="996"/>
                      <a:pt x="190" y="996"/>
                    </a:cubicBezTo>
                    <a:cubicBezTo>
                      <a:pt x="193" y="959"/>
                      <a:pt x="193" y="959"/>
                      <a:pt x="193" y="959"/>
                    </a:cubicBezTo>
                    <a:cubicBezTo>
                      <a:pt x="219" y="922"/>
                      <a:pt x="219" y="922"/>
                      <a:pt x="219" y="922"/>
                    </a:cubicBezTo>
                    <a:cubicBezTo>
                      <a:pt x="245" y="893"/>
                      <a:pt x="245" y="893"/>
                      <a:pt x="245" y="893"/>
                    </a:cubicBezTo>
                    <a:cubicBezTo>
                      <a:pt x="285" y="882"/>
                      <a:pt x="285" y="882"/>
                      <a:pt x="285" y="882"/>
                    </a:cubicBezTo>
                    <a:cubicBezTo>
                      <a:pt x="313" y="873"/>
                      <a:pt x="313" y="873"/>
                      <a:pt x="313" y="873"/>
                    </a:cubicBezTo>
                    <a:cubicBezTo>
                      <a:pt x="339" y="873"/>
                      <a:pt x="339" y="873"/>
                      <a:pt x="339" y="873"/>
                    </a:cubicBezTo>
                    <a:cubicBezTo>
                      <a:pt x="339" y="908"/>
                      <a:pt x="339" y="908"/>
                      <a:pt x="339" y="908"/>
                    </a:cubicBezTo>
                    <a:cubicBezTo>
                      <a:pt x="336" y="936"/>
                      <a:pt x="336" y="936"/>
                      <a:pt x="336" y="936"/>
                    </a:cubicBezTo>
                    <a:cubicBezTo>
                      <a:pt x="342" y="976"/>
                      <a:pt x="342" y="976"/>
                      <a:pt x="342" y="976"/>
                    </a:cubicBezTo>
                    <a:cubicBezTo>
                      <a:pt x="365" y="988"/>
                      <a:pt x="365" y="988"/>
                      <a:pt x="365" y="988"/>
                    </a:cubicBezTo>
                    <a:cubicBezTo>
                      <a:pt x="382" y="968"/>
                      <a:pt x="382" y="968"/>
                      <a:pt x="382" y="968"/>
                    </a:cubicBezTo>
                    <a:cubicBezTo>
                      <a:pt x="390" y="1008"/>
                      <a:pt x="390" y="1008"/>
                      <a:pt x="390" y="1008"/>
                    </a:cubicBezTo>
                    <a:cubicBezTo>
                      <a:pt x="382" y="1051"/>
                      <a:pt x="382" y="1051"/>
                      <a:pt x="382" y="1051"/>
                    </a:cubicBezTo>
                    <a:cubicBezTo>
                      <a:pt x="376" y="1102"/>
                      <a:pt x="376" y="1102"/>
                      <a:pt x="376" y="1102"/>
                    </a:cubicBezTo>
                    <a:cubicBezTo>
                      <a:pt x="388" y="1125"/>
                      <a:pt x="388" y="1125"/>
                      <a:pt x="388" y="1125"/>
                    </a:cubicBezTo>
                    <a:cubicBezTo>
                      <a:pt x="402" y="1139"/>
                      <a:pt x="402" y="1139"/>
                      <a:pt x="402" y="1139"/>
                    </a:cubicBezTo>
                    <a:cubicBezTo>
                      <a:pt x="396" y="1168"/>
                      <a:pt x="396" y="1168"/>
                      <a:pt x="396" y="1168"/>
                    </a:cubicBezTo>
                    <a:cubicBezTo>
                      <a:pt x="425" y="1199"/>
                      <a:pt x="425" y="1199"/>
                      <a:pt x="425" y="1199"/>
                    </a:cubicBezTo>
                    <a:cubicBezTo>
                      <a:pt x="453" y="1219"/>
                      <a:pt x="453" y="1219"/>
                      <a:pt x="453" y="1219"/>
                    </a:cubicBezTo>
                    <a:cubicBezTo>
                      <a:pt x="442" y="1191"/>
                      <a:pt x="442" y="1191"/>
                      <a:pt x="442" y="1191"/>
                    </a:cubicBezTo>
                    <a:cubicBezTo>
                      <a:pt x="419" y="1134"/>
                      <a:pt x="419" y="1134"/>
                      <a:pt x="419" y="1134"/>
                    </a:cubicBezTo>
                    <a:cubicBezTo>
                      <a:pt x="405" y="1116"/>
                      <a:pt x="405" y="1116"/>
                      <a:pt x="405" y="1116"/>
                    </a:cubicBezTo>
                    <a:cubicBezTo>
                      <a:pt x="390" y="1082"/>
                      <a:pt x="390" y="1082"/>
                      <a:pt x="390" y="1082"/>
                    </a:cubicBezTo>
                    <a:cubicBezTo>
                      <a:pt x="416" y="1045"/>
                      <a:pt x="416" y="1045"/>
                      <a:pt x="416" y="1045"/>
                    </a:cubicBezTo>
                    <a:cubicBezTo>
                      <a:pt x="442" y="1068"/>
                      <a:pt x="442" y="1068"/>
                      <a:pt x="442" y="1068"/>
                    </a:cubicBezTo>
                    <a:cubicBezTo>
                      <a:pt x="442" y="1068"/>
                      <a:pt x="453" y="1108"/>
                      <a:pt x="462" y="1111"/>
                    </a:cubicBezTo>
                    <a:cubicBezTo>
                      <a:pt x="470" y="1113"/>
                      <a:pt x="496" y="1105"/>
                      <a:pt x="496" y="1105"/>
                    </a:cubicBezTo>
                    <a:cubicBezTo>
                      <a:pt x="539" y="1082"/>
                      <a:pt x="539" y="1082"/>
                      <a:pt x="539" y="1082"/>
                    </a:cubicBezTo>
                    <a:cubicBezTo>
                      <a:pt x="530" y="1028"/>
                      <a:pt x="530" y="1028"/>
                      <a:pt x="530" y="1028"/>
                    </a:cubicBezTo>
                    <a:cubicBezTo>
                      <a:pt x="510" y="999"/>
                      <a:pt x="510" y="999"/>
                      <a:pt x="510" y="999"/>
                    </a:cubicBezTo>
                    <a:cubicBezTo>
                      <a:pt x="510" y="965"/>
                      <a:pt x="510" y="965"/>
                      <a:pt x="510" y="965"/>
                    </a:cubicBezTo>
                    <a:cubicBezTo>
                      <a:pt x="550" y="956"/>
                      <a:pt x="550" y="956"/>
                      <a:pt x="550" y="956"/>
                    </a:cubicBezTo>
                    <a:cubicBezTo>
                      <a:pt x="576" y="968"/>
                      <a:pt x="576" y="968"/>
                      <a:pt x="576" y="968"/>
                    </a:cubicBezTo>
                    <a:cubicBezTo>
                      <a:pt x="568" y="979"/>
                      <a:pt x="568" y="979"/>
                      <a:pt x="568" y="979"/>
                    </a:cubicBezTo>
                    <a:cubicBezTo>
                      <a:pt x="548" y="982"/>
                      <a:pt x="548" y="982"/>
                      <a:pt x="548" y="982"/>
                    </a:cubicBezTo>
                    <a:cubicBezTo>
                      <a:pt x="550" y="1005"/>
                      <a:pt x="550" y="1005"/>
                      <a:pt x="550" y="1005"/>
                    </a:cubicBezTo>
                    <a:cubicBezTo>
                      <a:pt x="568" y="1005"/>
                      <a:pt x="568" y="1005"/>
                      <a:pt x="568" y="1005"/>
                    </a:cubicBezTo>
                    <a:cubicBezTo>
                      <a:pt x="588" y="991"/>
                      <a:pt x="588" y="991"/>
                      <a:pt x="588" y="991"/>
                    </a:cubicBezTo>
                    <a:cubicBezTo>
                      <a:pt x="588" y="991"/>
                      <a:pt x="582" y="968"/>
                      <a:pt x="590" y="968"/>
                    </a:cubicBezTo>
                    <a:cubicBezTo>
                      <a:pt x="599" y="968"/>
                      <a:pt x="628" y="965"/>
                      <a:pt x="628" y="965"/>
                    </a:cubicBezTo>
                    <a:cubicBezTo>
                      <a:pt x="659" y="945"/>
                      <a:pt x="659" y="945"/>
                      <a:pt x="659" y="945"/>
                    </a:cubicBezTo>
                    <a:cubicBezTo>
                      <a:pt x="705" y="942"/>
                      <a:pt x="705" y="942"/>
                      <a:pt x="705" y="942"/>
                    </a:cubicBezTo>
                    <a:cubicBezTo>
                      <a:pt x="705" y="942"/>
                      <a:pt x="736" y="905"/>
                      <a:pt x="739" y="896"/>
                    </a:cubicBezTo>
                    <a:cubicBezTo>
                      <a:pt x="742" y="888"/>
                      <a:pt x="759" y="865"/>
                      <a:pt x="759" y="865"/>
                    </a:cubicBezTo>
                    <a:cubicBezTo>
                      <a:pt x="770" y="853"/>
                      <a:pt x="770" y="853"/>
                      <a:pt x="770" y="853"/>
                    </a:cubicBezTo>
                    <a:cubicBezTo>
                      <a:pt x="762" y="807"/>
                      <a:pt x="762" y="807"/>
                      <a:pt x="762" y="807"/>
                    </a:cubicBezTo>
                    <a:cubicBezTo>
                      <a:pt x="762" y="793"/>
                      <a:pt x="762" y="793"/>
                      <a:pt x="762" y="793"/>
                    </a:cubicBezTo>
                    <a:cubicBezTo>
                      <a:pt x="756" y="773"/>
                      <a:pt x="756" y="773"/>
                      <a:pt x="756" y="773"/>
                    </a:cubicBezTo>
                    <a:cubicBezTo>
                      <a:pt x="793" y="767"/>
                      <a:pt x="793" y="767"/>
                      <a:pt x="793" y="767"/>
                    </a:cubicBezTo>
                    <a:cubicBezTo>
                      <a:pt x="799" y="750"/>
                      <a:pt x="799" y="750"/>
                      <a:pt x="799" y="750"/>
                    </a:cubicBezTo>
                    <a:cubicBezTo>
                      <a:pt x="785" y="739"/>
                      <a:pt x="785" y="739"/>
                      <a:pt x="785" y="739"/>
                    </a:cubicBezTo>
                    <a:cubicBezTo>
                      <a:pt x="785" y="739"/>
                      <a:pt x="748" y="730"/>
                      <a:pt x="745" y="742"/>
                    </a:cubicBezTo>
                    <a:cubicBezTo>
                      <a:pt x="742" y="753"/>
                      <a:pt x="730" y="713"/>
                      <a:pt x="730" y="713"/>
                    </a:cubicBezTo>
                    <a:cubicBezTo>
                      <a:pt x="765" y="716"/>
                      <a:pt x="765" y="716"/>
                      <a:pt x="765" y="716"/>
                    </a:cubicBezTo>
                    <a:cubicBezTo>
                      <a:pt x="796" y="699"/>
                      <a:pt x="796" y="699"/>
                      <a:pt x="796" y="699"/>
                    </a:cubicBezTo>
                    <a:cubicBezTo>
                      <a:pt x="796" y="722"/>
                      <a:pt x="796" y="722"/>
                      <a:pt x="796" y="722"/>
                    </a:cubicBezTo>
                    <a:cubicBezTo>
                      <a:pt x="816" y="713"/>
                      <a:pt x="816" y="713"/>
                      <a:pt x="816" y="713"/>
                    </a:cubicBezTo>
                    <a:cubicBezTo>
                      <a:pt x="839" y="724"/>
                      <a:pt x="839" y="724"/>
                      <a:pt x="839" y="724"/>
                    </a:cubicBezTo>
                    <a:cubicBezTo>
                      <a:pt x="839" y="745"/>
                      <a:pt x="839" y="745"/>
                      <a:pt x="839" y="745"/>
                    </a:cubicBezTo>
                    <a:cubicBezTo>
                      <a:pt x="853" y="756"/>
                      <a:pt x="853" y="756"/>
                      <a:pt x="853" y="756"/>
                    </a:cubicBezTo>
                    <a:cubicBezTo>
                      <a:pt x="853" y="787"/>
                      <a:pt x="853" y="787"/>
                      <a:pt x="853" y="787"/>
                    </a:cubicBezTo>
                    <a:cubicBezTo>
                      <a:pt x="862" y="819"/>
                      <a:pt x="862" y="819"/>
                      <a:pt x="862" y="819"/>
                    </a:cubicBezTo>
                    <a:cubicBezTo>
                      <a:pt x="910" y="805"/>
                      <a:pt x="910" y="805"/>
                      <a:pt x="910" y="805"/>
                    </a:cubicBezTo>
                    <a:cubicBezTo>
                      <a:pt x="913" y="770"/>
                      <a:pt x="913" y="770"/>
                      <a:pt x="913" y="770"/>
                    </a:cubicBezTo>
                    <a:cubicBezTo>
                      <a:pt x="899" y="742"/>
                      <a:pt x="899" y="742"/>
                      <a:pt x="899" y="742"/>
                    </a:cubicBezTo>
                    <a:cubicBezTo>
                      <a:pt x="908" y="693"/>
                      <a:pt x="908" y="693"/>
                      <a:pt x="908" y="693"/>
                    </a:cubicBezTo>
                    <a:cubicBezTo>
                      <a:pt x="950" y="667"/>
                      <a:pt x="950" y="667"/>
                      <a:pt x="950" y="667"/>
                    </a:cubicBezTo>
                    <a:cubicBezTo>
                      <a:pt x="990" y="662"/>
                      <a:pt x="990" y="662"/>
                      <a:pt x="990" y="662"/>
                    </a:cubicBezTo>
                    <a:cubicBezTo>
                      <a:pt x="1022" y="636"/>
                      <a:pt x="1022" y="636"/>
                      <a:pt x="1022" y="636"/>
                    </a:cubicBezTo>
                    <a:cubicBezTo>
                      <a:pt x="1056" y="636"/>
                      <a:pt x="1056" y="636"/>
                      <a:pt x="1056" y="636"/>
                    </a:cubicBezTo>
                    <a:cubicBezTo>
                      <a:pt x="1088" y="616"/>
                      <a:pt x="1088" y="616"/>
                      <a:pt x="1088" y="616"/>
                    </a:cubicBezTo>
                    <a:cubicBezTo>
                      <a:pt x="1108" y="567"/>
                      <a:pt x="1108" y="567"/>
                      <a:pt x="1108" y="567"/>
                    </a:cubicBezTo>
                    <a:cubicBezTo>
                      <a:pt x="1122" y="559"/>
                      <a:pt x="1122" y="559"/>
                      <a:pt x="1122" y="559"/>
                    </a:cubicBezTo>
                    <a:cubicBezTo>
                      <a:pt x="1122" y="559"/>
                      <a:pt x="1099" y="527"/>
                      <a:pt x="1108" y="527"/>
                    </a:cubicBezTo>
                    <a:cubicBezTo>
                      <a:pt x="1116" y="527"/>
                      <a:pt x="1096" y="496"/>
                      <a:pt x="1096" y="496"/>
                    </a:cubicBezTo>
                    <a:cubicBezTo>
                      <a:pt x="1065" y="481"/>
                      <a:pt x="1065" y="481"/>
                      <a:pt x="1065" y="481"/>
                    </a:cubicBezTo>
                    <a:cubicBezTo>
                      <a:pt x="1048" y="504"/>
                      <a:pt x="1048" y="504"/>
                      <a:pt x="1048" y="504"/>
                    </a:cubicBezTo>
                    <a:cubicBezTo>
                      <a:pt x="1030" y="487"/>
                      <a:pt x="1030" y="487"/>
                      <a:pt x="1030" y="487"/>
                    </a:cubicBezTo>
                    <a:cubicBezTo>
                      <a:pt x="1068" y="438"/>
                      <a:pt x="1068" y="438"/>
                      <a:pt x="1068" y="438"/>
                    </a:cubicBezTo>
                    <a:cubicBezTo>
                      <a:pt x="1108" y="413"/>
                      <a:pt x="1108" y="413"/>
                      <a:pt x="1108" y="413"/>
                    </a:cubicBezTo>
                    <a:cubicBezTo>
                      <a:pt x="1148" y="410"/>
                      <a:pt x="1148" y="410"/>
                      <a:pt x="1148" y="410"/>
                    </a:cubicBezTo>
                    <a:cubicBezTo>
                      <a:pt x="1188" y="410"/>
                      <a:pt x="1188" y="410"/>
                      <a:pt x="1188" y="410"/>
                    </a:cubicBezTo>
                    <a:cubicBezTo>
                      <a:pt x="1188" y="410"/>
                      <a:pt x="1219" y="410"/>
                      <a:pt x="1233" y="410"/>
                    </a:cubicBezTo>
                    <a:cubicBezTo>
                      <a:pt x="1248" y="410"/>
                      <a:pt x="1239" y="393"/>
                      <a:pt x="1239" y="393"/>
                    </a:cubicBezTo>
                    <a:cubicBezTo>
                      <a:pt x="1250" y="353"/>
                      <a:pt x="1250" y="353"/>
                      <a:pt x="1250" y="353"/>
                    </a:cubicBezTo>
                    <a:cubicBezTo>
                      <a:pt x="1288" y="355"/>
                      <a:pt x="1288" y="355"/>
                      <a:pt x="1288" y="355"/>
                    </a:cubicBezTo>
                    <a:cubicBezTo>
                      <a:pt x="1299" y="373"/>
                      <a:pt x="1299" y="373"/>
                      <a:pt x="1299" y="373"/>
                    </a:cubicBezTo>
                    <a:cubicBezTo>
                      <a:pt x="1282" y="398"/>
                      <a:pt x="1282" y="398"/>
                      <a:pt x="1282" y="398"/>
                    </a:cubicBezTo>
                    <a:cubicBezTo>
                      <a:pt x="1268" y="441"/>
                      <a:pt x="1268" y="441"/>
                      <a:pt x="1268" y="441"/>
                    </a:cubicBezTo>
                    <a:cubicBezTo>
                      <a:pt x="1270" y="473"/>
                      <a:pt x="1270" y="473"/>
                      <a:pt x="1270" y="473"/>
                    </a:cubicBezTo>
                    <a:cubicBezTo>
                      <a:pt x="1276" y="516"/>
                      <a:pt x="1276" y="516"/>
                      <a:pt x="1276" y="516"/>
                    </a:cubicBezTo>
                    <a:cubicBezTo>
                      <a:pt x="1293" y="547"/>
                      <a:pt x="1293" y="547"/>
                      <a:pt x="1293" y="547"/>
                    </a:cubicBezTo>
                    <a:cubicBezTo>
                      <a:pt x="1313" y="507"/>
                      <a:pt x="1313" y="507"/>
                      <a:pt x="1313" y="507"/>
                    </a:cubicBezTo>
                    <a:cubicBezTo>
                      <a:pt x="1328" y="476"/>
                      <a:pt x="1328" y="476"/>
                      <a:pt x="1328" y="476"/>
                    </a:cubicBezTo>
                    <a:cubicBezTo>
                      <a:pt x="1339" y="438"/>
                      <a:pt x="1339" y="438"/>
                      <a:pt x="1339" y="438"/>
                    </a:cubicBezTo>
                    <a:cubicBezTo>
                      <a:pt x="1328" y="416"/>
                      <a:pt x="1328" y="416"/>
                      <a:pt x="1328" y="416"/>
                    </a:cubicBezTo>
                    <a:cubicBezTo>
                      <a:pt x="1325" y="384"/>
                      <a:pt x="1325" y="384"/>
                      <a:pt x="1325" y="384"/>
                    </a:cubicBezTo>
                    <a:cubicBezTo>
                      <a:pt x="1342" y="376"/>
                      <a:pt x="1342" y="376"/>
                      <a:pt x="1342" y="376"/>
                    </a:cubicBezTo>
                    <a:cubicBezTo>
                      <a:pt x="1376" y="378"/>
                      <a:pt x="1376" y="378"/>
                      <a:pt x="1376" y="378"/>
                    </a:cubicBezTo>
                    <a:cubicBezTo>
                      <a:pt x="1402" y="355"/>
                      <a:pt x="1402" y="355"/>
                      <a:pt x="1402" y="355"/>
                    </a:cubicBezTo>
                    <a:cubicBezTo>
                      <a:pt x="1428" y="315"/>
                      <a:pt x="1428" y="315"/>
                      <a:pt x="1428" y="315"/>
                    </a:cubicBezTo>
                    <a:cubicBezTo>
                      <a:pt x="1419" y="293"/>
                      <a:pt x="1419" y="293"/>
                      <a:pt x="1419" y="293"/>
                    </a:cubicBezTo>
                    <a:cubicBezTo>
                      <a:pt x="1390" y="287"/>
                      <a:pt x="1390" y="287"/>
                      <a:pt x="1390" y="287"/>
                    </a:cubicBezTo>
                    <a:cubicBezTo>
                      <a:pt x="1399" y="255"/>
                      <a:pt x="1399" y="255"/>
                      <a:pt x="1399" y="255"/>
                    </a:cubicBezTo>
                    <a:cubicBezTo>
                      <a:pt x="1413" y="255"/>
                      <a:pt x="1413" y="255"/>
                      <a:pt x="1413" y="255"/>
                    </a:cubicBezTo>
                    <a:cubicBezTo>
                      <a:pt x="1453" y="261"/>
                      <a:pt x="1453" y="261"/>
                      <a:pt x="1453" y="261"/>
                    </a:cubicBezTo>
                    <a:cubicBezTo>
                      <a:pt x="1462" y="244"/>
                      <a:pt x="1462" y="244"/>
                      <a:pt x="1462" y="244"/>
                    </a:cubicBezTo>
                    <a:cubicBezTo>
                      <a:pt x="1465" y="235"/>
                      <a:pt x="1465" y="235"/>
                      <a:pt x="1465" y="235"/>
                    </a:cubicBezTo>
                    <a:cubicBezTo>
                      <a:pt x="1458" y="226"/>
                      <a:pt x="1458" y="226"/>
                      <a:pt x="1458" y="226"/>
                    </a:cubicBezTo>
                    <a:cubicBezTo>
                      <a:pt x="1419" y="224"/>
                      <a:pt x="1419" y="224"/>
                      <a:pt x="1419" y="224"/>
                    </a:cubicBezTo>
                    <a:cubicBezTo>
                      <a:pt x="1339" y="198"/>
                      <a:pt x="1339" y="198"/>
                      <a:pt x="1339" y="198"/>
                    </a:cubicBezTo>
                    <a:cubicBezTo>
                      <a:pt x="1305" y="198"/>
                      <a:pt x="1305" y="198"/>
                      <a:pt x="1305" y="198"/>
                    </a:cubicBezTo>
                    <a:cubicBezTo>
                      <a:pt x="1265" y="210"/>
                      <a:pt x="1265" y="210"/>
                      <a:pt x="1265" y="210"/>
                    </a:cubicBezTo>
                    <a:cubicBezTo>
                      <a:pt x="1248" y="232"/>
                      <a:pt x="1248" y="232"/>
                      <a:pt x="1248" y="232"/>
                    </a:cubicBezTo>
                    <a:cubicBezTo>
                      <a:pt x="1216" y="224"/>
                      <a:pt x="1216" y="224"/>
                      <a:pt x="1216" y="224"/>
                    </a:cubicBezTo>
                    <a:cubicBezTo>
                      <a:pt x="1190" y="195"/>
                      <a:pt x="1190" y="195"/>
                      <a:pt x="1190" y="195"/>
                    </a:cubicBezTo>
                    <a:cubicBezTo>
                      <a:pt x="1139" y="187"/>
                      <a:pt x="1139" y="187"/>
                      <a:pt x="1139" y="187"/>
                    </a:cubicBezTo>
                    <a:cubicBezTo>
                      <a:pt x="1099" y="187"/>
                      <a:pt x="1099" y="187"/>
                      <a:pt x="1099" y="187"/>
                    </a:cubicBezTo>
                    <a:cubicBezTo>
                      <a:pt x="1085" y="170"/>
                      <a:pt x="1085" y="170"/>
                      <a:pt x="1085" y="170"/>
                    </a:cubicBezTo>
                    <a:cubicBezTo>
                      <a:pt x="1113" y="164"/>
                      <a:pt x="1113" y="164"/>
                      <a:pt x="1113" y="164"/>
                    </a:cubicBezTo>
                    <a:cubicBezTo>
                      <a:pt x="1088" y="121"/>
                      <a:pt x="1088" y="121"/>
                      <a:pt x="1088" y="121"/>
                    </a:cubicBezTo>
                    <a:cubicBezTo>
                      <a:pt x="1059" y="141"/>
                      <a:pt x="1059" y="141"/>
                      <a:pt x="1059" y="141"/>
                    </a:cubicBezTo>
                    <a:cubicBezTo>
                      <a:pt x="1073" y="170"/>
                      <a:pt x="1073" y="170"/>
                      <a:pt x="1073" y="170"/>
                    </a:cubicBezTo>
                    <a:cubicBezTo>
                      <a:pt x="1068" y="192"/>
                      <a:pt x="1068" y="192"/>
                      <a:pt x="1068" y="192"/>
                    </a:cubicBezTo>
                    <a:cubicBezTo>
                      <a:pt x="1050" y="212"/>
                      <a:pt x="1050" y="212"/>
                      <a:pt x="1050" y="212"/>
                    </a:cubicBezTo>
                    <a:cubicBezTo>
                      <a:pt x="1016" y="218"/>
                      <a:pt x="1016" y="218"/>
                      <a:pt x="1016" y="218"/>
                    </a:cubicBezTo>
                    <a:cubicBezTo>
                      <a:pt x="996" y="181"/>
                      <a:pt x="996" y="181"/>
                      <a:pt x="996" y="181"/>
                    </a:cubicBezTo>
                    <a:cubicBezTo>
                      <a:pt x="965" y="155"/>
                      <a:pt x="965" y="155"/>
                      <a:pt x="965" y="155"/>
                    </a:cubicBezTo>
                    <a:cubicBezTo>
                      <a:pt x="896" y="158"/>
                      <a:pt x="896" y="158"/>
                      <a:pt x="896" y="158"/>
                    </a:cubicBezTo>
                    <a:cubicBezTo>
                      <a:pt x="922" y="138"/>
                      <a:pt x="922" y="138"/>
                      <a:pt x="922" y="138"/>
                    </a:cubicBezTo>
                    <a:cubicBezTo>
                      <a:pt x="953" y="110"/>
                      <a:pt x="953" y="110"/>
                      <a:pt x="953" y="110"/>
                    </a:cubicBezTo>
                    <a:cubicBezTo>
                      <a:pt x="959" y="75"/>
                      <a:pt x="959" y="75"/>
                      <a:pt x="959" y="75"/>
                    </a:cubicBezTo>
                    <a:cubicBezTo>
                      <a:pt x="982" y="38"/>
                      <a:pt x="982" y="38"/>
                      <a:pt x="982" y="38"/>
                    </a:cubicBezTo>
                    <a:cubicBezTo>
                      <a:pt x="965" y="38"/>
                      <a:pt x="965" y="38"/>
                      <a:pt x="965" y="38"/>
                    </a:cubicBezTo>
                    <a:cubicBezTo>
                      <a:pt x="939" y="89"/>
                      <a:pt x="939" y="89"/>
                      <a:pt x="939" y="89"/>
                    </a:cubicBezTo>
                    <a:cubicBezTo>
                      <a:pt x="939" y="89"/>
                      <a:pt x="899" y="87"/>
                      <a:pt x="890" y="89"/>
                    </a:cubicBezTo>
                    <a:cubicBezTo>
                      <a:pt x="882" y="92"/>
                      <a:pt x="842" y="112"/>
                      <a:pt x="842" y="112"/>
                    </a:cubicBezTo>
                    <a:cubicBezTo>
                      <a:pt x="782" y="115"/>
                      <a:pt x="782" y="115"/>
                      <a:pt x="782" y="115"/>
                    </a:cubicBezTo>
                    <a:cubicBezTo>
                      <a:pt x="765" y="104"/>
                      <a:pt x="765" y="104"/>
                      <a:pt x="765" y="104"/>
                    </a:cubicBezTo>
                    <a:cubicBezTo>
                      <a:pt x="728" y="127"/>
                      <a:pt x="728" y="127"/>
                      <a:pt x="728" y="127"/>
                    </a:cubicBezTo>
                    <a:cubicBezTo>
                      <a:pt x="682" y="138"/>
                      <a:pt x="682" y="138"/>
                      <a:pt x="682" y="138"/>
                    </a:cubicBezTo>
                    <a:cubicBezTo>
                      <a:pt x="679" y="104"/>
                      <a:pt x="679" y="104"/>
                      <a:pt x="679" y="104"/>
                    </a:cubicBezTo>
                    <a:cubicBezTo>
                      <a:pt x="708" y="92"/>
                      <a:pt x="708" y="92"/>
                      <a:pt x="708" y="92"/>
                    </a:cubicBezTo>
                    <a:cubicBezTo>
                      <a:pt x="739" y="78"/>
                      <a:pt x="739" y="78"/>
                      <a:pt x="739" y="78"/>
                    </a:cubicBezTo>
                    <a:cubicBezTo>
                      <a:pt x="768" y="89"/>
                      <a:pt x="768" y="89"/>
                      <a:pt x="768" y="89"/>
                    </a:cubicBezTo>
                    <a:cubicBezTo>
                      <a:pt x="802" y="87"/>
                      <a:pt x="802" y="87"/>
                      <a:pt x="802" y="87"/>
                    </a:cubicBezTo>
                    <a:cubicBezTo>
                      <a:pt x="833" y="61"/>
                      <a:pt x="833" y="61"/>
                      <a:pt x="833" y="61"/>
                    </a:cubicBezTo>
                    <a:cubicBezTo>
                      <a:pt x="833" y="61"/>
                      <a:pt x="739" y="55"/>
                      <a:pt x="725" y="55"/>
                    </a:cubicBezTo>
                    <a:cubicBezTo>
                      <a:pt x="710" y="55"/>
                      <a:pt x="682" y="89"/>
                      <a:pt x="682" y="89"/>
                    </a:cubicBezTo>
                    <a:cubicBezTo>
                      <a:pt x="636" y="98"/>
                      <a:pt x="636" y="98"/>
                      <a:pt x="636" y="98"/>
                    </a:cubicBezTo>
                    <a:cubicBezTo>
                      <a:pt x="588" y="101"/>
                      <a:pt x="588" y="101"/>
                      <a:pt x="588" y="101"/>
                    </a:cubicBezTo>
                    <a:cubicBezTo>
                      <a:pt x="570" y="84"/>
                      <a:pt x="570" y="84"/>
                      <a:pt x="570" y="84"/>
                    </a:cubicBezTo>
                    <a:cubicBezTo>
                      <a:pt x="590" y="55"/>
                      <a:pt x="590" y="55"/>
                      <a:pt x="590" y="55"/>
                    </a:cubicBezTo>
                    <a:cubicBezTo>
                      <a:pt x="625" y="81"/>
                      <a:pt x="625" y="81"/>
                      <a:pt x="625" y="81"/>
                    </a:cubicBezTo>
                    <a:cubicBezTo>
                      <a:pt x="673" y="52"/>
                      <a:pt x="673" y="52"/>
                      <a:pt x="673" y="52"/>
                    </a:cubicBezTo>
                    <a:cubicBezTo>
                      <a:pt x="713" y="24"/>
                      <a:pt x="713" y="24"/>
                      <a:pt x="713" y="24"/>
                    </a:cubicBezTo>
                    <a:cubicBezTo>
                      <a:pt x="713" y="24"/>
                      <a:pt x="710" y="14"/>
                      <a:pt x="706" y="0"/>
                    </a:cubicBezTo>
                    <a:cubicBezTo>
                      <a:pt x="319" y="133"/>
                      <a:pt x="34" y="485"/>
                      <a:pt x="0" y="909"/>
                    </a:cubicBezTo>
                    <a:cubicBezTo>
                      <a:pt x="19" y="876"/>
                      <a:pt x="19" y="876"/>
                      <a:pt x="19" y="876"/>
                    </a:cubicBezTo>
                    <a:lnTo>
                      <a:pt x="28" y="833"/>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0" name="Freeform 5452">
                <a:extLst>
                  <a:ext uri="{FF2B5EF4-FFF2-40B4-BE49-F238E27FC236}">
                    <a16:creationId xmlns:a16="http://schemas.microsoft.com/office/drawing/2014/main" id="{614AD168-E34A-4EE0-A5A6-6A524AAF7A13}"/>
                  </a:ext>
                </a:extLst>
              </p:cNvPr>
              <p:cNvSpPr>
                <a:spLocks noChangeAspect="1"/>
              </p:cNvSpPr>
              <p:nvPr/>
            </p:nvSpPr>
            <p:spPr bwMode="auto">
              <a:xfrm>
                <a:off x="2124" y="2788"/>
                <a:ext cx="34" cy="45"/>
              </a:xfrm>
              <a:custGeom>
                <a:avLst/>
                <a:gdLst>
                  <a:gd name="T0" fmla="*/ 36 w 32"/>
                  <a:gd name="T1" fmla="*/ 29 h 42"/>
                  <a:gd name="T2" fmla="*/ 33 w 32"/>
                  <a:gd name="T3" fmla="*/ 0 h 42"/>
                  <a:gd name="T4" fmla="*/ 0 w 32"/>
                  <a:gd name="T5" fmla="*/ 16 h 42"/>
                  <a:gd name="T6" fmla="*/ 11 w 32"/>
                  <a:gd name="T7" fmla="*/ 48 h 42"/>
                  <a:gd name="T8" fmla="*/ 36 w 32"/>
                  <a:gd name="T9" fmla="*/ 2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2">
                    <a:moveTo>
                      <a:pt x="32" y="25"/>
                    </a:moveTo>
                    <a:lnTo>
                      <a:pt x="29" y="0"/>
                    </a:lnTo>
                    <a:lnTo>
                      <a:pt x="0" y="14"/>
                    </a:lnTo>
                    <a:lnTo>
                      <a:pt x="9" y="42"/>
                    </a:lnTo>
                    <a:lnTo>
                      <a:pt x="32" y="25"/>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1" name="Freeform 5453">
                <a:extLst>
                  <a:ext uri="{FF2B5EF4-FFF2-40B4-BE49-F238E27FC236}">
                    <a16:creationId xmlns:a16="http://schemas.microsoft.com/office/drawing/2014/main" id="{83088C03-0973-47FE-883A-FD2F355C1A02}"/>
                  </a:ext>
                </a:extLst>
              </p:cNvPr>
              <p:cNvSpPr>
                <a:spLocks noChangeAspect="1"/>
              </p:cNvSpPr>
              <p:nvPr/>
            </p:nvSpPr>
            <p:spPr bwMode="auto">
              <a:xfrm>
                <a:off x="1544" y="2870"/>
                <a:ext cx="29" cy="56"/>
              </a:xfrm>
              <a:custGeom>
                <a:avLst/>
                <a:gdLst>
                  <a:gd name="T0" fmla="*/ 0 w 27"/>
                  <a:gd name="T1" fmla="*/ 59 h 53"/>
                  <a:gd name="T2" fmla="*/ 31 w 27"/>
                  <a:gd name="T3" fmla="*/ 59 h 53"/>
                  <a:gd name="T4" fmla="*/ 25 w 27"/>
                  <a:gd name="T5" fmla="*/ 21 h 53"/>
                  <a:gd name="T6" fmla="*/ 1 w 27"/>
                  <a:gd name="T7" fmla="*/ 0 h 53"/>
                  <a:gd name="T8" fmla="*/ 0 w 27"/>
                  <a:gd name="T9" fmla="*/ 0 h 53"/>
                  <a:gd name="T10" fmla="*/ 0 w 27"/>
                  <a:gd name="T11" fmla="*/ 59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53">
                    <a:moveTo>
                      <a:pt x="0" y="53"/>
                    </a:moveTo>
                    <a:lnTo>
                      <a:pt x="27" y="53"/>
                    </a:lnTo>
                    <a:lnTo>
                      <a:pt x="21" y="19"/>
                    </a:lnTo>
                    <a:lnTo>
                      <a:pt x="1" y="0"/>
                    </a:lnTo>
                    <a:lnTo>
                      <a:pt x="0" y="0"/>
                    </a:lnTo>
                    <a:lnTo>
                      <a:pt x="0" y="53"/>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sp>
        <p:nvSpPr>
          <p:cNvPr id="26" name="タイトル 1">
            <a:extLst>
              <a:ext uri="{FF2B5EF4-FFF2-40B4-BE49-F238E27FC236}">
                <a16:creationId xmlns:a16="http://schemas.microsoft.com/office/drawing/2014/main" id="{31FD0800-70B6-4901-BC72-7AC3126FEE4E}"/>
              </a:ext>
            </a:extLst>
          </p:cNvPr>
          <p:cNvSpPr txBox="1">
            <a:spLocks/>
          </p:cNvSpPr>
          <p:nvPr/>
        </p:nvSpPr>
        <p:spPr>
          <a:xfrm>
            <a:off x="208226" y="897412"/>
            <a:ext cx="9512160" cy="1900288"/>
          </a:xfrm>
          <a:prstGeom prst="rect">
            <a:avLst/>
          </a:prstGeom>
          <a:solidFill>
            <a:srgbClr val="FFEFFF"/>
          </a:solidFill>
          <a:ln w="19050">
            <a:solidFill>
              <a:srgbClr val="1F497D"/>
            </a:solidFill>
          </a:ln>
        </p:spPr>
        <p:txBody>
          <a:bodyPr vert="horz" lIns="0" tIns="42203" rIns="84406" bIns="42203" rtlCol="0" anchor="ctr">
            <a:noAutofit/>
          </a:bodyPr>
          <a:lstStyle>
            <a:lvl1pPr algn="l" defTabSz="914400" rtl="0" eaLnBrk="1" latinLnBrk="0" hangingPunct="1">
              <a:spcBef>
                <a:spcPct val="0"/>
              </a:spcBef>
              <a:buNone/>
              <a:defRPr kumimoji="1" sz="2400" b="1" kern="1200">
                <a:solidFill>
                  <a:schemeClr val="tx1"/>
                </a:solidFill>
                <a:latin typeface="+mj-lt"/>
                <a:ea typeface="+mj-ea"/>
                <a:cs typeface="+mj-cs"/>
              </a:defRPr>
            </a:lvl1pPr>
          </a:lstStyle>
          <a:p>
            <a:pPr marL="335582" marR="0" lvl="0" indent="-254983" algn="just" defTabSz="914400" rtl="0" eaLnBrk="1" fontAlgn="auto" latinLnBrk="0" hangingPunct="1">
              <a:lnSpc>
                <a:spcPct val="100000"/>
              </a:lnSpc>
              <a:spcBef>
                <a:spcPts val="0"/>
              </a:spcBef>
              <a:spcAft>
                <a:spcPts val="600"/>
              </a:spcAft>
              <a:buClr>
                <a:srgbClr val="3E5E84"/>
              </a:buClr>
              <a:buSzTx/>
              <a:buFont typeface="Wingdings" panose="05000000000000000000" pitchFamily="2" charset="2"/>
              <a:buChar char="u"/>
              <a:tabLst/>
              <a:defRPr/>
            </a:pPr>
            <a:r>
              <a:rPr kumimoji="1" lang="en-US" altLang="ja-JP" sz="12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MEDISO</a:t>
            </a: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i="0" u="none" strike="noStrike" kern="1200" cap="none" spc="0" normalizeH="0" baseline="0" noProof="0" err="1">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MED</a:t>
            </a:r>
            <a:r>
              <a:rPr kumimoji="1" lang="en-US" altLang="ja-JP" sz="1200" b="1" i="0" u="none" strike="noStrike" kern="1200" cap="none" spc="0" normalizeH="0" baseline="0" noProof="0" err="1">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ical</a:t>
            </a:r>
            <a:r>
              <a:rPr kumimoji="1" lang="en-US" altLang="ja-JP"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I</a:t>
            </a:r>
            <a:r>
              <a:rPr kumimoji="1" lang="en-US" altLang="ja-JP"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nnovation </a:t>
            </a:r>
            <a:r>
              <a:rPr kumimoji="1" lang="en-US" altLang="ja-JP" sz="12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S</a:t>
            </a:r>
            <a:r>
              <a:rPr kumimoji="1" lang="en-US" altLang="ja-JP"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upport </a:t>
            </a:r>
            <a:r>
              <a:rPr kumimoji="1" lang="en-US" altLang="ja-JP" sz="12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ffice</a:t>
            </a: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とは、</a:t>
            </a:r>
            <a:r>
              <a:rPr kumimoji="1" lang="ja-JP" altLang="en-US" sz="1200" b="0"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医薬品・医療機器等について、アカデミアやベンチャー企業が有するシーズを実用化につなげるために、研究開発から上市に至るまでの各段階で生じた課題等に総合的な支援を行うための事業</a:t>
            </a: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35582" marR="0" lvl="0" indent="-254983" algn="just" defTabSz="914400" rtl="0" eaLnBrk="1" fontAlgn="auto" latinLnBrk="0" hangingPunct="1">
              <a:lnSpc>
                <a:spcPct val="100000"/>
              </a:lnSpc>
              <a:spcBef>
                <a:spcPts val="0"/>
              </a:spcBef>
              <a:spcAft>
                <a:spcPts val="600"/>
              </a:spcAft>
              <a:buClr>
                <a:srgbClr val="3E5E84"/>
              </a:buClr>
              <a:buSzTx/>
              <a:buFont typeface="Wingdings" panose="05000000000000000000" pitchFamily="2" charset="2"/>
              <a:buChar char="u"/>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医療系ベンチャー企業等にアドバイスを行うメンターとなる人材（以下、サポーターと称する）と各ベンチャー企業のニーズに応じたマッチングの推進には、ベンチャー育成のためのエコシステムの確立に向けて大変重要であり、</a:t>
            </a:r>
            <a:r>
              <a:rPr kumimoji="1" lang="en-US" altLang="ja-JP" sz="1200" b="1" i="0" u="sng"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MEDISO</a:t>
            </a:r>
            <a:r>
              <a:rPr kumimoji="1" lang="ja-JP" altLang="en-US" sz="1200" b="0"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では、多様な分野の専門家を「サポーター」として登録</a:t>
            </a: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している。</a:t>
            </a:r>
            <a:endPar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35582" marR="0" lvl="0" indent="-254983" algn="just" defTabSz="914400" rtl="0" eaLnBrk="1" fontAlgn="auto" latinLnBrk="0" hangingPunct="1">
              <a:lnSpc>
                <a:spcPct val="100000"/>
              </a:lnSpc>
              <a:spcBef>
                <a:spcPts val="0"/>
              </a:spcBef>
              <a:spcAft>
                <a:spcPts val="600"/>
              </a:spcAft>
              <a:buClr>
                <a:srgbClr val="3E5E84"/>
              </a:buClr>
              <a:buSzTx/>
              <a:buFont typeface="Wingdings" panose="05000000000000000000" pitchFamily="2" charset="2"/>
              <a:buChar char="u"/>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相談案件は常勤サポーターが精査し、より専門性が高い相談については非常勤サポーターとの面談設定やマッチングを行い、支援計画作成、</a:t>
            </a:r>
            <a:r>
              <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VC</a:t>
            </a: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等へのプレゼン資料作成支援等、</a:t>
            </a:r>
            <a:r>
              <a:rPr kumimoji="1" lang="ja-JP" altLang="en-US" sz="1200" b="0"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多様な相談に対してワンストップで支援を実施</a:t>
            </a: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35582" marR="0" lvl="0" indent="-254983" algn="just" defTabSz="914400" rtl="0" eaLnBrk="1" fontAlgn="auto" latinLnBrk="0" hangingPunct="1">
              <a:lnSpc>
                <a:spcPct val="100000"/>
              </a:lnSpc>
              <a:spcBef>
                <a:spcPts val="0"/>
              </a:spcBef>
              <a:spcAft>
                <a:spcPts val="600"/>
              </a:spcAft>
              <a:buClr>
                <a:srgbClr val="3E5E84"/>
              </a:buClr>
              <a:buSzTx/>
              <a:buFont typeface="Wingdings" panose="05000000000000000000" pitchFamily="2" charset="2"/>
              <a:buChar char="u"/>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さらに、有望なシーズに対しては、知財調査や市場性調査（フィージビリティスタディ）、大企業やアカデミアの人材をベンチャーに派遣するハンズオンマッチング等により、シーズの実用化を見据えた総合的な支援を実施。</a:t>
            </a:r>
          </a:p>
        </p:txBody>
      </p:sp>
      <p:sp>
        <p:nvSpPr>
          <p:cNvPr id="27" name="Rectangle 20">
            <a:extLst>
              <a:ext uri="{FF2B5EF4-FFF2-40B4-BE49-F238E27FC236}">
                <a16:creationId xmlns:a16="http://schemas.microsoft.com/office/drawing/2014/main" id="{9F830285-2E34-422B-8747-FB45E71C07A9}"/>
              </a:ext>
            </a:extLst>
          </p:cNvPr>
          <p:cNvSpPr>
            <a:spLocks noChangeArrowheads="1"/>
          </p:cNvSpPr>
          <p:nvPr/>
        </p:nvSpPr>
        <p:spPr bwMode="gray">
          <a:xfrm>
            <a:off x="2245041" y="3143670"/>
            <a:ext cx="4803047" cy="266002"/>
          </a:xfrm>
          <a:prstGeom prst="rect">
            <a:avLst/>
          </a:prstGeom>
          <a:solidFill>
            <a:srgbClr val="8064A2">
              <a:lumMod val="50000"/>
            </a:srgbClr>
          </a:solidFill>
          <a:ln>
            <a:noFill/>
          </a:ln>
          <a:effectLst/>
        </p:spPr>
        <p:txBody>
          <a:bodyPr wrap="none" lIns="0" tIns="19938" rIns="0" bIns="43200" anchor="ctr"/>
          <a:lstStyle/>
          <a:p>
            <a:pPr marL="0" marR="0" lvl="0" indent="0" algn="ctr" defTabSz="844083" rtl="0" eaLnBrk="1" fontAlgn="base" latinLnBrk="0" hangingPunct="1">
              <a:lnSpc>
                <a:spcPct val="100000"/>
              </a:lnSpc>
              <a:spcBef>
                <a:spcPct val="50000"/>
              </a:spcBef>
              <a:spcAft>
                <a:spcPts val="0"/>
              </a:spcAft>
              <a:buClr>
                <a:srgbClr val="99B67C"/>
              </a:buClr>
              <a:buSzTx/>
              <a:buFontTx/>
              <a:buNone/>
              <a:tabLst/>
              <a:defRPr/>
            </a:pPr>
            <a:r>
              <a:rPr kumimoji="1" lang="en-US" altLang="ja-JP" sz="1477" b="1" i="0" u="none" strike="noStrike" kern="0" cap="none" spc="0" normalizeH="0" baseline="0" noProof="0">
                <a:ln>
                  <a:noFill/>
                </a:ln>
                <a:solidFill>
                  <a:prstClr val="white"/>
                </a:solidFill>
                <a:effectLst>
                  <a:glow rad="63500">
                    <a:srgbClr val="C0504D">
                      <a:satMod val="175000"/>
                      <a:alpha val="40000"/>
                    </a:srgbClr>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MEDISO</a:t>
            </a:r>
            <a:r>
              <a:rPr kumimoji="1" lang="ja-JP" altLang="en-US" sz="1477"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　事務局</a:t>
            </a:r>
            <a:endParaRPr kumimoji="1" lang="en-US" altLang="ja-JP" sz="1477"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Text Box 12">
            <a:extLst>
              <a:ext uri="{FF2B5EF4-FFF2-40B4-BE49-F238E27FC236}">
                <a16:creationId xmlns:a16="http://schemas.microsoft.com/office/drawing/2014/main" id="{B479226F-7176-44D8-B2DD-64652E2E65A6}"/>
              </a:ext>
            </a:extLst>
          </p:cNvPr>
          <p:cNvSpPr txBox="1">
            <a:spLocks noChangeArrowheads="1"/>
          </p:cNvSpPr>
          <p:nvPr/>
        </p:nvSpPr>
        <p:spPr bwMode="gray">
          <a:xfrm>
            <a:off x="2344374" y="3489161"/>
            <a:ext cx="2174086" cy="1234036"/>
          </a:xfrm>
          <a:prstGeom prst="rect">
            <a:avLst/>
          </a:prstGeom>
          <a:solidFill>
            <a:srgbClr val="8064A2">
              <a:lumMod val="20000"/>
              <a:lumOff val="80000"/>
            </a:srgbClr>
          </a:solidFill>
          <a:ln>
            <a:noFill/>
          </a:ln>
          <a:effectLst/>
        </p:spPr>
        <p:txBody>
          <a:bodyPr lIns="66462" tIns="19938" rIns="66462" bIns="43200" anchor="t" anchorCtr="0"/>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844083" rtl="0" eaLnBrk="1" fontAlgn="base" latinLnBrk="0" hangingPunct="1">
              <a:lnSpc>
                <a:spcPct val="100000"/>
              </a:lnSpc>
              <a:spcBef>
                <a:spcPts val="0"/>
              </a:spcBef>
              <a:spcAft>
                <a:spcPts val="0"/>
              </a:spcAft>
              <a:buClr>
                <a:srgbClr val="99B67C"/>
              </a:buClr>
              <a:buSzTx/>
              <a:buFontTx/>
              <a:buNone/>
              <a:tabLst/>
              <a:defRPr/>
            </a:pPr>
            <a:r>
              <a:rPr kumimoji="1" lang="ja-JP" altLang="en-US" sz="1108" b="0" i="0" u="none" strike="noStrike" kern="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相談受付</a:t>
            </a:r>
            <a:endParaRPr kumimoji="1" lang="en-US" altLang="ja-JP" sz="1108" b="0" i="0" u="none" strike="noStrike" kern="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a:extLst>
              <a:ext uri="{FF2B5EF4-FFF2-40B4-BE49-F238E27FC236}">
                <a16:creationId xmlns:a16="http://schemas.microsoft.com/office/drawing/2014/main" id="{4B9A971C-4EAB-406E-9D19-7B86235AF6BB}"/>
              </a:ext>
            </a:extLst>
          </p:cNvPr>
          <p:cNvSpPr/>
          <p:nvPr/>
        </p:nvSpPr>
        <p:spPr>
          <a:xfrm>
            <a:off x="2245042" y="3143669"/>
            <a:ext cx="4784181" cy="3365081"/>
          </a:xfrm>
          <a:prstGeom prst="rect">
            <a:avLst/>
          </a:prstGeom>
          <a:noFill/>
          <a:ln w="9525" cap="flat" cmpd="sng" algn="ctr">
            <a:solidFill>
              <a:srgbClr val="8064A2">
                <a:lumMod val="50000"/>
              </a:srgb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1" lang="ja-JP" altLang="en-US" sz="1108" b="0" i="0" u="none" strike="noStrike" kern="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grpSp>
        <p:nvGrpSpPr>
          <p:cNvPr id="30" name="Group 73">
            <a:extLst>
              <a:ext uri="{FF2B5EF4-FFF2-40B4-BE49-F238E27FC236}">
                <a16:creationId xmlns:a16="http://schemas.microsoft.com/office/drawing/2014/main" id="{D365AE94-3046-4D21-B460-BD97A502C63F}"/>
              </a:ext>
            </a:extLst>
          </p:cNvPr>
          <p:cNvGrpSpPr>
            <a:grpSpLocks/>
          </p:cNvGrpSpPr>
          <p:nvPr/>
        </p:nvGrpSpPr>
        <p:grpSpPr bwMode="auto">
          <a:xfrm>
            <a:off x="2537129" y="3829779"/>
            <a:ext cx="562803" cy="752915"/>
            <a:chOff x="5478" y="2897"/>
            <a:chExt cx="351" cy="442"/>
          </a:xfrm>
        </p:grpSpPr>
        <p:grpSp>
          <p:nvGrpSpPr>
            <p:cNvPr id="31" name="Group 74">
              <a:extLst>
                <a:ext uri="{FF2B5EF4-FFF2-40B4-BE49-F238E27FC236}">
                  <a16:creationId xmlns:a16="http://schemas.microsoft.com/office/drawing/2014/main" id="{0F06ECCC-FB16-4716-BBA2-F44B5224482B}"/>
                </a:ext>
              </a:extLst>
            </p:cNvPr>
            <p:cNvGrpSpPr>
              <a:grpSpLocks noChangeAspect="1"/>
            </p:cNvGrpSpPr>
            <p:nvPr/>
          </p:nvGrpSpPr>
          <p:grpSpPr bwMode="auto">
            <a:xfrm>
              <a:off x="5478" y="3106"/>
              <a:ext cx="351" cy="233"/>
              <a:chOff x="2090" y="2089"/>
              <a:chExt cx="2057" cy="1368"/>
            </a:xfrm>
          </p:grpSpPr>
          <p:sp>
            <p:nvSpPr>
              <p:cNvPr id="35" name="Freeform 75">
                <a:extLst>
                  <a:ext uri="{FF2B5EF4-FFF2-40B4-BE49-F238E27FC236}">
                    <a16:creationId xmlns:a16="http://schemas.microsoft.com/office/drawing/2014/main" id="{4A4FEFA3-EC40-4FE1-A4FE-71558E72A0D0}"/>
                  </a:ext>
                </a:extLst>
              </p:cNvPr>
              <p:cNvSpPr>
                <a:spLocks noChangeAspect="1"/>
              </p:cNvSpPr>
              <p:nvPr/>
            </p:nvSpPr>
            <p:spPr bwMode="gray">
              <a:xfrm>
                <a:off x="2090" y="2089"/>
                <a:ext cx="2057" cy="1368"/>
              </a:xfrm>
              <a:custGeom>
                <a:avLst/>
                <a:gdLst>
                  <a:gd name="T0" fmla="*/ 871 w 871"/>
                  <a:gd name="T1" fmla="*/ 579 h 579"/>
                  <a:gd name="T2" fmla="*/ 871 w 871"/>
                  <a:gd name="T3" fmla="*/ 164 h 579"/>
                  <a:gd name="T4" fmla="*/ 710 w 871"/>
                  <a:gd name="T5" fmla="*/ 0 h 579"/>
                  <a:gd name="T6" fmla="*/ 161 w 871"/>
                  <a:gd name="T7" fmla="*/ 0 h 579"/>
                  <a:gd name="T8" fmla="*/ 0 w 871"/>
                  <a:gd name="T9" fmla="*/ 164 h 579"/>
                  <a:gd name="T10" fmla="*/ 0 w 871"/>
                  <a:gd name="T11" fmla="*/ 579 h 579"/>
                  <a:gd name="T12" fmla="*/ 152 w 871"/>
                  <a:gd name="T13" fmla="*/ 579 h 579"/>
                  <a:gd name="T14" fmla="*/ 155 w 871"/>
                  <a:gd name="T15" fmla="*/ 286 h 579"/>
                  <a:gd name="T16" fmla="*/ 165 w 871"/>
                  <a:gd name="T17" fmla="*/ 286 h 579"/>
                  <a:gd name="T18" fmla="*/ 196 w 871"/>
                  <a:gd name="T19" fmla="*/ 579 h 579"/>
                  <a:gd name="T20" fmla="*/ 673 w 871"/>
                  <a:gd name="T21" fmla="*/ 579 h 579"/>
                  <a:gd name="T22" fmla="*/ 706 w 871"/>
                  <a:gd name="T23" fmla="*/ 286 h 579"/>
                  <a:gd name="T24" fmla="*/ 715 w 871"/>
                  <a:gd name="T25" fmla="*/ 286 h 579"/>
                  <a:gd name="T26" fmla="*/ 719 w 871"/>
                  <a:gd name="T27" fmla="*/ 579 h 579"/>
                  <a:gd name="T28" fmla="*/ 871 w 871"/>
                  <a:gd name="T29"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1" h="579">
                    <a:moveTo>
                      <a:pt x="871" y="579"/>
                    </a:moveTo>
                    <a:cubicBezTo>
                      <a:pt x="871" y="164"/>
                      <a:pt x="871" y="164"/>
                      <a:pt x="871" y="164"/>
                    </a:cubicBezTo>
                    <a:cubicBezTo>
                      <a:pt x="871" y="79"/>
                      <a:pt x="796" y="0"/>
                      <a:pt x="710" y="0"/>
                    </a:cubicBezTo>
                    <a:cubicBezTo>
                      <a:pt x="709" y="0"/>
                      <a:pt x="162" y="0"/>
                      <a:pt x="161" y="0"/>
                    </a:cubicBezTo>
                    <a:cubicBezTo>
                      <a:pt x="73" y="0"/>
                      <a:pt x="0" y="80"/>
                      <a:pt x="0" y="164"/>
                    </a:cubicBezTo>
                    <a:cubicBezTo>
                      <a:pt x="0" y="579"/>
                      <a:pt x="0" y="579"/>
                      <a:pt x="0" y="579"/>
                    </a:cubicBezTo>
                    <a:cubicBezTo>
                      <a:pt x="152" y="579"/>
                      <a:pt x="152" y="579"/>
                      <a:pt x="152" y="579"/>
                    </a:cubicBezTo>
                    <a:cubicBezTo>
                      <a:pt x="155" y="286"/>
                      <a:pt x="155" y="286"/>
                      <a:pt x="155" y="286"/>
                    </a:cubicBezTo>
                    <a:cubicBezTo>
                      <a:pt x="165" y="286"/>
                      <a:pt x="165" y="286"/>
                      <a:pt x="165" y="286"/>
                    </a:cubicBezTo>
                    <a:cubicBezTo>
                      <a:pt x="165" y="286"/>
                      <a:pt x="183" y="430"/>
                      <a:pt x="196" y="579"/>
                    </a:cubicBezTo>
                    <a:cubicBezTo>
                      <a:pt x="673" y="579"/>
                      <a:pt x="673" y="579"/>
                      <a:pt x="673" y="579"/>
                    </a:cubicBezTo>
                    <a:cubicBezTo>
                      <a:pt x="687" y="426"/>
                      <a:pt x="706" y="286"/>
                      <a:pt x="706" y="286"/>
                    </a:cubicBezTo>
                    <a:cubicBezTo>
                      <a:pt x="715" y="286"/>
                      <a:pt x="715" y="286"/>
                      <a:pt x="715" y="286"/>
                    </a:cubicBezTo>
                    <a:cubicBezTo>
                      <a:pt x="719" y="579"/>
                      <a:pt x="719" y="579"/>
                      <a:pt x="719" y="579"/>
                    </a:cubicBezTo>
                    <a:lnTo>
                      <a:pt x="871" y="579"/>
                    </a:lnTo>
                    <a:close/>
                  </a:path>
                </a:pathLst>
              </a:custGeom>
              <a:solidFill>
                <a:srgbClr val="D792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6" name="Freeform 76">
                <a:extLst>
                  <a:ext uri="{FF2B5EF4-FFF2-40B4-BE49-F238E27FC236}">
                    <a16:creationId xmlns:a16="http://schemas.microsoft.com/office/drawing/2014/main" id="{542F3133-A721-4359-AB25-C31EB7C22B52}"/>
                  </a:ext>
                </a:extLst>
              </p:cNvPr>
              <p:cNvSpPr>
                <a:spLocks noChangeAspect="1"/>
              </p:cNvSpPr>
              <p:nvPr/>
            </p:nvSpPr>
            <p:spPr bwMode="gray">
              <a:xfrm>
                <a:off x="2137" y="2136"/>
                <a:ext cx="378" cy="1321"/>
              </a:xfrm>
              <a:custGeom>
                <a:avLst/>
                <a:gdLst>
                  <a:gd name="T0" fmla="*/ 115 w 160"/>
                  <a:gd name="T1" fmla="*/ 265 h 559"/>
                  <a:gd name="T2" fmla="*/ 116 w 160"/>
                  <a:gd name="T3" fmla="*/ 246 h 559"/>
                  <a:gd name="T4" fmla="*/ 135 w 160"/>
                  <a:gd name="T5" fmla="*/ 246 h 559"/>
                  <a:gd name="T6" fmla="*/ 145 w 160"/>
                  <a:gd name="T7" fmla="*/ 246 h 559"/>
                  <a:gd name="T8" fmla="*/ 160 w 160"/>
                  <a:gd name="T9" fmla="*/ 246 h 559"/>
                  <a:gd name="T10" fmla="*/ 160 w 160"/>
                  <a:gd name="T11" fmla="*/ 0 h 559"/>
                  <a:gd name="T12" fmla="*/ 141 w 160"/>
                  <a:gd name="T13" fmla="*/ 0 h 559"/>
                  <a:gd name="T14" fmla="*/ 0 w 160"/>
                  <a:gd name="T15" fmla="*/ 144 h 559"/>
                  <a:gd name="T16" fmla="*/ 0 w 160"/>
                  <a:gd name="T17" fmla="*/ 559 h 559"/>
                  <a:gd name="T18" fmla="*/ 112 w 160"/>
                  <a:gd name="T19" fmla="*/ 559 h 559"/>
                  <a:gd name="T20" fmla="*/ 115 w 160"/>
                  <a:gd name="T21" fmla="*/ 26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559">
                    <a:moveTo>
                      <a:pt x="115" y="265"/>
                    </a:moveTo>
                    <a:cubicBezTo>
                      <a:pt x="116" y="246"/>
                      <a:pt x="116" y="246"/>
                      <a:pt x="116" y="246"/>
                    </a:cubicBezTo>
                    <a:cubicBezTo>
                      <a:pt x="135" y="246"/>
                      <a:pt x="135" y="246"/>
                      <a:pt x="135" y="246"/>
                    </a:cubicBezTo>
                    <a:cubicBezTo>
                      <a:pt x="145" y="246"/>
                      <a:pt x="145" y="246"/>
                      <a:pt x="145" y="246"/>
                    </a:cubicBezTo>
                    <a:cubicBezTo>
                      <a:pt x="160" y="246"/>
                      <a:pt x="160" y="246"/>
                      <a:pt x="160" y="246"/>
                    </a:cubicBezTo>
                    <a:cubicBezTo>
                      <a:pt x="160" y="0"/>
                      <a:pt x="160" y="0"/>
                      <a:pt x="160" y="0"/>
                    </a:cubicBezTo>
                    <a:cubicBezTo>
                      <a:pt x="141" y="0"/>
                      <a:pt x="141" y="0"/>
                      <a:pt x="141" y="0"/>
                    </a:cubicBezTo>
                    <a:cubicBezTo>
                      <a:pt x="67" y="0"/>
                      <a:pt x="0" y="68"/>
                      <a:pt x="0" y="144"/>
                    </a:cubicBezTo>
                    <a:cubicBezTo>
                      <a:pt x="0" y="559"/>
                      <a:pt x="0" y="559"/>
                      <a:pt x="0" y="559"/>
                    </a:cubicBezTo>
                    <a:cubicBezTo>
                      <a:pt x="112" y="559"/>
                      <a:pt x="112" y="559"/>
                      <a:pt x="112" y="559"/>
                    </a:cubicBezTo>
                    <a:lnTo>
                      <a:pt x="115" y="265"/>
                    </a:lnTo>
                    <a:close/>
                  </a:path>
                </a:pathLst>
              </a:custGeom>
              <a:solidFill>
                <a:srgbClr val="F5D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7" name="Freeform 77">
                <a:extLst>
                  <a:ext uri="{FF2B5EF4-FFF2-40B4-BE49-F238E27FC236}">
                    <a16:creationId xmlns:a16="http://schemas.microsoft.com/office/drawing/2014/main" id="{3563848A-EB05-4E8F-B278-281D31656BD4}"/>
                  </a:ext>
                </a:extLst>
              </p:cNvPr>
              <p:cNvSpPr>
                <a:spLocks noChangeAspect="1"/>
              </p:cNvSpPr>
              <p:nvPr/>
            </p:nvSpPr>
            <p:spPr bwMode="gray">
              <a:xfrm>
                <a:off x="3717" y="2136"/>
                <a:ext cx="383" cy="1321"/>
              </a:xfrm>
              <a:custGeom>
                <a:avLst/>
                <a:gdLst>
                  <a:gd name="T0" fmla="*/ 21 w 162"/>
                  <a:gd name="T1" fmla="*/ 0 h 559"/>
                  <a:gd name="T2" fmla="*/ 0 w 162"/>
                  <a:gd name="T3" fmla="*/ 0 h 559"/>
                  <a:gd name="T4" fmla="*/ 0 w 162"/>
                  <a:gd name="T5" fmla="*/ 246 h 559"/>
                  <a:gd name="T6" fmla="*/ 17 w 162"/>
                  <a:gd name="T7" fmla="*/ 246 h 559"/>
                  <a:gd name="T8" fmla="*/ 26 w 162"/>
                  <a:gd name="T9" fmla="*/ 246 h 559"/>
                  <a:gd name="T10" fmla="*/ 46 w 162"/>
                  <a:gd name="T11" fmla="*/ 246 h 559"/>
                  <a:gd name="T12" fmla="*/ 46 w 162"/>
                  <a:gd name="T13" fmla="*/ 265 h 559"/>
                  <a:gd name="T14" fmla="*/ 50 w 162"/>
                  <a:gd name="T15" fmla="*/ 559 h 559"/>
                  <a:gd name="T16" fmla="*/ 162 w 162"/>
                  <a:gd name="T17" fmla="*/ 559 h 559"/>
                  <a:gd name="T18" fmla="*/ 162 w 162"/>
                  <a:gd name="T19" fmla="*/ 144 h 559"/>
                  <a:gd name="T20" fmla="*/ 21 w 162"/>
                  <a:gd name="T21"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559">
                    <a:moveTo>
                      <a:pt x="21" y="0"/>
                    </a:moveTo>
                    <a:cubicBezTo>
                      <a:pt x="0" y="0"/>
                      <a:pt x="0" y="0"/>
                      <a:pt x="0" y="0"/>
                    </a:cubicBezTo>
                    <a:cubicBezTo>
                      <a:pt x="0" y="246"/>
                      <a:pt x="0" y="246"/>
                      <a:pt x="0" y="246"/>
                    </a:cubicBezTo>
                    <a:cubicBezTo>
                      <a:pt x="17" y="246"/>
                      <a:pt x="17" y="246"/>
                      <a:pt x="17" y="246"/>
                    </a:cubicBezTo>
                    <a:cubicBezTo>
                      <a:pt x="26" y="246"/>
                      <a:pt x="26" y="246"/>
                      <a:pt x="26" y="246"/>
                    </a:cubicBezTo>
                    <a:cubicBezTo>
                      <a:pt x="46" y="246"/>
                      <a:pt x="46" y="246"/>
                      <a:pt x="46" y="246"/>
                    </a:cubicBezTo>
                    <a:cubicBezTo>
                      <a:pt x="46" y="265"/>
                      <a:pt x="46" y="265"/>
                      <a:pt x="46" y="265"/>
                    </a:cubicBezTo>
                    <a:cubicBezTo>
                      <a:pt x="50" y="559"/>
                      <a:pt x="50" y="559"/>
                      <a:pt x="50" y="559"/>
                    </a:cubicBezTo>
                    <a:cubicBezTo>
                      <a:pt x="162" y="559"/>
                      <a:pt x="162" y="559"/>
                      <a:pt x="162" y="559"/>
                    </a:cubicBezTo>
                    <a:cubicBezTo>
                      <a:pt x="162" y="144"/>
                      <a:pt x="162" y="144"/>
                      <a:pt x="162" y="144"/>
                    </a:cubicBezTo>
                    <a:cubicBezTo>
                      <a:pt x="162" y="68"/>
                      <a:pt x="95" y="0"/>
                      <a:pt x="21" y="0"/>
                    </a:cubicBezTo>
                    <a:close/>
                  </a:path>
                </a:pathLst>
              </a:custGeom>
              <a:solidFill>
                <a:srgbClr val="F5D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8" name="Freeform 78">
                <a:extLst>
                  <a:ext uri="{FF2B5EF4-FFF2-40B4-BE49-F238E27FC236}">
                    <a16:creationId xmlns:a16="http://schemas.microsoft.com/office/drawing/2014/main" id="{FDFA1DF1-F7B9-4F4F-B216-C2FAA6861379}"/>
                  </a:ext>
                </a:extLst>
              </p:cNvPr>
              <p:cNvSpPr>
                <a:spLocks noChangeAspect="1"/>
              </p:cNvSpPr>
              <p:nvPr/>
            </p:nvSpPr>
            <p:spPr bwMode="gray">
              <a:xfrm>
                <a:off x="2784" y="2136"/>
                <a:ext cx="671" cy="905"/>
              </a:xfrm>
              <a:custGeom>
                <a:avLst/>
                <a:gdLst>
                  <a:gd name="T0" fmla="*/ 671 w 671"/>
                  <a:gd name="T1" fmla="*/ 0 h 905"/>
                  <a:gd name="T2" fmla="*/ 0 w 671"/>
                  <a:gd name="T3" fmla="*/ 0 h 905"/>
                  <a:gd name="T4" fmla="*/ 336 w 671"/>
                  <a:gd name="T5" fmla="*/ 905 h 905"/>
                  <a:gd name="T6" fmla="*/ 671 w 671"/>
                  <a:gd name="T7" fmla="*/ 0 h 905"/>
                </a:gdLst>
                <a:ahLst/>
                <a:cxnLst>
                  <a:cxn ang="0">
                    <a:pos x="T0" y="T1"/>
                  </a:cxn>
                  <a:cxn ang="0">
                    <a:pos x="T2" y="T3"/>
                  </a:cxn>
                  <a:cxn ang="0">
                    <a:pos x="T4" y="T5"/>
                  </a:cxn>
                  <a:cxn ang="0">
                    <a:pos x="T6" y="T7"/>
                  </a:cxn>
                </a:cxnLst>
                <a:rect l="0" t="0" r="r" b="b"/>
                <a:pathLst>
                  <a:path w="671" h="905">
                    <a:moveTo>
                      <a:pt x="671" y="0"/>
                    </a:moveTo>
                    <a:lnTo>
                      <a:pt x="0" y="0"/>
                    </a:lnTo>
                    <a:lnTo>
                      <a:pt x="336" y="905"/>
                    </a:lnTo>
                    <a:lnTo>
                      <a:pt x="671" y="0"/>
                    </a:lnTo>
                    <a:close/>
                  </a:path>
                </a:pathLst>
              </a:custGeom>
              <a:solidFill>
                <a:srgbClr val="F5D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9" name="Oval 79">
                <a:extLst>
                  <a:ext uri="{FF2B5EF4-FFF2-40B4-BE49-F238E27FC236}">
                    <a16:creationId xmlns:a16="http://schemas.microsoft.com/office/drawing/2014/main" id="{446FA768-4529-4258-BE02-19CF7FFE432A}"/>
                  </a:ext>
                </a:extLst>
              </p:cNvPr>
              <p:cNvSpPr>
                <a:spLocks noChangeAspect="1" noChangeArrowheads="1"/>
              </p:cNvSpPr>
              <p:nvPr/>
            </p:nvSpPr>
            <p:spPr bwMode="gray">
              <a:xfrm>
                <a:off x="3065" y="3339"/>
                <a:ext cx="106" cy="106"/>
              </a:xfrm>
              <a:prstGeom prst="ellipse">
                <a:avLst/>
              </a:pr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0" name="Freeform 80">
                <a:extLst>
                  <a:ext uri="{FF2B5EF4-FFF2-40B4-BE49-F238E27FC236}">
                    <a16:creationId xmlns:a16="http://schemas.microsoft.com/office/drawing/2014/main" id="{E08A8A5F-AC79-4329-9946-4F157D8B82F7}"/>
                  </a:ext>
                </a:extLst>
              </p:cNvPr>
              <p:cNvSpPr>
                <a:spLocks noChangeAspect="1"/>
              </p:cNvSpPr>
              <p:nvPr/>
            </p:nvSpPr>
            <p:spPr bwMode="gray">
              <a:xfrm>
                <a:off x="2784" y="2136"/>
                <a:ext cx="671" cy="225"/>
              </a:xfrm>
              <a:custGeom>
                <a:avLst/>
                <a:gdLst>
                  <a:gd name="T0" fmla="*/ 671 w 671"/>
                  <a:gd name="T1" fmla="*/ 0 h 225"/>
                  <a:gd name="T2" fmla="*/ 0 w 671"/>
                  <a:gd name="T3" fmla="*/ 0 h 225"/>
                  <a:gd name="T4" fmla="*/ 76 w 671"/>
                  <a:gd name="T5" fmla="*/ 204 h 225"/>
                  <a:gd name="T6" fmla="*/ 336 w 671"/>
                  <a:gd name="T7" fmla="*/ 15 h 225"/>
                  <a:gd name="T8" fmla="*/ 586 w 671"/>
                  <a:gd name="T9" fmla="*/ 225 h 225"/>
                  <a:gd name="T10" fmla="*/ 671 w 671"/>
                  <a:gd name="T11" fmla="*/ 0 h 225"/>
                </a:gdLst>
                <a:ahLst/>
                <a:cxnLst>
                  <a:cxn ang="0">
                    <a:pos x="T0" y="T1"/>
                  </a:cxn>
                  <a:cxn ang="0">
                    <a:pos x="T2" y="T3"/>
                  </a:cxn>
                  <a:cxn ang="0">
                    <a:pos x="T4" y="T5"/>
                  </a:cxn>
                  <a:cxn ang="0">
                    <a:pos x="T6" y="T7"/>
                  </a:cxn>
                  <a:cxn ang="0">
                    <a:pos x="T8" y="T9"/>
                  </a:cxn>
                  <a:cxn ang="0">
                    <a:pos x="T10" y="T11"/>
                  </a:cxn>
                </a:cxnLst>
                <a:rect l="0" t="0" r="r" b="b"/>
                <a:pathLst>
                  <a:path w="671" h="225">
                    <a:moveTo>
                      <a:pt x="671" y="0"/>
                    </a:moveTo>
                    <a:lnTo>
                      <a:pt x="0" y="0"/>
                    </a:lnTo>
                    <a:lnTo>
                      <a:pt x="76" y="204"/>
                    </a:lnTo>
                    <a:lnTo>
                      <a:pt x="336" y="15"/>
                    </a:lnTo>
                    <a:lnTo>
                      <a:pt x="586" y="225"/>
                    </a:lnTo>
                    <a:lnTo>
                      <a:pt x="6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1" name="Rectangle 81">
                <a:extLst>
                  <a:ext uri="{FF2B5EF4-FFF2-40B4-BE49-F238E27FC236}">
                    <a16:creationId xmlns:a16="http://schemas.microsoft.com/office/drawing/2014/main" id="{DCE410C0-4088-44D9-A562-57794224BB8A}"/>
                  </a:ext>
                </a:extLst>
              </p:cNvPr>
              <p:cNvSpPr>
                <a:spLocks noChangeAspect="1" noChangeArrowheads="1"/>
              </p:cNvSpPr>
              <p:nvPr/>
            </p:nvSpPr>
            <p:spPr bwMode="gray">
              <a:xfrm>
                <a:off x="3313" y="2784"/>
                <a:ext cx="307" cy="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32" name="Group 82">
              <a:extLst>
                <a:ext uri="{FF2B5EF4-FFF2-40B4-BE49-F238E27FC236}">
                  <a16:creationId xmlns:a16="http://schemas.microsoft.com/office/drawing/2014/main" id="{6E7A1793-7300-45D7-84ED-7B5C14A1E05C}"/>
                </a:ext>
              </a:extLst>
            </p:cNvPr>
            <p:cNvGrpSpPr>
              <a:grpSpLocks noChangeAspect="1"/>
            </p:cNvGrpSpPr>
            <p:nvPr/>
          </p:nvGrpSpPr>
          <p:grpSpPr bwMode="auto">
            <a:xfrm>
              <a:off x="5538" y="2897"/>
              <a:ext cx="239" cy="190"/>
              <a:chOff x="2439" y="863"/>
              <a:chExt cx="1401" cy="1115"/>
            </a:xfrm>
          </p:grpSpPr>
          <p:sp>
            <p:nvSpPr>
              <p:cNvPr id="33" name="Freeform 83">
                <a:extLst>
                  <a:ext uri="{FF2B5EF4-FFF2-40B4-BE49-F238E27FC236}">
                    <a16:creationId xmlns:a16="http://schemas.microsoft.com/office/drawing/2014/main" id="{DAD523B0-65D2-495B-8476-3C90E5EB4E7B}"/>
                  </a:ext>
                </a:extLst>
              </p:cNvPr>
              <p:cNvSpPr>
                <a:spLocks noChangeAspect="1" noEditPoints="1"/>
              </p:cNvSpPr>
              <p:nvPr/>
            </p:nvSpPr>
            <p:spPr bwMode="gray">
              <a:xfrm>
                <a:off x="2439" y="863"/>
                <a:ext cx="1401" cy="1115"/>
              </a:xfrm>
              <a:custGeom>
                <a:avLst/>
                <a:gdLst>
                  <a:gd name="T0" fmla="*/ 518 w 593"/>
                  <a:gd name="T1" fmla="*/ 372 h 472"/>
                  <a:gd name="T2" fmla="*/ 484 w 593"/>
                  <a:gd name="T3" fmla="*/ 324 h 472"/>
                  <a:gd name="T4" fmla="*/ 485 w 593"/>
                  <a:gd name="T5" fmla="*/ 321 h 472"/>
                  <a:gd name="T6" fmla="*/ 578 w 593"/>
                  <a:gd name="T7" fmla="*/ 321 h 472"/>
                  <a:gd name="T8" fmla="*/ 578 w 593"/>
                  <a:gd name="T9" fmla="*/ 194 h 472"/>
                  <a:gd name="T10" fmla="*/ 537 w 593"/>
                  <a:gd name="T11" fmla="*/ 194 h 472"/>
                  <a:gd name="T12" fmla="*/ 288 w 593"/>
                  <a:gd name="T13" fmla="*/ 0 h 472"/>
                  <a:gd name="T14" fmla="*/ 39 w 593"/>
                  <a:gd name="T15" fmla="*/ 194 h 472"/>
                  <a:gd name="T16" fmla="*/ 0 w 593"/>
                  <a:gd name="T17" fmla="*/ 194 h 472"/>
                  <a:gd name="T18" fmla="*/ 0 w 593"/>
                  <a:gd name="T19" fmla="*/ 321 h 472"/>
                  <a:gd name="T20" fmla="*/ 43 w 593"/>
                  <a:gd name="T21" fmla="*/ 321 h 472"/>
                  <a:gd name="T22" fmla="*/ 75 w 593"/>
                  <a:gd name="T23" fmla="*/ 378 h 472"/>
                  <a:gd name="T24" fmla="*/ 146 w 593"/>
                  <a:gd name="T25" fmla="*/ 407 h 472"/>
                  <a:gd name="T26" fmla="*/ 287 w 593"/>
                  <a:gd name="T27" fmla="*/ 462 h 472"/>
                  <a:gd name="T28" fmla="*/ 393 w 593"/>
                  <a:gd name="T29" fmla="*/ 433 h 472"/>
                  <a:gd name="T30" fmla="*/ 593 w 593"/>
                  <a:gd name="T31" fmla="*/ 427 h 472"/>
                  <a:gd name="T32" fmla="*/ 518 w 593"/>
                  <a:gd name="T33" fmla="*/ 372 h 472"/>
                  <a:gd name="T34" fmla="*/ 95 w 593"/>
                  <a:gd name="T35" fmla="*/ 362 h 472"/>
                  <a:gd name="T36" fmla="*/ 70 w 593"/>
                  <a:gd name="T37" fmla="*/ 321 h 472"/>
                  <a:gd name="T38" fmla="*/ 90 w 593"/>
                  <a:gd name="T39" fmla="*/ 321 h 472"/>
                  <a:gd name="T40" fmla="*/ 118 w 593"/>
                  <a:gd name="T41" fmla="*/ 376 h 472"/>
                  <a:gd name="T42" fmla="*/ 95 w 593"/>
                  <a:gd name="T43" fmla="*/ 362 h 472"/>
                  <a:gd name="T44" fmla="*/ 287 w 593"/>
                  <a:gd name="T45" fmla="*/ 45 h 472"/>
                  <a:gd name="T46" fmla="*/ 87 w 593"/>
                  <a:gd name="T47" fmla="*/ 194 h 472"/>
                  <a:gd name="T48" fmla="*/ 69 w 593"/>
                  <a:gd name="T49" fmla="*/ 194 h 472"/>
                  <a:gd name="T50" fmla="*/ 288 w 593"/>
                  <a:gd name="T51" fmla="*/ 28 h 472"/>
                  <a:gd name="T52" fmla="*/ 507 w 593"/>
                  <a:gd name="T53" fmla="*/ 194 h 472"/>
                  <a:gd name="T54" fmla="*/ 487 w 593"/>
                  <a:gd name="T55" fmla="*/ 194 h 472"/>
                  <a:gd name="T56" fmla="*/ 287 w 593"/>
                  <a:gd name="T57" fmla="*/ 4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3" h="472">
                    <a:moveTo>
                      <a:pt x="518" y="372"/>
                    </a:moveTo>
                    <a:cubicBezTo>
                      <a:pt x="513" y="357"/>
                      <a:pt x="502" y="337"/>
                      <a:pt x="484" y="324"/>
                    </a:cubicBezTo>
                    <a:cubicBezTo>
                      <a:pt x="484" y="323"/>
                      <a:pt x="484" y="322"/>
                      <a:pt x="485" y="321"/>
                    </a:cubicBezTo>
                    <a:cubicBezTo>
                      <a:pt x="578" y="321"/>
                      <a:pt x="578" y="321"/>
                      <a:pt x="578" y="321"/>
                    </a:cubicBezTo>
                    <a:cubicBezTo>
                      <a:pt x="578" y="194"/>
                      <a:pt x="578" y="194"/>
                      <a:pt x="578" y="194"/>
                    </a:cubicBezTo>
                    <a:cubicBezTo>
                      <a:pt x="537" y="194"/>
                      <a:pt x="537" y="194"/>
                      <a:pt x="537" y="194"/>
                    </a:cubicBezTo>
                    <a:cubicBezTo>
                      <a:pt x="516" y="84"/>
                      <a:pt x="410" y="0"/>
                      <a:pt x="288" y="0"/>
                    </a:cubicBezTo>
                    <a:cubicBezTo>
                      <a:pt x="166" y="0"/>
                      <a:pt x="60" y="84"/>
                      <a:pt x="39" y="194"/>
                    </a:cubicBezTo>
                    <a:cubicBezTo>
                      <a:pt x="0" y="194"/>
                      <a:pt x="0" y="194"/>
                      <a:pt x="0" y="194"/>
                    </a:cubicBezTo>
                    <a:cubicBezTo>
                      <a:pt x="0" y="321"/>
                      <a:pt x="0" y="321"/>
                      <a:pt x="0" y="321"/>
                    </a:cubicBezTo>
                    <a:cubicBezTo>
                      <a:pt x="43" y="321"/>
                      <a:pt x="43" y="321"/>
                      <a:pt x="43" y="321"/>
                    </a:cubicBezTo>
                    <a:cubicBezTo>
                      <a:pt x="47" y="335"/>
                      <a:pt x="56" y="353"/>
                      <a:pt x="75" y="378"/>
                    </a:cubicBezTo>
                    <a:cubicBezTo>
                      <a:pt x="91" y="396"/>
                      <a:pt x="117" y="404"/>
                      <a:pt x="146" y="407"/>
                    </a:cubicBezTo>
                    <a:cubicBezTo>
                      <a:pt x="183" y="441"/>
                      <a:pt x="233" y="462"/>
                      <a:pt x="287" y="462"/>
                    </a:cubicBezTo>
                    <a:cubicBezTo>
                      <a:pt x="326" y="462"/>
                      <a:pt x="362" y="452"/>
                      <a:pt x="393" y="433"/>
                    </a:cubicBezTo>
                    <a:cubicBezTo>
                      <a:pt x="440" y="472"/>
                      <a:pt x="550" y="457"/>
                      <a:pt x="593" y="427"/>
                    </a:cubicBezTo>
                    <a:cubicBezTo>
                      <a:pt x="548" y="437"/>
                      <a:pt x="528" y="403"/>
                      <a:pt x="518" y="372"/>
                    </a:cubicBezTo>
                    <a:close/>
                    <a:moveTo>
                      <a:pt x="95" y="362"/>
                    </a:moveTo>
                    <a:cubicBezTo>
                      <a:pt x="81" y="344"/>
                      <a:pt x="74" y="331"/>
                      <a:pt x="70" y="321"/>
                    </a:cubicBezTo>
                    <a:cubicBezTo>
                      <a:pt x="90" y="321"/>
                      <a:pt x="90" y="321"/>
                      <a:pt x="90" y="321"/>
                    </a:cubicBezTo>
                    <a:cubicBezTo>
                      <a:pt x="96" y="341"/>
                      <a:pt x="106" y="359"/>
                      <a:pt x="118" y="376"/>
                    </a:cubicBezTo>
                    <a:cubicBezTo>
                      <a:pt x="107" y="373"/>
                      <a:pt x="99" y="368"/>
                      <a:pt x="95" y="362"/>
                    </a:cubicBezTo>
                    <a:close/>
                    <a:moveTo>
                      <a:pt x="287" y="45"/>
                    </a:moveTo>
                    <a:cubicBezTo>
                      <a:pt x="192" y="45"/>
                      <a:pt x="113" y="108"/>
                      <a:pt x="87" y="194"/>
                    </a:cubicBezTo>
                    <a:cubicBezTo>
                      <a:pt x="69" y="194"/>
                      <a:pt x="69" y="194"/>
                      <a:pt x="69" y="194"/>
                    </a:cubicBezTo>
                    <a:cubicBezTo>
                      <a:pt x="90" y="100"/>
                      <a:pt x="182" y="28"/>
                      <a:pt x="288" y="28"/>
                    </a:cubicBezTo>
                    <a:cubicBezTo>
                      <a:pt x="394" y="28"/>
                      <a:pt x="486" y="100"/>
                      <a:pt x="507" y="194"/>
                    </a:cubicBezTo>
                    <a:cubicBezTo>
                      <a:pt x="487" y="194"/>
                      <a:pt x="487" y="194"/>
                      <a:pt x="487" y="194"/>
                    </a:cubicBezTo>
                    <a:cubicBezTo>
                      <a:pt x="462" y="108"/>
                      <a:pt x="382" y="45"/>
                      <a:pt x="287" y="45"/>
                    </a:cubicBezTo>
                    <a:close/>
                  </a:path>
                </a:pathLst>
              </a:custGeom>
              <a:solidFill>
                <a:srgbClr val="BB5B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4" name="Freeform 84">
                <a:extLst>
                  <a:ext uri="{FF2B5EF4-FFF2-40B4-BE49-F238E27FC236}">
                    <a16:creationId xmlns:a16="http://schemas.microsoft.com/office/drawing/2014/main" id="{7B6E4C26-00CE-4FAE-B63C-572786A779CA}"/>
                  </a:ext>
                </a:extLst>
              </p:cNvPr>
              <p:cNvSpPr>
                <a:spLocks noChangeAspect="1" noEditPoints="1"/>
              </p:cNvSpPr>
              <p:nvPr/>
            </p:nvSpPr>
            <p:spPr bwMode="gray">
              <a:xfrm>
                <a:off x="2683" y="1090"/>
                <a:ext cx="869" cy="805"/>
              </a:xfrm>
              <a:custGeom>
                <a:avLst/>
                <a:gdLst>
                  <a:gd name="T0" fmla="*/ 114 w 368"/>
                  <a:gd name="T1" fmla="*/ 0 h 341"/>
                  <a:gd name="T2" fmla="*/ 1 w 368"/>
                  <a:gd name="T3" fmla="*/ 149 h 341"/>
                  <a:gd name="T4" fmla="*/ 0 w 368"/>
                  <a:gd name="T5" fmla="*/ 158 h 341"/>
                  <a:gd name="T6" fmla="*/ 54 w 368"/>
                  <a:gd name="T7" fmla="*/ 287 h 341"/>
                  <a:gd name="T8" fmla="*/ 104 w 368"/>
                  <a:gd name="T9" fmla="*/ 289 h 341"/>
                  <a:gd name="T10" fmla="*/ 141 w 368"/>
                  <a:gd name="T11" fmla="*/ 289 h 341"/>
                  <a:gd name="T12" fmla="*/ 177 w 368"/>
                  <a:gd name="T13" fmla="*/ 261 h 341"/>
                  <a:gd name="T14" fmla="*/ 214 w 368"/>
                  <a:gd name="T15" fmla="*/ 297 h 341"/>
                  <a:gd name="T16" fmla="*/ 177 w 368"/>
                  <a:gd name="T17" fmla="*/ 334 h 341"/>
                  <a:gd name="T18" fmla="*/ 144 w 368"/>
                  <a:gd name="T19" fmla="*/ 314 h 341"/>
                  <a:gd name="T20" fmla="*/ 104 w 368"/>
                  <a:gd name="T21" fmla="*/ 314 h 341"/>
                  <a:gd name="T22" fmla="*/ 88 w 368"/>
                  <a:gd name="T23" fmla="*/ 314 h 341"/>
                  <a:gd name="T24" fmla="*/ 184 w 368"/>
                  <a:gd name="T25" fmla="*/ 341 h 341"/>
                  <a:gd name="T26" fmla="*/ 368 w 368"/>
                  <a:gd name="T27" fmla="*/ 158 h 341"/>
                  <a:gd name="T28" fmla="*/ 368 w 368"/>
                  <a:gd name="T29" fmla="*/ 155 h 341"/>
                  <a:gd name="T30" fmla="*/ 114 w 368"/>
                  <a:gd name="T31" fmla="*/ 0 h 341"/>
                  <a:gd name="T32" fmla="*/ 85 w 368"/>
                  <a:gd name="T33" fmla="*/ 210 h 341"/>
                  <a:gd name="T34" fmla="*/ 60 w 368"/>
                  <a:gd name="T35" fmla="*/ 185 h 341"/>
                  <a:gd name="T36" fmla="*/ 85 w 368"/>
                  <a:gd name="T37" fmla="*/ 161 h 341"/>
                  <a:gd name="T38" fmla="*/ 109 w 368"/>
                  <a:gd name="T39" fmla="*/ 185 h 341"/>
                  <a:gd name="T40" fmla="*/ 85 w 368"/>
                  <a:gd name="T41" fmla="*/ 210 h 341"/>
                  <a:gd name="T42" fmla="*/ 281 w 368"/>
                  <a:gd name="T43" fmla="*/ 210 h 341"/>
                  <a:gd name="T44" fmla="*/ 257 w 368"/>
                  <a:gd name="T45" fmla="*/ 185 h 341"/>
                  <a:gd name="T46" fmla="*/ 281 w 368"/>
                  <a:gd name="T47" fmla="*/ 161 h 341"/>
                  <a:gd name="T48" fmla="*/ 306 w 368"/>
                  <a:gd name="T49" fmla="*/ 185 h 341"/>
                  <a:gd name="T50" fmla="*/ 281 w 368"/>
                  <a:gd name="T51" fmla="*/ 21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8" h="341">
                    <a:moveTo>
                      <a:pt x="114" y="0"/>
                    </a:moveTo>
                    <a:cubicBezTo>
                      <a:pt x="87" y="73"/>
                      <a:pt x="47" y="119"/>
                      <a:pt x="1" y="149"/>
                    </a:cubicBezTo>
                    <a:cubicBezTo>
                      <a:pt x="1" y="152"/>
                      <a:pt x="0" y="155"/>
                      <a:pt x="0" y="158"/>
                    </a:cubicBezTo>
                    <a:cubicBezTo>
                      <a:pt x="0" y="208"/>
                      <a:pt x="21" y="254"/>
                      <a:pt x="54" y="287"/>
                    </a:cubicBezTo>
                    <a:cubicBezTo>
                      <a:pt x="69" y="289"/>
                      <a:pt x="86" y="289"/>
                      <a:pt x="104" y="289"/>
                    </a:cubicBezTo>
                    <a:cubicBezTo>
                      <a:pt x="116" y="289"/>
                      <a:pt x="129" y="289"/>
                      <a:pt x="141" y="289"/>
                    </a:cubicBezTo>
                    <a:cubicBezTo>
                      <a:pt x="145" y="273"/>
                      <a:pt x="160" y="261"/>
                      <a:pt x="177" y="261"/>
                    </a:cubicBezTo>
                    <a:cubicBezTo>
                      <a:pt x="197" y="261"/>
                      <a:pt x="214" y="277"/>
                      <a:pt x="214" y="297"/>
                    </a:cubicBezTo>
                    <a:cubicBezTo>
                      <a:pt x="214" y="318"/>
                      <a:pt x="197" y="334"/>
                      <a:pt x="177" y="334"/>
                    </a:cubicBezTo>
                    <a:cubicBezTo>
                      <a:pt x="163" y="334"/>
                      <a:pt x="150" y="326"/>
                      <a:pt x="144" y="314"/>
                    </a:cubicBezTo>
                    <a:cubicBezTo>
                      <a:pt x="131" y="314"/>
                      <a:pt x="117" y="314"/>
                      <a:pt x="104" y="314"/>
                    </a:cubicBezTo>
                    <a:cubicBezTo>
                      <a:pt x="98" y="314"/>
                      <a:pt x="93" y="314"/>
                      <a:pt x="88" y="314"/>
                    </a:cubicBezTo>
                    <a:cubicBezTo>
                      <a:pt x="116" y="331"/>
                      <a:pt x="149" y="341"/>
                      <a:pt x="184" y="341"/>
                    </a:cubicBezTo>
                    <a:cubicBezTo>
                      <a:pt x="286" y="341"/>
                      <a:pt x="368" y="259"/>
                      <a:pt x="368" y="158"/>
                    </a:cubicBezTo>
                    <a:cubicBezTo>
                      <a:pt x="368" y="157"/>
                      <a:pt x="368" y="156"/>
                      <a:pt x="368" y="155"/>
                    </a:cubicBezTo>
                    <a:cubicBezTo>
                      <a:pt x="264" y="137"/>
                      <a:pt x="159" y="72"/>
                      <a:pt x="114" y="0"/>
                    </a:cubicBezTo>
                    <a:close/>
                    <a:moveTo>
                      <a:pt x="85" y="210"/>
                    </a:moveTo>
                    <a:cubicBezTo>
                      <a:pt x="71" y="210"/>
                      <a:pt x="60" y="199"/>
                      <a:pt x="60" y="185"/>
                    </a:cubicBezTo>
                    <a:cubicBezTo>
                      <a:pt x="60" y="172"/>
                      <a:pt x="71" y="161"/>
                      <a:pt x="85" y="161"/>
                    </a:cubicBezTo>
                    <a:cubicBezTo>
                      <a:pt x="98" y="161"/>
                      <a:pt x="109" y="172"/>
                      <a:pt x="109" y="185"/>
                    </a:cubicBezTo>
                    <a:cubicBezTo>
                      <a:pt x="109" y="199"/>
                      <a:pt x="98" y="210"/>
                      <a:pt x="85" y="210"/>
                    </a:cubicBezTo>
                    <a:close/>
                    <a:moveTo>
                      <a:pt x="281" y="210"/>
                    </a:moveTo>
                    <a:cubicBezTo>
                      <a:pt x="268" y="210"/>
                      <a:pt x="257" y="199"/>
                      <a:pt x="257" y="185"/>
                    </a:cubicBezTo>
                    <a:cubicBezTo>
                      <a:pt x="257" y="172"/>
                      <a:pt x="268" y="161"/>
                      <a:pt x="281" y="161"/>
                    </a:cubicBezTo>
                    <a:cubicBezTo>
                      <a:pt x="295" y="161"/>
                      <a:pt x="306" y="172"/>
                      <a:pt x="306" y="185"/>
                    </a:cubicBezTo>
                    <a:cubicBezTo>
                      <a:pt x="306" y="199"/>
                      <a:pt x="295" y="210"/>
                      <a:pt x="281" y="210"/>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grpSp>
        <p:nvGrpSpPr>
          <p:cNvPr id="42" name="Group 2">
            <a:extLst>
              <a:ext uri="{FF2B5EF4-FFF2-40B4-BE49-F238E27FC236}">
                <a16:creationId xmlns:a16="http://schemas.microsoft.com/office/drawing/2014/main" id="{8DF93B64-108A-4882-BB82-0F1FD4D0D363}"/>
              </a:ext>
            </a:extLst>
          </p:cNvPr>
          <p:cNvGrpSpPr>
            <a:grpSpLocks/>
          </p:cNvGrpSpPr>
          <p:nvPr/>
        </p:nvGrpSpPr>
        <p:grpSpPr bwMode="auto">
          <a:xfrm>
            <a:off x="2538058" y="5441220"/>
            <a:ext cx="1003826" cy="884085"/>
            <a:chOff x="310" y="909"/>
            <a:chExt cx="1006" cy="886"/>
          </a:xfrm>
        </p:grpSpPr>
        <p:grpSp>
          <p:nvGrpSpPr>
            <p:cNvPr id="43" name="Group 3">
              <a:extLst>
                <a:ext uri="{FF2B5EF4-FFF2-40B4-BE49-F238E27FC236}">
                  <a16:creationId xmlns:a16="http://schemas.microsoft.com/office/drawing/2014/main" id="{6747DBC7-F0AF-480F-87AE-7CC8E053CD94}"/>
                </a:ext>
              </a:extLst>
            </p:cNvPr>
            <p:cNvGrpSpPr>
              <a:grpSpLocks/>
            </p:cNvGrpSpPr>
            <p:nvPr/>
          </p:nvGrpSpPr>
          <p:grpSpPr bwMode="auto">
            <a:xfrm>
              <a:off x="1156" y="1636"/>
              <a:ext cx="99" cy="159"/>
              <a:chOff x="1156" y="1636"/>
              <a:chExt cx="99" cy="159"/>
            </a:xfrm>
          </p:grpSpPr>
          <p:sp>
            <p:nvSpPr>
              <p:cNvPr id="101" name="Freeform 4">
                <a:extLst>
                  <a:ext uri="{FF2B5EF4-FFF2-40B4-BE49-F238E27FC236}">
                    <a16:creationId xmlns:a16="http://schemas.microsoft.com/office/drawing/2014/main" id="{CF5CE94F-BBB8-424E-BCB1-AFC1A716F34D}"/>
                  </a:ext>
                </a:extLst>
              </p:cNvPr>
              <p:cNvSpPr>
                <a:spLocks/>
              </p:cNvSpPr>
              <p:nvPr/>
            </p:nvSpPr>
            <p:spPr bwMode="gray">
              <a:xfrm>
                <a:off x="1160" y="1636"/>
                <a:ext cx="38" cy="50"/>
              </a:xfrm>
              <a:custGeom>
                <a:avLst/>
                <a:gdLst>
                  <a:gd name="T0" fmla="*/ 16 w 16"/>
                  <a:gd name="T1" fmla="*/ 0 h 21"/>
                  <a:gd name="T2" fmla="*/ 0 w 16"/>
                  <a:gd name="T3" fmla="*/ 21 h 21"/>
                  <a:gd name="T4" fmla="*/ 16 w 16"/>
                  <a:gd name="T5" fmla="*/ 21 h 21"/>
                  <a:gd name="T6" fmla="*/ 16 w 16"/>
                  <a:gd name="T7" fmla="*/ 0 h 21"/>
                </a:gdLst>
                <a:ahLst/>
                <a:cxnLst>
                  <a:cxn ang="0">
                    <a:pos x="T0" y="T1"/>
                  </a:cxn>
                  <a:cxn ang="0">
                    <a:pos x="T2" y="T3"/>
                  </a:cxn>
                  <a:cxn ang="0">
                    <a:pos x="T4" y="T5"/>
                  </a:cxn>
                  <a:cxn ang="0">
                    <a:pos x="T6" y="T7"/>
                  </a:cxn>
                </a:cxnLst>
                <a:rect l="0" t="0" r="r" b="b"/>
                <a:pathLst>
                  <a:path w="16" h="21">
                    <a:moveTo>
                      <a:pt x="16" y="0"/>
                    </a:moveTo>
                    <a:cubicBezTo>
                      <a:pt x="9" y="2"/>
                      <a:pt x="2" y="10"/>
                      <a:pt x="0" y="21"/>
                    </a:cubicBezTo>
                    <a:cubicBezTo>
                      <a:pt x="16" y="21"/>
                      <a:pt x="16" y="21"/>
                      <a:pt x="16" y="21"/>
                    </a:cubicBezTo>
                    <a:lnTo>
                      <a:pt x="16" y="0"/>
                    </a:ln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02" name="Freeform 5">
                <a:extLst>
                  <a:ext uri="{FF2B5EF4-FFF2-40B4-BE49-F238E27FC236}">
                    <a16:creationId xmlns:a16="http://schemas.microsoft.com/office/drawing/2014/main" id="{EC54476C-33EC-48C9-AFFD-BC2F91F7D9C3}"/>
                  </a:ext>
                </a:extLst>
              </p:cNvPr>
              <p:cNvSpPr>
                <a:spLocks/>
              </p:cNvSpPr>
              <p:nvPr/>
            </p:nvSpPr>
            <p:spPr bwMode="gray">
              <a:xfrm>
                <a:off x="1156" y="1700"/>
                <a:ext cx="99" cy="95"/>
              </a:xfrm>
              <a:custGeom>
                <a:avLst/>
                <a:gdLst>
                  <a:gd name="T0" fmla="*/ 42 w 42"/>
                  <a:gd name="T1" fmla="*/ 0 h 40"/>
                  <a:gd name="T2" fmla="*/ 42 w 42"/>
                  <a:gd name="T3" fmla="*/ 0 h 40"/>
                  <a:gd name="T4" fmla="*/ 1 w 42"/>
                  <a:gd name="T5" fmla="*/ 0 h 40"/>
                  <a:gd name="T6" fmla="*/ 1 w 42"/>
                  <a:gd name="T7" fmla="*/ 0 h 40"/>
                  <a:gd name="T8" fmla="*/ 0 w 42"/>
                  <a:gd name="T9" fmla="*/ 7 h 40"/>
                  <a:gd name="T10" fmla="*/ 21 w 42"/>
                  <a:gd name="T11" fmla="*/ 40 h 40"/>
                  <a:gd name="T12" fmla="*/ 42 w 42"/>
                  <a:gd name="T13" fmla="*/ 7 h 40"/>
                  <a:gd name="T14" fmla="*/ 42 w 42"/>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0">
                    <a:moveTo>
                      <a:pt x="42" y="0"/>
                    </a:moveTo>
                    <a:cubicBezTo>
                      <a:pt x="42" y="0"/>
                      <a:pt x="42" y="0"/>
                      <a:pt x="42" y="0"/>
                    </a:cubicBezTo>
                    <a:cubicBezTo>
                      <a:pt x="1" y="0"/>
                      <a:pt x="1" y="0"/>
                      <a:pt x="1" y="0"/>
                    </a:cubicBezTo>
                    <a:cubicBezTo>
                      <a:pt x="1" y="0"/>
                      <a:pt x="1" y="0"/>
                      <a:pt x="1" y="0"/>
                    </a:cubicBezTo>
                    <a:cubicBezTo>
                      <a:pt x="0" y="2"/>
                      <a:pt x="0" y="4"/>
                      <a:pt x="0" y="7"/>
                    </a:cubicBezTo>
                    <a:cubicBezTo>
                      <a:pt x="0" y="25"/>
                      <a:pt x="10" y="40"/>
                      <a:pt x="21" y="40"/>
                    </a:cubicBezTo>
                    <a:cubicBezTo>
                      <a:pt x="33" y="40"/>
                      <a:pt x="42" y="25"/>
                      <a:pt x="42" y="7"/>
                    </a:cubicBezTo>
                    <a:cubicBezTo>
                      <a:pt x="42" y="4"/>
                      <a:pt x="42" y="2"/>
                      <a:pt x="42"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03" name="Freeform 6">
                <a:extLst>
                  <a:ext uri="{FF2B5EF4-FFF2-40B4-BE49-F238E27FC236}">
                    <a16:creationId xmlns:a16="http://schemas.microsoft.com/office/drawing/2014/main" id="{BB4CDAA7-6722-4CE0-8123-C1B7D21D1EFB}"/>
                  </a:ext>
                </a:extLst>
              </p:cNvPr>
              <p:cNvSpPr>
                <a:spLocks/>
              </p:cNvSpPr>
              <p:nvPr/>
            </p:nvSpPr>
            <p:spPr bwMode="gray">
              <a:xfrm>
                <a:off x="1212" y="1636"/>
                <a:ext cx="41" cy="50"/>
              </a:xfrm>
              <a:custGeom>
                <a:avLst/>
                <a:gdLst>
                  <a:gd name="T0" fmla="*/ 17 w 17"/>
                  <a:gd name="T1" fmla="*/ 21 h 21"/>
                  <a:gd name="T2" fmla="*/ 0 w 17"/>
                  <a:gd name="T3" fmla="*/ 0 h 21"/>
                  <a:gd name="T4" fmla="*/ 0 w 17"/>
                  <a:gd name="T5" fmla="*/ 21 h 21"/>
                  <a:gd name="T6" fmla="*/ 17 w 17"/>
                  <a:gd name="T7" fmla="*/ 21 h 21"/>
                </a:gdLst>
                <a:ahLst/>
                <a:cxnLst>
                  <a:cxn ang="0">
                    <a:pos x="T0" y="T1"/>
                  </a:cxn>
                  <a:cxn ang="0">
                    <a:pos x="T2" y="T3"/>
                  </a:cxn>
                  <a:cxn ang="0">
                    <a:pos x="T4" y="T5"/>
                  </a:cxn>
                  <a:cxn ang="0">
                    <a:pos x="T6" y="T7"/>
                  </a:cxn>
                </a:cxnLst>
                <a:rect l="0" t="0" r="r" b="b"/>
                <a:pathLst>
                  <a:path w="17" h="21">
                    <a:moveTo>
                      <a:pt x="17" y="21"/>
                    </a:moveTo>
                    <a:cubicBezTo>
                      <a:pt x="14" y="10"/>
                      <a:pt x="8" y="2"/>
                      <a:pt x="0" y="0"/>
                    </a:cubicBezTo>
                    <a:cubicBezTo>
                      <a:pt x="0" y="21"/>
                      <a:pt x="0" y="21"/>
                      <a:pt x="0" y="21"/>
                    </a:cubicBezTo>
                    <a:lnTo>
                      <a:pt x="17" y="21"/>
                    </a:ln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44" name="Group 7">
              <a:extLst>
                <a:ext uri="{FF2B5EF4-FFF2-40B4-BE49-F238E27FC236}">
                  <a16:creationId xmlns:a16="http://schemas.microsoft.com/office/drawing/2014/main" id="{F8110330-98F8-449A-9DD3-61BCCAA63DC6}"/>
                </a:ext>
              </a:extLst>
            </p:cNvPr>
            <p:cNvGrpSpPr>
              <a:grpSpLocks/>
            </p:cNvGrpSpPr>
            <p:nvPr/>
          </p:nvGrpSpPr>
          <p:grpSpPr bwMode="auto">
            <a:xfrm>
              <a:off x="419" y="909"/>
              <a:ext cx="564" cy="616"/>
              <a:chOff x="419" y="909"/>
              <a:chExt cx="564" cy="616"/>
            </a:xfrm>
          </p:grpSpPr>
          <p:sp>
            <p:nvSpPr>
              <p:cNvPr id="94" name="Rectangle 8">
                <a:extLst>
                  <a:ext uri="{FF2B5EF4-FFF2-40B4-BE49-F238E27FC236}">
                    <a16:creationId xmlns:a16="http://schemas.microsoft.com/office/drawing/2014/main" id="{F84D23CA-7D02-42D8-BDCD-BD3F9C105D3B}"/>
                  </a:ext>
                </a:extLst>
              </p:cNvPr>
              <p:cNvSpPr>
                <a:spLocks noChangeArrowheads="1"/>
              </p:cNvSpPr>
              <p:nvPr/>
            </p:nvSpPr>
            <p:spPr bwMode="gray">
              <a:xfrm>
                <a:off x="419" y="909"/>
                <a:ext cx="564" cy="477"/>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95" name="Rectangle 9">
                <a:extLst>
                  <a:ext uri="{FF2B5EF4-FFF2-40B4-BE49-F238E27FC236}">
                    <a16:creationId xmlns:a16="http://schemas.microsoft.com/office/drawing/2014/main" id="{01E62E2B-055C-4964-9136-BE26F2D0B133}"/>
                  </a:ext>
                </a:extLst>
              </p:cNvPr>
              <p:cNvSpPr>
                <a:spLocks noChangeArrowheads="1"/>
              </p:cNvSpPr>
              <p:nvPr/>
            </p:nvSpPr>
            <p:spPr bwMode="gray">
              <a:xfrm>
                <a:off x="452" y="935"/>
                <a:ext cx="498" cy="397"/>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96" name="Rectangle 10">
                <a:extLst>
                  <a:ext uri="{FF2B5EF4-FFF2-40B4-BE49-F238E27FC236}">
                    <a16:creationId xmlns:a16="http://schemas.microsoft.com/office/drawing/2014/main" id="{9F1F816C-FEB0-41FD-BB58-7E0194658AE2}"/>
                  </a:ext>
                </a:extLst>
              </p:cNvPr>
              <p:cNvSpPr>
                <a:spLocks noChangeArrowheads="1"/>
              </p:cNvSpPr>
              <p:nvPr/>
            </p:nvSpPr>
            <p:spPr bwMode="gray">
              <a:xfrm>
                <a:off x="674" y="1395"/>
                <a:ext cx="54" cy="78"/>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97" name="Rectangle 11">
                <a:extLst>
                  <a:ext uri="{FF2B5EF4-FFF2-40B4-BE49-F238E27FC236}">
                    <a16:creationId xmlns:a16="http://schemas.microsoft.com/office/drawing/2014/main" id="{747F5CAC-E9FD-48C6-AF84-F1F70529EAAB}"/>
                  </a:ext>
                </a:extLst>
              </p:cNvPr>
              <p:cNvSpPr>
                <a:spLocks noChangeArrowheads="1"/>
              </p:cNvSpPr>
              <p:nvPr/>
            </p:nvSpPr>
            <p:spPr bwMode="gray">
              <a:xfrm>
                <a:off x="556" y="1483"/>
                <a:ext cx="288" cy="42"/>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98" name="Rectangle 12">
                <a:extLst>
                  <a:ext uri="{FF2B5EF4-FFF2-40B4-BE49-F238E27FC236}">
                    <a16:creationId xmlns:a16="http://schemas.microsoft.com/office/drawing/2014/main" id="{78348F59-F55B-485B-9E4D-B5C17600400E}"/>
                  </a:ext>
                </a:extLst>
              </p:cNvPr>
              <p:cNvSpPr>
                <a:spLocks noChangeArrowheads="1"/>
              </p:cNvSpPr>
              <p:nvPr/>
            </p:nvSpPr>
            <p:spPr bwMode="gray">
              <a:xfrm>
                <a:off x="582" y="1348"/>
                <a:ext cx="61" cy="21"/>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99" name="Rectangle 13">
                <a:extLst>
                  <a:ext uri="{FF2B5EF4-FFF2-40B4-BE49-F238E27FC236}">
                    <a16:creationId xmlns:a16="http://schemas.microsoft.com/office/drawing/2014/main" id="{E8FC921F-9502-4979-9544-917132ACC4EA}"/>
                  </a:ext>
                </a:extLst>
              </p:cNvPr>
              <p:cNvSpPr>
                <a:spLocks noChangeArrowheads="1"/>
              </p:cNvSpPr>
              <p:nvPr/>
            </p:nvSpPr>
            <p:spPr bwMode="gray">
              <a:xfrm>
                <a:off x="669" y="1348"/>
                <a:ext cx="64" cy="21"/>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00" name="Rectangle 14">
                <a:extLst>
                  <a:ext uri="{FF2B5EF4-FFF2-40B4-BE49-F238E27FC236}">
                    <a16:creationId xmlns:a16="http://schemas.microsoft.com/office/drawing/2014/main" id="{01BEB213-40F5-407E-81B2-BF440D7269A5}"/>
                  </a:ext>
                </a:extLst>
              </p:cNvPr>
              <p:cNvSpPr>
                <a:spLocks noChangeArrowheads="1"/>
              </p:cNvSpPr>
              <p:nvPr/>
            </p:nvSpPr>
            <p:spPr bwMode="gray">
              <a:xfrm>
                <a:off x="757" y="1348"/>
                <a:ext cx="63" cy="21"/>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45" name="Group 15">
              <a:extLst>
                <a:ext uri="{FF2B5EF4-FFF2-40B4-BE49-F238E27FC236}">
                  <a16:creationId xmlns:a16="http://schemas.microsoft.com/office/drawing/2014/main" id="{D64EDF26-1E23-4A99-861F-6492DFB45748}"/>
                </a:ext>
              </a:extLst>
            </p:cNvPr>
            <p:cNvGrpSpPr>
              <a:grpSpLocks/>
            </p:cNvGrpSpPr>
            <p:nvPr/>
          </p:nvGrpSpPr>
          <p:grpSpPr bwMode="auto">
            <a:xfrm>
              <a:off x="1024" y="909"/>
              <a:ext cx="292" cy="616"/>
              <a:chOff x="1024" y="909"/>
              <a:chExt cx="292" cy="616"/>
            </a:xfrm>
          </p:grpSpPr>
          <p:sp>
            <p:nvSpPr>
              <p:cNvPr id="89" name="Rectangle 16">
                <a:extLst>
                  <a:ext uri="{FF2B5EF4-FFF2-40B4-BE49-F238E27FC236}">
                    <a16:creationId xmlns:a16="http://schemas.microsoft.com/office/drawing/2014/main" id="{75C15F55-EEE3-417A-A7E3-D34F32EE27A2}"/>
                  </a:ext>
                </a:extLst>
              </p:cNvPr>
              <p:cNvSpPr>
                <a:spLocks noChangeArrowheads="1"/>
              </p:cNvSpPr>
              <p:nvPr/>
            </p:nvSpPr>
            <p:spPr bwMode="gray">
              <a:xfrm>
                <a:off x="1024" y="909"/>
                <a:ext cx="292" cy="616"/>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90" name="Rectangle 17">
                <a:extLst>
                  <a:ext uri="{FF2B5EF4-FFF2-40B4-BE49-F238E27FC236}">
                    <a16:creationId xmlns:a16="http://schemas.microsoft.com/office/drawing/2014/main" id="{3462DC62-E826-4B2D-AFF6-DDB5996D6316}"/>
                  </a:ext>
                </a:extLst>
              </p:cNvPr>
              <p:cNvSpPr>
                <a:spLocks noChangeArrowheads="1"/>
              </p:cNvSpPr>
              <p:nvPr/>
            </p:nvSpPr>
            <p:spPr bwMode="gray">
              <a:xfrm>
                <a:off x="1061" y="963"/>
                <a:ext cx="220" cy="38"/>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91" name="Rectangle 18">
                <a:extLst>
                  <a:ext uri="{FF2B5EF4-FFF2-40B4-BE49-F238E27FC236}">
                    <a16:creationId xmlns:a16="http://schemas.microsoft.com/office/drawing/2014/main" id="{BEEB5A09-E4EE-4DD4-930B-AE29C8F170CE}"/>
                  </a:ext>
                </a:extLst>
              </p:cNvPr>
              <p:cNvSpPr>
                <a:spLocks noChangeArrowheads="1"/>
              </p:cNvSpPr>
              <p:nvPr/>
            </p:nvSpPr>
            <p:spPr bwMode="gray">
              <a:xfrm>
                <a:off x="1061" y="1036"/>
                <a:ext cx="220" cy="38"/>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92" name="Rectangle 19">
                <a:extLst>
                  <a:ext uri="{FF2B5EF4-FFF2-40B4-BE49-F238E27FC236}">
                    <a16:creationId xmlns:a16="http://schemas.microsoft.com/office/drawing/2014/main" id="{524F47FE-91E9-4A32-8D92-34BA7C407D03}"/>
                  </a:ext>
                </a:extLst>
              </p:cNvPr>
              <p:cNvSpPr>
                <a:spLocks noChangeArrowheads="1"/>
              </p:cNvSpPr>
              <p:nvPr/>
            </p:nvSpPr>
            <p:spPr bwMode="gray">
              <a:xfrm>
                <a:off x="1099" y="1473"/>
                <a:ext cx="144" cy="52"/>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93" name="Oval 20">
                <a:extLst>
                  <a:ext uri="{FF2B5EF4-FFF2-40B4-BE49-F238E27FC236}">
                    <a16:creationId xmlns:a16="http://schemas.microsoft.com/office/drawing/2014/main" id="{362199E2-4992-4E40-8C8A-57E9DE2F8981}"/>
                  </a:ext>
                </a:extLst>
              </p:cNvPr>
              <p:cNvSpPr>
                <a:spLocks noChangeArrowheads="1"/>
              </p:cNvSpPr>
              <p:nvPr/>
            </p:nvSpPr>
            <p:spPr bwMode="gray">
              <a:xfrm>
                <a:off x="1111" y="1320"/>
                <a:ext cx="118" cy="118"/>
              </a:xfrm>
              <a:prstGeom prst="ellipse">
                <a:avLst/>
              </a:pr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46" name="Group 21">
              <a:extLst>
                <a:ext uri="{FF2B5EF4-FFF2-40B4-BE49-F238E27FC236}">
                  <a16:creationId xmlns:a16="http://schemas.microsoft.com/office/drawing/2014/main" id="{AA219B26-13B3-4600-A55A-96101B535AFC}"/>
                </a:ext>
              </a:extLst>
            </p:cNvPr>
            <p:cNvGrpSpPr>
              <a:grpSpLocks/>
            </p:cNvGrpSpPr>
            <p:nvPr/>
          </p:nvGrpSpPr>
          <p:grpSpPr bwMode="auto">
            <a:xfrm>
              <a:off x="310" y="1570"/>
              <a:ext cx="782" cy="225"/>
              <a:chOff x="310" y="1570"/>
              <a:chExt cx="782" cy="225"/>
            </a:xfrm>
          </p:grpSpPr>
          <p:sp>
            <p:nvSpPr>
              <p:cNvPr id="48" name="Freeform 22">
                <a:extLst>
                  <a:ext uri="{FF2B5EF4-FFF2-40B4-BE49-F238E27FC236}">
                    <a16:creationId xmlns:a16="http://schemas.microsoft.com/office/drawing/2014/main" id="{216B2594-7E1D-497F-8D09-2F1096FBC15A}"/>
                  </a:ext>
                </a:extLst>
              </p:cNvPr>
              <p:cNvSpPr>
                <a:spLocks/>
              </p:cNvSpPr>
              <p:nvPr/>
            </p:nvSpPr>
            <p:spPr bwMode="gray">
              <a:xfrm>
                <a:off x="310" y="1570"/>
                <a:ext cx="782" cy="189"/>
              </a:xfrm>
              <a:custGeom>
                <a:avLst/>
                <a:gdLst>
                  <a:gd name="T0" fmla="*/ 782 w 782"/>
                  <a:gd name="T1" fmla="*/ 189 h 189"/>
                  <a:gd name="T2" fmla="*/ 0 w 782"/>
                  <a:gd name="T3" fmla="*/ 189 h 189"/>
                  <a:gd name="T4" fmla="*/ 69 w 782"/>
                  <a:gd name="T5" fmla="*/ 0 h 189"/>
                  <a:gd name="T6" fmla="*/ 711 w 782"/>
                  <a:gd name="T7" fmla="*/ 0 h 189"/>
                  <a:gd name="T8" fmla="*/ 711 w 782"/>
                  <a:gd name="T9" fmla="*/ 0 h 189"/>
                  <a:gd name="T10" fmla="*/ 782 w 782"/>
                  <a:gd name="T11" fmla="*/ 189 h 189"/>
                </a:gdLst>
                <a:ahLst/>
                <a:cxnLst>
                  <a:cxn ang="0">
                    <a:pos x="T0" y="T1"/>
                  </a:cxn>
                  <a:cxn ang="0">
                    <a:pos x="T2" y="T3"/>
                  </a:cxn>
                  <a:cxn ang="0">
                    <a:pos x="T4" y="T5"/>
                  </a:cxn>
                  <a:cxn ang="0">
                    <a:pos x="T6" y="T7"/>
                  </a:cxn>
                  <a:cxn ang="0">
                    <a:pos x="T8" y="T9"/>
                  </a:cxn>
                  <a:cxn ang="0">
                    <a:pos x="T10" y="T11"/>
                  </a:cxn>
                </a:cxnLst>
                <a:rect l="0" t="0" r="r" b="b"/>
                <a:pathLst>
                  <a:path w="782" h="189">
                    <a:moveTo>
                      <a:pt x="782" y="189"/>
                    </a:moveTo>
                    <a:lnTo>
                      <a:pt x="0" y="189"/>
                    </a:lnTo>
                    <a:lnTo>
                      <a:pt x="69" y="0"/>
                    </a:lnTo>
                    <a:lnTo>
                      <a:pt x="711" y="0"/>
                    </a:lnTo>
                    <a:lnTo>
                      <a:pt x="711" y="0"/>
                    </a:lnTo>
                    <a:lnTo>
                      <a:pt x="782" y="189"/>
                    </a:ln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9" name="Rectangle 23">
                <a:extLst>
                  <a:ext uri="{FF2B5EF4-FFF2-40B4-BE49-F238E27FC236}">
                    <a16:creationId xmlns:a16="http://schemas.microsoft.com/office/drawing/2014/main" id="{A380D76B-C0DB-42D3-B55D-E60C2665C278}"/>
                  </a:ext>
                </a:extLst>
              </p:cNvPr>
              <p:cNvSpPr>
                <a:spLocks noChangeArrowheads="1"/>
              </p:cNvSpPr>
              <p:nvPr/>
            </p:nvSpPr>
            <p:spPr bwMode="gray">
              <a:xfrm>
                <a:off x="417" y="1603"/>
                <a:ext cx="35"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50" name="Rectangle 24">
                <a:extLst>
                  <a:ext uri="{FF2B5EF4-FFF2-40B4-BE49-F238E27FC236}">
                    <a16:creationId xmlns:a16="http://schemas.microsoft.com/office/drawing/2014/main" id="{D56EE958-CD82-43A6-A68D-02043C341837}"/>
                  </a:ext>
                </a:extLst>
              </p:cNvPr>
              <p:cNvSpPr>
                <a:spLocks noChangeArrowheads="1"/>
              </p:cNvSpPr>
              <p:nvPr/>
            </p:nvSpPr>
            <p:spPr bwMode="gray">
              <a:xfrm>
                <a:off x="476" y="1603"/>
                <a:ext cx="35"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51" name="Rectangle 25">
                <a:extLst>
                  <a:ext uri="{FF2B5EF4-FFF2-40B4-BE49-F238E27FC236}">
                    <a16:creationId xmlns:a16="http://schemas.microsoft.com/office/drawing/2014/main" id="{F9233479-1DF7-4FC2-B377-70320DD1893E}"/>
                  </a:ext>
                </a:extLst>
              </p:cNvPr>
              <p:cNvSpPr>
                <a:spLocks noChangeArrowheads="1"/>
              </p:cNvSpPr>
              <p:nvPr/>
            </p:nvSpPr>
            <p:spPr bwMode="gray">
              <a:xfrm>
                <a:off x="535" y="1603"/>
                <a:ext cx="35"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52" name="Rectangle 26">
                <a:extLst>
                  <a:ext uri="{FF2B5EF4-FFF2-40B4-BE49-F238E27FC236}">
                    <a16:creationId xmlns:a16="http://schemas.microsoft.com/office/drawing/2014/main" id="{9095A722-FCC9-46F0-8F67-CF7D5D3E61C4}"/>
                  </a:ext>
                </a:extLst>
              </p:cNvPr>
              <p:cNvSpPr>
                <a:spLocks noChangeArrowheads="1"/>
              </p:cNvSpPr>
              <p:nvPr/>
            </p:nvSpPr>
            <p:spPr bwMode="gray">
              <a:xfrm>
                <a:off x="594" y="1603"/>
                <a:ext cx="35"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53" name="Rectangle 27">
                <a:extLst>
                  <a:ext uri="{FF2B5EF4-FFF2-40B4-BE49-F238E27FC236}">
                    <a16:creationId xmlns:a16="http://schemas.microsoft.com/office/drawing/2014/main" id="{95C20ADB-E5DC-4B94-97F8-2092019894FF}"/>
                  </a:ext>
                </a:extLst>
              </p:cNvPr>
              <p:cNvSpPr>
                <a:spLocks noChangeArrowheads="1"/>
              </p:cNvSpPr>
              <p:nvPr/>
            </p:nvSpPr>
            <p:spPr bwMode="gray">
              <a:xfrm>
                <a:off x="653" y="1603"/>
                <a:ext cx="35"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54" name="Rectangle 28">
                <a:extLst>
                  <a:ext uri="{FF2B5EF4-FFF2-40B4-BE49-F238E27FC236}">
                    <a16:creationId xmlns:a16="http://schemas.microsoft.com/office/drawing/2014/main" id="{D3A535DF-C21E-47D8-8E50-D40B49809356}"/>
                  </a:ext>
                </a:extLst>
              </p:cNvPr>
              <p:cNvSpPr>
                <a:spLocks noChangeArrowheads="1"/>
              </p:cNvSpPr>
              <p:nvPr/>
            </p:nvSpPr>
            <p:spPr bwMode="gray">
              <a:xfrm>
                <a:off x="712" y="1603"/>
                <a:ext cx="35"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55" name="Rectangle 29">
                <a:extLst>
                  <a:ext uri="{FF2B5EF4-FFF2-40B4-BE49-F238E27FC236}">
                    <a16:creationId xmlns:a16="http://schemas.microsoft.com/office/drawing/2014/main" id="{B7932705-2666-4B4A-B010-0719A0F5D1A8}"/>
                  </a:ext>
                </a:extLst>
              </p:cNvPr>
              <p:cNvSpPr>
                <a:spLocks noChangeArrowheads="1"/>
              </p:cNvSpPr>
              <p:nvPr/>
            </p:nvSpPr>
            <p:spPr bwMode="gray">
              <a:xfrm>
                <a:off x="771" y="1603"/>
                <a:ext cx="35"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56" name="Rectangle 30">
                <a:extLst>
                  <a:ext uri="{FF2B5EF4-FFF2-40B4-BE49-F238E27FC236}">
                    <a16:creationId xmlns:a16="http://schemas.microsoft.com/office/drawing/2014/main" id="{B5E26940-B7A8-4626-B294-6E90E87D8572}"/>
                  </a:ext>
                </a:extLst>
              </p:cNvPr>
              <p:cNvSpPr>
                <a:spLocks noChangeArrowheads="1"/>
              </p:cNvSpPr>
              <p:nvPr/>
            </p:nvSpPr>
            <p:spPr bwMode="gray">
              <a:xfrm>
                <a:off x="830" y="1603"/>
                <a:ext cx="35"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57" name="Rectangle 31">
                <a:extLst>
                  <a:ext uri="{FF2B5EF4-FFF2-40B4-BE49-F238E27FC236}">
                    <a16:creationId xmlns:a16="http://schemas.microsoft.com/office/drawing/2014/main" id="{9E6E858F-BE67-4F5A-B272-AA0E5A5685B4}"/>
                  </a:ext>
                </a:extLst>
              </p:cNvPr>
              <p:cNvSpPr>
                <a:spLocks noChangeArrowheads="1"/>
              </p:cNvSpPr>
              <p:nvPr/>
            </p:nvSpPr>
            <p:spPr bwMode="gray">
              <a:xfrm>
                <a:off x="889" y="1603"/>
                <a:ext cx="35"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58" name="Rectangle 32">
                <a:extLst>
                  <a:ext uri="{FF2B5EF4-FFF2-40B4-BE49-F238E27FC236}">
                    <a16:creationId xmlns:a16="http://schemas.microsoft.com/office/drawing/2014/main" id="{B5FAAC84-6613-49F5-8F11-90C1ACF4DA60}"/>
                  </a:ext>
                </a:extLst>
              </p:cNvPr>
              <p:cNvSpPr>
                <a:spLocks noChangeArrowheads="1"/>
              </p:cNvSpPr>
              <p:nvPr/>
            </p:nvSpPr>
            <p:spPr bwMode="gray">
              <a:xfrm>
                <a:off x="950" y="1603"/>
                <a:ext cx="36"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59" name="Rectangle 33">
                <a:extLst>
                  <a:ext uri="{FF2B5EF4-FFF2-40B4-BE49-F238E27FC236}">
                    <a16:creationId xmlns:a16="http://schemas.microsoft.com/office/drawing/2014/main" id="{C5C044AA-14D4-4D00-B9CD-CE8E92F5054A}"/>
                  </a:ext>
                </a:extLst>
              </p:cNvPr>
              <p:cNvSpPr>
                <a:spLocks noChangeArrowheads="1"/>
              </p:cNvSpPr>
              <p:nvPr/>
            </p:nvSpPr>
            <p:spPr bwMode="gray">
              <a:xfrm>
                <a:off x="405" y="1636"/>
                <a:ext cx="38" cy="22"/>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60" name="Rectangle 34">
                <a:extLst>
                  <a:ext uri="{FF2B5EF4-FFF2-40B4-BE49-F238E27FC236}">
                    <a16:creationId xmlns:a16="http://schemas.microsoft.com/office/drawing/2014/main" id="{FD03E5B8-3A8F-47E6-9832-2D4707383822}"/>
                  </a:ext>
                </a:extLst>
              </p:cNvPr>
              <p:cNvSpPr>
                <a:spLocks noChangeArrowheads="1"/>
              </p:cNvSpPr>
              <p:nvPr/>
            </p:nvSpPr>
            <p:spPr bwMode="gray">
              <a:xfrm>
                <a:off x="466" y="1636"/>
                <a:ext cx="38" cy="22"/>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61" name="Rectangle 35">
                <a:extLst>
                  <a:ext uri="{FF2B5EF4-FFF2-40B4-BE49-F238E27FC236}">
                    <a16:creationId xmlns:a16="http://schemas.microsoft.com/office/drawing/2014/main" id="{2A2F4B94-66A7-4B67-BBD0-C71420415CBC}"/>
                  </a:ext>
                </a:extLst>
              </p:cNvPr>
              <p:cNvSpPr>
                <a:spLocks noChangeArrowheads="1"/>
              </p:cNvSpPr>
              <p:nvPr/>
            </p:nvSpPr>
            <p:spPr bwMode="gray">
              <a:xfrm>
                <a:off x="528" y="1636"/>
                <a:ext cx="37" cy="22"/>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62" name="Rectangle 36">
                <a:extLst>
                  <a:ext uri="{FF2B5EF4-FFF2-40B4-BE49-F238E27FC236}">
                    <a16:creationId xmlns:a16="http://schemas.microsoft.com/office/drawing/2014/main" id="{90D6CD46-B445-4DFD-85B6-B44DA336383C}"/>
                  </a:ext>
                </a:extLst>
              </p:cNvPr>
              <p:cNvSpPr>
                <a:spLocks noChangeArrowheads="1"/>
              </p:cNvSpPr>
              <p:nvPr/>
            </p:nvSpPr>
            <p:spPr bwMode="gray">
              <a:xfrm>
                <a:off x="589" y="1636"/>
                <a:ext cx="38" cy="22"/>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63" name="Rectangle 37">
                <a:extLst>
                  <a:ext uri="{FF2B5EF4-FFF2-40B4-BE49-F238E27FC236}">
                    <a16:creationId xmlns:a16="http://schemas.microsoft.com/office/drawing/2014/main" id="{90452315-FFB0-45D0-8565-4BD0F292062B}"/>
                  </a:ext>
                </a:extLst>
              </p:cNvPr>
              <p:cNvSpPr>
                <a:spLocks noChangeArrowheads="1"/>
              </p:cNvSpPr>
              <p:nvPr/>
            </p:nvSpPr>
            <p:spPr bwMode="gray">
              <a:xfrm>
                <a:off x="650" y="1636"/>
                <a:ext cx="38" cy="22"/>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64" name="Rectangle 38">
                <a:extLst>
                  <a:ext uri="{FF2B5EF4-FFF2-40B4-BE49-F238E27FC236}">
                    <a16:creationId xmlns:a16="http://schemas.microsoft.com/office/drawing/2014/main" id="{CF9D30BA-66A0-47DA-BE1E-ED955A8B6F55}"/>
                  </a:ext>
                </a:extLst>
              </p:cNvPr>
              <p:cNvSpPr>
                <a:spLocks noChangeArrowheads="1"/>
              </p:cNvSpPr>
              <p:nvPr/>
            </p:nvSpPr>
            <p:spPr bwMode="gray">
              <a:xfrm>
                <a:off x="714" y="1636"/>
                <a:ext cx="36" cy="22"/>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65" name="Rectangle 39">
                <a:extLst>
                  <a:ext uri="{FF2B5EF4-FFF2-40B4-BE49-F238E27FC236}">
                    <a16:creationId xmlns:a16="http://schemas.microsoft.com/office/drawing/2014/main" id="{8D882590-7205-4B6E-A8E5-803D10E2FFC1}"/>
                  </a:ext>
                </a:extLst>
              </p:cNvPr>
              <p:cNvSpPr>
                <a:spLocks noChangeArrowheads="1"/>
              </p:cNvSpPr>
              <p:nvPr/>
            </p:nvSpPr>
            <p:spPr bwMode="gray">
              <a:xfrm>
                <a:off x="776" y="1636"/>
                <a:ext cx="35" cy="22"/>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66" name="Rectangle 40">
                <a:extLst>
                  <a:ext uri="{FF2B5EF4-FFF2-40B4-BE49-F238E27FC236}">
                    <a16:creationId xmlns:a16="http://schemas.microsoft.com/office/drawing/2014/main" id="{F42B3C1A-BAD9-45A7-B226-85120521B666}"/>
                  </a:ext>
                </a:extLst>
              </p:cNvPr>
              <p:cNvSpPr>
                <a:spLocks noChangeArrowheads="1"/>
              </p:cNvSpPr>
              <p:nvPr/>
            </p:nvSpPr>
            <p:spPr bwMode="gray">
              <a:xfrm>
                <a:off x="837" y="1636"/>
                <a:ext cx="35" cy="22"/>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67" name="Rectangle 41">
                <a:extLst>
                  <a:ext uri="{FF2B5EF4-FFF2-40B4-BE49-F238E27FC236}">
                    <a16:creationId xmlns:a16="http://schemas.microsoft.com/office/drawing/2014/main" id="{90964CEF-7A05-40CB-BB54-C33849DBED70}"/>
                  </a:ext>
                </a:extLst>
              </p:cNvPr>
              <p:cNvSpPr>
                <a:spLocks noChangeArrowheads="1"/>
              </p:cNvSpPr>
              <p:nvPr/>
            </p:nvSpPr>
            <p:spPr bwMode="gray">
              <a:xfrm>
                <a:off x="898" y="1636"/>
                <a:ext cx="36" cy="22"/>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68" name="Rectangle 42">
                <a:extLst>
                  <a:ext uri="{FF2B5EF4-FFF2-40B4-BE49-F238E27FC236}">
                    <a16:creationId xmlns:a16="http://schemas.microsoft.com/office/drawing/2014/main" id="{4FAE07E4-698D-49FD-AEA3-EA6978724DA7}"/>
                  </a:ext>
                </a:extLst>
              </p:cNvPr>
              <p:cNvSpPr>
                <a:spLocks noChangeArrowheads="1"/>
              </p:cNvSpPr>
              <p:nvPr/>
            </p:nvSpPr>
            <p:spPr bwMode="gray">
              <a:xfrm>
                <a:off x="960" y="1636"/>
                <a:ext cx="35" cy="22"/>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69" name="Rectangle 43">
                <a:extLst>
                  <a:ext uri="{FF2B5EF4-FFF2-40B4-BE49-F238E27FC236}">
                    <a16:creationId xmlns:a16="http://schemas.microsoft.com/office/drawing/2014/main" id="{51DA07AA-19D2-4524-9037-CE884284DF40}"/>
                  </a:ext>
                </a:extLst>
              </p:cNvPr>
              <p:cNvSpPr>
                <a:spLocks noChangeArrowheads="1"/>
              </p:cNvSpPr>
              <p:nvPr/>
            </p:nvSpPr>
            <p:spPr bwMode="gray">
              <a:xfrm>
                <a:off x="393" y="1672"/>
                <a:ext cx="40"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70" name="Rectangle 44">
                <a:extLst>
                  <a:ext uri="{FF2B5EF4-FFF2-40B4-BE49-F238E27FC236}">
                    <a16:creationId xmlns:a16="http://schemas.microsoft.com/office/drawing/2014/main" id="{DD18E82F-9700-43AD-ACF8-A1144BDD27C2}"/>
                  </a:ext>
                </a:extLst>
              </p:cNvPr>
              <p:cNvSpPr>
                <a:spLocks noChangeArrowheads="1"/>
              </p:cNvSpPr>
              <p:nvPr/>
            </p:nvSpPr>
            <p:spPr bwMode="gray">
              <a:xfrm>
                <a:off x="457" y="1672"/>
                <a:ext cx="40"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71" name="Rectangle 45">
                <a:extLst>
                  <a:ext uri="{FF2B5EF4-FFF2-40B4-BE49-F238E27FC236}">
                    <a16:creationId xmlns:a16="http://schemas.microsoft.com/office/drawing/2014/main" id="{818B054D-C2CE-4F68-84DD-7636DFB89161}"/>
                  </a:ext>
                </a:extLst>
              </p:cNvPr>
              <p:cNvSpPr>
                <a:spLocks noChangeArrowheads="1"/>
              </p:cNvSpPr>
              <p:nvPr/>
            </p:nvSpPr>
            <p:spPr bwMode="gray">
              <a:xfrm>
                <a:off x="521" y="1672"/>
                <a:ext cx="40"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72" name="Rectangle 46">
                <a:extLst>
                  <a:ext uri="{FF2B5EF4-FFF2-40B4-BE49-F238E27FC236}">
                    <a16:creationId xmlns:a16="http://schemas.microsoft.com/office/drawing/2014/main" id="{CAE1DCD1-18CC-4B11-915B-85510989BA0C}"/>
                  </a:ext>
                </a:extLst>
              </p:cNvPr>
              <p:cNvSpPr>
                <a:spLocks noChangeArrowheads="1"/>
              </p:cNvSpPr>
              <p:nvPr/>
            </p:nvSpPr>
            <p:spPr bwMode="gray">
              <a:xfrm>
                <a:off x="587" y="1672"/>
                <a:ext cx="37"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73" name="Rectangle 47">
                <a:extLst>
                  <a:ext uri="{FF2B5EF4-FFF2-40B4-BE49-F238E27FC236}">
                    <a16:creationId xmlns:a16="http://schemas.microsoft.com/office/drawing/2014/main" id="{0AF6FFD3-330E-443B-BB60-FAFF837702C0}"/>
                  </a:ext>
                </a:extLst>
              </p:cNvPr>
              <p:cNvSpPr>
                <a:spLocks noChangeArrowheads="1"/>
              </p:cNvSpPr>
              <p:nvPr/>
            </p:nvSpPr>
            <p:spPr bwMode="gray">
              <a:xfrm>
                <a:off x="650" y="1672"/>
                <a:ext cx="38"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74" name="Rectangle 48">
                <a:extLst>
                  <a:ext uri="{FF2B5EF4-FFF2-40B4-BE49-F238E27FC236}">
                    <a16:creationId xmlns:a16="http://schemas.microsoft.com/office/drawing/2014/main" id="{65E471FA-0CF0-4EA4-9B44-82FD06701761}"/>
                  </a:ext>
                </a:extLst>
              </p:cNvPr>
              <p:cNvSpPr>
                <a:spLocks noChangeArrowheads="1"/>
              </p:cNvSpPr>
              <p:nvPr/>
            </p:nvSpPr>
            <p:spPr bwMode="gray">
              <a:xfrm>
                <a:off x="714" y="1672"/>
                <a:ext cx="38"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75" name="Rectangle 49">
                <a:extLst>
                  <a:ext uri="{FF2B5EF4-FFF2-40B4-BE49-F238E27FC236}">
                    <a16:creationId xmlns:a16="http://schemas.microsoft.com/office/drawing/2014/main" id="{6AABDEF8-8C32-4766-AC64-B8B033083D76}"/>
                  </a:ext>
                </a:extLst>
              </p:cNvPr>
              <p:cNvSpPr>
                <a:spLocks noChangeArrowheads="1"/>
              </p:cNvSpPr>
              <p:nvPr/>
            </p:nvSpPr>
            <p:spPr bwMode="gray">
              <a:xfrm>
                <a:off x="778" y="1672"/>
                <a:ext cx="38"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76" name="Rectangle 50">
                <a:extLst>
                  <a:ext uri="{FF2B5EF4-FFF2-40B4-BE49-F238E27FC236}">
                    <a16:creationId xmlns:a16="http://schemas.microsoft.com/office/drawing/2014/main" id="{2EF358D3-E803-4866-BEF4-9FEDBCED6DBC}"/>
                  </a:ext>
                </a:extLst>
              </p:cNvPr>
              <p:cNvSpPr>
                <a:spLocks noChangeArrowheads="1"/>
              </p:cNvSpPr>
              <p:nvPr/>
            </p:nvSpPr>
            <p:spPr bwMode="gray">
              <a:xfrm>
                <a:off x="842" y="1672"/>
                <a:ext cx="37"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77" name="Rectangle 51">
                <a:extLst>
                  <a:ext uri="{FF2B5EF4-FFF2-40B4-BE49-F238E27FC236}">
                    <a16:creationId xmlns:a16="http://schemas.microsoft.com/office/drawing/2014/main" id="{B67F2840-0339-4CF7-AAD4-F9F884F8141C}"/>
                  </a:ext>
                </a:extLst>
              </p:cNvPr>
              <p:cNvSpPr>
                <a:spLocks noChangeArrowheads="1"/>
              </p:cNvSpPr>
              <p:nvPr/>
            </p:nvSpPr>
            <p:spPr bwMode="gray">
              <a:xfrm>
                <a:off x="905" y="1672"/>
                <a:ext cx="38"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78" name="Rectangle 52">
                <a:extLst>
                  <a:ext uri="{FF2B5EF4-FFF2-40B4-BE49-F238E27FC236}">
                    <a16:creationId xmlns:a16="http://schemas.microsoft.com/office/drawing/2014/main" id="{9AF78944-9201-4550-8B27-8D4BB5E15361}"/>
                  </a:ext>
                </a:extLst>
              </p:cNvPr>
              <p:cNvSpPr>
                <a:spLocks noChangeArrowheads="1"/>
              </p:cNvSpPr>
              <p:nvPr/>
            </p:nvSpPr>
            <p:spPr bwMode="gray">
              <a:xfrm>
                <a:off x="969" y="1672"/>
                <a:ext cx="38"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79" name="Rectangle 53">
                <a:extLst>
                  <a:ext uri="{FF2B5EF4-FFF2-40B4-BE49-F238E27FC236}">
                    <a16:creationId xmlns:a16="http://schemas.microsoft.com/office/drawing/2014/main" id="{153B9BFE-A38C-4B47-BE32-B12C6584A8D5}"/>
                  </a:ext>
                </a:extLst>
              </p:cNvPr>
              <p:cNvSpPr>
                <a:spLocks noChangeArrowheads="1"/>
              </p:cNvSpPr>
              <p:nvPr/>
            </p:nvSpPr>
            <p:spPr bwMode="gray">
              <a:xfrm>
                <a:off x="381" y="1707"/>
                <a:ext cx="40"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80" name="Rectangle 54">
                <a:extLst>
                  <a:ext uri="{FF2B5EF4-FFF2-40B4-BE49-F238E27FC236}">
                    <a16:creationId xmlns:a16="http://schemas.microsoft.com/office/drawing/2014/main" id="{93873C60-56B2-4322-AD62-E8552D841A2F}"/>
                  </a:ext>
                </a:extLst>
              </p:cNvPr>
              <p:cNvSpPr>
                <a:spLocks noChangeArrowheads="1"/>
              </p:cNvSpPr>
              <p:nvPr/>
            </p:nvSpPr>
            <p:spPr bwMode="gray">
              <a:xfrm>
                <a:off x="447" y="1707"/>
                <a:ext cx="41"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81" name="Rectangle 55">
                <a:extLst>
                  <a:ext uri="{FF2B5EF4-FFF2-40B4-BE49-F238E27FC236}">
                    <a16:creationId xmlns:a16="http://schemas.microsoft.com/office/drawing/2014/main" id="{F17BFF00-1DF2-4B24-8A23-BF22732877C6}"/>
                  </a:ext>
                </a:extLst>
              </p:cNvPr>
              <p:cNvSpPr>
                <a:spLocks noChangeArrowheads="1"/>
              </p:cNvSpPr>
              <p:nvPr/>
            </p:nvSpPr>
            <p:spPr bwMode="gray">
              <a:xfrm>
                <a:off x="513" y="1707"/>
                <a:ext cx="41"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82" name="Rectangle 56">
                <a:extLst>
                  <a:ext uri="{FF2B5EF4-FFF2-40B4-BE49-F238E27FC236}">
                    <a16:creationId xmlns:a16="http://schemas.microsoft.com/office/drawing/2014/main" id="{4279047F-C4F3-4D3D-BBBF-F87A6D6EE478}"/>
                  </a:ext>
                </a:extLst>
              </p:cNvPr>
              <p:cNvSpPr>
                <a:spLocks noChangeArrowheads="1"/>
              </p:cNvSpPr>
              <p:nvPr/>
            </p:nvSpPr>
            <p:spPr bwMode="gray">
              <a:xfrm>
                <a:off x="582" y="1707"/>
                <a:ext cx="40"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83" name="Rectangle 57">
                <a:extLst>
                  <a:ext uri="{FF2B5EF4-FFF2-40B4-BE49-F238E27FC236}">
                    <a16:creationId xmlns:a16="http://schemas.microsoft.com/office/drawing/2014/main" id="{6642A60E-4B88-4DF1-B6EA-D8EA2D78AE98}"/>
                  </a:ext>
                </a:extLst>
              </p:cNvPr>
              <p:cNvSpPr>
                <a:spLocks noChangeArrowheads="1"/>
              </p:cNvSpPr>
              <p:nvPr/>
            </p:nvSpPr>
            <p:spPr bwMode="gray">
              <a:xfrm>
                <a:off x="648" y="1707"/>
                <a:ext cx="106"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84" name="Rectangle 58">
                <a:extLst>
                  <a:ext uri="{FF2B5EF4-FFF2-40B4-BE49-F238E27FC236}">
                    <a16:creationId xmlns:a16="http://schemas.microsoft.com/office/drawing/2014/main" id="{420A3397-53D4-40B0-92E7-9CF873B88824}"/>
                  </a:ext>
                </a:extLst>
              </p:cNvPr>
              <p:cNvSpPr>
                <a:spLocks noChangeArrowheads="1"/>
              </p:cNvSpPr>
              <p:nvPr/>
            </p:nvSpPr>
            <p:spPr bwMode="gray">
              <a:xfrm>
                <a:off x="780" y="1707"/>
                <a:ext cx="40"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85" name="Rectangle 59">
                <a:extLst>
                  <a:ext uri="{FF2B5EF4-FFF2-40B4-BE49-F238E27FC236}">
                    <a16:creationId xmlns:a16="http://schemas.microsoft.com/office/drawing/2014/main" id="{4C196597-D920-42F9-967F-D53836F814F6}"/>
                  </a:ext>
                </a:extLst>
              </p:cNvPr>
              <p:cNvSpPr>
                <a:spLocks noChangeArrowheads="1"/>
              </p:cNvSpPr>
              <p:nvPr/>
            </p:nvSpPr>
            <p:spPr bwMode="gray">
              <a:xfrm>
                <a:off x="846" y="1707"/>
                <a:ext cx="41"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86" name="Rectangle 60">
                <a:extLst>
                  <a:ext uri="{FF2B5EF4-FFF2-40B4-BE49-F238E27FC236}">
                    <a16:creationId xmlns:a16="http://schemas.microsoft.com/office/drawing/2014/main" id="{EF67F671-7602-4779-9060-5624BA753542}"/>
                  </a:ext>
                </a:extLst>
              </p:cNvPr>
              <p:cNvSpPr>
                <a:spLocks noChangeArrowheads="1"/>
              </p:cNvSpPr>
              <p:nvPr/>
            </p:nvSpPr>
            <p:spPr bwMode="gray">
              <a:xfrm>
                <a:off x="913" y="1707"/>
                <a:ext cx="40"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87" name="Rectangle 61">
                <a:extLst>
                  <a:ext uri="{FF2B5EF4-FFF2-40B4-BE49-F238E27FC236}">
                    <a16:creationId xmlns:a16="http://schemas.microsoft.com/office/drawing/2014/main" id="{18DAC58C-D66F-4E21-90CC-52AEB92278FD}"/>
                  </a:ext>
                </a:extLst>
              </p:cNvPr>
              <p:cNvSpPr>
                <a:spLocks noChangeArrowheads="1"/>
              </p:cNvSpPr>
              <p:nvPr/>
            </p:nvSpPr>
            <p:spPr bwMode="gray">
              <a:xfrm>
                <a:off x="981" y="1707"/>
                <a:ext cx="40" cy="1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88" name="Rectangle 62">
                <a:extLst>
                  <a:ext uri="{FF2B5EF4-FFF2-40B4-BE49-F238E27FC236}">
                    <a16:creationId xmlns:a16="http://schemas.microsoft.com/office/drawing/2014/main" id="{E922DB11-00C1-4EE9-9A37-16C2C1E967B8}"/>
                  </a:ext>
                </a:extLst>
              </p:cNvPr>
              <p:cNvSpPr>
                <a:spLocks noChangeArrowheads="1"/>
              </p:cNvSpPr>
              <p:nvPr/>
            </p:nvSpPr>
            <p:spPr bwMode="gray">
              <a:xfrm>
                <a:off x="310" y="1766"/>
                <a:ext cx="782" cy="29"/>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sp>
          <p:nvSpPr>
            <p:cNvPr id="47" name="Freeform 63">
              <a:extLst>
                <a:ext uri="{FF2B5EF4-FFF2-40B4-BE49-F238E27FC236}">
                  <a16:creationId xmlns:a16="http://schemas.microsoft.com/office/drawing/2014/main" id="{D5FEEE27-25D6-42BC-B5F6-F759271F1751}"/>
                </a:ext>
              </a:extLst>
            </p:cNvPr>
            <p:cNvSpPr>
              <a:spLocks/>
            </p:cNvSpPr>
            <p:nvPr/>
          </p:nvSpPr>
          <p:spPr bwMode="gray">
            <a:xfrm>
              <a:off x="1016" y="1570"/>
              <a:ext cx="267" cy="66"/>
            </a:xfrm>
            <a:custGeom>
              <a:avLst/>
              <a:gdLst>
                <a:gd name="T0" fmla="*/ 101 w 113"/>
                <a:gd name="T1" fmla="*/ 0 h 28"/>
                <a:gd name="T2" fmla="*/ 0 w 113"/>
                <a:gd name="T3" fmla="*/ 0 h 28"/>
                <a:gd name="T4" fmla="*/ 2 w 113"/>
                <a:gd name="T5" fmla="*/ 6 h 28"/>
                <a:gd name="T6" fmla="*/ 101 w 113"/>
                <a:gd name="T7" fmla="*/ 6 h 28"/>
                <a:gd name="T8" fmla="*/ 107 w 113"/>
                <a:gd name="T9" fmla="*/ 10 h 28"/>
                <a:gd name="T10" fmla="*/ 101 w 113"/>
                <a:gd name="T11" fmla="*/ 14 h 28"/>
                <a:gd name="T12" fmla="*/ 86 w 113"/>
                <a:gd name="T13" fmla="*/ 14 h 28"/>
                <a:gd name="T14" fmla="*/ 80 w 113"/>
                <a:gd name="T15" fmla="*/ 16 h 28"/>
                <a:gd name="T16" fmla="*/ 77 w 113"/>
                <a:gd name="T17" fmla="*/ 21 h 28"/>
                <a:gd name="T18" fmla="*/ 77 w 113"/>
                <a:gd name="T19" fmla="*/ 28 h 28"/>
                <a:gd name="T20" fmla="*/ 83 w 113"/>
                <a:gd name="T21" fmla="*/ 28 h 28"/>
                <a:gd name="T22" fmla="*/ 83 w 113"/>
                <a:gd name="T23" fmla="*/ 21 h 28"/>
                <a:gd name="T24" fmla="*/ 84 w 113"/>
                <a:gd name="T25" fmla="*/ 20 h 28"/>
                <a:gd name="T26" fmla="*/ 86 w 113"/>
                <a:gd name="T27" fmla="*/ 20 h 28"/>
                <a:gd name="T28" fmla="*/ 102 w 113"/>
                <a:gd name="T29" fmla="*/ 20 h 28"/>
                <a:gd name="T30" fmla="*/ 113 w 113"/>
                <a:gd name="T31" fmla="*/ 10 h 28"/>
                <a:gd name="T32" fmla="*/ 101 w 113"/>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8">
                  <a:moveTo>
                    <a:pt x="101" y="0"/>
                  </a:moveTo>
                  <a:cubicBezTo>
                    <a:pt x="0" y="0"/>
                    <a:pt x="0" y="0"/>
                    <a:pt x="0" y="0"/>
                  </a:cubicBezTo>
                  <a:cubicBezTo>
                    <a:pt x="2" y="6"/>
                    <a:pt x="2" y="6"/>
                    <a:pt x="2" y="6"/>
                  </a:cubicBezTo>
                  <a:cubicBezTo>
                    <a:pt x="101" y="6"/>
                    <a:pt x="101" y="6"/>
                    <a:pt x="101" y="6"/>
                  </a:cubicBezTo>
                  <a:cubicBezTo>
                    <a:pt x="104" y="6"/>
                    <a:pt x="107" y="8"/>
                    <a:pt x="107" y="10"/>
                  </a:cubicBezTo>
                  <a:cubicBezTo>
                    <a:pt x="107" y="12"/>
                    <a:pt x="104" y="13"/>
                    <a:pt x="101" y="14"/>
                  </a:cubicBezTo>
                  <a:cubicBezTo>
                    <a:pt x="101" y="14"/>
                    <a:pt x="86" y="14"/>
                    <a:pt x="86" y="14"/>
                  </a:cubicBezTo>
                  <a:cubicBezTo>
                    <a:pt x="86" y="14"/>
                    <a:pt x="82" y="14"/>
                    <a:pt x="80" y="16"/>
                  </a:cubicBezTo>
                  <a:cubicBezTo>
                    <a:pt x="78" y="17"/>
                    <a:pt x="77" y="19"/>
                    <a:pt x="77" y="21"/>
                  </a:cubicBezTo>
                  <a:cubicBezTo>
                    <a:pt x="77" y="28"/>
                    <a:pt x="77" y="28"/>
                    <a:pt x="77" y="28"/>
                  </a:cubicBezTo>
                  <a:cubicBezTo>
                    <a:pt x="83" y="28"/>
                    <a:pt x="83" y="28"/>
                    <a:pt x="83" y="28"/>
                  </a:cubicBezTo>
                  <a:cubicBezTo>
                    <a:pt x="83" y="21"/>
                    <a:pt x="83" y="21"/>
                    <a:pt x="83" y="21"/>
                  </a:cubicBezTo>
                  <a:cubicBezTo>
                    <a:pt x="83" y="21"/>
                    <a:pt x="84" y="21"/>
                    <a:pt x="84" y="20"/>
                  </a:cubicBezTo>
                  <a:cubicBezTo>
                    <a:pt x="84" y="20"/>
                    <a:pt x="86" y="20"/>
                    <a:pt x="86" y="20"/>
                  </a:cubicBezTo>
                  <a:cubicBezTo>
                    <a:pt x="86" y="20"/>
                    <a:pt x="102" y="20"/>
                    <a:pt x="102" y="20"/>
                  </a:cubicBezTo>
                  <a:cubicBezTo>
                    <a:pt x="108" y="19"/>
                    <a:pt x="113" y="15"/>
                    <a:pt x="113" y="10"/>
                  </a:cubicBezTo>
                  <a:cubicBezTo>
                    <a:pt x="113" y="4"/>
                    <a:pt x="107" y="0"/>
                    <a:pt x="101"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sp>
        <p:nvSpPr>
          <p:cNvPr id="104" name="テキスト ボックス 103">
            <a:extLst>
              <a:ext uri="{FF2B5EF4-FFF2-40B4-BE49-F238E27FC236}">
                <a16:creationId xmlns:a16="http://schemas.microsoft.com/office/drawing/2014/main" id="{0EEABAA0-DECC-427E-86AF-C93FE8075595}"/>
              </a:ext>
            </a:extLst>
          </p:cNvPr>
          <p:cNvSpPr txBox="1"/>
          <p:nvPr/>
        </p:nvSpPr>
        <p:spPr>
          <a:xfrm>
            <a:off x="3249577" y="3863014"/>
            <a:ext cx="1129964" cy="703269"/>
          </a:xfrm>
          <a:prstGeom prst="rect">
            <a:avLst/>
          </a:prstGeom>
          <a:noFill/>
          <a:ln>
            <a:noFill/>
          </a:ln>
        </p:spPr>
        <p:txBody>
          <a:bodyPr wrap="square" lIns="0" tIns="0" rIns="0" bIns="0" rtlCol="0">
            <a:spAutoFit/>
          </a:bodyPr>
          <a:lstStyle/>
          <a:p>
            <a:pPr marL="0" marR="0" lvl="0" indent="0" algn="l"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1108"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専用ポータルサイト「</a:t>
            </a:r>
            <a:r>
              <a:rPr kumimoji="1" lang="en-US" altLang="ja-JP" sz="1108"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MEDISO</a:t>
            </a:r>
            <a:r>
              <a:rPr kumimoji="1" lang="ja-JP" altLang="en-US" sz="1108"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」を通じて相談を受付</a:t>
            </a:r>
            <a:endParaRPr kumimoji="1" lang="en-US" altLang="ja-JP" sz="1108"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831"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（電話・メールも活用）</a:t>
            </a:r>
            <a:endParaRPr kumimoji="1" lang="en-US" altLang="ja-JP" sz="831"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テキスト ボックス 104">
            <a:extLst>
              <a:ext uri="{FF2B5EF4-FFF2-40B4-BE49-F238E27FC236}">
                <a16:creationId xmlns:a16="http://schemas.microsoft.com/office/drawing/2014/main" id="{FDE1BAB0-7C78-41EF-B6BB-65142D248F78}"/>
              </a:ext>
            </a:extLst>
          </p:cNvPr>
          <p:cNvSpPr txBox="1"/>
          <p:nvPr/>
        </p:nvSpPr>
        <p:spPr>
          <a:xfrm>
            <a:off x="3738411" y="5527963"/>
            <a:ext cx="740778" cy="426271"/>
          </a:xfrm>
          <a:prstGeom prst="rect">
            <a:avLst/>
          </a:prstGeom>
          <a:noFill/>
          <a:ln>
            <a:noFill/>
          </a:ln>
        </p:spPr>
        <p:txBody>
          <a:bodyPr wrap="square" lIns="0" tIns="0" rIns="0" bIns="0" rtlCol="0">
            <a:spAutoFit/>
          </a:bodyPr>
          <a:lstStyle/>
          <a:p>
            <a:pPr marL="0" marR="0" lvl="0" indent="0" algn="l"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1108"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相談受付、</a:t>
            </a:r>
          </a:p>
          <a:p>
            <a:pPr marL="0" marR="0" lvl="0" indent="0" algn="l"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1108"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情報提供等</a:t>
            </a:r>
            <a:endParaRPr kumimoji="1" lang="en-US" altLang="ja-JP" sz="1108"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6" name="Group 2">
            <a:extLst>
              <a:ext uri="{FF2B5EF4-FFF2-40B4-BE49-F238E27FC236}">
                <a16:creationId xmlns:a16="http://schemas.microsoft.com/office/drawing/2014/main" id="{7DAA2A2F-3201-4364-BAF8-A6E9E3F89B0D}"/>
              </a:ext>
            </a:extLst>
          </p:cNvPr>
          <p:cNvGrpSpPr>
            <a:grpSpLocks/>
          </p:cNvGrpSpPr>
          <p:nvPr/>
        </p:nvGrpSpPr>
        <p:grpSpPr bwMode="auto">
          <a:xfrm>
            <a:off x="662906" y="3698578"/>
            <a:ext cx="408842" cy="754674"/>
            <a:chOff x="580" y="1473"/>
            <a:chExt cx="279" cy="515"/>
          </a:xfrm>
        </p:grpSpPr>
        <p:grpSp>
          <p:nvGrpSpPr>
            <p:cNvPr id="107" name="Group 3">
              <a:extLst>
                <a:ext uri="{FF2B5EF4-FFF2-40B4-BE49-F238E27FC236}">
                  <a16:creationId xmlns:a16="http://schemas.microsoft.com/office/drawing/2014/main" id="{61CB3B8D-DD0E-49BF-B738-8DB40649E250}"/>
                </a:ext>
              </a:extLst>
            </p:cNvPr>
            <p:cNvGrpSpPr>
              <a:grpSpLocks noChangeAspect="1"/>
            </p:cNvGrpSpPr>
            <p:nvPr/>
          </p:nvGrpSpPr>
          <p:grpSpPr bwMode="auto">
            <a:xfrm>
              <a:off x="580" y="1473"/>
              <a:ext cx="279" cy="515"/>
              <a:chOff x="1353" y="2978"/>
              <a:chExt cx="279" cy="515"/>
            </a:xfrm>
          </p:grpSpPr>
          <p:sp>
            <p:nvSpPr>
              <p:cNvPr id="132" name="Rectangle 4">
                <a:extLst>
                  <a:ext uri="{FF2B5EF4-FFF2-40B4-BE49-F238E27FC236}">
                    <a16:creationId xmlns:a16="http://schemas.microsoft.com/office/drawing/2014/main" id="{260977A3-1F39-4E4C-B14C-C37605E76311}"/>
                  </a:ext>
                </a:extLst>
              </p:cNvPr>
              <p:cNvSpPr>
                <a:spLocks noChangeAspect="1" noChangeArrowheads="1"/>
              </p:cNvSpPr>
              <p:nvPr/>
            </p:nvSpPr>
            <p:spPr bwMode="gray">
              <a:xfrm>
                <a:off x="1353" y="2978"/>
                <a:ext cx="279" cy="5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33" name="Freeform 5">
                <a:extLst>
                  <a:ext uri="{FF2B5EF4-FFF2-40B4-BE49-F238E27FC236}">
                    <a16:creationId xmlns:a16="http://schemas.microsoft.com/office/drawing/2014/main" id="{0E2524EA-C98B-42D0-B0A7-092953493092}"/>
                  </a:ext>
                </a:extLst>
              </p:cNvPr>
              <p:cNvSpPr>
                <a:spLocks noChangeAspect="1"/>
              </p:cNvSpPr>
              <p:nvPr/>
            </p:nvSpPr>
            <p:spPr bwMode="gray">
              <a:xfrm>
                <a:off x="1363" y="2988"/>
                <a:ext cx="259" cy="496"/>
              </a:xfrm>
              <a:custGeom>
                <a:avLst/>
                <a:gdLst>
                  <a:gd name="T0" fmla="*/ 110 w 110"/>
                  <a:gd name="T1" fmla="*/ 0 h 210"/>
                  <a:gd name="T2" fmla="*/ 0 w 110"/>
                  <a:gd name="T3" fmla="*/ 0 h 210"/>
                  <a:gd name="T4" fmla="*/ 0 w 110"/>
                  <a:gd name="T5" fmla="*/ 210 h 210"/>
                  <a:gd name="T6" fmla="*/ 110 w 110"/>
                  <a:gd name="T7" fmla="*/ 210 h 210"/>
                  <a:gd name="T8" fmla="*/ 110 w 110"/>
                  <a:gd name="T9" fmla="*/ 0 h 210"/>
                </a:gdLst>
                <a:ahLst/>
                <a:cxnLst>
                  <a:cxn ang="0">
                    <a:pos x="T0" y="T1"/>
                  </a:cxn>
                  <a:cxn ang="0">
                    <a:pos x="T2" y="T3"/>
                  </a:cxn>
                  <a:cxn ang="0">
                    <a:pos x="T4" y="T5"/>
                  </a:cxn>
                  <a:cxn ang="0">
                    <a:pos x="T6" y="T7"/>
                  </a:cxn>
                  <a:cxn ang="0">
                    <a:pos x="T8" y="T9"/>
                  </a:cxn>
                </a:cxnLst>
                <a:rect l="0" t="0" r="r" b="b"/>
                <a:pathLst>
                  <a:path w="110" h="210">
                    <a:moveTo>
                      <a:pt x="110" y="0"/>
                    </a:moveTo>
                    <a:cubicBezTo>
                      <a:pt x="106" y="0"/>
                      <a:pt x="4" y="0"/>
                      <a:pt x="0" y="0"/>
                    </a:cubicBezTo>
                    <a:cubicBezTo>
                      <a:pt x="0" y="4"/>
                      <a:pt x="0" y="207"/>
                      <a:pt x="0" y="210"/>
                    </a:cubicBezTo>
                    <a:cubicBezTo>
                      <a:pt x="4" y="210"/>
                      <a:pt x="106" y="210"/>
                      <a:pt x="110" y="210"/>
                    </a:cubicBezTo>
                    <a:cubicBezTo>
                      <a:pt x="110" y="207"/>
                      <a:pt x="110" y="4"/>
                      <a:pt x="110" y="0"/>
                    </a:cubicBezTo>
                    <a:close/>
                  </a:path>
                </a:pathLst>
              </a:custGeom>
              <a:solidFill>
                <a:srgbClr val="7E7E7E"/>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nvGrpSpPr>
              <p:cNvPr id="134" name="Group 6">
                <a:extLst>
                  <a:ext uri="{FF2B5EF4-FFF2-40B4-BE49-F238E27FC236}">
                    <a16:creationId xmlns:a16="http://schemas.microsoft.com/office/drawing/2014/main" id="{4D7CB8D7-2354-4B0B-8FAF-358E162D7668}"/>
                  </a:ext>
                </a:extLst>
              </p:cNvPr>
              <p:cNvGrpSpPr>
                <a:grpSpLocks noChangeAspect="1"/>
              </p:cNvGrpSpPr>
              <p:nvPr/>
            </p:nvGrpSpPr>
            <p:grpSpPr bwMode="auto">
              <a:xfrm>
                <a:off x="1363" y="3049"/>
                <a:ext cx="259" cy="397"/>
                <a:chOff x="1363" y="3049"/>
                <a:chExt cx="259" cy="397"/>
              </a:xfrm>
            </p:grpSpPr>
            <p:sp>
              <p:nvSpPr>
                <p:cNvPr id="135" name="Rectangle 7">
                  <a:extLst>
                    <a:ext uri="{FF2B5EF4-FFF2-40B4-BE49-F238E27FC236}">
                      <a16:creationId xmlns:a16="http://schemas.microsoft.com/office/drawing/2014/main" id="{AAD4B630-6984-490E-BA64-393F6977385E}"/>
                    </a:ext>
                  </a:extLst>
                </p:cNvPr>
                <p:cNvSpPr>
                  <a:spLocks noChangeAspect="1" noChangeArrowheads="1"/>
                </p:cNvSpPr>
                <p:nvPr/>
              </p:nvSpPr>
              <p:spPr bwMode="gray">
                <a:xfrm>
                  <a:off x="1363" y="3049"/>
                  <a:ext cx="259" cy="17"/>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36" name="Rectangle 8">
                  <a:extLst>
                    <a:ext uri="{FF2B5EF4-FFF2-40B4-BE49-F238E27FC236}">
                      <a16:creationId xmlns:a16="http://schemas.microsoft.com/office/drawing/2014/main" id="{A92B72D5-1738-487A-858F-3DD13F54840D}"/>
                    </a:ext>
                  </a:extLst>
                </p:cNvPr>
                <p:cNvSpPr>
                  <a:spLocks noChangeAspect="1" noChangeArrowheads="1"/>
                </p:cNvSpPr>
                <p:nvPr/>
              </p:nvSpPr>
              <p:spPr bwMode="gray">
                <a:xfrm>
                  <a:off x="1363" y="3087"/>
                  <a:ext cx="259" cy="16"/>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37" name="Rectangle 9">
                  <a:extLst>
                    <a:ext uri="{FF2B5EF4-FFF2-40B4-BE49-F238E27FC236}">
                      <a16:creationId xmlns:a16="http://schemas.microsoft.com/office/drawing/2014/main" id="{337354A7-9556-43BE-AC15-4FE603614CC7}"/>
                    </a:ext>
                  </a:extLst>
                </p:cNvPr>
                <p:cNvSpPr>
                  <a:spLocks noChangeAspect="1" noChangeArrowheads="1"/>
                </p:cNvSpPr>
                <p:nvPr/>
              </p:nvSpPr>
              <p:spPr bwMode="gray">
                <a:xfrm>
                  <a:off x="1363" y="3125"/>
                  <a:ext cx="259" cy="16"/>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38" name="Rectangle 10">
                  <a:extLst>
                    <a:ext uri="{FF2B5EF4-FFF2-40B4-BE49-F238E27FC236}">
                      <a16:creationId xmlns:a16="http://schemas.microsoft.com/office/drawing/2014/main" id="{BB620B3D-D816-454E-9B1E-1173FBE4337C}"/>
                    </a:ext>
                  </a:extLst>
                </p:cNvPr>
                <p:cNvSpPr>
                  <a:spLocks noChangeAspect="1" noChangeArrowheads="1"/>
                </p:cNvSpPr>
                <p:nvPr/>
              </p:nvSpPr>
              <p:spPr bwMode="gray">
                <a:xfrm>
                  <a:off x="1363" y="3162"/>
                  <a:ext cx="259" cy="17"/>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39" name="Rectangle 11">
                  <a:extLst>
                    <a:ext uri="{FF2B5EF4-FFF2-40B4-BE49-F238E27FC236}">
                      <a16:creationId xmlns:a16="http://schemas.microsoft.com/office/drawing/2014/main" id="{098F81D1-CFC3-43DC-BA0A-42489B1F0B9E}"/>
                    </a:ext>
                  </a:extLst>
                </p:cNvPr>
                <p:cNvSpPr>
                  <a:spLocks noChangeAspect="1" noChangeArrowheads="1"/>
                </p:cNvSpPr>
                <p:nvPr/>
              </p:nvSpPr>
              <p:spPr bwMode="gray">
                <a:xfrm>
                  <a:off x="1363" y="3200"/>
                  <a:ext cx="259" cy="17"/>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40" name="Rectangle 12">
                  <a:extLst>
                    <a:ext uri="{FF2B5EF4-FFF2-40B4-BE49-F238E27FC236}">
                      <a16:creationId xmlns:a16="http://schemas.microsoft.com/office/drawing/2014/main" id="{03378F55-4CAE-41FF-8C1F-205AF1B9158F}"/>
                    </a:ext>
                  </a:extLst>
                </p:cNvPr>
                <p:cNvSpPr>
                  <a:spLocks noChangeAspect="1" noChangeArrowheads="1"/>
                </p:cNvSpPr>
                <p:nvPr/>
              </p:nvSpPr>
              <p:spPr bwMode="gray">
                <a:xfrm>
                  <a:off x="1363" y="3238"/>
                  <a:ext cx="259" cy="17"/>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41" name="Rectangle 13">
                  <a:extLst>
                    <a:ext uri="{FF2B5EF4-FFF2-40B4-BE49-F238E27FC236}">
                      <a16:creationId xmlns:a16="http://schemas.microsoft.com/office/drawing/2014/main" id="{FB85C0EA-8D1B-4B68-A9CF-92A4D4E3A741}"/>
                    </a:ext>
                  </a:extLst>
                </p:cNvPr>
                <p:cNvSpPr>
                  <a:spLocks noChangeAspect="1" noChangeArrowheads="1"/>
                </p:cNvSpPr>
                <p:nvPr/>
              </p:nvSpPr>
              <p:spPr bwMode="gray">
                <a:xfrm>
                  <a:off x="1363" y="3278"/>
                  <a:ext cx="259" cy="1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42" name="Rectangle 14">
                  <a:extLst>
                    <a:ext uri="{FF2B5EF4-FFF2-40B4-BE49-F238E27FC236}">
                      <a16:creationId xmlns:a16="http://schemas.microsoft.com/office/drawing/2014/main" id="{40458BC3-ED2E-47A0-939F-A82ADB24DE5A}"/>
                    </a:ext>
                  </a:extLst>
                </p:cNvPr>
                <p:cNvSpPr>
                  <a:spLocks noChangeAspect="1" noChangeArrowheads="1"/>
                </p:cNvSpPr>
                <p:nvPr/>
              </p:nvSpPr>
              <p:spPr bwMode="gray">
                <a:xfrm>
                  <a:off x="1363" y="3316"/>
                  <a:ext cx="259" cy="16"/>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43" name="Rectangle 15">
                  <a:extLst>
                    <a:ext uri="{FF2B5EF4-FFF2-40B4-BE49-F238E27FC236}">
                      <a16:creationId xmlns:a16="http://schemas.microsoft.com/office/drawing/2014/main" id="{70A20BA2-53A6-4341-BA9A-0CAD6803D739}"/>
                    </a:ext>
                  </a:extLst>
                </p:cNvPr>
                <p:cNvSpPr>
                  <a:spLocks noChangeAspect="1" noChangeArrowheads="1"/>
                </p:cNvSpPr>
                <p:nvPr/>
              </p:nvSpPr>
              <p:spPr bwMode="gray">
                <a:xfrm>
                  <a:off x="1363" y="3354"/>
                  <a:ext cx="259" cy="16"/>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44" name="Rectangle 16">
                  <a:extLst>
                    <a:ext uri="{FF2B5EF4-FFF2-40B4-BE49-F238E27FC236}">
                      <a16:creationId xmlns:a16="http://schemas.microsoft.com/office/drawing/2014/main" id="{88A8881D-BED6-46CB-AC0D-66025953B7ED}"/>
                    </a:ext>
                  </a:extLst>
                </p:cNvPr>
                <p:cNvSpPr>
                  <a:spLocks noChangeAspect="1" noChangeArrowheads="1"/>
                </p:cNvSpPr>
                <p:nvPr/>
              </p:nvSpPr>
              <p:spPr bwMode="gray">
                <a:xfrm>
                  <a:off x="1363" y="3391"/>
                  <a:ext cx="259" cy="17"/>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45" name="Rectangle 17">
                  <a:extLst>
                    <a:ext uri="{FF2B5EF4-FFF2-40B4-BE49-F238E27FC236}">
                      <a16:creationId xmlns:a16="http://schemas.microsoft.com/office/drawing/2014/main" id="{DEB38863-A643-4FC9-BDA3-E224F6EE0B49}"/>
                    </a:ext>
                  </a:extLst>
                </p:cNvPr>
                <p:cNvSpPr>
                  <a:spLocks noChangeAspect="1" noChangeArrowheads="1"/>
                </p:cNvSpPr>
                <p:nvPr/>
              </p:nvSpPr>
              <p:spPr bwMode="gray">
                <a:xfrm>
                  <a:off x="1363" y="3429"/>
                  <a:ext cx="259" cy="17"/>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grpSp>
          <p:nvGrpSpPr>
            <p:cNvPr id="108" name="Group 18">
              <a:extLst>
                <a:ext uri="{FF2B5EF4-FFF2-40B4-BE49-F238E27FC236}">
                  <a16:creationId xmlns:a16="http://schemas.microsoft.com/office/drawing/2014/main" id="{DC610250-1A4B-4209-B795-B1356982FF87}"/>
                </a:ext>
              </a:extLst>
            </p:cNvPr>
            <p:cNvGrpSpPr>
              <a:grpSpLocks noChangeAspect="1"/>
            </p:cNvGrpSpPr>
            <p:nvPr/>
          </p:nvGrpSpPr>
          <p:grpSpPr bwMode="auto">
            <a:xfrm>
              <a:off x="590" y="1544"/>
              <a:ext cx="259" cy="397"/>
              <a:chOff x="1363" y="3049"/>
              <a:chExt cx="259" cy="397"/>
            </a:xfrm>
          </p:grpSpPr>
          <p:sp>
            <p:nvSpPr>
              <p:cNvPr id="109" name="Freeform 19">
                <a:extLst>
                  <a:ext uri="{FF2B5EF4-FFF2-40B4-BE49-F238E27FC236}">
                    <a16:creationId xmlns:a16="http://schemas.microsoft.com/office/drawing/2014/main" id="{EB3BDCF2-3E65-429A-9B27-5B6978C0768B}"/>
                  </a:ext>
                </a:extLst>
              </p:cNvPr>
              <p:cNvSpPr>
                <a:spLocks noChangeAspect="1"/>
              </p:cNvSpPr>
              <p:nvPr/>
            </p:nvSpPr>
            <p:spPr bwMode="gray">
              <a:xfrm>
                <a:off x="1511" y="3049"/>
                <a:ext cx="40" cy="17"/>
              </a:xfrm>
              <a:custGeom>
                <a:avLst/>
                <a:gdLst>
                  <a:gd name="T0" fmla="*/ 40 w 40"/>
                  <a:gd name="T1" fmla="*/ 0 h 17"/>
                  <a:gd name="T2" fmla="*/ 17 w 40"/>
                  <a:gd name="T3" fmla="*/ 0 h 17"/>
                  <a:gd name="T4" fmla="*/ 0 w 40"/>
                  <a:gd name="T5" fmla="*/ 17 h 17"/>
                  <a:gd name="T6" fmla="*/ 26 w 40"/>
                  <a:gd name="T7" fmla="*/ 17 h 17"/>
                  <a:gd name="T8" fmla="*/ 40 w 40"/>
                  <a:gd name="T9" fmla="*/ 0 h 17"/>
                </a:gdLst>
                <a:ahLst/>
                <a:cxnLst>
                  <a:cxn ang="0">
                    <a:pos x="T0" y="T1"/>
                  </a:cxn>
                  <a:cxn ang="0">
                    <a:pos x="T2" y="T3"/>
                  </a:cxn>
                  <a:cxn ang="0">
                    <a:pos x="T4" y="T5"/>
                  </a:cxn>
                  <a:cxn ang="0">
                    <a:pos x="T6" y="T7"/>
                  </a:cxn>
                  <a:cxn ang="0">
                    <a:pos x="T8" y="T9"/>
                  </a:cxn>
                </a:cxnLst>
                <a:rect l="0" t="0" r="r" b="b"/>
                <a:pathLst>
                  <a:path w="40" h="17">
                    <a:moveTo>
                      <a:pt x="40" y="0"/>
                    </a:moveTo>
                    <a:lnTo>
                      <a:pt x="17" y="0"/>
                    </a:lnTo>
                    <a:lnTo>
                      <a:pt x="0" y="17"/>
                    </a:lnTo>
                    <a:lnTo>
                      <a:pt x="26" y="17"/>
                    </a:lnTo>
                    <a:lnTo>
                      <a:pt x="40" y="0"/>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10" name="Freeform 20">
                <a:extLst>
                  <a:ext uri="{FF2B5EF4-FFF2-40B4-BE49-F238E27FC236}">
                    <a16:creationId xmlns:a16="http://schemas.microsoft.com/office/drawing/2014/main" id="{11E64DE4-DBDE-4126-927D-7A5EC4225345}"/>
                  </a:ext>
                </a:extLst>
              </p:cNvPr>
              <p:cNvSpPr>
                <a:spLocks noChangeAspect="1"/>
              </p:cNvSpPr>
              <p:nvPr/>
            </p:nvSpPr>
            <p:spPr bwMode="gray">
              <a:xfrm>
                <a:off x="1478" y="3087"/>
                <a:ext cx="40" cy="16"/>
              </a:xfrm>
              <a:custGeom>
                <a:avLst/>
                <a:gdLst>
                  <a:gd name="T0" fmla="*/ 40 w 40"/>
                  <a:gd name="T1" fmla="*/ 0 h 16"/>
                  <a:gd name="T2" fmla="*/ 15 w 40"/>
                  <a:gd name="T3" fmla="*/ 0 h 16"/>
                  <a:gd name="T4" fmla="*/ 0 w 40"/>
                  <a:gd name="T5" fmla="*/ 16 h 16"/>
                  <a:gd name="T6" fmla="*/ 26 w 40"/>
                  <a:gd name="T7" fmla="*/ 16 h 16"/>
                  <a:gd name="T8" fmla="*/ 40 w 40"/>
                  <a:gd name="T9" fmla="*/ 0 h 16"/>
                </a:gdLst>
                <a:ahLst/>
                <a:cxnLst>
                  <a:cxn ang="0">
                    <a:pos x="T0" y="T1"/>
                  </a:cxn>
                  <a:cxn ang="0">
                    <a:pos x="T2" y="T3"/>
                  </a:cxn>
                  <a:cxn ang="0">
                    <a:pos x="T4" y="T5"/>
                  </a:cxn>
                  <a:cxn ang="0">
                    <a:pos x="T6" y="T7"/>
                  </a:cxn>
                  <a:cxn ang="0">
                    <a:pos x="T8" y="T9"/>
                  </a:cxn>
                </a:cxnLst>
                <a:rect l="0" t="0" r="r" b="b"/>
                <a:pathLst>
                  <a:path w="40" h="16">
                    <a:moveTo>
                      <a:pt x="40" y="0"/>
                    </a:moveTo>
                    <a:lnTo>
                      <a:pt x="15" y="0"/>
                    </a:lnTo>
                    <a:lnTo>
                      <a:pt x="0" y="16"/>
                    </a:lnTo>
                    <a:lnTo>
                      <a:pt x="26" y="16"/>
                    </a:lnTo>
                    <a:lnTo>
                      <a:pt x="40" y="0"/>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11" name="Freeform 21">
                <a:extLst>
                  <a:ext uri="{FF2B5EF4-FFF2-40B4-BE49-F238E27FC236}">
                    <a16:creationId xmlns:a16="http://schemas.microsoft.com/office/drawing/2014/main" id="{31A85EA5-3C7E-4A94-9A4A-58836B3F246F}"/>
                  </a:ext>
                </a:extLst>
              </p:cNvPr>
              <p:cNvSpPr>
                <a:spLocks noChangeAspect="1"/>
              </p:cNvSpPr>
              <p:nvPr/>
            </p:nvSpPr>
            <p:spPr bwMode="gray">
              <a:xfrm>
                <a:off x="1443" y="3125"/>
                <a:ext cx="40" cy="16"/>
              </a:xfrm>
              <a:custGeom>
                <a:avLst/>
                <a:gdLst>
                  <a:gd name="T0" fmla="*/ 40 w 40"/>
                  <a:gd name="T1" fmla="*/ 0 h 16"/>
                  <a:gd name="T2" fmla="*/ 16 w 40"/>
                  <a:gd name="T3" fmla="*/ 0 h 16"/>
                  <a:gd name="T4" fmla="*/ 0 w 40"/>
                  <a:gd name="T5" fmla="*/ 16 h 16"/>
                  <a:gd name="T6" fmla="*/ 26 w 40"/>
                  <a:gd name="T7" fmla="*/ 16 h 16"/>
                  <a:gd name="T8" fmla="*/ 40 w 40"/>
                  <a:gd name="T9" fmla="*/ 0 h 16"/>
                </a:gdLst>
                <a:ahLst/>
                <a:cxnLst>
                  <a:cxn ang="0">
                    <a:pos x="T0" y="T1"/>
                  </a:cxn>
                  <a:cxn ang="0">
                    <a:pos x="T2" y="T3"/>
                  </a:cxn>
                  <a:cxn ang="0">
                    <a:pos x="T4" y="T5"/>
                  </a:cxn>
                  <a:cxn ang="0">
                    <a:pos x="T6" y="T7"/>
                  </a:cxn>
                  <a:cxn ang="0">
                    <a:pos x="T8" y="T9"/>
                  </a:cxn>
                </a:cxnLst>
                <a:rect l="0" t="0" r="r" b="b"/>
                <a:pathLst>
                  <a:path w="40" h="16">
                    <a:moveTo>
                      <a:pt x="40" y="0"/>
                    </a:moveTo>
                    <a:lnTo>
                      <a:pt x="16" y="0"/>
                    </a:lnTo>
                    <a:lnTo>
                      <a:pt x="0" y="16"/>
                    </a:lnTo>
                    <a:lnTo>
                      <a:pt x="26" y="16"/>
                    </a:lnTo>
                    <a:lnTo>
                      <a:pt x="40" y="0"/>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12" name="Freeform 22">
                <a:extLst>
                  <a:ext uri="{FF2B5EF4-FFF2-40B4-BE49-F238E27FC236}">
                    <a16:creationId xmlns:a16="http://schemas.microsoft.com/office/drawing/2014/main" id="{AE553143-EE36-459A-94F0-04E5C9F4A701}"/>
                  </a:ext>
                </a:extLst>
              </p:cNvPr>
              <p:cNvSpPr>
                <a:spLocks noChangeAspect="1"/>
              </p:cNvSpPr>
              <p:nvPr/>
            </p:nvSpPr>
            <p:spPr bwMode="gray">
              <a:xfrm>
                <a:off x="1410" y="3162"/>
                <a:ext cx="40" cy="17"/>
              </a:xfrm>
              <a:custGeom>
                <a:avLst/>
                <a:gdLst>
                  <a:gd name="T0" fmla="*/ 40 w 40"/>
                  <a:gd name="T1" fmla="*/ 0 h 17"/>
                  <a:gd name="T2" fmla="*/ 14 w 40"/>
                  <a:gd name="T3" fmla="*/ 0 h 17"/>
                  <a:gd name="T4" fmla="*/ 0 w 40"/>
                  <a:gd name="T5" fmla="*/ 17 h 17"/>
                  <a:gd name="T6" fmla="*/ 26 w 40"/>
                  <a:gd name="T7" fmla="*/ 17 h 17"/>
                  <a:gd name="T8" fmla="*/ 40 w 40"/>
                  <a:gd name="T9" fmla="*/ 0 h 17"/>
                </a:gdLst>
                <a:ahLst/>
                <a:cxnLst>
                  <a:cxn ang="0">
                    <a:pos x="T0" y="T1"/>
                  </a:cxn>
                  <a:cxn ang="0">
                    <a:pos x="T2" y="T3"/>
                  </a:cxn>
                  <a:cxn ang="0">
                    <a:pos x="T4" y="T5"/>
                  </a:cxn>
                  <a:cxn ang="0">
                    <a:pos x="T6" y="T7"/>
                  </a:cxn>
                  <a:cxn ang="0">
                    <a:pos x="T8" y="T9"/>
                  </a:cxn>
                </a:cxnLst>
                <a:rect l="0" t="0" r="r" b="b"/>
                <a:pathLst>
                  <a:path w="40" h="17">
                    <a:moveTo>
                      <a:pt x="40" y="0"/>
                    </a:moveTo>
                    <a:lnTo>
                      <a:pt x="14" y="0"/>
                    </a:lnTo>
                    <a:lnTo>
                      <a:pt x="0" y="17"/>
                    </a:lnTo>
                    <a:lnTo>
                      <a:pt x="26" y="17"/>
                    </a:lnTo>
                    <a:lnTo>
                      <a:pt x="40" y="0"/>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13" name="Freeform 23">
                <a:extLst>
                  <a:ext uri="{FF2B5EF4-FFF2-40B4-BE49-F238E27FC236}">
                    <a16:creationId xmlns:a16="http://schemas.microsoft.com/office/drawing/2014/main" id="{06218EB3-C31E-458A-9938-6B9F0F493C23}"/>
                  </a:ext>
                </a:extLst>
              </p:cNvPr>
              <p:cNvSpPr>
                <a:spLocks noChangeAspect="1"/>
              </p:cNvSpPr>
              <p:nvPr/>
            </p:nvSpPr>
            <p:spPr bwMode="gray">
              <a:xfrm>
                <a:off x="1375" y="3200"/>
                <a:ext cx="40" cy="17"/>
              </a:xfrm>
              <a:custGeom>
                <a:avLst/>
                <a:gdLst>
                  <a:gd name="T0" fmla="*/ 40 w 40"/>
                  <a:gd name="T1" fmla="*/ 0 h 17"/>
                  <a:gd name="T2" fmla="*/ 14 w 40"/>
                  <a:gd name="T3" fmla="*/ 0 h 17"/>
                  <a:gd name="T4" fmla="*/ 0 w 40"/>
                  <a:gd name="T5" fmla="*/ 17 h 17"/>
                  <a:gd name="T6" fmla="*/ 26 w 40"/>
                  <a:gd name="T7" fmla="*/ 17 h 17"/>
                  <a:gd name="T8" fmla="*/ 40 w 40"/>
                  <a:gd name="T9" fmla="*/ 0 h 17"/>
                </a:gdLst>
                <a:ahLst/>
                <a:cxnLst>
                  <a:cxn ang="0">
                    <a:pos x="T0" y="T1"/>
                  </a:cxn>
                  <a:cxn ang="0">
                    <a:pos x="T2" y="T3"/>
                  </a:cxn>
                  <a:cxn ang="0">
                    <a:pos x="T4" y="T5"/>
                  </a:cxn>
                  <a:cxn ang="0">
                    <a:pos x="T6" y="T7"/>
                  </a:cxn>
                  <a:cxn ang="0">
                    <a:pos x="T8" y="T9"/>
                  </a:cxn>
                </a:cxnLst>
                <a:rect l="0" t="0" r="r" b="b"/>
                <a:pathLst>
                  <a:path w="40" h="17">
                    <a:moveTo>
                      <a:pt x="40" y="0"/>
                    </a:moveTo>
                    <a:lnTo>
                      <a:pt x="14" y="0"/>
                    </a:lnTo>
                    <a:lnTo>
                      <a:pt x="0" y="17"/>
                    </a:lnTo>
                    <a:lnTo>
                      <a:pt x="26" y="17"/>
                    </a:lnTo>
                    <a:lnTo>
                      <a:pt x="40" y="0"/>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14" name="Freeform 24">
                <a:extLst>
                  <a:ext uri="{FF2B5EF4-FFF2-40B4-BE49-F238E27FC236}">
                    <a16:creationId xmlns:a16="http://schemas.microsoft.com/office/drawing/2014/main" id="{EB389459-93A0-494F-933C-5D926D1E0901}"/>
                  </a:ext>
                </a:extLst>
              </p:cNvPr>
              <p:cNvSpPr>
                <a:spLocks noChangeAspect="1"/>
              </p:cNvSpPr>
              <p:nvPr/>
            </p:nvSpPr>
            <p:spPr bwMode="gray">
              <a:xfrm>
                <a:off x="1363" y="3238"/>
                <a:ext cx="19" cy="17"/>
              </a:xfrm>
              <a:custGeom>
                <a:avLst/>
                <a:gdLst>
                  <a:gd name="T0" fmla="*/ 0 w 19"/>
                  <a:gd name="T1" fmla="*/ 0 h 17"/>
                  <a:gd name="T2" fmla="*/ 0 w 19"/>
                  <a:gd name="T3" fmla="*/ 17 h 17"/>
                  <a:gd name="T4" fmla="*/ 2 w 19"/>
                  <a:gd name="T5" fmla="*/ 17 h 17"/>
                  <a:gd name="T6" fmla="*/ 19 w 19"/>
                  <a:gd name="T7" fmla="*/ 0 h 17"/>
                  <a:gd name="T8" fmla="*/ 0 w 19"/>
                  <a:gd name="T9" fmla="*/ 0 h 17"/>
                </a:gdLst>
                <a:ahLst/>
                <a:cxnLst>
                  <a:cxn ang="0">
                    <a:pos x="T0" y="T1"/>
                  </a:cxn>
                  <a:cxn ang="0">
                    <a:pos x="T2" y="T3"/>
                  </a:cxn>
                  <a:cxn ang="0">
                    <a:pos x="T4" y="T5"/>
                  </a:cxn>
                  <a:cxn ang="0">
                    <a:pos x="T6" y="T7"/>
                  </a:cxn>
                  <a:cxn ang="0">
                    <a:pos x="T8" y="T9"/>
                  </a:cxn>
                </a:cxnLst>
                <a:rect l="0" t="0" r="r" b="b"/>
                <a:pathLst>
                  <a:path w="19" h="17">
                    <a:moveTo>
                      <a:pt x="0" y="0"/>
                    </a:moveTo>
                    <a:lnTo>
                      <a:pt x="0" y="17"/>
                    </a:lnTo>
                    <a:lnTo>
                      <a:pt x="2" y="17"/>
                    </a:lnTo>
                    <a:lnTo>
                      <a:pt x="19" y="0"/>
                    </a:lnTo>
                    <a:lnTo>
                      <a:pt x="0" y="0"/>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15" name="Freeform 25">
                <a:extLst>
                  <a:ext uri="{FF2B5EF4-FFF2-40B4-BE49-F238E27FC236}">
                    <a16:creationId xmlns:a16="http://schemas.microsoft.com/office/drawing/2014/main" id="{7AEBA788-BC4F-4784-8359-A6996EE5FB17}"/>
                  </a:ext>
                </a:extLst>
              </p:cNvPr>
              <p:cNvSpPr>
                <a:spLocks noChangeAspect="1"/>
              </p:cNvSpPr>
              <p:nvPr/>
            </p:nvSpPr>
            <p:spPr bwMode="gray">
              <a:xfrm>
                <a:off x="1575" y="3049"/>
                <a:ext cx="47" cy="17"/>
              </a:xfrm>
              <a:custGeom>
                <a:avLst/>
                <a:gdLst>
                  <a:gd name="T0" fmla="*/ 47 w 47"/>
                  <a:gd name="T1" fmla="*/ 17 h 17"/>
                  <a:gd name="T2" fmla="*/ 47 w 47"/>
                  <a:gd name="T3" fmla="*/ 0 h 17"/>
                  <a:gd name="T4" fmla="*/ 14 w 47"/>
                  <a:gd name="T5" fmla="*/ 0 h 17"/>
                  <a:gd name="T6" fmla="*/ 0 w 47"/>
                  <a:gd name="T7" fmla="*/ 17 h 17"/>
                  <a:gd name="T8" fmla="*/ 47 w 47"/>
                  <a:gd name="T9" fmla="*/ 17 h 17"/>
                </a:gdLst>
                <a:ahLst/>
                <a:cxnLst>
                  <a:cxn ang="0">
                    <a:pos x="T0" y="T1"/>
                  </a:cxn>
                  <a:cxn ang="0">
                    <a:pos x="T2" y="T3"/>
                  </a:cxn>
                  <a:cxn ang="0">
                    <a:pos x="T4" y="T5"/>
                  </a:cxn>
                  <a:cxn ang="0">
                    <a:pos x="T6" y="T7"/>
                  </a:cxn>
                  <a:cxn ang="0">
                    <a:pos x="T8" y="T9"/>
                  </a:cxn>
                </a:cxnLst>
                <a:rect l="0" t="0" r="r" b="b"/>
                <a:pathLst>
                  <a:path w="47" h="17">
                    <a:moveTo>
                      <a:pt x="47" y="17"/>
                    </a:moveTo>
                    <a:lnTo>
                      <a:pt x="47" y="0"/>
                    </a:lnTo>
                    <a:lnTo>
                      <a:pt x="14" y="0"/>
                    </a:lnTo>
                    <a:lnTo>
                      <a:pt x="0" y="17"/>
                    </a:lnTo>
                    <a:lnTo>
                      <a:pt x="47" y="17"/>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16" name="Freeform 26">
                <a:extLst>
                  <a:ext uri="{FF2B5EF4-FFF2-40B4-BE49-F238E27FC236}">
                    <a16:creationId xmlns:a16="http://schemas.microsoft.com/office/drawing/2014/main" id="{A059AD39-4482-4351-B9A4-F6AB83F9C3EB}"/>
                  </a:ext>
                </a:extLst>
              </p:cNvPr>
              <p:cNvSpPr>
                <a:spLocks noChangeAspect="1"/>
              </p:cNvSpPr>
              <p:nvPr/>
            </p:nvSpPr>
            <p:spPr bwMode="gray">
              <a:xfrm>
                <a:off x="1540" y="3087"/>
                <a:ext cx="78" cy="16"/>
              </a:xfrm>
              <a:custGeom>
                <a:avLst/>
                <a:gdLst>
                  <a:gd name="T0" fmla="*/ 0 w 78"/>
                  <a:gd name="T1" fmla="*/ 16 h 16"/>
                  <a:gd name="T2" fmla="*/ 63 w 78"/>
                  <a:gd name="T3" fmla="*/ 16 h 16"/>
                  <a:gd name="T4" fmla="*/ 78 w 78"/>
                  <a:gd name="T5" fmla="*/ 0 h 16"/>
                  <a:gd name="T6" fmla="*/ 14 w 78"/>
                  <a:gd name="T7" fmla="*/ 0 h 16"/>
                  <a:gd name="T8" fmla="*/ 0 w 78"/>
                  <a:gd name="T9" fmla="*/ 16 h 16"/>
                </a:gdLst>
                <a:ahLst/>
                <a:cxnLst>
                  <a:cxn ang="0">
                    <a:pos x="T0" y="T1"/>
                  </a:cxn>
                  <a:cxn ang="0">
                    <a:pos x="T2" y="T3"/>
                  </a:cxn>
                  <a:cxn ang="0">
                    <a:pos x="T4" y="T5"/>
                  </a:cxn>
                  <a:cxn ang="0">
                    <a:pos x="T6" y="T7"/>
                  </a:cxn>
                  <a:cxn ang="0">
                    <a:pos x="T8" y="T9"/>
                  </a:cxn>
                </a:cxnLst>
                <a:rect l="0" t="0" r="r" b="b"/>
                <a:pathLst>
                  <a:path w="78" h="16">
                    <a:moveTo>
                      <a:pt x="0" y="16"/>
                    </a:moveTo>
                    <a:lnTo>
                      <a:pt x="63" y="16"/>
                    </a:lnTo>
                    <a:lnTo>
                      <a:pt x="78" y="0"/>
                    </a:lnTo>
                    <a:lnTo>
                      <a:pt x="14" y="0"/>
                    </a:lnTo>
                    <a:lnTo>
                      <a:pt x="0" y="16"/>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17" name="Freeform 27">
                <a:extLst>
                  <a:ext uri="{FF2B5EF4-FFF2-40B4-BE49-F238E27FC236}">
                    <a16:creationId xmlns:a16="http://schemas.microsoft.com/office/drawing/2014/main" id="{0E0F6BE3-F565-433B-B884-419118076591}"/>
                  </a:ext>
                </a:extLst>
              </p:cNvPr>
              <p:cNvSpPr>
                <a:spLocks noChangeAspect="1"/>
              </p:cNvSpPr>
              <p:nvPr/>
            </p:nvSpPr>
            <p:spPr bwMode="gray">
              <a:xfrm>
                <a:off x="1507" y="3125"/>
                <a:ext cx="77" cy="16"/>
              </a:xfrm>
              <a:custGeom>
                <a:avLst/>
                <a:gdLst>
                  <a:gd name="T0" fmla="*/ 0 w 77"/>
                  <a:gd name="T1" fmla="*/ 16 h 16"/>
                  <a:gd name="T2" fmla="*/ 63 w 77"/>
                  <a:gd name="T3" fmla="*/ 16 h 16"/>
                  <a:gd name="T4" fmla="*/ 77 w 77"/>
                  <a:gd name="T5" fmla="*/ 0 h 16"/>
                  <a:gd name="T6" fmla="*/ 14 w 77"/>
                  <a:gd name="T7" fmla="*/ 0 h 16"/>
                  <a:gd name="T8" fmla="*/ 0 w 77"/>
                  <a:gd name="T9" fmla="*/ 16 h 16"/>
                </a:gdLst>
                <a:ahLst/>
                <a:cxnLst>
                  <a:cxn ang="0">
                    <a:pos x="T0" y="T1"/>
                  </a:cxn>
                  <a:cxn ang="0">
                    <a:pos x="T2" y="T3"/>
                  </a:cxn>
                  <a:cxn ang="0">
                    <a:pos x="T4" y="T5"/>
                  </a:cxn>
                  <a:cxn ang="0">
                    <a:pos x="T6" y="T7"/>
                  </a:cxn>
                  <a:cxn ang="0">
                    <a:pos x="T8" y="T9"/>
                  </a:cxn>
                </a:cxnLst>
                <a:rect l="0" t="0" r="r" b="b"/>
                <a:pathLst>
                  <a:path w="77" h="16">
                    <a:moveTo>
                      <a:pt x="0" y="16"/>
                    </a:moveTo>
                    <a:lnTo>
                      <a:pt x="63" y="16"/>
                    </a:lnTo>
                    <a:lnTo>
                      <a:pt x="77" y="0"/>
                    </a:lnTo>
                    <a:lnTo>
                      <a:pt x="14" y="0"/>
                    </a:lnTo>
                    <a:lnTo>
                      <a:pt x="0" y="16"/>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18" name="Freeform 28">
                <a:extLst>
                  <a:ext uri="{FF2B5EF4-FFF2-40B4-BE49-F238E27FC236}">
                    <a16:creationId xmlns:a16="http://schemas.microsoft.com/office/drawing/2014/main" id="{2CE5150F-4C07-431A-8BC1-B6B2F2EC57D4}"/>
                  </a:ext>
                </a:extLst>
              </p:cNvPr>
              <p:cNvSpPr>
                <a:spLocks noChangeAspect="1"/>
              </p:cNvSpPr>
              <p:nvPr/>
            </p:nvSpPr>
            <p:spPr bwMode="gray">
              <a:xfrm>
                <a:off x="1471" y="3162"/>
                <a:ext cx="78" cy="17"/>
              </a:xfrm>
              <a:custGeom>
                <a:avLst/>
                <a:gdLst>
                  <a:gd name="T0" fmla="*/ 0 w 78"/>
                  <a:gd name="T1" fmla="*/ 17 h 17"/>
                  <a:gd name="T2" fmla="*/ 64 w 78"/>
                  <a:gd name="T3" fmla="*/ 17 h 17"/>
                  <a:gd name="T4" fmla="*/ 78 w 78"/>
                  <a:gd name="T5" fmla="*/ 0 h 17"/>
                  <a:gd name="T6" fmla="*/ 14 w 78"/>
                  <a:gd name="T7" fmla="*/ 0 h 17"/>
                  <a:gd name="T8" fmla="*/ 0 w 78"/>
                  <a:gd name="T9" fmla="*/ 17 h 17"/>
                </a:gdLst>
                <a:ahLst/>
                <a:cxnLst>
                  <a:cxn ang="0">
                    <a:pos x="T0" y="T1"/>
                  </a:cxn>
                  <a:cxn ang="0">
                    <a:pos x="T2" y="T3"/>
                  </a:cxn>
                  <a:cxn ang="0">
                    <a:pos x="T4" y="T5"/>
                  </a:cxn>
                  <a:cxn ang="0">
                    <a:pos x="T6" y="T7"/>
                  </a:cxn>
                  <a:cxn ang="0">
                    <a:pos x="T8" y="T9"/>
                  </a:cxn>
                </a:cxnLst>
                <a:rect l="0" t="0" r="r" b="b"/>
                <a:pathLst>
                  <a:path w="78" h="17">
                    <a:moveTo>
                      <a:pt x="0" y="17"/>
                    </a:moveTo>
                    <a:lnTo>
                      <a:pt x="64" y="17"/>
                    </a:lnTo>
                    <a:lnTo>
                      <a:pt x="78" y="0"/>
                    </a:lnTo>
                    <a:lnTo>
                      <a:pt x="14" y="0"/>
                    </a:lnTo>
                    <a:lnTo>
                      <a:pt x="0" y="17"/>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19" name="Freeform 29">
                <a:extLst>
                  <a:ext uri="{FF2B5EF4-FFF2-40B4-BE49-F238E27FC236}">
                    <a16:creationId xmlns:a16="http://schemas.microsoft.com/office/drawing/2014/main" id="{F91806DC-5FB3-4DFD-9EA9-34476B70947E}"/>
                  </a:ext>
                </a:extLst>
              </p:cNvPr>
              <p:cNvSpPr>
                <a:spLocks noChangeAspect="1"/>
              </p:cNvSpPr>
              <p:nvPr/>
            </p:nvSpPr>
            <p:spPr bwMode="gray">
              <a:xfrm>
                <a:off x="1436" y="3200"/>
                <a:ext cx="80" cy="17"/>
              </a:xfrm>
              <a:custGeom>
                <a:avLst/>
                <a:gdLst>
                  <a:gd name="T0" fmla="*/ 0 w 80"/>
                  <a:gd name="T1" fmla="*/ 17 h 17"/>
                  <a:gd name="T2" fmla="*/ 64 w 80"/>
                  <a:gd name="T3" fmla="*/ 17 h 17"/>
                  <a:gd name="T4" fmla="*/ 80 w 80"/>
                  <a:gd name="T5" fmla="*/ 0 h 17"/>
                  <a:gd name="T6" fmla="*/ 16 w 80"/>
                  <a:gd name="T7" fmla="*/ 0 h 17"/>
                  <a:gd name="T8" fmla="*/ 0 w 80"/>
                  <a:gd name="T9" fmla="*/ 17 h 17"/>
                </a:gdLst>
                <a:ahLst/>
                <a:cxnLst>
                  <a:cxn ang="0">
                    <a:pos x="T0" y="T1"/>
                  </a:cxn>
                  <a:cxn ang="0">
                    <a:pos x="T2" y="T3"/>
                  </a:cxn>
                  <a:cxn ang="0">
                    <a:pos x="T4" y="T5"/>
                  </a:cxn>
                  <a:cxn ang="0">
                    <a:pos x="T6" y="T7"/>
                  </a:cxn>
                  <a:cxn ang="0">
                    <a:pos x="T8" y="T9"/>
                  </a:cxn>
                </a:cxnLst>
                <a:rect l="0" t="0" r="r" b="b"/>
                <a:pathLst>
                  <a:path w="80" h="17">
                    <a:moveTo>
                      <a:pt x="0" y="17"/>
                    </a:moveTo>
                    <a:lnTo>
                      <a:pt x="64" y="17"/>
                    </a:lnTo>
                    <a:lnTo>
                      <a:pt x="80" y="0"/>
                    </a:lnTo>
                    <a:lnTo>
                      <a:pt x="16" y="0"/>
                    </a:lnTo>
                    <a:lnTo>
                      <a:pt x="0" y="17"/>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20" name="Freeform 30">
                <a:extLst>
                  <a:ext uri="{FF2B5EF4-FFF2-40B4-BE49-F238E27FC236}">
                    <a16:creationId xmlns:a16="http://schemas.microsoft.com/office/drawing/2014/main" id="{D01E6FCA-0D8B-4A8E-84A7-A9CB3A3BFEB6}"/>
                  </a:ext>
                </a:extLst>
              </p:cNvPr>
              <p:cNvSpPr>
                <a:spLocks noChangeAspect="1"/>
              </p:cNvSpPr>
              <p:nvPr/>
            </p:nvSpPr>
            <p:spPr bwMode="gray">
              <a:xfrm>
                <a:off x="1403" y="3238"/>
                <a:ext cx="78" cy="17"/>
              </a:xfrm>
              <a:custGeom>
                <a:avLst/>
                <a:gdLst>
                  <a:gd name="T0" fmla="*/ 78 w 78"/>
                  <a:gd name="T1" fmla="*/ 0 h 17"/>
                  <a:gd name="T2" fmla="*/ 14 w 78"/>
                  <a:gd name="T3" fmla="*/ 0 h 17"/>
                  <a:gd name="T4" fmla="*/ 0 w 78"/>
                  <a:gd name="T5" fmla="*/ 17 h 17"/>
                  <a:gd name="T6" fmla="*/ 64 w 78"/>
                  <a:gd name="T7" fmla="*/ 17 h 17"/>
                  <a:gd name="T8" fmla="*/ 78 w 78"/>
                  <a:gd name="T9" fmla="*/ 0 h 17"/>
                </a:gdLst>
                <a:ahLst/>
                <a:cxnLst>
                  <a:cxn ang="0">
                    <a:pos x="T0" y="T1"/>
                  </a:cxn>
                  <a:cxn ang="0">
                    <a:pos x="T2" y="T3"/>
                  </a:cxn>
                  <a:cxn ang="0">
                    <a:pos x="T4" y="T5"/>
                  </a:cxn>
                  <a:cxn ang="0">
                    <a:pos x="T6" y="T7"/>
                  </a:cxn>
                  <a:cxn ang="0">
                    <a:pos x="T8" y="T9"/>
                  </a:cxn>
                </a:cxnLst>
                <a:rect l="0" t="0" r="r" b="b"/>
                <a:pathLst>
                  <a:path w="78" h="17">
                    <a:moveTo>
                      <a:pt x="78" y="0"/>
                    </a:moveTo>
                    <a:lnTo>
                      <a:pt x="14" y="0"/>
                    </a:lnTo>
                    <a:lnTo>
                      <a:pt x="0" y="17"/>
                    </a:lnTo>
                    <a:lnTo>
                      <a:pt x="64" y="17"/>
                    </a:lnTo>
                    <a:lnTo>
                      <a:pt x="78" y="0"/>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21" name="Freeform 31">
                <a:extLst>
                  <a:ext uri="{FF2B5EF4-FFF2-40B4-BE49-F238E27FC236}">
                    <a16:creationId xmlns:a16="http://schemas.microsoft.com/office/drawing/2014/main" id="{F587816E-09F9-4908-BF30-45753D2E30C5}"/>
                  </a:ext>
                </a:extLst>
              </p:cNvPr>
              <p:cNvSpPr>
                <a:spLocks noChangeAspect="1"/>
              </p:cNvSpPr>
              <p:nvPr/>
            </p:nvSpPr>
            <p:spPr bwMode="gray">
              <a:xfrm>
                <a:off x="1368" y="3278"/>
                <a:ext cx="80" cy="14"/>
              </a:xfrm>
              <a:custGeom>
                <a:avLst/>
                <a:gdLst>
                  <a:gd name="T0" fmla="*/ 80 w 80"/>
                  <a:gd name="T1" fmla="*/ 0 h 14"/>
                  <a:gd name="T2" fmla="*/ 16 w 80"/>
                  <a:gd name="T3" fmla="*/ 0 h 14"/>
                  <a:gd name="T4" fmla="*/ 0 w 80"/>
                  <a:gd name="T5" fmla="*/ 14 h 14"/>
                  <a:gd name="T6" fmla="*/ 63 w 80"/>
                  <a:gd name="T7" fmla="*/ 14 h 14"/>
                  <a:gd name="T8" fmla="*/ 80 w 80"/>
                  <a:gd name="T9" fmla="*/ 0 h 14"/>
                </a:gdLst>
                <a:ahLst/>
                <a:cxnLst>
                  <a:cxn ang="0">
                    <a:pos x="T0" y="T1"/>
                  </a:cxn>
                  <a:cxn ang="0">
                    <a:pos x="T2" y="T3"/>
                  </a:cxn>
                  <a:cxn ang="0">
                    <a:pos x="T4" y="T5"/>
                  </a:cxn>
                  <a:cxn ang="0">
                    <a:pos x="T6" y="T7"/>
                  </a:cxn>
                  <a:cxn ang="0">
                    <a:pos x="T8" y="T9"/>
                  </a:cxn>
                </a:cxnLst>
                <a:rect l="0" t="0" r="r" b="b"/>
                <a:pathLst>
                  <a:path w="80" h="14">
                    <a:moveTo>
                      <a:pt x="80" y="0"/>
                    </a:moveTo>
                    <a:lnTo>
                      <a:pt x="16" y="0"/>
                    </a:lnTo>
                    <a:lnTo>
                      <a:pt x="0" y="14"/>
                    </a:lnTo>
                    <a:lnTo>
                      <a:pt x="63" y="14"/>
                    </a:lnTo>
                    <a:lnTo>
                      <a:pt x="80" y="0"/>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22" name="Freeform 32">
                <a:extLst>
                  <a:ext uri="{FF2B5EF4-FFF2-40B4-BE49-F238E27FC236}">
                    <a16:creationId xmlns:a16="http://schemas.microsoft.com/office/drawing/2014/main" id="{FBD3C89D-FBF8-42B5-B3AF-EBD21C7D0F89}"/>
                  </a:ext>
                </a:extLst>
              </p:cNvPr>
              <p:cNvSpPr>
                <a:spLocks noChangeAspect="1"/>
              </p:cNvSpPr>
              <p:nvPr/>
            </p:nvSpPr>
            <p:spPr bwMode="gray">
              <a:xfrm>
                <a:off x="1363" y="3316"/>
                <a:ext cx="49" cy="16"/>
              </a:xfrm>
              <a:custGeom>
                <a:avLst/>
                <a:gdLst>
                  <a:gd name="T0" fmla="*/ 0 w 49"/>
                  <a:gd name="T1" fmla="*/ 0 h 16"/>
                  <a:gd name="T2" fmla="*/ 0 w 49"/>
                  <a:gd name="T3" fmla="*/ 16 h 16"/>
                  <a:gd name="T4" fmla="*/ 35 w 49"/>
                  <a:gd name="T5" fmla="*/ 16 h 16"/>
                  <a:gd name="T6" fmla="*/ 49 w 49"/>
                  <a:gd name="T7" fmla="*/ 0 h 16"/>
                  <a:gd name="T8" fmla="*/ 0 w 49"/>
                  <a:gd name="T9" fmla="*/ 0 h 16"/>
                </a:gdLst>
                <a:ahLst/>
                <a:cxnLst>
                  <a:cxn ang="0">
                    <a:pos x="T0" y="T1"/>
                  </a:cxn>
                  <a:cxn ang="0">
                    <a:pos x="T2" y="T3"/>
                  </a:cxn>
                  <a:cxn ang="0">
                    <a:pos x="T4" y="T5"/>
                  </a:cxn>
                  <a:cxn ang="0">
                    <a:pos x="T6" y="T7"/>
                  </a:cxn>
                  <a:cxn ang="0">
                    <a:pos x="T8" y="T9"/>
                  </a:cxn>
                </a:cxnLst>
                <a:rect l="0" t="0" r="r" b="b"/>
                <a:pathLst>
                  <a:path w="49" h="16">
                    <a:moveTo>
                      <a:pt x="0" y="0"/>
                    </a:moveTo>
                    <a:lnTo>
                      <a:pt x="0" y="16"/>
                    </a:lnTo>
                    <a:lnTo>
                      <a:pt x="35" y="16"/>
                    </a:lnTo>
                    <a:lnTo>
                      <a:pt x="49" y="0"/>
                    </a:lnTo>
                    <a:lnTo>
                      <a:pt x="0" y="0"/>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23" name="Freeform 33">
                <a:extLst>
                  <a:ext uri="{FF2B5EF4-FFF2-40B4-BE49-F238E27FC236}">
                    <a16:creationId xmlns:a16="http://schemas.microsoft.com/office/drawing/2014/main" id="{B51F4E27-C5ED-4CA0-83DE-7FF9197BB98A}"/>
                  </a:ext>
                </a:extLst>
              </p:cNvPr>
              <p:cNvSpPr>
                <a:spLocks noChangeAspect="1"/>
              </p:cNvSpPr>
              <p:nvPr/>
            </p:nvSpPr>
            <p:spPr bwMode="gray">
              <a:xfrm>
                <a:off x="1363" y="3354"/>
                <a:ext cx="14" cy="16"/>
              </a:xfrm>
              <a:custGeom>
                <a:avLst/>
                <a:gdLst>
                  <a:gd name="T0" fmla="*/ 0 w 14"/>
                  <a:gd name="T1" fmla="*/ 0 h 16"/>
                  <a:gd name="T2" fmla="*/ 0 w 14"/>
                  <a:gd name="T3" fmla="*/ 16 h 16"/>
                  <a:gd name="T4" fmla="*/ 0 w 14"/>
                  <a:gd name="T5" fmla="*/ 16 h 16"/>
                  <a:gd name="T6" fmla="*/ 14 w 14"/>
                  <a:gd name="T7" fmla="*/ 0 h 16"/>
                  <a:gd name="T8" fmla="*/ 0 w 14"/>
                  <a:gd name="T9" fmla="*/ 0 h 16"/>
                </a:gdLst>
                <a:ahLst/>
                <a:cxnLst>
                  <a:cxn ang="0">
                    <a:pos x="T0" y="T1"/>
                  </a:cxn>
                  <a:cxn ang="0">
                    <a:pos x="T2" y="T3"/>
                  </a:cxn>
                  <a:cxn ang="0">
                    <a:pos x="T4" y="T5"/>
                  </a:cxn>
                  <a:cxn ang="0">
                    <a:pos x="T6" y="T7"/>
                  </a:cxn>
                  <a:cxn ang="0">
                    <a:pos x="T8" y="T9"/>
                  </a:cxn>
                </a:cxnLst>
                <a:rect l="0" t="0" r="r" b="b"/>
                <a:pathLst>
                  <a:path w="14" h="16">
                    <a:moveTo>
                      <a:pt x="0" y="0"/>
                    </a:moveTo>
                    <a:lnTo>
                      <a:pt x="0" y="16"/>
                    </a:lnTo>
                    <a:lnTo>
                      <a:pt x="0" y="16"/>
                    </a:lnTo>
                    <a:lnTo>
                      <a:pt x="14" y="0"/>
                    </a:lnTo>
                    <a:lnTo>
                      <a:pt x="0" y="0"/>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24" name="Freeform 34">
                <a:extLst>
                  <a:ext uri="{FF2B5EF4-FFF2-40B4-BE49-F238E27FC236}">
                    <a16:creationId xmlns:a16="http://schemas.microsoft.com/office/drawing/2014/main" id="{316CFC57-E998-4BB8-AF3F-1C869E832FF0}"/>
                  </a:ext>
                </a:extLst>
              </p:cNvPr>
              <p:cNvSpPr>
                <a:spLocks noChangeAspect="1"/>
              </p:cNvSpPr>
              <p:nvPr/>
            </p:nvSpPr>
            <p:spPr bwMode="gray">
              <a:xfrm>
                <a:off x="1606" y="3162"/>
                <a:ext cx="16" cy="17"/>
              </a:xfrm>
              <a:custGeom>
                <a:avLst/>
                <a:gdLst>
                  <a:gd name="T0" fmla="*/ 16 w 16"/>
                  <a:gd name="T1" fmla="*/ 17 h 17"/>
                  <a:gd name="T2" fmla="*/ 16 w 16"/>
                  <a:gd name="T3" fmla="*/ 0 h 17"/>
                  <a:gd name="T4" fmla="*/ 14 w 16"/>
                  <a:gd name="T5" fmla="*/ 0 h 17"/>
                  <a:gd name="T6" fmla="*/ 0 w 16"/>
                  <a:gd name="T7" fmla="*/ 17 h 17"/>
                  <a:gd name="T8" fmla="*/ 16 w 16"/>
                  <a:gd name="T9" fmla="*/ 17 h 17"/>
                </a:gdLst>
                <a:ahLst/>
                <a:cxnLst>
                  <a:cxn ang="0">
                    <a:pos x="T0" y="T1"/>
                  </a:cxn>
                  <a:cxn ang="0">
                    <a:pos x="T2" y="T3"/>
                  </a:cxn>
                  <a:cxn ang="0">
                    <a:pos x="T4" y="T5"/>
                  </a:cxn>
                  <a:cxn ang="0">
                    <a:pos x="T6" y="T7"/>
                  </a:cxn>
                  <a:cxn ang="0">
                    <a:pos x="T8" y="T9"/>
                  </a:cxn>
                </a:cxnLst>
                <a:rect l="0" t="0" r="r" b="b"/>
                <a:pathLst>
                  <a:path w="16" h="17">
                    <a:moveTo>
                      <a:pt x="16" y="17"/>
                    </a:moveTo>
                    <a:lnTo>
                      <a:pt x="16" y="0"/>
                    </a:lnTo>
                    <a:lnTo>
                      <a:pt x="14" y="0"/>
                    </a:lnTo>
                    <a:lnTo>
                      <a:pt x="0" y="17"/>
                    </a:lnTo>
                    <a:lnTo>
                      <a:pt x="16" y="17"/>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25" name="Freeform 35">
                <a:extLst>
                  <a:ext uri="{FF2B5EF4-FFF2-40B4-BE49-F238E27FC236}">
                    <a16:creationId xmlns:a16="http://schemas.microsoft.com/office/drawing/2014/main" id="{6059CF7F-9A16-41D0-B4D0-5DA7091B12B0}"/>
                  </a:ext>
                </a:extLst>
              </p:cNvPr>
              <p:cNvSpPr>
                <a:spLocks noChangeAspect="1"/>
              </p:cNvSpPr>
              <p:nvPr/>
            </p:nvSpPr>
            <p:spPr bwMode="gray">
              <a:xfrm>
                <a:off x="1570" y="3200"/>
                <a:ext cx="52" cy="17"/>
              </a:xfrm>
              <a:custGeom>
                <a:avLst/>
                <a:gdLst>
                  <a:gd name="T0" fmla="*/ 17 w 52"/>
                  <a:gd name="T1" fmla="*/ 0 h 17"/>
                  <a:gd name="T2" fmla="*/ 0 w 52"/>
                  <a:gd name="T3" fmla="*/ 17 h 17"/>
                  <a:gd name="T4" fmla="*/ 40 w 52"/>
                  <a:gd name="T5" fmla="*/ 17 h 17"/>
                  <a:gd name="T6" fmla="*/ 52 w 52"/>
                  <a:gd name="T7" fmla="*/ 3 h 17"/>
                  <a:gd name="T8" fmla="*/ 52 w 52"/>
                  <a:gd name="T9" fmla="*/ 0 h 17"/>
                  <a:gd name="T10" fmla="*/ 17 w 52"/>
                  <a:gd name="T11" fmla="*/ 0 h 17"/>
                </a:gdLst>
                <a:ahLst/>
                <a:cxnLst>
                  <a:cxn ang="0">
                    <a:pos x="T0" y="T1"/>
                  </a:cxn>
                  <a:cxn ang="0">
                    <a:pos x="T2" y="T3"/>
                  </a:cxn>
                  <a:cxn ang="0">
                    <a:pos x="T4" y="T5"/>
                  </a:cxn>
                  <a:cxn ang="0">
                    <a:pos x="T6" y="T7"/>
                  </a:cxn>
                  <a:cxn ang="0">
                    <a:pos x="T8" y="T9"/>
                  </a:cxn>
                  <a:cxn ang="0">
                    <a:pos x="T10" y="T11"/>
                  </a:cxn>
                </a:cxnLst>
                <a:rect l="0" t="0" r="r" b="b"/>
                <a:pathLst>
                  <a:path w="52" h="17">
                    <a:moveTo>
                      <a:pt x="17" y="0"/>
                    </a:moveTo>
                    <a:lnTo>
                      <a:pt x="0" y="17"/>
                    </a:lnTo>
                    <a:lnTo>
                      <a:pt x="40" y="17"/>
                    </a:lnTo>
                    <a:lnTo>
                      <a:pt x="52" y="3"/>
                    </a:lnTo>
                    <a:lnTo>
                      <a:pt x="52" y="0"/>
                    </a:lnTo>
                    <a:lnTo>
                      <a:pt x="17" y="0"/>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26" name="Freeform 36">
                <a:extLst>
                  <a:ext uri="{FF2B5EF4-FFF2-40B4-BE49-F238E27FC236}">
                    <a16:creationId xmlns:a16="http://schemas.microsoft.com/office/drawing/2014/main" id="{A50ACE11-7EDA-4F3E-8E11-B5F31710E867}"/>
                  </a:ext>
                </a:extLst>
              </p:cNvPr>
              <p:cNvSpPr>
                <a:spLocks noChangeAspect="1"/>
              </p:cNvSpPr>
              <p:nvPr/>
            </p:nvSpPr>
            <p:spPr bwMode="gray">
              <a:xfrm>
                <a:off x="1537" y="3238"/>
                <a:ext cx="52" cy="17"/>
              </a:xfrm>
              <a:custGeom>
                <a:avLst/>
                <a:gdLst>
                  <a:gd name="T0" fmla="*/ 0 w 52"/>
                  <a:gd name="T1" fmla="*/ 17 h 17"/>
                  <a:gd name="T2" fmla="*/ 38 w 52"/>
                  <a:gd name="T3" fmla="*/ 17 h 17"/>
                  <a:gd name="T4" fmla="*/ 52 w 52"/>
                  <a:gd name="T5" fmla="*/ 0 h 17"/>
                  <a:gd name="T6" fmla="*/ 14 w 52"/>
                  <a:gd name="T7" fmla="*/ 0 h 17"/>
                  <a:gd name="T8" fmla="*/ 0 w 52"/>
                  <a:gd name="T9" fmla="*/ 17 h 17"/>
                </a:gdLst>
                <a:ahLst/>
                <a:cxnLst>
                  <a:cxn ang="0">
                    <a:pos x="T0" y="T1"/>
                  </a:cxn>
                  <a:cxn ang="0">
                    <a:pos x="T2" y="T3"/>
                  </a:cxn>
                  <a:cxn ang="0">
                    <a:pos x="T4" y="T5"/>
                  </a:cxn>
                  <a:cxn ang="0">
                    <a:pos x="T6" y="T7"/>
                  </a:cxn>
                  <a:cxn ang="0">
                    <a:pos x="T8" y="T9"/>
                  </a:cxn>
                </a:cxnLst>
                <a:rect l="0" t="0" r="r" b="b"/>
                <a:pathLst>
                  <a:path w="52" h="17">
                    <a:moveTo>
                      <a:pt x="0" y="17"/>
                    </a:moveTo>
                    <a:lnTo>
                      <a:pt x="38" y="17"/>
                    </a:lnTo>
                    <a:lnTo>
                      <a:pt x="52" y="0"/>
                    </a:lnTo>
                    <a:lnTo>
                      <a:pt x="14" y="0"/>
                    </a:lnTo>
                    <a:lnTo>
                      <a:pt x="0" y="17"/>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27" name="Freeform 37">
                <a:extLst>
                  <a:ext uri="{FF2B5EF4-FFF2-40B4-BE49-F238E27FC236}">
                    <a16:creationId xmlns:a16="http://schemas.microsoft.com/office/drawing/2014/main" id="{D9C7183E-9468-411A-A5BD-77F986A97223}"/>
                  </a:ext>
                </a:extLst>
              </p:cNvPr>
              <p:cNvSpPr>
                <a:spLocks noChangeAspect="1"/>
              </p:cNvSpPr>
              <p:nvPr/>
            </p:nvSpPr>
            <p:spPr bwMode="gray">
              <a:xfrm>
                <a:off x="1502" y="3278"/>
                <a:ext cx="54" cy="14"/>
              </a:xfrm>
              <a:custGeom>
                <a:avLst/>
                <a:gdLst>
                  <a:gd name="T0" fmla="*/ 0 w 54"/>
                  <a:gd name="T1" fmla="*/ 14 h 14"/>
                  <a:gd name="T2" fmla="*/ 38 w 54"/>
                  <a:gd name="T3" fmla="*/ 14 h 14"/>
                  <a:gd name="T4" fmla="*/ 54 w 54"/>
                  <a:gd name="T5" fmla="*/ 0 h 14"/>
                  <a:gd name="T6" fmla="*/ 16 w 54"/>
                  <a:gd name="T7" fmla="*/ 0 h 14"/>
                  <a:gd name="T8" fmla="*/ 0 w 54"/>
                  <a:gd name="T9" fmla="*/ 14 h 14"/>
                </a:gdLst>
                <a:ahLst/>
                <a:cxnLst>
                  <a:cxn ang="0">
                    <a:pos x="T0" y="T1"/>
                  </a:cxn>
                  <a:cxn ang="0">
                    <a:pos x="T2" y="T3"/>
                  </a:cxn>
                  <a:cxn ang="0">
                    <a:pos x="T4" y="T5"/>
                  </a:cxn>
                  <a:cxn ang="0">
                    <a:pos x="T6" y="T7"/>
                  </a:cxn>
                  <a:cxn ang="0">
                    <a:pos x="T8" y="T9"/>
                  </a:cxn>
                </a:cxnLst>
                <a:rect l="0" t="0" r="r" b="b"/>
                <a:pathLst>
                  <a:path w="54" h="14">
                    <a:moveTo>
                      <a:pt x="0" y="14"/>
                    </a:moveTo>
                    <a:lnTo>
                      <a:pt x="38" y="14"/>
                    </a:lnTo>
                    <a:lnTo>
                      <a:pt x="54" y="0"/>
                    </a:lnTo>
                    <a:lnTo>
                      <a:pt x="16" y="0"/>
                    </a:lnTo>
                    <a:lnTo>
                      <a:pt x="0" y="14"/>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28" name="Freeform 38">
                <a:extLst>
                  <a:ext uri="{FF2B5EF4-FFF2-40B4-BE49-F238E27FC236}">
                    <a16:creationId xmlns:a16="http://schemas.microsoft.com/office/drawing/2014/main" id="{BC5C8381-9A49-4D49-AF39-DF627F2A6302}"/>
                  </a:ext>
                </a:extLst>
              </p:cNvPr>
              <p:cNvSpPr>
                <a:spLocks noChangeAspect="1"/>
              </p:cNvSpPr>
              <p:nvPr/>
            </p:nvSpPr>
            <p:spPr bwMode="gray">
              <a:xfrm>
                <a:off x="1469" y="3316"/>
                <a:ext cx="52" cy="16"/>
              </a:xfrm>
              <a:custGeom>
                <a:avLst/>
                <a:gdLst>
                  <a:gd name="T0" fmla="*/ 0 w 52"/>
                  <a:gd name="T1" fmla="*/ 16 h 16"/>
                  <a:gd name="T2" fmla="*/ 38 w 52"/>
                  <a:gd name="T3" fmla="*/ 16 h 16"/>
                  <a:gd name="T4" fmla="*/ 52 w 52"/>
                  <a:gd name="T5" fmla="*/ 0 h 16"/>
                  <a:gd name="T6" fmla="*/ 14 w 52"/>
                  <a:gd name="T7" fmla="*/ 0 h 16"/>
                  <a:gd name="T8" fmla="*/ 0 w 52"/>
                  <a:gd name="T9" fmla="*/ 16 h 16"/>
                </a:gdLst>
                <a:ahLst/>
                <a:cxnLst>
                  <a:cxn ang="0">
                    <a:pos x="T0" y="T1"/>
                  </a:cxn>
                  <a:cxn ang="0">
                    <a:pos x="T2" y="T3"/>
                  </a:cxn>
                  <a:cxn ang="0">
                    <a:pos x="T4" y="T5"/>
                  </a:cxn>
                  <a:cxn ang="0">
                    <a:pos x="T6" y="T7"/>
                  </a:cxn>
                  <a:cxn ang="0">
                    <a:pos x="T8" y="T9"/>
                  </a:cxn>
                </a:cxnLst>
                <a:rect l="0" t="0" r="r" b="b"/>
                <a:pathLst>
                  <a:path w="52" h="16">
                    <a:moveTo>
                      <a:pt x="0" y="16"/>
                    </a:moveTo>
                    <a:lnTo>
                      <a:pt x="38" y="16"/>
                    </a:lnTo>
                    <a:lnTo>
                      <a:pt x="52" y="0"/>
                    </a:lnTo>
                    <a:lnTo>
                      <a:pt x="14" y="0"/>
                    </a:lnTo>
                    <a:lnTo>
                      <a:pt x="0" y="16"/>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29" name="Freeform 39">
                <a:extLst>
                  <a:ext uri="{FF2B5EF4-FFF2-40B4-BE49-F238E27FC236}">
                    <a16:creationId xmlns:a16="http://schemas.microsoft.com/office/drawing/2014/main" id="{A2D2F9F5-5FBE-4AB2-8F2D-8C6CB2D57C8C}"/>
                  </a:ext>
                </a:extLst>
              </p:cNvPr>
              <p:cNvSpPr>
                <a:spLocks noChangeAspect="1"/>
              </p:cNvSpPr>
              <p:nvPr/>
            </p:nvSpPr>
            <p:spPr bwMode="gray">
              <a:xfrm>
                <a:off x="1434" y="3354"/>
                <a:ext cx="54" cy="16"/>
              </a:xfrm>
              <a:custGeom>
                <a:avLst/>
                <a:gdLst>
                  <a:gd name="T0" fmla="*/ 0 w 54"/>
                  <a:gd name="T1" fmla="*/ 16 h 16"/>
                  <a:gd name="T2" fmla="*/ 37 w 54"/>
                  <a:gd name="T3" fmla="*/ 16 h 16"/>
                  <a:gd name="T4" fmla="*/ 54 w 54"/>
                  <a:gd name="T5" fmla="*/ 0 h 16"/>
                  <a:gd name="T6" fmla="*/ 14 w 54"/>
                  <a:gd name="T7" fmla="*/ 0 h 16"/>
                  <a:gd name="T8" fmla="*/ 0 w 54"/>
                  <a:gd name="T9" fmla="*/ 16 h 16"/>
                </a:gdLst>
                <a:ahLst/>
                <a:cxnLst>
                  <a:cxn ang="0">
                    <a:pos x="T0" y="T1"/>
                  </a:cxn>
                  <a:cxn ang="0">
                    <a:pos x="T2" y="T3"/>
                  </a:cxn>
                  <a:cxn ang="0">
                    <a:pos x="T4" y="T5"/>
                  </a:cxn>
                  <a:cxn ang="0">
                    <a:pos x="T6" y="T7"/>
                  </a:cxn>
                  <a:cxn ang="0">
                    <a:pos x="T8" y="T9"/>
                  </a:cxn>
                </a:cxnLst>
                <a:rect l="0" t="0" r="r" b="b"/>
                <a:pathLst>
                  <a:path w="54" h="16">
                    <a:moveTo>
                      <a:pt x="0" y="16"/>
                    </a:moveTo>
                    <a:lnTo>
                      <a:pt x="37" y="16"/>
                    </a:lnTo>
                    <a:lnTo>
                      <a:pt x="54" y="0"/>
                    </a:lnTo>
                    <a:lnTo>
                      <a:pt x="14" y="0"/>
                    </a:lnTo>
                    <a:lnTo>
                      <a:pt x="0" y="16"/>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30" name="Freeform 40">
                <a:extLst>
                  <a:ext uri="{FF2B5EF4-FFF2-40B4-BE49-F238E27FC236}">
                    <a16:creationId xmlns:a16="http://schemas.microsoft.com/office/drawing/2014/main" id="{68CE2366-1B03-4CBF-BCD5-4683E8C140E8}"/>
                  </a:ext>
                </a:extLst>
              </p:cNvPr>
              <p:cNvSpPr>
                <a:spLocks noChangeAspect="1"/>
              </p:cNvSpPr>
              <p:nvPr/>
            </p:nvSpPr>
            <p:spPr bwMode="gray">
              <a:xfrm>
                <a:off x="1401" y="3391"/>
                <a:ext cx="51" cy="17"/>
              </a:xfrm>
              <a:custGeom>
                <a:avLst/>
                <a:gdLst>
                  <a:gd name="T0" fmla="*/ 0 w 51"/>
                  <a:gd name="T1" fmla="*/ 17 h 17"/>
                  <a:gd name="T2" fmla="*/ 37 w 51"/>
                  <a:gd name="T3" fmla="*/ 17 h 17"/>
                  <a:gd name="T4" fmla="*/ 51 w 51"/>
                  <a:gd name="T5" fmla="*/ 0 h 17"/>
                  <a:gd name="T6" fmla="*/ 14 w 51"/>
                  <a:gd name="T7" fmla="*/ 0 h 17"/>
                  <a:gd name="T8" fmla="*/ 0 w 51"/>
                  <a:gd name="T9" fmla="*/ 17 h 17"/>
                </a:gdLst>
                <a:ahLst/>
                <a:cxnLst>
                  <a:cxn ang="0">
                    <a:pos x="T0" y="T1"/>
                  </a:cxn>
                  <a:cxn ang="0">
                    <a:pos x="T2" y="T3"/>
                  </a:cxn>
                  <a:cxn ang="0">
                    <a:pos x="T4" y="T5"/>
                  </a:cxn>
                  <a:cxn ang="0">
                    <a:pos x="T6" y="T7"/>
                  </a:cxn>
                  <a:cxn ang="0">
                    <a:pos x="T8" y="T9"/>
                  </a:cxn>
                </a:cxnLst>
                <a:rect l="0" t="0" r="r" b="b"/>
                <a:pathLst>
                  <a:path w="51" h="17">
                    <a:moveTo>
                      <a:pt x="0" y="17"/>
                    </a:moveTo>
                    <a:lnTo>
                      <a:pt x="37" y="17"/>
                    </a:lnTo>
                    <a:lnTo>
                      <a:pt x="51" y="0"/>
                    </a:lnTo>
                    <a:lnTo>
                      <a:pt x="14" y="0"/>
                    </a:lnTo>
                    <a:lnTo>
                      <a:pt x="0" y="17"/>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31" name="Freeform 41">
                <a:extLst>
                  <a:ext uri="{FF2B5EF4-FFF2-40B4-BE49-F238E27FC236}">
                    <a16:creationId xmlns:a16="http://schemas.microsoft.com/office/drawing/2014/main" id="{8F3F0F7C-8B90-485C-9FE0-D419BD7F3964}"/>
                  </a:ext>
                </a:extLst>
              </p:cNvPr>
              <p:cNvSpPr>
                <a:spLocks noChangeAspect="1"/>
              </p:cNvSpPr>
              <p:nvPr/>
            </p:nvSpPr>
            <p:spPr bwMode="gray">
              <a:xfrm>
                <a:off x="1365" y="3429"/>
                <a:ext cx="52" cy="17"/>
              </a:xfrm>
              <a:custGeom>
                <a:avLst/>
                <a:gdLst>
                  <a:gd name="T0" fmla="*/ 0 w 52"/>
                  <a:gd name="T1" fmla="*/ 17 h 17"/>
                  <a:gd name="T2" fmla="*/ 38 w 52"/>
                  <a:gd name="T3" fmla="*/ 17 h 17"/>
                  <a:gd name="T4" fmla="*/ 52 w 52"/>
                  <a:gd name="T5" fmla="*/ 0 h 17"/>
                  <a:gd name="T6" fmla="*/ 14 w 52"/>
                  <a:gd name="T7" fmla="*/ 0 h 17"/>
                  <a:gd name="T8" fmla="*/ 0 w 52"/>
                  <a:gd name="T9" fmla="*/ 17 h 17"/>
                </a:gdLst>
                <a:ahLst/>
                <a:cxnLst>
                  <a:cxn ang="0">
                    <a:pos x="T0" y="T1"/>
                  </a:cxn>
                  <a:cxn ang="0">
                    <a:pos x="T2" y="T3"/>
                  </a:cxn>
                  <a:cxn ang="0">
                    <a:pos x="T4" y="T5"/>
                  </a:cxn>
                  <a:cxn ang="0">
                    <a:pos x="T6" y="T7"/>
                  </a:cxn>
                  <a:cxn ang="0">
                    <a:pos x="T8" y="T9"/>
                  </a:cxn>
                </a:cxnLst>
                <a:rect l="0" t="0" r="r" b="b"/>
                <a:pathLst>
                  <a:path w="52" h="17">
                    <a:moveTo>
                      <a:pt x="0" y="17"/>
                    </a:moveTo>
                    <a:lnTo>
                      <a:pt x="38" y="17"/>
                    </a:lnTo>
                    <a:lnTo>
                      <a:pt x="52" y="0"/>
                    </a:lnTo>
                    <a:lnTo>
                      <a:pt x="14" y="0"/>
                    </a:lnTo>
                    <a:lnTo>
                      <a:pt x="0" y="17"/>
                    </a:lnTo>
                    <a:close/>
                  </a:path>
                </a:pathLst>
              </a:custGeom>
              <a:solidFill>
                <a:srgbClr val="E1E1E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grpSp>
        <p:nvGrpSpPr>
          <p:cNvPr id="146" name="Group 497">
            <a:extLst>
              <a:ext uri="{FF2B5EF4-FFF2-40B4-BE49-F238E27FC236}">
                <a16:creationId xmlns:a16="http://schemas.microsoft.com/office/drawing/2014/main" id="{FB77C629-BF5B-4B30-A571-6FB9FFD46064}"/>
              </a:ext>
            </a:extLst>
          </p:cNvPr>
          <p:cNvGrpSpPr>
            <a:grpSpLocks/>
          </p:cNvGrpSpPr>
          <p:nvPr/>
        </p:nvGrpSpPr>
        <p:grpSpPr bwMode="auto">
          <a:xfrm>
            <a:off x="693546" y="5735049"/>
            <a:ext cx="820615" cy="575896"/>
            <a:chOff x="1156" y="1595"/>
            <a:chExt cx="560" cy="393"/>
          </a:xfrm>
        </p:grpSpPr>
        <p:sp>
          <p:nvSpPr>
            <p:cNvPr id="147" name="Freeform 498">
              <a:extLst>
                <a:ext uri="{FF2B5EF4-FFF2-40B4-BE49-F238E27FC236}">
                  <a16:creationId xmlns:a16="http://schemas.microsoft.com/office/drawing/2014/main" id="{6F754BF9-9426-4664-B0BC-376C8BC506CD}"/>
                </a:ext>
              </a:extLst>
            </p:cNvPr>
            <p:cNvSpPr>
              <a:spLocks noChangeAspect="1"/>
            </p:cNvSpPr>
            <p:nvPr/>
          </p:nvSpPr>
          <p:spPr bwMode="gray">
            <a:xfrm>
              <a:off x="1156" y="1595"/>
              <a:ext cx="560" cy="393"/>
            </a:xfrm>
            <a:custGeom>
              <a:avLst/>
              <a:gdLst>
                <a:gd name="T0" fmla="*/ 207 w 237"/>
                <a:gd name="T1" fmla="*/ 21 h 166"/>
                <a:gd name="T2" fmla="*/ 207 w 237"/>
                <a:gd name="T3" fmla="*/ 0 h 166"/>
                <a:gd name="T4" fmla="*/ 29 w 237"/>
                <a:gd name="T5" fmla="*/ 0 h 166"/>
                <a:gd name="T6" fmla="*/ 29 w 237"/>
                <a:gd name="T7" fmla="*/ 21 h 166"/>
                <a:gd name="T8" fmla="*/ 0 w 237"/>
                <a:gd name="T9" fmla="*/ 21 h 166"/>
                <a:gd name="T10" fmla="*/ 0 w 237"/>
                <a:gd name="T11" fmla="*/ 166 h 166"/>
                <a:gd name="T12" fmla="*/ 237 w 237"/>
                <a:gd name="T13" fmla="*/ 166 h 166"/>
                <a:gd name="T14" fmla="*/ 237 w 237"/>
                <a:gd name="T15" fmla="*/ 21 h 166"/>
                <a:gd name="T16" fmla="*/ 207 w 237"/>
                <a:gd name="T17" fmla="*/ 2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66">
                  <a:moveTo>
                    <a:pt x="207" y="21"/>
                  </a:moveTo>
                  <a:cubicBezTo>
                    <a:pt x="207" y="18"/>
                    <a:pt x="207" y="0"/>
                    <a:pt x="207" y="0"/>
                  </a:cubicBezTo>
                  <a:cubicBezTo>
                    <a:pt x="29" y="0"/>
                    <a:pt x="29" y="0"/>
                    <a:pt x="29" y="0"/>
                  </a:cubicBezTo>
                  <a:cubicBezTo>
                    <a:pt x="29" y="0"/>
                    <a:pt x="29" y="18"/>
                    <a:pt x="29" y="21"/>
                  </a:cubicBezTo>
                  <a:cubicBezTo>
                    <a:pt x="26" y="21"/>
                    <a:pt x="0" y="21"/>
                    <a:pt x="0" y="21"/>
                  </a:cubicBezTo>
                  <a:cubicBezTo>
                    <a:pt x="0" y="166"/>
                    <a:pt x="0" y="166"/>
                    <a:pt x="0" y="166"/>
                  </a:cubicBezTo>
                  <a:cubicBezTo>
                    <a:pt x="237" y="166"/>
                    <a:pt x="237" y="166"/>
                    <a:pt x="237" y="166"/>
                  </a:cubicBezTo>
                  <a:cubicBezTo>
                    <a:pt x="237" y="21"/>
                    <a:pt x="237" y="21"/>
                    <a:pt x="237" y="21"/>
                  </a:cubicBezTo>
                  <a:cubicBezTo>
                    <a:pt x="237" y="21"/>
                    <a:pt x="211" y="21"/>
                    <a:pt x="207"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48" name="Freeform 499">
              <a:extLst>
                <a:ext uri="{FF2B5EF4-FFF2-40B4-BE49-F238E27FC236}">
                  <a16:creationId xmlns:a16="http://schemas.microsoft.com/office/drawing/2014/main" id="{03525534-ADDE-4D7C-831C-ACDF677D7074}"/>
                </a:ext>
              </a:extLst>
            </p:cNvPr>
            <p:cNvSpPr>
              <a:spLocks noChangeAspect="1"/>
            </p:cNvSpPr>
            <p:nvPr/>
          </p:nvSpPr>
          <p:spPr bwMode="gray">
            <a:xfrm>
              <a:off x="1165" y="1605"/>
              <a:ext cx="541" cy="373"/>
            </a:xfrm>
            <a:custGeom>
              <a:avLst/>
              <a:gdLst>
                <a:gd name="T0" fmla="*/ 199 w 229"/>
                <a:gd name="T1" fmla="*/ 0 h 158"/>
                <a:gd name="T2" fmla="*/ 29 w 229"/>
                <a:gd name="T3" fmla="*/ 0 h 158"/>
                <a:gd name="T4" fmla="*/ 29 w 229"/>
                <a:gd name="T5" fmla="*/ 21 h 158"/>
                <a:gd name="T6" fmla="*/ 0 w 229"/>
                <a:gd name="T7" fmla="*/ 21 h 158"/>
                <a:gd name="T8" fmla="*/ 0 w 229"/>
                <a:gd name="T9" fmla="*/ 158 h 158"/>
                <a:gd name="T10" fmla="*/ 229 w 229"/>
                <a:gd name="T11" fmla="*/ 158 h 158"/>
                <a:gd name="T12" fmla="*/ 229 w 229"/>
                <a:gd name="T13" fmla="*/ 21 h 158"/>
                <a:gd name="T14" fmla="*/ 199 w 229"/>
                <a:gd name="T15" fmla="*/ 21 h 158"/>
                <a:gd name="T16" fmla="*/ 199 w 229"/>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58">
                  <a:moveTo>
                    <a:pt x="199" y="0"/>
                  </a:moveTo>
                  <a:cubicBezTo>
                    <a:pt x="195" y="0"/>
                    <a:pt x="33" y="0"/>
                    <a:pt x="29" y="0"/>
                  </a:cubicBezTo>
                  <a:cubicBezTo>
                    <a:pt x="29" y="4"/>
                    <a:pt x="29" y="21"/>
                    <a:pt x="29" y="21"/>
                  </a:cubicBezTo>
                  <a:cubicBezTo>
                    <a:pt x="29" y="21"/>
                    <a:pt x="3" y="21"/>
                    <a:pt x="0" y="21"/>
                  </a:cubicBezTo>
                  <a:cubicBezTo>
                    <a:pt x="0" y="25"/>
                    <a:pt x="0" y="154"/>
                    <a:pt x="0" y="158"/>
                  </a:cubicBezTo>
                  <a:cubicBezTo>
                    <a:pt x="4" y="158"/>
                    <a:pt x="225" y="158"/>
                    <a:pt x="229" y="158"/>
                  </a:cubicBezTo>
                  <a:cubicBezTo>
                    <a:pt x="229" y="154"/>
                    <a:pt x="229" y="25"/>
                    <a:pt x="229" y="21"/>
                  </a:cubicBezTo>
                  <a:cubicBezTo>
                    <a:pt x="225" y="21"/>
                    <a:pt x="199" y="21"/>
                    <a:pt x="199" y="21"/>
                  </a:cubicBezTo>
                  <a:cubicBezTo>
                    <a:pt x="199" y="21"/>
                    <a:pt x="199" y="4"/>
                    <a:pt x="199" y="0"/>
                  </a:cubicBezTo>
                  <a:close/>
                </a:path>
              </a:pathLst>
            </a:custGeom>
            <a:solidFill>
              <a:srgbClr val="7E7E7E"/>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49" name="Rectangle 500">
              <a:extLst>
                <a:ext uri="{FF2B5EF4-FFF2-40B4-BE49-F238E27FC236}">
                  <a16:creationId xmlns:a16="http://schemas.microsoft.com/office/drawing/2014/main" id="{DCEFB120-8913-44AC-85EE-ADABE94B8BFE}"/>
                </a:ext>
              </a:extLst>
            </p:cNvPr>
            <p:cNvSpPr>
              <a:spLocks noChangeAspect="1" noChangeArrowheads="1"/>
            </p:cNvSpPr>
            <p:nvPr/>
          </p:nvSpPr>
          <p:spPr bwMode="gray">
            <a:xfrm>
              <a:off x="1472" y="1699"/>
              <a:ext cx="29"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50" name="Rectangle 501">
              <a:extLst>
                <a:ext uri="{FF2B5EF4-FFF2-40B4-BE49-F238E27FC236}">
                  <a16:creationId xmlns:a16="http://schemas.microsoft.com/office/drawing/2014/main" id="{502F5DB6-0945-42D6-A0FE-8DE5F2E8C9FC}"/>
                </a:ext>
              </a:extLst>
            </p:cNvPr>
            <p:cNvSpPr>
              <a:spLocks noChangeAspect="1" noChangeArrowheads="1"/>
            </p:cNvSpPr>
            <p:nvPr/>
          </p:nvSpPr>
          <p:spPr bwMode="gray">
            <a:xfrm>
              <a:off x="1522" y="1699"/>
              <a:ext cx="31"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51" name="Rectangle 502">
              <a:extLst>
                <a:ext uri="{FF2B5EF4-FFF2-40B4-BE49-F238E27FC236}">
                  <a16:creationId xmlns:a16="http://schemas.microsoft.com/office/drawing/2014/main" id="{1860E43A-CFBC-49C0-B87D-519861D66D39}"/>
                </a:ext>
              </a:extLst>
            </p:cNvPr>
            <p:cNvSpPr>
              <a:spLocks noChangeAspect="1" noChangeArrowheads="1"/>
            </p:cNvSpPr>
            <p:nvPr/>
          </p:nvSpPr>
          <p:spPr bwMode="gray">
            <a:xfrm>
              <a:off x="1574" y="1699"/>
              <a:ext cx="31"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52" name="Rectangle 503">
              <a:extLst>
                <a:ext uri="{FF2B5EF4-FFF2-40B4-BE49-F238E27FC236}">
                  <a16:creationId xmlns:a16="http://schemas.microsoft.com/office/drawing/2014/main" id="{DE11F7D5-9266-4536-B48C-C2FD0DDBFFB7}"/>
                </a:ext>
              </a:extLst>
            </p:cNvPr>
            <p:cNvSpPr>
              <a:spLocks noChangeAspect="1" noChangeArrowheads="1"/>
            </p:cNvSpPr>
            <p:nvPr/>
          </p:nvSpPr>
          <p:spPr bwMode="gray">
            <a:xfrm>
              <a:off x="1626" y="1699"/>
              <a:ext cx="30"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53" name="Rectangle 504">
              <a:extLst>
                <a:ext uri="{FF2B5EF4-FFF2-40B4-BE49-F238E27FC236}">
                  <a16:creationId xmlns:a16="http://schemas.microsoft.com/office/drawing/2014/main" id="{827A6C36-2836-4272-8985-0FB4331D4F8E}"/>
                </a:ext>
              </a:extLst>
            </p:cNvPr>
            <p:cNvSpPr>
              <a:spLocks noChangeAspect="1" noChangeArrowheads="1"/>
            </p:cNvSpPr>
            <p:nvPr/>
          </p:nvSpPr>
          <p:spPr bwMode="gray">
            <a:xfrm>
              <a:off x="1472" y="1742"/>
              <a:ext cx="29" cy="23"/>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54" name="Rectangle 505">
              <a:extLst>
                <a:ext uri="{FF2B5EF4-FFF2-40B4-BE49-F238E27FC236}">
                  <a16:creationId xmlns:a16="http://schemas.microsoft.com/office/drawing/2014/main" id="{A6BFA149-4EB7-4D71-B772-FFDD7D888A56}"/>
                </a:ext>
              </a:extLst>
            </p:cNvPr>
            <p:cNvSpPr>
              <a:spLocks noChangeAspect="1" noChangeArrowheads="1"/>
            </p:cNvSpPr>
            <p:nvPr/>
          </p:nvSpPr>
          <p:spPr bwMode="gray">
            <a:xfrm>
              <a:off x="1522" y="1742"/>
              <a:ext cx="31" cy="23"/>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55" name="Rectangle 506">
              <a:extLst>
                <a:ext uri="{FF2B5EF4-FFF2-40B4-BE49-F238E27FC236}">
                  <a16:creationId xmlns:a16="http://schemas.microsoft.com/office/drawing/2014/main" id="{F653DB2D-AEEF-4854-8AEB-89AE2A206425}"/>
                </a:ext>
              </a:extLst>
            </p:cNvPr>
            <p:cNvSpPr>
              <a:spLocks noChangeAspect="1" noChangeArrowheads="1"/>
            </p:cNvSpPr>
            <p:nvPr/>
          </p:nvSpPr>
          <p:spPr bwMode="gray">
            <a:xfrm>
              <a:off x="1574" y="1742"/>
              <a:ext cx="31" cy="23"/>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56" name="Rectangle 507">
              <a:extLst>
                <a:ext uri="{FF2B5EF4-FFF2-40B4-BE49-F238E27FC236}">
                  <a16:creationId xmlns:a16="http://schemas.microsoft.com/office/drawing/2014/main" id="{14FD15AF-01B8-4B51-96E5-AB54BF7B7929}"/>
                </a:ext>
              </a:extLst>
            </p:cNvPr>
            <p:cNvSpPr>
              <a:spLocks noChangeAspect="1" noChangeArrowheads="1"/>
            </p:cNvSpPr>
            <p:nvPr/>
          </p:nvSpPr>
          <p:spPr bwMode="gray">
            <a:xfrm>
              <a:off x="1626" y="1742"/>
              <a:ext cx="30" cy="23"/>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57" name="Rectangle 508">
              <a:extLst>
                <a:ext uri="{FF2B5EF4-FFF2-40B4-BE49-F238E27FC236}">
                  <a16:creationId xmlns:a16="http://schemas.microsoft.com/office/drawing/2014/main" id="{FB6C273B-B485-419B-900E-9DC25928D64A}"/>
                </a:ext>
              </a:extLst>
            </p:cNvPr>
            <p:cNvSpPr>
              <a:spLocks noChangeAspect="1" noChangeArrowheads="1"/>
            </p:cNvSpPr>
            <p:nvPr/>
          </p:nvSpPr>
          <p:spPr bwMode="gray">
            <a:xfrm>
              <a:off x="1472" y="1784"/>
              <a:ext cx="29"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58" name="Rectangle 509">
              <a:extLst>
                <a:ext uri="{FF2B5EF4-FFF2-40B4-BE49-F238E27FC236}">
                  <a16:creationId xmlns:a16="http://schemas.microsoft.com/office/drawing/2014/main" id="{83FB862C-D1BE-4EC2-8830-5A8D6DA83505}"/>
                </a:ext>
              </a:extLst>
            </p:cNvPr>
            <p:cNvSpPr>
              <a:spLocks noChangeAspect="1" noChangeArrowheads="1"/>
            </p:cNvSpPr>
            <p:nvPr/>
          </p:nvSpPr>
          <p:spPr bwMode="gray">
            <a:xfrm>
              <a:off x="1522" y="1784"/>
              <a:ext cx="31"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59" name="Rectangle 510">
              <a:extLst>
                <a:ext uri="{FF2B5EF4-FFF2-40B4-BE49-F238E27FC236}">
                  <a16:creationId xmlns:a16="http://schemas.microsoft.com/office/drawing/2014/main" id="{D8FEA26D-3760-47B6-8C58-57753FDA9B93}"/>
                </a:ext>
              </a:extLst>
            </p:cNvPr>
            <p:cNvSpPr>
              <a:spLocks noChangeAspect="1" noChangeArrowheads="1"/>
            </p:cNvSpPr>
            <p:nvPr/>
          </p:nvSpPr>
          <p:spPr bwMode="gray">
            <a:xfrm>
              <a:off x="1574" y="1784"/>
              <a:ext cx="31"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60" name="Rectangle 511">
              <a:extLst>
                <a:ext uri="{FF2B5EF4-FFF2-40B4-BE49-F238E27FC236}">
                  <a16:creationId xmlns:a16="http://schemas.microsoft.com/office/drawing/2014/main" id="{6B59DE44-BAD1-4D62-BA8C-7A248B7C498C}"/>
                </a:ext>
              </a:extLst>
            </p:cNvPr>
            <p:cNvSpPr>
              <a:spLocks noChangeAspect="1" noChangeArrowheads="1"/>
            </p:cNvSpPr>
            <p:nvPr/>
          </p:nvSpPr>
          <p:spPr bwMode="gray">
            <a:xfrm>
              <a:off x="1626" y="1784"/>
              <a:ext cx="30"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61" name="Rectangle 512">
              <a:extLst>
                <a:ext uri="{FF2B5EF4-FFF2-40B4-BE49-F238E27FC236}">
                  <a16:creationId xmlns:a16="http://schemas.microsoft.com/office/drawing/2014/main" id="{05AABC82-D252-449F-ADBF-F1EFDCD15A98}"/>
                </a:ext>
              </a:extLst>
            </p:cNvPr>
            <p:cNvSpPr>
              <a:spLocks noChangeAspect="1" noChangeArrowheads="1"/>
            </p:cNvSpPr>
            <p:nvPr/>
          </p:nvSpPr>
          <p:spPr bwMode="gray">
            <a:xfrm>
              <a:off x="1472" y="1827"/>
              <a:ext cx="29"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62" name="Rectangle 513">
              <a:extLst>
                <a:ext uri="{FF2B5EF4-FFF2-40B4-BE49-F238E27FC236}">
                  <a16:creationId xmlns:a16="http://schemas.microsoft.com/office/drawing/2014/main" id="{D8541BA1-C495-42C4-8464-22289F88703F}"/>
                </a:ext>
              </a:extLst>
            </p:cNvPr>
            <p:cNvSpPr>
              <a:spLocks noChangeAspect="1" noChangeArrowheads="1"/>
            </p:cNvSpPr>
            <p:nvPr/>
          </p:nvSpPr>
          <p:spPr bwMode="gray">
            <a:xfrm>
              <a:off x="1522" y="1827"/>
              <a:ext cx="31"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63" name="Rectangle 514">
              <a:extLst>
                <a:ext uri="{FF2B5EF4-FFF2-40B4-BE49-F238E27FC236}">
                  <a16:creationId xmlns:a16="http://schemas.microsoft.com/office/drawing/2014/main" id="{2D19B1EE-F4F7-4610-869C-FD89399AE7B3}"/>
                </a:ext>
              </a:extLst>
            </p:cNvPr>
            <p:cNvSpPr>
              <a:spLocks noChangeAspect="1" noChangeArrowheads="1"/>
            </p:cNvSpPr>
            <p:nvPr/>
          </p:nvSpPr>
          <p:spPr bwMode="gray">
            <a:xfrm>
              <a:off x="1574" y="1827"/>
              <a:ext cx="31"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64" name="Rectangle 515">
              <a:extLst>
                <a:ext uri="{FF2B5EF4-FFF2-40B4-BE49-F238E27FC236}">
                  <a16:creationId xmlns:a16="http://schemas.microsoft.com/office/drawing/2014/main" id="{00112C0B-7A29-4F39-8823-A16B952DD3D1}"/>
                </a:ext>
              </a:extLst>
            </p:cNvPr>
            <p:cNvSpPr>
              <a:spLocks noChangeAspect="1" noChangeArrowheads="1"/>
            </p:cNvSpPr>
            <p:nvPr/>
          </p:nvSpPr>
          <p:spPr bwMode="gray">
            <a:xfrm>
              <a:off x="1626" y="1827"/>
              <a:ext cx="30"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65" name="Rectangle 516">
              <a:extLst>
                <a:ext uri="{FF2B5EF4-FFF2-40B4-BE49-F238E27FC236}">
                  <a16:creationId xmlns:a16="http://schemas.microsoft.com/office/drawing/2014/main" id="{2E515158-C93F-4A57-9D14-2C131924106B}"/>
                </a:ext>
              </a:extLst>
            </p:cNvPr>
            <p:cNvSpPr>
              <a:spLocks noChangeAspect="1" noChangeArrowheads="1"/>
            </p:cNvSpPr>
            <p:nvPr/>
          </p:nvSpPr>
          <p:spPr bwMode="gray">
            <a:xfrm>
              <a:off x="1472" y="1869"/>
              <a:ext cx="29"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66" name="Rectangle 517">
              <a:extLst>
                <a:ext uri="{FF2B5EF4-FFF2-40B4-BE49-F238E27FC236}">
                  <a16:creationId xmlns:a16="http://schemas.microsoft.com/office/drawing/2014/main" id="{26C8967B-549E-4AD6-892C-BBC87DC0C93E}"/>
                </a:ext>
              </a:extLst>
            </p:cNvPr>
            <p:cNvSpPr>
              <a:spLocks noChangeAspect="1" noChangeArrowheads="1"/>
            </p:cNvSpPr>
            <p:nvPr/>
          </p:nvSpPr>
          <p:spPr bwMode="gray">
            <a:xfrm>
              <a:off x="1522" y="1869"/>
              <a:ext cx="31"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67" name="Rectangle 518">
              <a:extLst>
                <a:ext uri="{FF2B5EF4-FFF2-40B4-BE49-F238E27FC236}">
                  <a16:creationId xmlns:a16="http://schemas.microsoft.com/office/drawing/2014/main" id="{24686DEB-01E4-46F3-9191-66C26F867B21}"/>
                </a:ext>
              </a:extLst>
            </p:cNvPr>
            <p:cNvSpPr>
              <a:spLocks noChangeAspect="1" noChangeArrowheads="1"/>
            </p:cNvSpPr>
            <p:nvPr/>
          </p:nvSpPr>
          <p:spPr bwMode="gray">
            <a:xfrm>
              <a:off x="1574" y="1869"/>
              <a:ext cx="31"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68" name="Rectangle 519">
              <a:extLst>
                <a:ext uri="{FF2B5EF4-FFF2-40B4-BE49-F238E27FC236}">
                  <a16:creationId xmlns:a16="http://schemas.microsoft.com/office/drawing/2014/main" id="{324DFE21-920F-4C3F-ACF0-9A17D85574D7}"/>
                </a:ext>
              </a:extLst>
            </p:cNvPr>
            <p:cNvSpPr>
              <a:spLocks noChangeAspect="1" noChangeArrowheads="1"/>
            </p:cNvSpPr>
            <p:nvPr/>
          </p:nvSpPr>
          <p:spPr bwMode="gray">
            <a:xfrm>
              <a:off x="1626" y="1869"/>
              <a:ext cx="30"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69" name="Rectangle 520">
              <a:extLst>
                <a:ext uri="{FF2B5EF4-FFF2-40B4-BE49-F238E27FC236}">
                  <a16:creationId xmlns:a16="http://schemas.microsoft.com/office/drawing/2014/main" id="{6B9CCEEE-130C-4820-AC86-2A253EC5126F}"/>
                </a:ext>
              </a:extLst>
            </p:cNvPr>
            <p:cNvSpPr>
              <a:spLocks noChangeAspect="1" noChangeArrowheads="1"/>
            </p:cNvSpPr>
            <p:nvPr/>
          </p:nvSpPr>
          <p:spPr bwMode="gray">
            <a:xfrm>
              <a:off x="1472" y="1912"/>
              <a:ext cx="29" cy="26"/>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70" name="Rectangle 521">
              <a:extLst>
                <a:ext uri="{FF2B5EF4-FFF2-40B4-BE49-F238E27FC236}">
                  <a16:creationId xmlns:a16="http://schemas.microsoft.com/office/drawing/2014/main" id="{678D890C-6440-4D77-8914-30AC3A86C17F}"/>
                </a:ext>
              </a:extLst>
            </p:cNvPr>
            <p:cNvSpPr>
              <a:spLocks noChangeAspect="1" noChangeArrowheads="1"/>
            </p:cNvSpPr>
            <p:nvPr/>
          </p:nvSpPr>
          <p:spPr bwMode="gray">
            <a:xfrm>
              <a:off x="1522" y="1912"/>
              <a:ext cx="31" cy="26"/>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71" name="Rectangle 522">
              <a:extLst>
                <a:ext uri="{FF2B5EF4-FFF2-40B4-BE49-F238E27FC236}">
                  <a16:creationId xmlns:a16="http://schemas.microsoft.com/office/drawing/2014/main" id="{B99D49B6-D51E-40C2-9306-FE0033B0E914}"/>
                </a:ext>
              </a:extLst>
            </p:cNvPr>
            <p:cNvSpPr>
              <a:spLocks noChangeAspect="1" noChangeArrowheads="1"/>
            </p:cNvSpPr>
            <p:nvPr/>
          </p:nvSpPr>
          <p:spPr bwMode="gray">
            <a:xfrm>
              <a:off x="1574" y="1912"/>
              <a:ext cx="31" cy="26"/>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72" name="Rectangle 523">
              <a:extLst>
                <a:ext uri="{FF2B5EF4-FFF2-40B4-BE49-F238E27FC236}">
                  <a16:creationId xmlns:a16="http://schemas.microsoft.com/office/drawing/2014/main" id="{C04DDF57-8D5F-4D9C-9F07-E80B967A19A1}"/>
                </a:ext>
              </a:extLst>
            </p:cNvPr>
            <p:cNvSpPr>
              <a:spLocks noChangeAspect="1" noChangeArrowheads="1"/>
            </p:cNvSpPr>
            <p:nvPr/>
          </p:nvSpPr>
          <p:spPr bwMode="gray">
            <a:xfrm>
              <a:off x="1626" y="1912"/>
              <a:ext cx="30" cy="26"/>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73" name="Rectangle 524">
              <a:extLst>
                <a:ext uri="{FF2B5EF4-FFF2-40B4-BE49-F238E27FC236}">
                  <a16:creationId xmlns:a16="http://schemas.microsoft.com/office/drawing/2014/main" id="{76366F43-01A9-4A1D-8CE9-DAB1EFBE5A2B}"/>
                </a:ext>
              </a:extLst>
            </p:cNvPr>
            <p:cNvSpPr>
              <a:spLocks noChangeAspect="1" noChangeArrowheads="1"/>
            </p:cNvSpPr>
            <p:nvPr/>
          </p:nvSpPr>
          <p:spPr bwMode="gray">
            <a:xfrm>
              <a:off x="1316" y="1699"/>
              <a:ext cx="31"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74" name="Rectangle 525">
              <a:extLst>
                <a:ext uri="{FF2B5EF4-FFF2-40B4-BE49-F238E27FC236}">
                  <a16:creationId xmlns:a16="http://schemas.microsoft.com/office/drawing/2014/main" id="{66D888C3-9591-4919-ACDF-F045F90CBA50}"/>
                </a:ext>
              </a:extLst>
            </p:cNvPr>
            <p:cNvSpPr>
              <a:spLocks noChangeAspect="1" noChangeArrowheads="1"/>
            </p:cNvSpPr>
            <p:nvPr/>
          </p:nvSpPr>
          <p:spPr bwMode="gray">
            <a:xfrm>
              <a:off x="1368" y="1699"/>
              <a:ext cx="31"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75" name="Rectangle 526">
              <a:extLst>
                <a:ext uri="{FF2B5EF4-FFF2-40B4-BE49-F238E27FC236}">
                  <a16:creationId xmlns:a16="http://schemas.microsoft.com/office/drawing/2014/main" id="{E721E5E3-1809-4D36-A7D5-BAE52917F1F7}"/>
                </a:ext>
              </a:extLst>
            </p:cNvPr>
            <p:cNvSpPr>
              <a:spLocks noChangeAspect="1" noChangeArrowheads="1"/>
            </p:cNvSpPr>
            <p:nvPr/>
          </p:nvSpPr>
          <p:spPr bwMode="gray">
            <a:xfrm>
              <a:off x="1420" y="1699"/>
              <a:ext cx="29"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76" name="Rectangle 527">
              <a:extLst>
                <a:ext uri="{FF2B5EF4-FFF2-40B4-BE49-F238E27FC236}">
                  <a16:creationId xmlns:a16="http://schemas.microsoft.com/office/drawing/2014/main" id="{CA5B6DA4-5E11-4452-837B-894D50A86626}"/>
                </a:ext>
              </a:extLst>
            </p:cNvPr>
            <p:cNvSpPr>
              <a:spLocks noChangeAspect="1" noChangeArrowheads="1"/>
            </p:cNvSpPr>
            <p:nvPr/>
          </p:nvSpPr>
          <p:spPr bwMode="gray">
            <a:xfrm>
              <a:off x="1316" y="1742"/>
              <a:ext cx="31" cy="23"/>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77" name="Rectangle 528">
              <a:extLst>
                <a:ext uri="{FF2B5EF4-FFF2-40B4-BE49-F238E27FC236}">
                  <a16:creationId xmlns:a16="http://schemas.microsoft.com/office/drawing/2014/main" id="{EB9EA08C-15CE-4BFE-A224-E1145DBE9235}"/>
                </a:ext>
              </a:extLst>
            </p:cNvPr>
            <p:cNvSpPr>
              <a:spLocks noChangeAspect="1" noChangeArrowheads="1"/>
            </p:cNvSpPr>
            <p:nvPr/>
          </p:nvSpPr>
          <p:spPr bwMode="gray">
            <a:xfrm>
              <a:off x="1368" y="1742"/>
              <a:ext cx="31" cy="23"/>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78" name="Rectangle 529">
              <a:extLst>
                <a:ext uri="{FF2B5EF4-FFF2-40B4-BE49-F238E27FC236}">
                  <a16:creationId xmlns:a16="http://schemas.microsoft.com/office/drawing/2014/main" id="{11CD45B1-D2BB-45A8-B16D-82B5D07A4416}"/>
                </a:ext>
              </a:extLst>
            </p:cNvPr>
            <p:cNvSpPr>
              <a:spLocks noChangeAspect="1" noChangeArrowheads="1"/>
            </p:cNvSpPr>
            <p:nvPr/>
          </p:nvSpPr>
          <p:spPr bwMode="gray">
            <a:xfrm>
              <a:off x="1420" y="1742"/>
              <a:ext cx="29" cy="23"/>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79" name="Rectangle 530">
              <a:extLst>
                <a:ext uri="{FF2B5EF4-FFF2-40B4-BE49-F238E27FC236}">
                  <a16:creationId xmlns:a16="http://schemas.microsoft.com/office/drawing/2014/main" id="{F80D4067-EDF7-4FC8-A99F-9309A57B8989}"/>
                </a:ext>
              </a:extLst>
            </p:cNvPr>
            <p:cNvSpPr>
              <a:spLocks noChangeAspect="1" noChangeArrowheads="1"/>
            </p:cNvSpPr>
            <p:nvPr/>
          </p:nvSpPr>
          <p:spPr bwMode="gray">
            <a:xfrm>
              <a:off x="1316" y="1784"/>
              <a:ext cx="31"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80" name="Rectangle 531">
              <a:extLst>
                <a:ext uri="{FF2B5EF4-FFF2-40B4-BE49-F238E27FC236}">
                  <a16:creationId xmlns:a16="http://schemas.microsoft.com/office/drawing/2014/main" id="{86E1825C-C05A-4931-BD09-CAFF4AD9AFAD}"/>
                </a:ext>
              </a:extLst>
            </p:cNvPr>
            <p:cNvSpPr>
              <a:spLocks noChangeAspect="1" noChangeArrowheads="1"/>
            </p:cNvSpPr>
            <p:nvPr/>
          </p:nvSpPr>
          <p:spPr bwMode="gray">
            <a:xfrm>
              <a:off x="1368" y="1784"/>
              <a:ext cx="31"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81" name="Rectangle 532">
              <a:extLst>
                <a:ext uri="{FF2B5EF4-FFF2-40B4-BE49-F238E27FC236}">
                  <a16:creationId xmlns:a16="http://schemas.microsoft.com/office/drawing/2014/main" id="{EA0566CE-5216-42C3-9798-9CB6BF4E8D7E}"/>
                </a:ext>
              </a:extLst>
            </p:cNvPr>
            <p:cNvSpPr>
              <a:spLocks noChangeAspect="1" noChangeArrowheads="1"/>
            </p:cNvSpPr>
            <p:nvPr/>
          </p:nvSpPr>
          <p:spPr bwMode="gray">
            <a:xfrm>
              <a:off x="1420" y="1784"/>
              <a:ext cx="29"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82" name="Rectangle 533">
              <a:extLst>
                <a:ext uri="{FF2B5EF4-FFF2-40B4-BE49-F238E27FC236}">
                  <a16:creationId xmlns:a16="http://schemas.microsoft.com/office/drawing/2014/main" id="{16C7C81E-7B0B-4EE3-856D-F7A88FE7A51A}"/>
                </a:ext>
              </a:extLst>
            </p:cNvPr>
            <p:cNvSpPr>
              <a:spLocks noChangeAspect="1" noChangeArrowheads="1"/>
            </p:cNvSpPr>
            <p:nvPr/>
          </p:nvSpPr>
          <p:spPr bwMode="gray">
            <a:xfrm>
              <a:off x="1316" y="1827"/>
              <a:ext cx="31"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83" name="Rectangle 534">
              <a:extLst>
                <a:ext uri="{FF2B5EF4-FFF2-40B4-BE49-F238E27FC236}">
                  <a16:creationId xmlns:a16="http://schemas.microsoft.com/office/drawing/2014/main" id="{424AD92F-0FD3-4B28-ABCD-3EC3C288C686}"/>
                </a:ext>
              </a:extLst>
            </p:cNvPr>
            <p:cNvSpPr>
              <a:spLocks noChangeAspect="1" noChangeArrowheads="1"/>
            </p:cNvSpPr>
            <p:nvPr/>
          </p:nvSpPr>
          <p:spPr bwMode="gray">
            <a:xfrm>
              <a:off x="1368" y="1827"/>
              <a:ext cx="31"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84" name="Rectangle 535">
              <a:extLst>
                <a:ext uri="{FF2B5EF4-FFF2-40B4-BE49-F238E27FC236}">
                  <a16:creationId xmlns:a16="http://schemas.microsoft.com/office/drawing/2014/main" id="{55BC72F1-7317-4F95-B848-28C2D806025B}"/>
                </a:ext>
              </a:extLst>
            </p:cNvPr>
            <p:cNvSpPr>
              <a:spLocks noChangeAspect="1" noChangeArrowheads="1"/>
            </p:cNvSpPr>
            <p:nvPr/>
          </p:nvSpPr>
          <p:spPr bwMode="gray">
            <a:xfrm>
              <a:off x="1420" y="1827"/>
              <a:ext cx="29"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85" name="Rectangle 536">
              <a:extLst>
                <a:ext uri="{FF2B5EF4-FFF2-40B4-BE49-F238E27FC236}">
                  <a16:creationId xmlns:a16="http://schemas.microsoft.com/office/drawing/2014/main" id="{64689560-18D4-49A0-BB8E-00090D7C006C}"/>
                </a:ext>
              </a:extLst>
            </p:cNvPr>
            <p:cNvSpPr>
              <a:spLocks noChangeAspect="1" noChangeArrowheads="1"/>
            </p:cNvSpPr>
            <p:nvPr/>
          </p:nvSpPr>
          <p:spPr bwMode="gray">
            <a:xfrm>
              <a:off x="1316" y="1869"/>
              <a:ext cx="31"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86" name="Rectangle 537">
              <a:extLst>
                <a:ext uri="{FF2B5EF4-FFF2-40B4-BE49-F238E27FC236}">
                  <a16:creationId xmlns:a16="http://schemas.microsoft.com/office/drawing/2014/main" id="{DEDCA748-EB04-4F91-B2B1-DE8A9DAA3D11}"/>
                </a:ext>
              </a:extLst>
            </p:cNvPr>
            <p:cNvSpPr>
              <a:spLocks noChangeAspect="1" noChangeArrowheads="1"/>
            </p:cNvSpPr>
            <p:nvPr/>
          </p:nvSpPr>
          <p:spPr bwMode="gray">
            <a:xfrm>
              <a:off x="1368" y="1869"/>
              <a:ext cx="31"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87" name="Rectangle 538">
              <a:extLst>
                <a:ext uri="{FF2B5EF4-FFF2-40B4-BE49-F238E27FC236}">
                  <a16:creationId xmlns:a16="http://schemas.microsoft.com/office/drawing/2014/main" id="{F158B7F8-F355-450B-8A08-252CE259A823}"/>
                </a:ext>
              </a:extLst>
            </p:cNvPr>
            <p:cNvSpPr>
              <a:spLocks noChangeAspect="1" noChangeArrowheads="1"/>
            </p:cNvSpPr>
            <p:nvPr/>
          </p:nvSpPr>
          <p:spPr bwMode="gray">
            <a:xfrm>
              <a:off x="1420" y="1869"/>
              <a:ext cx="29"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88" name="Rectangle 539">
              <a:extLst>
                <a:ext uri="{FF2B5EF4-FFF2-40B4-BE49-F238E27FC236}">
                  <a16:creationId xmlns:a16="http://schemas.microsoft.com/office/drawing/2014/main" id="{B1243BEC-C27F-46BE-97EE-2D3A4EEB9BF7}"/>
                </a:ext>
              </a:extLst>
            </p:cNvPr>
            <p:cNvSpPr>
              <a:spLocks noChangeAspect="1" noChangeArrowheads="1"/>
            </p:cNvSpPr>
            <p:nvPr/>
          </p:nvSpPr>
          <p:spPr bwMode="gray">
            <a:xfrm>
              <a:off x="1316" y="1912"/>
              <a:ext cx="31" cy="26"/>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89" name="Rectangle 540">
              <a:extLst>
                <a:ext uri="{FF2B5EF4-FFF2-40B4-BE49-F238E27FC236}">
                  <a16:creationId xmlns:a16="http://schemas.microsoft.com/office/drawing/2014/main" id="{CDC85817-BAD9-41A4-8F3C-876C36E4B608}"/>
                </a:ext>
              </a:extLst>
            </p:cNvPr>
            <p:cNvSpPr>
              <a:spLocks noChangeAspect="1" noChangeArrowheads="1"/>
            </p:cNvSpPr>
            <p:nvPr/>
          </p:nvSpPr>
          <p:spPr bwMode="gray">
            <a:xfrm>
              <a:off x="1368" y="1912"/>
              <a:ext cx="31" cy="26"/>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90" name="Rectangle 541">
              <a:extLst>
                <a:ext uri="{FF2B5EF4-FFF2-40B4-BE49-F238E27FC236}">
                  <a16:creationId xmlns:a16="http://schemas.microsoft.com/office/drawing/2014/main" id="{47C93A22-78BA-4EB2-A8C2-87766B873BA9}"/>
                </a:ext>
              </a:extLst>
            </p:cNvPr>
            <p:cNvSpPr>
              <a:spLocks noChangeAspect="1" noChangeArrowheads="1"/>
            </p:cNvSpPr>
            <p:nvPr/>
          </p:nvSpPr>
          <p:spPr bwMode="gray">
            <a:xfrm>
              <a:off x="1420" y="1912"/>
              <a:ext cx="29" cy="26"/>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91" name="Rectangle 542">
              <a:extLst>
                <a:ext uri="{FF2B5EF4-FFF2-40B4-BE49-F238E27FC236}">
                  <a16:creationId xmlns:a16="http://schemas.microsoft.com/office/drawing/2014/main" id="{35CE0EE0-FDA4-4053-A98F-AFE9E5653E4C}"/>
                </a:ext>
              </a:extLst>
            </p:cNvPr>
            <p:cNvSpPr>
              <a:spLocks noChangeAspect="1" noChangeArrowheads="1"/>
            </p:cNvSpPr>
            <p:nvPr/>
          </p:nvSpPr>
          <p:spPr bwMode="gray">
            <a:xfrm>
              <a:off x="1215" y="1699"/>
              <a:ext cx="28"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92" name="Rectangle 543">
              <a:extLst>
                <a:ext uri="{FF2B5EF4-FFF2-40B4-BE49-F238E27FC236}">
                  <a16:creationId xmlns:a16="http://schemas.microsoft.com/office/drawing/2014/main" id="{C9B105C8-6CE6-40AC-AFC2-022F900D3A01}"/>
                </a:ext>
              </a:extLst>
            </p:cNvPr>
            <p:cNvSpPr>
              <a:spLocks noChangeAspect="1" noChangeArrowheads="1"/>
            </p:cNvSpPr>
            <p:nvPr/>
          </p:nvSpPr>
          <p:spPr bwMode="gray">
            <a:xfrm>
              <a:off x="1267" y="1699"/>
              <a:ext cx="28"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93" name="Rectangle 544">
              <a:extLst>
                <a:ext uri="{FF2B5EF4-FFF2-40B4-BE49-F238E27FC236}">
                  <a16:creationId xmlns:a16="http://schemas.microsoft.com/office/drawing/2014/main" id="{D41F9E0E-F177-4DEA-8353-A2FFB8EF002E}"/>
                </a:ext>
              </a:extLst>
            </p:cNvPr>
            <p:cNvSpPr>
              <a:spLocks noChangeAspect="1" noChangeArrowheads="1"/>
            </p:cNvSpPr>
            <p:nvPr/>
          </p:nvSpPr>
          <p:spPr bwMode="gray">
            <a:xfrm>
              <a:off x="1215" y="1742"/>
              <a:ext cx="28" cy="23"/>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94" name="Rectangle 545">
              <a:extLst>
                <a:ext uri="{FF2B5EF4-FFF2-40B4-BE49-F238E27FC236}">
                  <a16:creationId xmlns:a16="http://schemas.microsoft.com/office/drawing/2014/main" id="{5AC0BC06-61AD-476C-9356-B5BB44095C53}"/>
                </a:ext>
              </a:extLst>
            </p:cNvPr>
            <p:cNvSpPr>
              <a:spLocks noChangeAspect="1" noChangeArrowheads="1"/>
            </p:cNvSpPr>
            <p:nvPr/>
          </p:nvSpPr>
          <p:spPr bwMode="gray">
            <a:xfrm>
              <a:off x="1267" y="1742"/>
              <a:ext cx="28" cy="23"/>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95" name="Rectangle 546">
              <a:extLst>
                <a:ext uri="{FF2B5EF4-FFF2-40B4-BE49-F238E27FC236}">
                  <a16:creationId xmlns:a16="http://schemas.microsoft.com/office/drawing/2014/main" id="{87E2DE6E-5334-472F-9C3D-C2BCA6552AC5}"/>
                </a:ext>
              </a:extLst>
            </p:cNvPr>
            <p:cNvSpPr>
              <a:spLocks noChangeAspect="1" noChangeArrowheads="1"/>
            </p:cNvSpPr>
            <p:nvPr/>
          </p:nvSpPr>
          <p:spPr bwMode="gray">
            <a:xfrm>
              <a:off x="1215" y="1784"/>
              <a:ext cx="28"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96" name="Rectangle 547">
              <a:extLst>
                <a:ext uri="{FF2B5EF4-FFF2-40B4-BE49-F238E27FC236}">
                  <a16:creationId xmlns:a16="http://schemas.microsoft.com/office/drawing/2014/main" id="{EC9E84AF-BCC5-4485-AC53-AB1F2C16E4A9}"/>
                </a:ext>
              </a:extLst>
            </p:cNvPr>
            <p:cNvSpPr>
              <a:spLocks noChangeAspect="1" noChangeArrowheads="1"/>
            </p:cNvSpPr>
            <p:nvPr/>
          </p:nvSpPr>
          <p:spPr bwMode="gray">
            <a:xfrm>
              <a:off x="1267" y="1784"/>
              <a:ext cx="28"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97" name="Rectangle 548">
              <a:extLst>
                <a:ext uri="{FF2B5EF4-FFF2-40B4-BE49-F238E27FC236}">
                  <a16:creationId xmlns:a16="http://schemas.microsoft.com/office/drawing/2014/main" id="{A1603EF2-61E6-4AE8-86EA-E0C8A1086226}"/>
                </a:ext>
              </a:extLst>
            </p:cNvPr>
            <p:cNvSpPr>
              <a:spLocks noChangeAspect="1" noChangeArrowheads="1"/>
            </p:cNvSpPr>
            <p:nvPr/>
          </p:nvSpPr>
          <p:spPr bwMode="gray">
            <a:xfrm>
              <a:off x="1215" y="1827"/>
              <a:ext cx="28"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98" name="Rectangle 549">
              <a:extLst>
                <a:ext uri="{FF2B5EF4-FFF2-40B4-BE49-F238E27FC236}">
                  <a16:creationId xmlns:a16="http://schemas.microsoft.com/office/drawing/2014/main" id="{8B969566-91C3-487D-87C2-C41B8E92D0A4}"/>
                </a:ext>
              </a:extLst>
            </p:cNvPr>
            <p:cNvSpPr>
              <a:spLocks noChangeAspect="1" noChangeArrowheads="1"/>
            </p:cNvSpPr>
            <p:nvPr/>
          </p:nvSpPr>
          <p:spPr bwMode="gray">
            <a:xfrm>
              <a:off x="1267" y="1827"/>
              <a:ext cx="28"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199" name="Rectangle 550">
              <a:extLst>
                <a:ext uri="{FF2B5EF4-FFF2-40B4-BE49-F238E27FC236}">
                  <a16:creationId xmlns:a16="http://schemas.microsoft.com/office/drawing/2014/main" id="{DC375FE9-99E5-4FB6-9394-A307C5757E9F}"/>
                </a:ext>
              </a:extLst>
            </p:cNvPr>
            <p:cNvSpPr>
              <a:spLocks noChangeAspect="1" noChangeArrowheads="1"/>
            </p:cNvSpPr>
            <p:nvPr/>
          </p:nvSpPr>
          <p:spPr bwMode="gray">
            <a:xfrm>
              <a:off x="1215" y="1869"/>
              <a:ext cx="28"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00" name="Rectangle 551">
              <a:extLst>
                <a:ext uri="{FF2B5EF4-FFF2-40B4-BE49-F238E27FC236}">
                  <a16:creationId xmlns:a16="http://schemas.microsoft.com/office/drawing/2014/main" id="{9C446493-DEE4-4697-B586-2F77CE138E3F}"/>
                </a:ext>
              </a:extLst>
            </p:cNvPr>
            <p:cNvSpPr>
              <a:spLocks noChangeAspect="1" noChangeArrowheads="1"/>
            </p:cNvSpPr>
            <p:nvPr/>
          </p:nvSpPr>
          <p:spPr bwMode="gray">
            <a:xfrm>
              <a:off x="1267" y="1869"/>
              <a:ext cx="28" cy="24"/>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01" name="Rectangle 552">
              <a:extLst>
                <a:ext uri="{FF2B5EF4-FFF2-40B4-BE49-F238E27FC236}">
                  <a16:creationId xmlns:a16="http://schemas.microsoft.com/office/drawing/2014/main" id="{47BDC7EA-5A34-4E77-A781-7DD346C198EE}"/>
                </a:ext>
              </a:extLst>
            </p:cNvPr>
            <p:cNvSpPr>
              <a:spLocks noChangeAspect="1" noChangeArrowheads="1"/>
            </p:cNvSpPr>
            <p:nvPr/>
          </p:nvSpPr>
          <p:spPr bwMode="gray">
            <a:xfrm>
              <a:off x="1215" y="1912"/>
              <a:ext cx="28" cy="26"/>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02" name="Rectangle 553">
              <a:extLst>
                <a:ext uri="{FF2B5EF4-FFF2-40B4-BE49-F238E27FC236}">
                  <a16:creationId xmlns:a16="http://schemas.microsoft.com/office/drawing/2014/main" id="{BD0B5D34-7066-4B66-A04B-72AAAC7CC128}"/>
                </a:ext>
              </a:extLst>
            </p:cNvPr>
            <p:cNvSpPr>
              <a:spLocks noChangeAspect="1" noChangeArrowheads="1"/>
            </p:cNvSpPr>
            <p:nvPr/>
          </p:nvSpPr>
          <p:spPr bwMode="gray">
            <a:xfrm>
              <a:off x="1267" y="1912"/>
              <a:ext cx="28" cy="26"/>
            </a:xfrm>
            <a:prstGeom prst="rect">
              <a:avLst/>
            </a:prstGeom>
            <a:solidFill>
              <a:srgbClr val="ACAC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03" name="Freeform 554">
              <a:extLst>
                <a:ext uri="{FF2B5EF4-FFF2-40B4-BE49-F238E27FC236}">
                  <a16:creationId xmlns:a16="http://schemas.microsoft.com/office/drawing/2014/main" id="{0442A3BF-84CD-4A7D-A538-3CC8522DE28C}"/>
                </a:ext>
              </a:extLst>
            </p:cNvPr>
            <p:cNvSpPr>
              <a:spLocks noChangeAspect="1"/>
            </p:cNvSpPr>
            <p:nvPr/>
          </p:nvSpPr>
          <p:spPr bwMode="gray">
            <a:xfrm>
              <a:off x="1446" y="1806"/>
              <a:ext cx="3" cy="2"/>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2"/>
                  </a:lnTo>
                  <a:lnTo>
                    <a:pt x="3" y="0"/>
                  </a:lnTo>
                  <a:close/>
                </a:path>
              </a:pathLst>
            </a:custGeom>
            <a:solidFill>
              <a:srgbClr val="ACACAC"/>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204" name="Group 2">
            <a:extLst>
              <a:ext uri="{FF2B5EF4-FFF2-40B4-BE49-F238E27FC236}">
                <a16:creationId xmlns:a16="http://schemas.microsoft.com/office/drawing/2014/main" id="{7E1AAD90-4696-4340-9DD0-22E4DDCDC3DC}"/>
              </a:ext>
            </a:extLst>
          </p:cNvPr>
          <p:cNvGrpSpPr>
            <a:grpSpLocks noChangeAspect="1"/>
          </p:cNvGrpSpPr>
          <p:nvPr/>
        </p:nvGrpSpPr>
        <p:grpSpPr bwMode="auto">
          <a:xfrm>
            <a:off x="4759184" y="3593344"/>
            <a:ext cx="772487" cy="751103"/>
            <a:chOff x="1417" y="505"/>
            <a:chExt cx="3404" cy="3310"/>
          </a:xfrm>
        </p:grpSpPr>
        <p:grpSp>
          <p:nvGrpSpPr>
            <p:cNvPr id="205" name="Group 3">
              <a:extLst>
                <a:ext uri="{FF2B5EF4-FFF2-40B4-BE49-F238E27FC236}">
                  <a16:creationId xmlns:a16="http://schemas.microsoft.com/office/drawing/2014/main" id="{C337470A-B58C-4DF8-BB20-28945EE04DA4}"/>
                </a:ext>
              </a:extLst>
            </p:cNvPr>
            <p:cNvGrpSpPr>
              <a:grpSpLocks noChangeAspect="1"/>
            </p:cNvGrpSpPr>
            <p:nvPr/>
          </p:nvGrpSpPr>
          <p:grpSpPr bwMode="auto">
            <a:xfrm>
              <a:off x="1419" y="1386"/>
              <a:ext cx="3402" cy="2429"/>
              <a:chOff x="1419" y="1386"/>
              <a:chExt cx="3402" cy="2429"/>
            </a:xfrm>
          </p:grpSpPr>
          <p:sp>
            <p:nvSpPr>
              <p:cNvPr id="219" name="Freeform 4">
                <a:extLst>
                  <a:ext uri="{FF2B5EF4-FFF2-40B4-BE49-F238E27FC236}">
                    <a16:creationId xmlns:a16="http://schemas.microsoft.com/office/drawing/2014/main" id="{F3C9673E-1AC2-4BF2-B3AA-B7F18DD1CCE4}"/>
                  </a:ext>
                </a:extLst>
              </p:cNvPr>
              <p:cNvSpPr>
                <a:spLocks noChangeAspect="1"/>
              </p:cNvSpPr>
              <p:nvPr/>
            </p:nvSpPr>
            <p:spPr bwMode="gray">
              <a:xfrm>
                <a:off x="2936" y="1386"/>
                <a:ext cx="1868" cy="1746"/>
              </a:xfrm>
              <a:custGeom>
                <a:avLst/>
                <a:gdLst>
                  <a:gd name="T0" fmla="*/ 1868 w 1868"/>
                  <a:gd name="T1" fmla="*/ 26 h 1746"/>
                  <a:gd name="T2" fmla="*/ 1705 w 1868"/>
                  <a:gd name="T3" fmla="*/ 1746 h 1746"/>
                  <a:gd name="T4" fmla="*/ 82 w 1868"/>
                  <a:gd name="T5" fmla="*/ 1746 h 1746"/>
                  <a:gd name="T6" fmla="*/ 0 w 1868"/>
                  <a:gd name="T7" fmla="*/ 1706 h 1746"/>
                  <a:gd name="T8" fmla="*/ 120 w 1868"/>
                  <a:gd name="T9" fmla="*/ 0 h 1746"/>
                  <a:gd name="T10" fmla="*/ 1802 w 1868"/>
                  <a:gd name="T11" fmla="*/ 0 h 1746"/>
                  <a:gd name="T12" fmla="*/ 1868 w 1868"/>
                  <a:gd name="T13" fmla="*/ 26 h 1746"/>
                </a:gdLst>
                <a:ahLst/>
                <a:cxnLst>
                  <a:cxn ang="0">
                    <a:pos x="T0" y="T1"/>
                  </a:cxn>
                  <a:cxn ang="0">
                    <a:pos x="T2" y="T3"/>
                  </a:cxn>
                  <a:cxn ang="0">
                    <a:pos x="T4" y="T5"/>
                  </a:cxn>
                  <a:cxn ang="0">
                    <a:pos x="T6" y="T7"/>
                  </a:cxn>
                  <a:cxn ang="0">
                    <a:pos x="T8" y="T9"/>
                  </a:cxn>
                  <a:cxn ang="0">
                    <a:pos x="T10" y="T11"/>
                  </a:cxn>
                  <a:cxn ang="0">
                    <a:pos x="T12" y="T13"/>
                  </a:cxn>
                </a:cxnLst>
                <a:rect l="0" t="0" r="r" b="b"/>
                <a:pathLst>
                  <a:path w="1868" h="1746">
                    <a:moveTo>
                      <a:pt x="1868" y="26"/>
                    </a:moveTo>
                    <a:lnTo>
                      <a:pt x="1705" y="1746"/>
                    </a:lnTo>
                    <a:lnTo>
                      <a:pt x="82" y="1746"/>
                    </a:lnTo>
                    <a:lnTo>
                      <a:pt x="0" y="1706"/>
                    </a:lnTo>
                    <a:lnTo>
                      <a:pt x="120" y="0"/>
                    </a:lnTo>
                    <a:lnTo>
                      <a:pt x="1802" y="0"/>
                    </a:lnTo>
                    <a:lnTo>
                      <a:pt x="1868" y="26"/>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20" name="Freeform 5">
                <a:extLst>
                  <a:ext uri="{FF2B5EF4-FFF2-40B4-BE49-F238E27FC236}">
                    <a16:creationId xmlns:a16="http://schemas.microsoft.com/office/drawing/2014/main" id="{EC174526-D78D-43F6-8383-349E93B1CD29}"/>
                  </a:ext>
                </a:extLst>
              </p:cNvPr>
              <p:cNvSpPr>
                <a:spLocks noChangeAspect="1"/>
              </p:cNvSpPr>
              <p:nvPr/>
            </p:nvSpPr>
            <p:spPr bwMode="gray">
              <a:xfrm>
                <a:off x="2936" y="1386"/>
                <a:ext cx="205" cy="1746"/>
              </a:xfrm>
              <a:custGeom>
                <a:avLst/>
                <a:gdLst>
                  <a:gd name="T0" fmla="*/ 82 w 205"/>
                  <a:gd name="T1" fmla="*/ 1746 h 1746"/>
                  <a:gd name="T2" fmla="*/ 0 w 205"/>
                  <a:gd name="T3" fmla="*/ 1706 h 1746"/>
                  <a:gd name="T4" fmla="*/ 120 w 205"/>
                  <a:gd name="T5" fmla="*/ 0 h 1746"/>
                  <a:gd name="T6" fmla="*/ 205 w 205"/>
                  <a:gd name="T7" fmla="*/ 31 h 1746"/>
                  <a:gd name="T8" fmla="*/ 82 w 205"/>
                  <a:gd name="T9" fmla="*/ 1746 h 1746"/>
                </a:gdLst>
                <a:ahLst/>
                <a:cxnLst>
                  <a:cxn ang="0">
                    <a:pos x="T0" y="T1"/>
                  </a:cxn>
                  <a:cxn ang="0">
                    <a:pos x="T2" y="T3"/>
                  </a:cxn>
                  <a:cxn ang="0">
                    <a:pos x="T4" y="T5"/>
                  </a:cxn>
                  <a:cxn ang="0">
                    <a:pos x="T6" y="T7"/>
                  </a:cxn>
                  <a:cxn ang="0">
                    <a:pos x="T8" y="T9"/>
                  </a:cxn>
                </a:cxnLst>
                <a:rect l="0" t="0" r="r" b="b"/>
                <a:pathLst>
                  <a:path w="205" h="1746">
                    <a:moveTo>
                      <a:pt x="82" y="1746"/>
                    </a:moveTo>
                    <a:lnTo>
                      <a:pt x="0" y="1706"/>
                    </a:lnTo>
                    <a:lnTo>
                      <a:pt x="120" y="0"/>
                    </a:lnTo>
                    <a:lnTo>
                      <a:pt x="205" y="31"/>
                    </a:lnTo>
                    <a:lnTo>
                      <a:pt x="82" y="1746"/>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21" name="Freeform 6">
                <a:extLst>
                  <a:ext uri="{FF2B5EF4-FFF2-40B4-BE49-F238E27FC236}">
                    <a16:creationId xmlns:a16="http://schemas.microsoft.com/office/drawing/2014/main" id="{2A232768-8648-4443-9828-C04A59DFDFEA}"/>
                  </a:ext>
                </a:extLst>
              </p:cNvPr>
              <p:cNvSpPr>
                <a:spLocks noChangeAspect="1"/>
              </p:cNvSpPr>
              <p:nvPr/>
            </p:nvSpPr>
            <p:spPr bwMode="gray">
              <a:xfrm>
                <a:off x="2619" y="3317"/>
                <a:ext cx="2067" cy="266"/>
              </a:xfrm>
              <a:custGeom>
                <a:avLst/>
                <a:gdLst>
                  <a:gd name="T0" fmla="*/ 2067 w 2067"/>
                  <a:gd name="T1" fmla="*/ 0 h 266"/>
                  <a:gd name="T2" fmla="*/ 610 w 2067"/>
                  <a:gd name="T3" fmla="*/ 0 h 266"/>
                  <a:gd name="T4" fmla="*/ 0 w 2067"/>
                  <a:gd name="T5" fmla="*/ 191 h 266"/>
                  <a:gd name="T6" fmla="*/ 0 w 2067"/>
                  <a:gd name="T7" fmla="*/ 266 h 266"/>
                  <a:gd name="T8" fmla="*/ 2067 w 2067"/>
                  <a:gd name="T9" fmla="*/ 266 h 266"/>
                  <a:gd name="T10" fmla="*/ 2067 w 2067"/>
                  <a:gd name="T11" fmla="*/ 0 h 266"/>
                </a:gdLst>
                <a:ahLst/>
                <a:cxnLst>
                  <a:cxn ang="0">
                    <a:pos x="T0" y="T1"/>
                  </a:cxn>
                  <a:cxn ang="0">
                    <a:pos x="T2" y="T3"/>
                  </a:cxn>
                  <a:cxn ang="0">
                    <a:pos x="T4" y="T5"/>
                  </a:cxn>
                  <a:cxn ang="0">
                    <a:pos x="T6" y="T7"/>
                  </a:cxn>
                  <a:cxn ang="0">
                    <a:pos x="T8" y="T9"/>
                  </a:cxn>
                  <a:cxn ang="0">
                    <a:pos x="T10" y="T11"/>
                  </a:cxn>
                </a:cxnLst>
                <a:rect l="0" t="0" r="r" b="b"/>
                <a:pathLst>
                  <a:path w="2067" h="266">
                    <a:moveTo>
                      <a:pt x="2067" y="0"/>
                    </a:moveTo>
                    <a:lnTo>
                      <a:pt x="610" y="0"/>
                    </a:lnTo>
                    <a:lnTo>
                      <a:pt x="0" y="191"/>
                    </a:lnTo>
                    <a:lnTo>
                      <a:pt x="0" y="266"/>
                    </a:lnTo>
                    <a:lnTo>
                      <a:pt x="2067" y="266"/>
                    </a:lnTo>
                    <a:lnTo>
                      <a:pt x="2067" y="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22" name="Freeform 7">
                <a:extLst>
                  <a:ext uri="{FF2B5EF4-FFF2-40B4-BE49-F238E27FC236}">
                    <a16:creationId xmlns:a16="http://schemas.microsoft.com/office/drawing/2014/main" id="{DD39C2ED-9E0E-4623-9A4D-0563009C9260}"/>
                  </a:ext>
                </a:extLst>
              </p:cNvPr>
              <p:cNvSpPr>
                <a:spLocks noChangeAspect="1"/>
              </p:cNvSpPr>
              <p:nvPr/>
            </p:nvSpPr>
            <p:spPr bwMode="gray">
              <a:xfrm>
                <a:off x="2619" y="3317"/>
                <a:ext cx="610" cy="266"/>
              </a:xfrm>
              <a:custGeom>
                <a:avLst/>
                <a:gdLst>
                  <a:gd name="T0" fmla="*/ 610 w 610"/>
                  <a:gd name="T1" fmla="*/ 0 h 266"/>
                  <a:gd name="T2" fmla="*/ 0 w 610"/>
                  <a:gd name="T3" fmla="*/ 191 h 266"/>
                  <a:gd name="T4" fmla="*/ 0 w 610"/>
                  <a:gd name="T5" fmla="*/ 266 h 266"/>
                  <a:gd name="T6" fmla="*/ 607 w 610"/>
                  <a:gd name="T7" fmla="*/ 266 h 266"/>
                  <a:gd name="T8" fmla="*/ 610 w 610"/>
                  <a:gd name="T9" fmla="*/ 0 h 266"/>
                </a:gdLst>
                <a:ahLst/>
                <a:cxnLst>
                  <a:cxn ang="0">
                    <a:pos x="T0" y="T1"/>
                  </a:cxn>
                  <a:cxn ang="0">
                    <a:pos x="T2" y="T3"/>
                  </a:cxn>
                  <a:cxn ang="0">
                    <a:pos x="T4" y="T5"/>
                  </a:cxn>
                  <a:cxn ang="0">
                    <a:pos x="T6" y="T7"/>
                  </a:cxn>
                  <a:cxn ang="0">
                    <a:pos x="T8" y="T9"/>
                  </a:cxn>
                </a:cxnLst>
                <a:rect l="0" t="0" r="r" b="b"/>
                <a:pathLst>
                  <a:path w="610" h="266">
                    <a:moveTo>
                      <a:pt x="610" y="0"/>
                    </a:moveTo>
                    <a:lnTo>
                      <a:pt x="0" y="191"/>
                    </a:lnTo>
                    <a:lnTo>
                      <a:pt x="0" y="266"/>
                    </a:lnTo>
                    <a:lnTo>
                      <a:pt x="607" y="266"/>
                    </a:lnTo>
                    <a:lnTo>
                      <a:pt x="610"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23" name="Rectangle 8">
                <a:extLst>
                  <a:ext uri="{FF2B5EF4-FFF2-40B4-BE49-F238E27FC236}">
                    <a16:creationId xmlns:a16="http://schemas.microsoft.com/office/drawing/2014/main" id="{62EDAF1C-AF41-4532-ABCF-B017F8A07A00}"/>
                  </a:ext>
                </a:extLst>
              </p:cNvPr>
              <p:cNvSpPr>
                <a:spLocks noChangeAspect="1" noChangeArrowheads="1"/>
              </p:cNvSpPr>
              <p:nvPr/>
            </p:nvSpPr>
            <p:spPr bwMode="gray">
              <a:xfrm>
                <a:off x="1419" y="3645"/>
                <a:ext cx="3402" cy="170"/>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24" name="Freeform 9">
                <a:extLst>
                  <a:ext uri="{FF2B5EF4-FFF2-40B4-BE49-F238E27FC236}">
                    <a16:creationId xmlns:a16="http://schemas.microsoft.com/office/drawing/2014/main" id="{239877BE-E21B-4144-AE77-04E37BC1F7A9}"/>
                  </a:ext>
                </a:extLst>
              </p:cNvPr>
              <p:cNvSpPr>
                <a:spLocks noChangeAspect="1"/>
              </p:cNvSpPr>
              <p:nvPr/>
            </p:nvSpPr>
            <p:spPr bwMode="gray">
              <a:xfrm>
                <a:off x="3871" y="2180"/>
                <a:ext cx="633" cy="1401"/>
              </a:xfrm>
              <a:custGeom>
                <a:avLst/>
                <a:gdLst>
                  <a:gd name="T0" fmla="*/ 437 w 633"/>
                  <a:gd name="T1" fmla="*/ 1285 h 1401"/>
                  <a:gd name="T2" fmla="*/ 437 w 633"/>
                  <a:gd name="T3" fmla="*/ 0 h 1401"/>
                  <a:gd name="T4" fmla="*/ 196 w 633"/>
                  <a:gd name="T5" fmla="*/ 0 h 1401"/>
                  <a:gd name="T6" fmla="*/ 196 w 633"/>
                  <a:gd name="T7" fmla="*/ 1285 h 1401"/>
                  <a:gd name="T8" fmla="*/ 0 w 633"/>
                  <a:gd name="T9" fmla="*/ 1285 h 1401"/>
                  <a:gd name="T10" fmla="*/ 0 w 633"/>
                  <a:gd name="T11" fmla="*/ 1401 h 1401"/>
                  <a:gd name="T12" fmla="*/ 633 w 633"/>
                  <a:gd name="T13" fmla="*/ 1401 h 1401"/>
                  <a:gd name="T14" fmla="*/ 633 w 633"/>
                  <a:gd name="T15" fmla="*/ 1285 h 1401"/>
                  <a:gd name="T16" fmla="*/ 437 w 633"/>
                  <a:gd name="T17" fmla="*/ 1285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3" h="1401">
                    <a:moveTo>
                      <a:pt x="437" y="1285"/>
                    </a:moveTo>
                    <a:lnTo>
                      <a:pt x="437" y="0"/>
                    </a:lnTo>
                    <a:lnTo>
                      <a:pt x="196" y="0"/>
                    </a:lnTo>
                    <a:lnTo>
                      <a:pt x="196" y="1285"/>
                    </a:lnTo>
                    <a:lnTo>
                      <a:pt x="0" y="1285"/>
                    </a:lnTo>
                    <a:lnTo>
                      <a:pt x="0" y="1401"/>
                    </a:lnTo>
                    <a:lnTo>
                      <a:pt x="633" y="1401"/>
                    </a:lnTo>
                    <a:lnTo>
                      <a:pt x="633" y="1285"/>
                    </a:lnTo>
                    <a:lnTo>
                      <a:pt x="437" y="1285"/>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25" name="Freeform 10">
                <a:extLst>
                  <a:ext uri="{FF2B5EF4-FFF2-40B4-BE49-F238E27FC236}">
                    <a16:creationId xmlns:a16="http://schemas.microsoft.com/office/drawing/2014/main" id="{4F4D7637-3FF8-4BE9-A08C-B23408887A9C}"/>
                  </a:ext>
                </a:extLst>
              </p:cNvPr>
              <p:cNvSpPr>
                <a:spLocks noChangeAspect="1"/>
              </p:cNvSpPr>
              <p:nvPr/>
            </p:nvSpPr>
            <p:spPr bwMode="gray">
              <a:xfrm>
                <a:off x="2229" y="3392"/>
                <a:ext cx="395" cy="191"/>
              </a:xfrm>
              <a:custGeom>
                <a:avLst/>
                <a:gdLst>
                  <a:gd name="T0" fmla="*/ 126 w 167"/>
                  <a:gd name="T1" fmla="*/ 0 h 81"/>
                  <a:gd name="T2" fmla="*/ 50 w 167"/>
                  <a:gd name="T3" fmla="*/ 15 h 81"/>
                  <a:gd name="T4" fmla="*/ 23 w 167"/>
                  <a:gd name="T5" fmla="*/ 13 h 81"/>
                  <a:gd name="T6" fmla="*/ 0 w 167"/>
                  <a:gd name="T7" fmla="*/ 68 h 81"/>
                  <a:gd name="T8" fmla="*/ 1 w 167"/>
                  <a:gd name="T9" fmla="*/ 81 h 81"/>
                  <a:gd name="T10" fmla="*/ 166 w 167"/>
                  <a:gd name="T11" fmla="*/ 81 h 81"/>
                  <a:gd name="T12" fmla="*/ 167 w 167"/>
                  <a:gd name="T13" fmla="*/ 68 h 81"/>
                  <a:gd name="T14" fmla="*/ 126 w 167"/>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81">
                    <a:moveTo>
                      <a:pt x="126" y="0"/>
                    </a:moveTo>
                    <a:cubicBezTo>
                      <a:pt x="107" y="9"/>
                      <a:pt x="80" y="15"/>
                      <a:pt x="50" y="15"/>
                    </a:cubicBezTo>
                    <a:cubicBezTo>
                      <a:pt x="41" y="15"/>
                      <a:pt x="32" y="14"/>
                      <a:pt x="23" y="13"/>
                    </a:cubicBezTo>
                    <a:cubicBezTo>
                      <a:pt x="9" y="28"/>
                      <a:pt x="0" y="47"/>
                      <a:pt x="0" y="68"/>
                    </a:cubicBezTo>
                    <a:cubicBezTo>
                      <a:pt x="0" y="73"/>
                      <a:pt x="1" y="77"/>
                      <a:pt x="1" y="81"/>
                    </a:cubicBezTo>
                    <a:cubicBezTo>
                      <a:pt x="166" y="81"/>
                      <a:pt x="166" y="81"/>
                      <a:pt x="166" y="81"/>
                    </a:cubicBezTo>
                    <a:cubicBezTo>
                      <a:pt x="167" y="77"/>
                      <a:pt x="167" y="73"/>
                      <a:pt x="167" y="68"/>
                    </a:cubicBezTo>
                    <a:cubicBezTo>
                      <a:pt x="167" y="39"/>
                      <a:pt x="151" y="14"/>
                      <a:pt x="126" y="0"/>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26" name="Freeform 11">
                <a:extLst>
                  <a:ext uri="{FF2B5EF4-FFF2-40B4-BE49-F238E27FC236}">
                    <a16:creationId xmlns:a16="http://schemas.microsoft.com/office/drawing/2014/main" id="{ECFF6779-7E57-4074-A6B0-3E43CD089028}"/>
                  </a:ext>
                </a:extLst>
              </p:cNvPr>
              <p:cNvSpPr>
                <a:spLocks noChangeAspect="1"/>
              </p:cNvSpPr>
              <p:nvPr/>
            </p:nvSpPr>
            <p:spPr bwMode="gray">
              <a:xfrm>
                <a:off x="3056" y="1386"/>
                <a:ext cx="1748" cy="31"/>
              </a:xfrm>
              <a:custGeom>
                <a:avLst/>
                <a:gdLst>
                  <a:gd name="T0" fmla="*/ 1748 w 1748"/>
                  <a:gd name="T1" fmla="*/ 26 h 31"/>
                  <a:gd name="T2" fmla="*/ 85 w 1748"/>
                  <a:gd name="T3" fmla="*/ 31 h 31"/>
                  <a:gd name="T4" fmla="*/ 0 w 1748"/>
                  <a:gd name="T5" fmla="*/ 0 h 31"/>
                  <a:gd name="T6" fmla="*/ 1682 w 1748"/>
                  <a:gd name="T7" fmla="*/ 0 h 31"/>
                  <a:gd name="T8" fmla="*/ 1748 w 1748"/>
                  <a:gd name="T9" fmla="*/ 26 h 31"/>
                </a:gdLst>
                <a:ahLst/>
                <a:cxnLst>
                  <a:cxn ang="0">
                    <a:pos x="T0" y="T1"/>
                  </a:cxn>
                  <a:cxn ang="0">
                    <a:pos x="T2" y="T3"/>
                  </a:cxn>
                  <a:cxn ang="0">
                    <a:pos x="T4" y="T5"/>
                  </a:cxn>
                  <a:cxn ang="0">
                    <a:pos x="T6" y="T7"/>
                  </a:cxn>
                  <a:cxn ang="0">
                    <a:pos x="T8" y="T9"/>
                  </a:cxn>
                </a:cxnLst>
                <a:rect l="0" t="0" r="r" b="b"/>
                <a:pathLst>
                  <a:path w="1748" h="31">
                    <a:moveTo>
                      <a:pt x="1748" y="26"/>
                    </a:moveTo>
                    <a:lnTo>
                      <a:pt x="85" y="31"/>
                    </a:lnTo>
                    <a:lnTo>
                      <a:pt x="0" y="0"/>
                    </a:lnTo>
                    <a:lnTo>
                      <a:pt x="1682" y="0"/>
                    </a:lnTo>
                    <a:lnTo>
                      <a:pt x="1748" y="26"/>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27" name="Freeform 12">
                <a:extLst>
                  <a:ext uri="{FF2B5EF4-FFF2-40B4-BE49-F238E27FC236}">
                    <a16:creationId xmlns:a16="http://schemas.microsoft.com/office/drawing/2014/main" id="{27099D67-5E30-45D4-9A01-0E823629D065}"/>
                  </a:ext>
                </a:extLst>
              </p:cNvPr>
              <p:cNvSpPr>
                <a:spLocks noChangeAspect="1"/>
              </p:cNvSpPr>
              <p:nvPr/>
            </p:nvSpPr>
            <p:spPr bwMode="gray">
              <a:xfrm>
                <a:off x="3982" y="2180"/>
                <a:ext cx="85" cy="1285"/>
              </a:xfrm>
              <a:custGeom>
                <a:avLst/>
                <a:gdLst>
                  <a:gd name="T0" fmla="*/ 0 w 85"/>
                  <a:gd name="T1" fmla="*/ 744 h 1285"/>
                  <a:gd name="T2" fmla="*/ 85 w 85"/>
                  <a:gd name="T3" fmla="*/ 0 h 1285"/>
                  <a:gd name="T4" fmla="*/ 85 w 85"/>
                  <a:gd name="T5" fmla="*/ 1285 h 1285"/>
                  <a:gd name="T6" fmla="*/ 0 w 85"/>
                  <a:gd name="T7" fmla="*/ 1285 h 1285"/>
                  <a:gd name="T8" fmla="*/ 0 w 85"/>
                  <a:gd name="T9" fmla="*/ 744 h 1285"/>
                </a:gdLst>
                <a:ahLst/>
                <a:cxnLst>
                  <a:cxn ang="0">
                    <a:pos x="T0" y="T1"/>
                  </a:cxn>
                  <a:cxn ang="0">
                    <a:pos x="T2" y="T3"/>
                  </a:cxn>
                  <a:cxn ang="0">
                    <a:pos x="T4" y="T5"/>
                  </a:cxn>
                  <a:cxn ang="0">
                    <a:pos x="T6" y="T7"/>
                  </a:cxn>
                  <a:cxn ang="0">
                    <a:pos x="T8" y="T9"/>
                  </a:cxn>
                </a:cxnLst>
                <a:rect l="0" t="0" r="r" b="b"/>
                <a:pathLst>
                  <a:path w="85" h="1285">
                    <a:moveTo>
                      <a:pt x="0" y="744"/>
                    </a:moveTo>
                    <a:lnTo>
                      <a:pt x="85" y="0"/>
                    </a:lnTo>
                    <a:lnTo>
                      <a:pt x="85" y="1285"/>
                    </a:lnTo>
                    <a:lnTo>
                      <a:pt x="0" y="1285"/>
                    </a:lnTo>
                    <a:lnTo>
                      <a:pt x="0" y="744"/>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28" name="Freeform 13">
                <a:extLst>
                  <a:ext uri="{FF2B5EF4-FFF2-40B4-BE49-F238E27FC236}">
                    <a16:creationId xmlns:a16="http://schemas.microsoft.com/office/drawing/2014/main" id="{36AFA553-A670-423E-905C-136DAF950D15}"/>
                  </a:ext>
                </a:extLst>
              </p:cNvPr>
              <p:cNvSpPr>
                <a:spLocks noChangeAspect="1"/>
              </p:cNvSpPr>
              <p:nvPr/>
            </p:nvSpPr>
            <p:spPr bwMode="gray">
              <a:xfrm>
                <a:off x="3729" y="3465"/>
                <a:ext cx="142" cy="116"/>
              </a:xfrm>
              <a:custGeom>
                <a:avLst/>
                <a:gdLst>
                  <a:gd name="T0" fmla="*/ 0 w 142"/>
                  <a:gd name="T1" fmla="*/ 116 h 116"/>
                  <a:gd name="T2" fmla="*/ 142 w 142"/>
                  <a:gd name="T3" fmla="*/ 116 h 116"/>
                  <a:gd name="T4" fmla="*/ 142 w 142"/>
                  <a:gd name="T5" fmla="*/ 0 h 116"/>
                  <a:gd name="T6" fmla="*/ 5 w 142"/>
                  <a:gd name="T7" fmla="*/ 0 h 116"/>
                  <a:gd name="T8" fmla="*/ 0 w 142"/>
                  <a:gd name="T9" fmla="*/ 116 h 116"/>
                </a:gdLst>
                <a:ahLst/>
                <a:cxnLst>
                  <a:cxn ang="0">
                    <a:pos x="T0" y="T1"/>
                  </a:cxn>
                  <a:cxn ang="0">
                    <a:pos x="T2" y="T3"/>
                  </a:cxn>
                  <a:cxn ang="0">
                    <a:pos x="T4" y="T5"/>
                  </a:cxn>
                  <a:cxn ang="0">
                    <a:pos x="T6" y="T7"/>
                  </a:cxn>
                  <a:cxn ang="0">
                    <a:pos x="T8" y="T9"/>
                  </a:cxn>
                </a:cxnLst>
                <a:rect l="0" t="0" r="r" b="b"/>
                <a:pathLst>
                  <a:path w="142" h="116">
                    <a:moveTo>
                      <a:pt x="0" y="116"/>
                    </a:moveTo>
                    <a:lnTo>
                      <a:pt x="142" y="116"/>
                    </a:lnTo>
                    <a:lnTo>
                      <a:pt x="142" y="0"/>
                    </a:lnTo>
                    <a:lnTo>
                      <a:pt x="5" y="0"/>
                    </a:lnTo>
                    <a:lnTo>
                      <a:pt x="0" y="116"/>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206" name="Group 14">
              <a:extLst>
                <a:ext uri="{FF2B5EF4-FFF2-40B4-BE49-F238E27FC236}">
                  <a16:creationId xmlns:a16="http://schemas.microsoft.com/office/drawing/2014/main" id="{0E59A8F5-8F0D-4C5B-992C-BAA6F79EA901}"/>
                </a:ext>
              </a:extLst>
            </p:cNvPr>
            <p:cNvGrpSpPr>
              <a:grpSpLocks noChangeAspect="1"/>
            </p:cNvGrpSpPr>
            <p:nvPr/>
          </p:nvGrpSpPr>
          <p:grpSpPr bwMode="auto">
            <a:xfrm>
              <a:off x="1417" y="505"/>
              <a:ext cx="2357" cy="3071"/>
              <a:chOff x="1417" y="505"/>
              <a:chExt cx="2357" cy="3071"/>
            </a:xfrm>
          </p:grpSpPr>
          <p:grpSp>
            <p:nvGrpSpPr>
              <p:cNvPr id="207" name="Group 15">
                <a:extLst>
                  <a:ext uri="{FF2B5EF4-FFF2-40B4-BE49-F238E27FC236}">
                    <a16:creationId xmlns:a16="http://schemas.microsoft.com/office/drawing/2014/main" id="{71DDA878-6449-4DF1-9DD9-63723AB6ADD2}"/>
                  </a:ext>
                </a:extLst>
              </p:cNvPr>
              <p:cNvGrpSpPr>
                <a:grpSpLocks noChangeAspect="1"/>
              </p:cNvGrpSpPr>
              <p:nvPr/>
            </p:nvGrpSpPr>
            <p:grpSpPr bwMode="auto">
              <a:xfrm>
                <a:off x="1868" y="505"/>
                <a:ext cx="987" cy="988"/>
                <a:chOff x="1868" y="505"/>
                <a:chExt cx="987" cy="988"/>
              </a:xfrm>
            </p:grpSpPr>
            <p:sp>
              <p:nvSpPr>
                <p:cNvPr id="215" name="Oval 16">
                  <a:extLst>
                    <a:ext uri="{FF2B5EF4-FFF2-40B4-BE49-F238E27FC236}">
                      <a16:creationId xmlns:a16="http://schemas.microsoft.com/office/drawing/2014/main" id="{0E255EA7-CBEB-4317-B804-F2CCC586ABE7}"/>
                    </a:ext>
                  </a:extLst>
                </p:cNvPr>
                <p:cNvSpPr>
                  <a:spLocks noChangeAspect="1" noChangeArrowheads="1"/>
                </p:cNvSpPr>
                <p:nvPr/>
              </p:nvSpPr>
              <p:spPr bwMode="gray">
                <a:xfrm>
                  <a:off x="1868" y="505"/>
                  <a:ext cx="987" cy="988"/>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16" name="Freeform 17">
                  <a:extLst>
                    <a:ext uri="{FF2B5EF4-FFF2-40B4-BE49-F238E27FC236}">
                      <a16:creationId xmlns:a16="http://schemas.microsoft.com/office/drawing/2014/main" id="{28C2A18F-6330-4827-A06F-22BEC233FF22}"/>
                    </a:ext>
                  </a:extLst>
                </p:cNvPr>
                <p:cNvSpPr>
                  <a:spLocks noChangeAspect="1"/>
                </p:cNvSpPr>
                <p:nvPr/>
              </p:nvSpPr>
              <p:spPr bwMode="gray">
                <a:xfrm>
                  <a:off x="1927" y="604"/>
                  <a:ext cx="869" cy="830"/>
                </a:xfrm>
                <a:custGeom>
                  <a:avLst/>
                  <a:gdLst>
                    <a:gd name="T0" fmla="*/ 108 w 368"/>
                    <a:gd name="T1" fmla="*/ 0 h 351"/>
                    <a:gd name="T2" fmla="*/ 101 w 368"/>
                    <a:gd name="T3" fmla="*/ 3 h 351"/>
                    <a:gd name="T4" fmla="*/ 7 w 368"/>
                    <a:gd name="T5" fmla="*/ 118 h 351"/>
                    <a:gd name="T6" fmla="*/ 0 w 368"/>
                    <a:gd name="T7" fmla="*/ 167 h 351"/>
                    <a:gd name="T8" fmla="*/ 184 w 368"/>
                    <a:gd name="T9" fmla="*/ 351 h 351"/>
                    <a:gd name="T10" fmla="*/ 368 w 368"/>
                    <a:gd name="T11" fmla="*/ 167 h 351"/>
                    <a:gd name="T12" fmla="*/ 336 w 368"/>
                    <a:gd name="T13" fmla="*/ 64 h 351"/>
                    <a:gd name="T14" fmla="*/ 108 w 368"/>
                    <a:gd name="T15" fmla="*/ 0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351">
                      <a:moveTo>
                        <a:pt x="108" y="0"/>
                      </a:moveTo>
                      <a:cubicBezTo>
                        <a:pt x="105" y="1"/>
                        <a:pt x="103" y="2"/>
                        <a:pt x="101" y="3"/>
                      </a:cubicBezTo>
                      <a:cubicBezTo>
                        <a:pt x="92" y="46"/>
                        <a:pt x="51" y="92"/>
                        <a:pt x="7" y="118"/>
                      </a:cubicBezTo>
                      <a:cubicBezTo>
                        <a:pt x="2" y="134"/>
                        <a:pt x="0" y="150"/>
                        <a:pt x="0" y="167"/>
                      </a:cubicBezTo>
                      <a:cubicBezTo>
                        <a:pt x="0" y="269"/>
                        <a:pt x="82" y="351"/>
                        <a:pt x="184" y="351"/>
                      </a:cubicBezTo>
                      <a:cubicBezTo>
                        <a:pt x="285" y="351"/>
                        <a:pt x="368" y="269"/>
                        <a:pt x="368" y="167"/>
                      </a:cubicBezTo>
                      <a:cubicBezTo>
                        <a:pt x="368" y="129"/>
                        <a:pt x="356" y="94"/>
                        <a:pt x="336" y="64"/>
                      </a:cubicBezTo>
                      <a:cubicBezTo>
                        <a:pt x="262" y="58"/>
                        <a:pt x="132" y="41"/>
                        <a:pt x="108" y="0"/>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17" name="Oval 18">
                  <a:extLst>
                    <a:ext uri="{FF2B5EF4-FFF2-40B4-BE49-F238E27FC236}">
                      <a16:creationId xmlns:a16="http://schemas.microsoft.com/office/drawing/2014/main" id="{91E0D1E8-2927-4EDA-AD2B-8636E6512BDE}"/>
                    </a:ext>
                  </a:extLst>
                </p:cNvPr>
                <p:cNvSpPr>
                  <a:spLocks noChangeAspect="1" noChangeArrowheads="1"/>
                </p:cNvSpPr>
                <p:nvPr/>
              </p:nvSpPr>
              <p:spPr bwMode="gray">
                <a:xfrm>
                  <a:off x="2165" y="985"/>
                  <a:ext cx="116" cy="115"/>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18" name="Oval 19">
                  <a:extLst>
                    <a:ext uri="{FF2B5EF4-FFF2-40B4-BE49-F238E27FC236}">
                      <a16:creationId xmlns:a16="http://schemas.microsoft.com/office/drawing/2014/main" id="{5D47C351-122B-4CB5-AA2D-1BEE73292F9C}"/>
                    </a:ext>
                  </a:extLst>
                </p:cNvPr>
                <p:cNvSpPr>
                  <a:spLocks noChangeAspect="1" noChangeArrowheads="1"/>
                </p:cNvSpPr>
                <p:nvPr/>
              </p:nvSpPr>
              <p:spPr bwMode="gray">
                <a:xfrm>
                  <a:off x="2631" y="985"/>
                  <a:ext cx="116" cy="115"/>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208" name="Group 20">
                <a:extLst>
                  <a:ext uri="{FF2B5EF4-FFF2-40B4-BE49-F238E27FC236}">
                    <a16:creationId xmlns:a16="http://schemas.microsoft.com/office/drawing/2014/main" id="{E6255127-5F2A-4241-B701-E520A96AFF18}"/>
                  </a:ext>
                </a:extLst>
              </p:cNvPr>
              <p:cNvGrpSpPr>
                <a:grpSpLocks noChangeAspect="1"/>
              </p:cNvGrpSpPr>
              <p:nvPr/>
            </p:nvGrpSpPr>
            <p:grpSpPr bwMode="auto">
              <a:xfrm>
                <a:off x="1417" y="1599"/>
                <a:ext cx="2357" cy="1977"/>
                <a:chOff x="1417" y="1599"/>
                <a:chExt cx="2357" cy="1977"/>
              </a:xfrm>
            </p:grpSpPr>
            <p:sp>
              <p:nvSpPr>
                <p:cNvPr id="209" name="Freeform 21">
                  <a:extLst>
                    <a:ext uri="{FF2B5EF4-FFF2-40B4-BE49-F238E27FC236}">
                      <a16:creationId xmlns:a16="http://schemas.microsoft.com/office/drawing/2014/main" id="{E2785591-095A-42D4-AB2F-AD388672F1D3}"/>
                    </a:ext>
                  </a:extLst>
                </p:cNvPr>
                <p:cNvSpPr>
                  <a:spLocks noChangeAspect="1"/>
                </p:cNvSpPr>
                <p:nvPr/>
              </p:nvSpPr>
              <p:spPr bwMode="gray">
                <a:xfrm>
                  <a:off x="1417" y="1599"/>
                  <a:ext cx="2357" cy="1977"/>
                </a:xfrm>
                <a:custGeom>
                  <a:avLst/>
                  <a:gdLst>
                    <a:gd name="T0" fmla="*/ 663 w 998"/>
                    <a:gd name="T1" fmla="*/ 72 h 837"/>
                    <a:gd name="T2" fmla="*/ 539 w 998"/>
                    <a:gd name="T3" fmla="*/ 0 h 837"/>
                    <a:gd name="T4" fmla="*/ 171 w 998"/>
                    <a:gd name="T5" fmla="*/ 0 h 837"/>
                    <a:gd name="T6" fmla="*/ 0 w 998"/>
                    <a:gd name="T7" fmla="*/ 170 h 837"/>
                    <a:gd name="T8" fmla="*/ 1 w 998"/>
                    <a:gd name="T9" fmla="*/ 731 h 837"/>
                    <a:gd name="T10" fmla="*/ 48 w 998"/>
                    <a:gd name="T11" fmla="*/ 815 h 837"/>
                    <a:gd name="T12" fmla="*/ 136 w 998"/>
                    <a:gd name="T13" fmla="*/ 837 h 837"/>
                    <a:gd name="T14" fmla="*/ 325 w 998"/>
                    <a:gd name="T15" fmla="*/ 837 h 837"/>
                    <a:gd name="T16" fmla="*/ 324 w 998"/>
                    <a:gd name="T17" fmla="*/ 827 h 837"/>
                    <a:gd name="T18" fmla="*/ 353 w 998"/>
                    <a:gd name="T19" fmla="*/ 758 h 837"/>
                    <a:gd name="T20" fmla="*/ 360 w 998"/>
                    <a:gd name="T21" fmla="*/ 751 h 837"/>
                    <a:gd name="T22" fmla="*/ 370 w 998"/>
                    <a:gd name="T23" fmla="*/ 752 h 837"/>
                    <a:gd name="T24" fmla="*/ 394 w 998"/>
                    <a:gd name="T25" fmla="*/ 754 h 837"/>
                    <a:gd name="T26" fmla="*/ 461 w 998"/>
                    <a:gd name="T27" fmla="*/ 741 h 837"/>
                    <a:gd name="T28" fmla="*/ 471 w 998"/>
                    <a:gd name="T29" fmla="*/ 736 h 837"/>
                    <a:gd name="T30" fmla="*/ 480 w 998"/>
                    <a:gd name="T31" fmla="*/ 741 h 837"/>
                    <a:gd name="T32" fmla="*/ 487 w 998"/>
                    <a:gd name="T33" fmla="*/ 746 h 837"/>
                    <a:gd name="T34" fmla="*/ 399 w 998"/>
                    <a:gd name="T35" fmla="*/ 660 h 837"/>
                    <a:gd name="T36" fmla="*/ 136 w 998"/>
                    <a:gd name="T37" fmla="*/ 660 h 837"/>
                    <a:gd name="T38" fmla="*/ 135 w 998"/>
                    <a:gd name="T39" fmla="*/ 221 h 837"/>
                    <a:gd name="T40" fmla="*/ 155 w 998"/>
                    <a:gd name="T41" fmla="*/ 221 h 837"/>
                    <a:gd name="T42" fmla="*/ 156 w 998"/>
                    <a:gd name="T43" fmla="*/ 640 h 837"/>
                    <a:gd name="T44" fmla="*/ 399 w 998"/>
                    <a:gd name="T45" fmla="*/ 640 h 837"/>
                    <a:gd name="T46" fmla="*/ 508 w 998"/>
                    <a:gd name="T47" fmla="*/ 748 h 837"/>
                    <a:gd name="T48" fmla="*/ 506 w 998"/>
                    <a:gd name="T49" fmla="*/ 763 h 837"/>
                    <a:gd name="T50" fmla="*/ 521 w 998"/>
                    <a:gd name="T51" fmla="*/ 784 h 837"/>
                    <a:gd name="T52" fmla="*/ 589 w 998"/>
                    <a:gd name="T53" fmla="*/ 762 h 837"/>
                    <a:gd name="T54" fmla="*/ 590 w 998"/>
                    <a:gd name="T55" fmla="*/ 216 h 837"/>
                    <a:gd name="T56" fmla="*/ 610 w 998"/>
                    <a:gd name="T57" fmla="*/ 217 h 837"/>
                    <a:gd name="T58" fmla="*/ 610 w 998"/>
                    <a:gd name="T59" fmla="*/ 755 h 837"/>
                    <a:gd name="T60" fmla="*/ 764 w 998"/>
                    <a:gd name="T61" fmla="*/ 707 h 837"/>
                    <a:gd name="T62" fmla="*/ 998 w 998"/>
                    <a:gd name="T63" fmla="*/ 707 h 837"/>
                    <a:gd name="T64" fmla="*/ 966 w 998"/>
                    <a:gd name="T65" fmla="*/ 666 h 837"/>
                    <a:gd name="T66" fmla="*/ 671 w 998"/>
                    <a:gd name="T67" fmla="*/ 666 h 837"/>
                    <a:gd name="T68" fmla="*/ 622 w 998"/>
                    <a:gd name="T69" fmla="*/ 642 h 837"/>
                    <a:gd name="T70" fmla="*/ 663 w 998"/>
                    <a:gd name="T71" fmla="*/ 72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8" h="837">
                      <a:moveTo>
                        <a:pt x="663" y="72"/>
                      </a:moveTo>
                      <a:cubicBezTo>
                        <a:pt x="640" y="22"/>
                        <a:pt x="595" y="0"/>
                        <a:pt x="539" y="0"/>
                      </a:cubicBezTo>
                      <a:cubicBezTo>
                        <a:pt x="459" y="0"/>
                        <a:pt x="264" y="0"/>
                        <a:pt x="171" y="0"/>
                      </a:cubicBezTo>
                      <a:cubicBezTo>
                        <a:pt x="78" y="0"/>
                        <a:pt x="0" y="64"/>
                        <a:pt x="0" y="170"/>
                      </a:cubicBezTo>
                      <a:cubicBezTo>
                        <a:pt x="0" y="176"/>
                        <a:pt x="1" y="731"/>
                        <a:pt x="1" y="731"/>
                      </a:cubicBezTo>
                      <a:cubicBezTo>
                        <a:pt x="1" y="772"/>
                        <a:pt x="21" y="798"/>
                        <a:pt x="48" y="815"/>
                      </a:cubicBezTo>
                      <a:cubicBezTo>
                        <a:pt x="75" y="831"/>
                        <a:pt x="121" y="837"/>
                        <a:pt x="136" y="837"/>
                      </a:cubicBezTo>
                      <a:cubicBezTo>
                        <a:pt x="146" y="837"/>
                        <a:pt x="250" y="837"/>
                        <a:pt x="325" y="837"/>
                      </a:cubicBezTo>
                      <a:cubicBezTo>
                        <a:pt x="324" y="834"/>
                        <a:pt x="324" y="831"/>
                        <a:pt x="324" y="827"/>
                      </a:cubicBezTo>
                      <a:cubicBezTo>
                        <a:pt x="324" y="800"/>
                        <a:pt x="335" y="776"/>
                        <a:pt x="353" y="758"/>
                      </a:cubicBezTo>
                      <a:cubicBezTo>
                        <a:pt x="360" y="751"/>
                        <a:pt x="360" y="751"/>
                        <a:pt x="360" y="751"/>
                      </a:cubicBezTo>
                      <a:cubicBezTo>
                        <a:pt x="370" y="752"/>
                        <a:pt x="370" y="752"/>
                        <a:pt x="370" y="752"/>
                      </a:cubicBezTo>
                      <a:cubicBezTo>
                        <a:pt x="378" y="753"/>
                        <a:pt x="386" y="754"/>
                        <a:pt x="394" y="754"/>
                      </a:cubicBezTo>
                      <a:cubicBezTo>
                        <a:pt x="421" y="754"/>
                        <a:pt x="446" y="748"/>
                        <a:pt x="461" y="741"/>
                      </a:cubicBezTo>
                      <a:cubicBezTo>
                        <a:pt x="471" y="736"/>
                        <a:pt x="471" y="736"/>
                        <a:pt x="471" y="736"/>
                      </a:cubicBezTo>
                      <a:cubicBezTo>
                        <a:pt x="480" y="741"/>
                        <a:pt x="480" y="741"/>
                        <a:pt x="480" y="741"/>
                      </a:cubicBezTo>
                      <a:cubicBezTo>
                        <a:pt x="482" y="743"/>
                        <a:pt x="485" y="745"/>
                        <a:pt x="487" y="746"/>
                      </a:cubicBezTo>
                      <a:cubicBezTo>
                        <a:pt x="486" y="698"/>
                        <a:pt x="447" y="660"/>
                        <a:pt x="399" y="660"/>
                      </a:cubicBezTo>
                      <a:cubicBezTo>
                        <a:pt x="136" y="660"/>
                        <a:pt x="136" y="660"/>
                        <a:pt x="136" y="660"/>
                      </a:cubicBezTo>
                      <a:cubicBezTo>
                        <a:pt x="136" y="446"/>
                        <a:pt x="135" y="221"/>
                        <a:pt x="135" y="221"/>
                      </a:cubicBezTo>
                      <a:cubicBezTo>
                        <a:pt x="155" y="221"/>
                        <a:pt x="155" y="221"/>
                        <a:pt x="155" y="221"/>
                      </a:cubicBezTo>
                      <a:cubicBezTo>
                        <a:pt x="155" y="221"/>
                        <a:pt x="156" y="434"/>
                        <a:pt x="156" y="640"/>
                      </a:cubicBezTo>
                      <a:cubicBezTo>
                        <a:pt x="399" y="640"/>
                        <a:pt x="399" y="640"/>
                        <a:pt x="399" y="640"/>
                      </a:cubicBezTo>
                      <a:cubicBezTo>
                        <a:pt x="459" y="640"/>
                        <a:pt x="508" y="688"/>
                        <a:pt x="508" y="748"/>
                      </a:cubicBezTo>
                      <a:cubicBezTo>
                        <a:pt x="508" y="753"/>
                        <a:pt x="507" y="758"/>
                        <a:pt x="506" y="763"/>
                      </a:cubicBezTo>
                      <a:cubicBezTo>
                        <a:pt x="512" y="770"/>
                        <a:pt x="517" y="776"/>
                        <a:pt x="521" y="784"/>
                      </a:cubicBezTo>
                      <a:cubicBezTo>
                        <a:pt x="589" y="762"/>
                        <a:pt x="589" y="762"/>
                        <a:pt x="589" y="762"/>
                      </a:cubicBezTo>
                      <a:cubicBezTo>
                        <a:pt x="590" y="216"/>
                        <a:pt x="590" y="216"/>
                        <a:pt x="590" y="216"/>
                      </a:cubicBezTo>
                      <a:cubicBezTo>
                        <a:pt x="610" y="217"/>
                        <a:pt x="610" y="217"/>
                        <a:pt x="610" y="217"/>
                      </a:cubicBezTo>
                      <a:cubicBezTo>
                        <a:pt x="610" y="755"/>
                        <a:pt x="610" y="755"/>
                        <a:pt x="610" y="755"/>
                      </a:cubicBezTo>
                      <a:cubicBezTo>
                        <a:pt x="764" y="707"/>
                        <a:pt x="764" y="707"/>
                        <a:pt x="764" y="707"/>
                      </a:cubicBezTo>
                      <a:cubicBezTo>
                        <a:pt x="998" y="707"/>
                        <a:pt x="998" y="707"/>
                        <a:pt x="998" y="707"/>
                      </a:cubicBezTo>
                      <a:cubicBezTo>
                        <a:pt x="994" y="689"/>
                        <a:pt x="980" y="673"/>
                        <a:pt x="966" y="666"/>
                      </a:cubicBezTo>
                      <a:cubicBezTo>
                        <a:pt x="671" y="666"/>
                        <a:pt x="671" y="666"/>
                        <a:pt x="671" y="666"/>
                      </a:cubicBezTo>
                      <a:cubicBezTo>
                        <a:pt x="622" y="642"/>
                        <a:pt x="622" y="642"/>
                        <a:pt x="622" y="642"/>
                      </a:cubicBezTo>
                      <a:lnTo>
                        <a:pt x="663" y="72"/>
                      </a:lnTo>
                      <a:close/>
                    </a:path>
                  </a:pathLst>
                </a:cu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10" name="Freeform 22">
                  <a:extLst>
                    <a:ext uri="{FF2B5EF4-FFF2-40B4-BE49-F238E27FC236}">
                      <a16:creationId xmlns:a16="http://schemas.microsoft.com/office/drawing/2014/main" id="{68FB3707-E606-4576-9EEE-EE51E743427F}"/>
                    </a:ext>
                  </a:extLst>
                </p:cNvPr>
                <p:cNvSpPr>
                  <a:spLocks noChangeAspect="1"/>
                </p:cNvSpPr>
                <p:nvPr/>
              </p:nvSpPr>
              <p:spPr bwMode="gray">
                <a:xfrm>
                  <a:off x="2054" y="1599"/>
                  <a:ext cx="553" cy="907"/>
                </a:xfrm>
                <a:custGeom>
                  <a:avLst/>
                  <a:gdLst>
                    <a:gd name="T0" fmla="*/ 553 w 553"/>
                    <a:gd name="T1" fmla="*/ 0 h 907"/>
                    <a:gd name="T2" fmla="*/ 0 w 553"/>
                    <a:gd name="T3" fmla="*/ 0 h 907"/>
                    <a:gd name="T4" fmla="*/ 322 w 553"/>
                    <a:gd name="T5" fmla="*/ 907 h 907"/>
                    <a:gd name="T6" fmla="*/ 553 w 553"/>
                    <a:gd name="T7" fmla="*/ 0 h 907"/>
                  </a:gdLst>
                  <a:ahLst/>
                  <a:cxnLst>
                    <a:cxn ang="0">
                      <a:pos x="T0" y="T1"/>
                    </a:cxn>
                    <a:cxn ang="0">
                      <a:pos x="T2" y="T3"/>
                    </a:cxn>
                    <a:cxn ang="0">
                      <a:pos x="T4" y="T5"/>
                    </a:cxn>
                    <a:cxn ang="0">
                      <a:pos x="T6" y="T7"/>
                    </a:cxn>
                  </a:cxnLst>
                  <a:rect l="0" t="0" r="r" b="b"/>
                  <a:pathLst>
                    <a:path w="553" h="907">
                      <a:moveTo>
                        <a:pt x="553" y="0"/>
                      </a:moveTo>
                      <a:lnTo>
                        <a:pt x="0" y="0"/>
                      </a:lnTo>
                      <a:lnTo>
                        <a:pt x="322" y="907"/>
                      </a:lnTo>
                      <a:lnTo>
                        <a:pt x="553" y="0"/>
                      </a:ln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11" name="Freeform 23">
                  <a:extLst>
                    <a:ext uri="{FF2B5EF4-FFF2-40B4-BE49-F238E27FC236}">
                      <a16:creationId xmlns:a16="http://schemas.microsoft.com/office/drawing/2014/main" id="{D8AFDEC9-190A-46C6-A175-624477154DB1}"/>
                    </a:ext>
                  </a:extLst>
                </p:cNvPr>
                <p:cNvSpPr>
                  <a:spLocks noChangeAspect="1"/>
                </p:cNvSpPr>
                <p:nvPr/>
              </p:nvSpPr>
              <p:spPr bwMode="gray">
                <a:xfrm>
                  <a:off x="2279" y="1599"/>
                  <a:ext cx="179" cy="907"/>
                </a:xfrm>
                <a:custGeom>
                  <a:avLst/>
                  <a:gdLst>
                    <a:gd name="T0" fmla="*/ 168 w 179"/>
                    <a:gd name="T1" fmla="*/ 633 h 907"/>
                    <a:gd name="T2" fmla="*/ 97 w 179"/>
                    <a:gd name="T3" fmla="*/ 132 h 907"/>
                    <a:gd name="T4" fmla="*/ 179 w 179"/>
                    <a:gd name="T5" fmla="*/ 0 h 907"/>
                    <a:gd name="T6" fmla="*/ 7 w 179"/>
                    <a:gd name="T7" fmla="*/ 0 h 907"/>
                    <a:gd name="T8" fmla="*/ 87 w 179"/>
                    <a:gd name="T9" fmla="*/ 132 h 907"/>
                    <a:gd name="T10" fmla="*/ 0 w 179"/>
                    <a:gd name="T11" fmla="*/ 633 h 907"/>
                    <a:gd name="T12" fmla="*/ 97 w 179"/>
                    <a:gd name="T13" fmla="*/ 907 h 907"/>
                    <a:gd name="T14" fmla="*/ 168 w 179"/>
                    <a:gd name="T15" fmla="*/ 633 h 9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907">
                      <a:moveTo>
                        <a:pt x="168" y="633"/>
                      </a:moveTo>
                      <a:lnTo>
                        <a:pt x="97" y="132"/>
                      </a:lnTo>
                      <a:lnTo>
                        <a:pt x="179" y="0"/>
                      </a:lnTo>
                      <a:lnTo>
                        <a:pt x="7" y="0"/>
                      </a:lnTo>
                      <a:lnTo>
                        <a:pt x="87" y="132"/>
                      </a:lnTo>
                      <a:lnTo>
                        <a:pt x="0" y="633"/>
                      </a:lnTo>
                      <a:lnTo>
                        <a:pt x="97" y="907"/>
                      </a:lnTo>
                      <a:lnTo>
                        <a:pt x="168" y="633"/>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12" name="Oval 24">
                  <a:extLst>
                    <a:ext uri="{FF2B5EF4-FFF2-40B4-BE49-F238E27FC236}">
                      <a16:creationId xmlns:a16="http://schemas.microsoft.com/office/drawing/2014/main" id="{9F041E86-91A0-4C71-8EB4-6A6C5119BBE5}"/>
                    </a:ext>
                  </a:extLst>
                </p:cNvPr>
                <p:cNvSpPr>
                  <a:spLocks noChangeAspect="1" noChangeArrowheads="1"/>
                </p:cNvSpPr>
                <p:nvPr/>
              </p:nvSpPr>
              <p:spPr bwMode="gray">
                <a:xfrm>
                  <a:off x="2366" y="2780"/>
                  <a:ext cx="90" cy="88"/>
                </a:xfrm>
                <a:prstGeom prst="ellipse">
                  <a:avLst/>
                </a:pr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13" name="Freeform 25">
                  <a:extLst>
                    <a:ext uri="{FF2B5EF4-FFF2-40B4-BE49-F238E27FC236}">
                      <a16:creationId xmlns:a16="http://schemas.microsoft.com/office/drawing/2014/main" id="{E3085FF6-A9FC-487F-B2DE-3326267CEA27}"/>
                    </a:ext>
                  </a:extLst>
                </p:cNvPr>
                <p:cNvSpPr>
                  <a:spLocks noChangeAspect="1"/>
                </p:cNvSpPr>
                <p:nvPr/>
              </p:nvSpPr>
              <p:spPr bwMode="gray">
                <a:xfrm>
                  <a:off x="2156" y="3205"/>
                  <a:ext cx="364" cy="279"/>
                </a:xfrm>
                <a:custGeom>
                  <a:avLst/>
                  <a:gdLst>
                    <a:gd name="T0" fmla="*/ 47 w 154"/>
                    <a:gd name="T1" fmla="*/ 71 h 118"/>
                    <a:gd name="T2" fmla="*/ 57 w 154"/>
                    <a:gd name="T3" fmla="*/ 72 h 118"/>
                    <a:gd name="T4" fmla="*/ 81 w 154"/>
                    <a:gd name="T5" fmla="*/ 74 h 118"/>
                    <a:gd name="T6" fmla="*/ 148 w 154"/>
                    <a:gd name="T7" fmla="*/ 61 h 118"/>
                    <a:gd name="T8" fmla="*/ 154 w 154"/>
                    <a:gd name="T9" fmla="*/ 58 h 118"/>
                    <a:gd name="T10" fmla="*/ 86 w 154"/>
                    <a:gd name="T11" fmla="*/ 0 h 118"/>
                    <a:gd name="T12" fmla="*/ 41 w 154"/>
                    <a:gd name="T13" fmla="*/ 0 h 118"/>
                    <a:gd name="T14" fmla="*/ 0 w 154"/>
                    <a:gd name="T15" fmla="*/ 69 h 118"/>
                    <a:gd name="T16" fmla="*/ 16 w 154"/>
                    <a:gd name="T17" fmla="*/ 118 h 118"/>
                    <a:gd name="T18" fmla="*/ 40 w 154"/>
                    <a:gd name="T19" fmla="*/ 78 h 118"/>
                    <a:gd name="T20" fmla="*/ 47 w 154"/>
                    <a:gd name="T21" fmla="*/ 7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18">
                      <a:moveTo>
                        <a:pt x="47" y="71"/>
                      </a:moveTo>
                      <a:cubicBezTo>
                        <a:pt x="57" y="72"/>
                        <a:pt x="57" y="72"/>
                        <a:pt x="57" y="72"/>
                      </a:cubicBezTo>
                      <a:cubicBezTo>
                        <a:pt x="65" y="73"/>
                        <a:pt x="73" y="74"/>
                        <a:pt x="81" y="74"/>
                      </a:cubicBezTo>
                      <a:cubicBezTo>
                        <a:pt x="108" y="74"/>
                        <a:pt x="133" y="68"/>
                        <a:pt x="148" y="61"/>
                      </a:cubicBezTo>
                      <a:cubicBezTo>
                        <a:pt x="154" y="58"/>
                        <a:pt x="154" y="58"/>
                        <a:pt x="154" y="58"/>
                      </a:cubicBezTo>
                      <a:cubicBezTo>
                        <a:pt x="149" y="25"/>
                        <a:pt x="120" y="0"/>
                        <a:pt x="86" y="0"/>
                      </a:cubicBezTo>
                      <a:cubicBezTo>
                        <a:pt x="41" y="0"/>
                        <a:pt x="41" y="0"/>
                        <a:pt x="41" y="0"/>
                      </a:cubicBezTo>
                      <a:cubicBezTo>
                        <a:pt x="41" y="0"/>
                        <a:pt x="0" y="16"/>
                        <a:pt x="0" y="69"/>
                      </a:cubicBezTo>
                      <a:cubicBezTo>
                        <a:pt x="0" y="92"/>
                        <a:pt x="7" y="107"/>
                        <a:pt x="16" y="118"/>
                      </a:cubicBezTo>
                      <a:cubicBezTo>
                        <a:pt x="21" y="103"/>
                        <a:pt x="29" y="89"/>
                        <a:pt x="40" y="78"/>
                      </a:cubicBezTo>
                      <a:lnTo>
                        <a:pt x="47" y="71"/>
                      </a:ln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14" name="Freeform 26">
                  <a:extLst>
                    <a:ext uri="{FF2B5EF4-FFF2-40B4-BE49-F238E27FC236}">
                      <a16:creationId xmlns:a16="http://schemas.microsoft.com/office/drawing/2014/main" id="{724EE6DD-035E-4108-9FB1-CA80A143EC7A}"/>
                    </a:ext>
                  </a:extLst>
                </p:cNvPr>
                <p:cNvSpPr>
                  <a:spLocks noChangeAspect="1"/>
                </p:cNvSpPr>
                <p:nvPr/>
              </p:nvSpPr>
              <p:spPr bwMode="gray">
                <a:xfrm>
                  <a:off x="3429" y="3172"/>
                  <a:ext cx="293" cy="97"/>
                </a:xfrm>
                <a:custGeom>
                  <a:avLst/>
                  <a:gdLst>
                    <a:gd name="T0" fmla="*/ 87 w 124"/>
                    <a:gd name="T1" fmla="*/ 0 h 41"/>
                    <a:gd name="T2" fmla="*/ 28 w 124"/>
                    <a:gd name="T3" fmla="*/ 0 h 41"/>
                    <a:gd name="T4" fmla="*/ 0 w 124"/>
                    <a:gd name="T5" fmla="*/ 41 h 41"/>
                    <a:gd name="T6" fmla="*/ 124 w 124"/>
                    <a:gd name="T7" fmla="*/ 41 h 41"/>
                    <a:gd name="T8" fmla="*/ 87 w 124"/>
                    <a:gd name="T9" fmla="*/ 0 h 41"/>
                  </a:gdLst>
                  <a:ahLst/>
                  <a:cxnLst>
                    <a:cxn ang="0">
                      <a:pos x="T0" y="T1"/>
                    </a:cxn>
                    <a:cxn ang="0">
                      <a:pos x="T2" y="T3"/>
                    </a:cxn>
                    <a:cxn ang="0">
                      <a:pos x="T4" y="T5"/>
                    </a:cxn>
                    <a:cxn ang="0">
                      <a:pos x="T6" y="T7"/>
                    </a:cxn>
                    <a:cxn ang="0">
                      <a:pos x="T8" y="T9"/>
                    </a:cxn>
                  </a:cxnLst>
                  <a:rect l="0" t="0" r="r" b="b"/>
                  <a:pathLst>
                    <a:path w="124" h="41">
                      <a:moveTo>
                        <a:pt x="87" y="0"/>
                      </a:moveTo>
                      <a:cubicBezTo>
                        <a:pt x="28" y="0"/>
                        <a:pt x="28" y="0"/>
                        <a:pt x="28" y="0"/>
                      </a:cubicBezTo>
                      <a:cubicBezTo>
                        <a:pt x="28" y="0"/>
                        <a:pt x="2" y="10"/>
                        <a:pt x="0" y="41"/>
                      </a:cubicBezTo>
                      <a:cubicBezTo>
                        <a:pt x="124" y="41"/>
                        <a:pt x="124" y="41"/>
                        <a:pt x="124" y="41"/>
                      </a:cubicBezTo>
                      <a:cubicBezTo>
                        <a:pt x="118" y="23"/>
                        <a:pt x="106" y="10"/>
                        <a:pt x="87" y="0"/>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grpSp>
      <p:sp>
        <p:nvSpPr>
          <p:cNvPr id="229" name="テキスト ボックス 228">
            <a:extLst>
              <a:ext uri="{FF2B5EF4-FFF2-40B4-BE49-F238E27FC236}">
                <a16:creationId xmlns:a16="http://schemas.microsoft.com/office/drawing/2014/main" id="{0493B5A0-2B08-4AF3-8D98-8AC450015926}"/>
              </a:ext>
            </a:extLst>
          </p:cNvPr>
          <p:cNvSpPr txBox="1"/>
          <p:nvPr/>
        </p:nvSpPr>
        <p:spPr>
          <a:xfrm>
            <a:off x="4613578" y="4374972"/>
            <a:ext cx="1063698" cy="340991"/>
          </a:xfrm>
          <a:prstGeom prst="rect">
            <a:avLst/>
          </a:prstGeom>
          <a:noFill/>
          <a:ln>
            <a:noFill/>
          </a:ln>
        </p:spPr>
        <p:txBody>
          <a:bodyPr wrap="square" lIns="0" tIns="0" rIns="0" bIns="0" rtlCol="0">
            <a:sp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1108"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常勤サポーターによる相談内容精査</a:t>
            </a:r>
          </a:p>
        </p:txBody>
      </p:sp>
      <p:grpSp>
        <p:nvGrpSpPr>
          <p:cNvPr id="230" name="Group 2">
            <a:extLst>
              <a:ext uri="{FF2B5EF4-FFF2-40B4-BE49-F238E27FC236}">
                <a16:creationId xmlns:a16="http://schemas.microsoft.com/office/drawing/2014/main" id="{5F49F37B-7074-484E-B39F-DE72BBFC0832}"/>
              </a:ext>
            </a:extLst>
          </p:cNvPr>
          <p:cNvGrpSpPr>
            <a:grpSpLocks/>
          </p:cNvGrpSpPr>
          <p:nvPr/>
        </p:nvGrpSpPr>
        <p:grpSpPr bwMode="auto">
          <a:xfrm>
            <a:off x="4590614" y="5255513"/>
            <a:ext cx="1312375" cy="739986"/>
            <a:chOff x="4732" y="1211"/>
            <a:chExt cx="1198" cy="677"/>
          </a:xfrm>
        </p:grpSpPr>
        <p:sp>
          <p:nvSpPr>
            <p:cNvPr id="231" name="Oval 3">
              <a:extLst>
                <a:ext uri="{FF2B5EF4-FFF2-40B4-BE49-F238E27FC236}">
                  <a16:creationId xmlns:a16="http://schemas.microsoft.com/office/drawing/2014/main" id="{759E50C4-5D76-4EE8-B040-3446909A7808}"/>
                </a:ext>
              </a:extLst>
            </p:cNvPr>
            <p:cNvSpPr>
              <a:spLocks noChangeAspect="1" noChangeArrowheads="1"/>
            </p:cNvSpPr>
            <p:nvPr/>
          </p:nvSpPr>
          <p:spPr bwMode="gray">
            <a:xfrm>
              <a:off x="5267" y="1215"/>
              <a:ext cx="117" cy="116"/>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32" name="Freeform 4">
              <a:extLst>
                <a:ext uri="{FF2B5EF4-FFF2-40B4-BE49-F238E27FC236}">
                  <a16:creationId xmlns:a16="http://schemas.microsoft.com/office/drawing/2014/main" id="{8B92A25C-4E4D-4753-8E27-4E5236410F45}"/>
                </a:ext>
              </a:extLst>
            </p:cNvPr>
            <p:cNvSpPr>
              <a:spLocks noChangeAspect="1"/>
            </p:cNvSpPr>
            <p:nvPr/>
          </p:nvSpPr>
          <p:spPr bwMode="gray">
            <a:xfrm>
              <a:off x="5274" y="1227"/>
              <a:ext cx="103" cy="97"/>
            </a:xfrm>
            <a:custGeom>
              <a:avLst/>
              <a:gdLst>
                <a:gd name="T0" fmla="*/ 106 w 213"/>
                <a:gd name="T1" fmla="*/ 202 h 202"/>
                <a:gd name="T2" fmla="*/ 0 w 213"/>
                <a:gd name="T3" fmla="*/ 96 h 202"/>
                <a:gd name="T4" fmla="*/ 5 w 213"/>
                <a:gd name="T5" fmla="*/ 67 h 202"/>
                <a:gd name="T6" fmla="*/ 58 w 213"/>
                <a:gd name="T7" fmla="*/ 2 h 202"/>
                <a:gd name="T8" fmla="*/ 62 w 213"/>
                <a:gd name="T9" fmla="*/ 0 h 202"/>
                <a:gd name="T10" fmla="*/ 194 w 213"/>
                <a:gd name="T11" fmla="*/ 37 h 202"/>
                <a:gd name="T12" fmla="*/ 213 w 213"/>
                <a:gd name="T13" fmla="*/ 96 h 202"/>
                <a:gd name="T14" fmla="*/ 106 w 213"/>
                <a:gd name="T15" fmla="*/ 202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02">
                  <a:moveTo>
                    <a:pt x="106" y="202"/>
                  </a:moveTo>
                  <a:cubicBezTo>
                    <a:pt x="48" y="202"/>
                    <a:pt x="0" y="155"/>
                    <a:pt x="0" y="96"/>
                  </a:cubicBezTo>
                  <a:cubicBezTo>
                    <a:pt x="0" y="86"/>
                    <a:pt x="2" y="77"/>
                    <a:pt x="5" y="67"/>
                  </a:cubicBezTo>
                  <a:cubicBezTo>
                    <a:pt x="30" y="53"/>
                    <a:pt x="53" y="26"/>
                    <a:pt x="58" y="2"/>
                  </a:cubicBezTo>
                  <a:cubicBezTo>
                    <a:pt x="60" y="1"/>
                    <a:pt x="61" y="0"/>
                    <a:pt x="62" y="0"/>
                  </a:cubicBezTo>
                  <a:cubicBezTo>
                    <a:pt x="76" y="23"/>
                    <a:pt x="152" y="33"/>
                    <a:pt x="194" y="37"/>
                  </a:cubicBezTo>
                  <a:cubicBezTo>
                    <a:pt x="206" y="54"/>
                    <a:pt x="213" y="74"/>
                    <a:pt x="213" y="96"/>
                  </a:cubicBezTo>
                  <a:cubicBezTo>
                    <a:pt x="213" y="155"/>
                    <a:pt x="165" y="202"/>
                    <a:pt x="106" y="202"/>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33" name="Oval 5">
              <a:extLst>
                <a:ext uri="{FF2B5EF4-FFF2-40B4-BE49-F238E27FC236}">
                  <a16:creationId xmlns:a16="http://schemas.microsoft.com/office/drawing/2014/main" id="{FD4C68B9-70D1-45E8-B675-323B0CE64991}"/>
                </a:ext>
              </a:extLst>
            </p:cNvPr>
            <p:cNvSpPr>
              <a:spLocks noChangeAspect="1" noChangeArrowheads="1"/>
            </p:cNvSpPr>
            <p:nvPr/>
          </p:nvSpPr>
          <p:spPr bwMode="gray">
            <a:xfrm>
              <a:off x="5291" y="1263"/>
              <a:ext cx="13" cy="13"/>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34" name="Oval 6">
              <a:extLst>
                <a:ext uri="{FF2B5EF4-FFF2-40B4-BE49-F238E27FC236}">
                  <a16:creationId xmlns:a16="http://schemas.microsoft.com/office/drawing/2014/main" id="{47BCD48D-425B-4A50-9AE4-C1D44D03E47E}"/>
                </a:ext>
              </a:extLst>
            </p:cNvPr>
            <p:cNvSpPr>
              <a:spLocks noChangeAspect="1" noChangeArrowheads="1"/>
            </p:cNvSpPr>
            <p:nvPr/>
          </p:nvSpPr>
          <p:spPr bwMode="gray">
            <a:xfrm>
              <a:off x="5345" y="1263"/>
              <a:ext cx="15" cy="13"/>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35" name="Freeform 7">
              <a:extLst>
                <a:ext uri="{FF2B5EF4-FFF2-40B4-BE49-F238E27FC236}">
                  <a16:creationId xmlns:a16="http://schemas.microsoft.com/office/drawing/2014/main" id="{FDA66454-2063-4E07-BD01-D38A6067C69F}"/>
                </a:ext>
              </a:extLst>
            </p:cNvPr>
            <p:cNvSpPr>
              <a:spLocks noChangeAspect="1"/>
            </p:cNvSpPr>
            <p:nvPr/>
          </p:nvSpPr>
          <p:spPr bwMode="gray">
            <a:xfrm>
              <a:off x="5183" y="1347"/>
              <a:ext cx="285" cy="249"/>
            </a:xfrm>
            <a:custGeom>
              <a:avLst/>
              <a:gdLst>
                <a:gd name="T0" fmla="*/ 517 w 591"/>
                <a:gd name="T1" fmla="*/ 0 h 515"/>
                <a:gd name="T2" fmla="*/ 69 w 591"/>
                <a:gd name="T3" fmla="*/ 0 h 515"/>
                <a:gd name="T4" fmla="*/ 0 w 591"/>
                <a:gd name="T5" fmla="*/ 68 h 515"/>
                <a:gd name="T6" fmla="*/ 0 w 591"/>
                <a:gd name="T7" fmla="*/ 515 h 515"/>
                <a:gd name="T8" fmla="*/ 80 w 591"/>
                <a:gd name="T9" fmla="*/ 515 h 515"/>
                <a:gd name="T10" fmla="*/ 54 w 591"/>
                <a:gd name="T11" fmla="*/ 464 h 515"/>
                <a:gd name="T12" fmla="*/ 98 w 591"/>
                <a:gd name="T13" fmla="*/ 404 h 515"/>
                <a:gd name="T14" fmla="*/ 98 w 591"/>
                <a:gd name="T15" fmla="*/ 182 h 515"/>
                <a:gd name="T16" fmla="*/ 117 w 591"/>
                <a:gd name="T17" fmla="*/ 182 h 515"/>
                <a:gd name="T18" fmla="*/ 117 w 591"/>
                <a:gd name="T19" fmla="*/ 401 h 515"/>
                <a:gd name="T20" fmla="*/ 474 w 591"/>
                <a:gd name="T21" fmla="*/ 401 h 515"/>
                <a:gd name="T22" fmla="*/ 474 w 591"/>
                <a:gd name="T23" fmla="*/ 182 h 515"/>
                <a:gd name="T24" fmla="*/ 493 w 591"/>
                <a:gd name="T25" fmla="*/ 182 h 515"/>
                <a:gd name="T26" fmla="*/ 493 w 591"/>
                <a:gd name="T27" fmla="*/ 401 h 515"/>
                <a:gd name="T28" fmla="*/ 493 w 591"/>
                <a:gd name="T29" fmla="*/ 413 h 515"/>
                <a:gd name="T30" fmla="*/ 117 w 591"/>
                <a:gd name="T31" fmla="*/ 413 h 515"/>
                <a:gd name="T32" fmla="*/ 98 w 591"/>
                <a:gd name="T33" fmla="*/ 416 h 515"/>
                <a:gd name="T34" fmla="*/ 65 w 591"/>
                <a:gd name="T35" fmla="*/ 464 h 515"/>
                <a:gd name="T36" fmla="*/ 98 w 591"/>
                <a:gd name="T37" fmla="*/ 511 h 515"/>
                <a:gd name="T38" fmla="*/ 117 w 591"/>
                <a:gd name="T39" fmla="*/ 515 h 515"/>
                <a:gd name="T40" fmla="*/ 591 w 591"/>
                <a:gd name="T41" fmla="*/ 515 h 515"/>
                <a:gd name="T42" fmla="*/ 591 w 591"/>
                <a:gd name="T43" fmla="*/ 68 h 515"/>
                <a:gd name="T44" fmla="*/ 517 w 591"/>
                <a:gd name="T45"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1" h="515">
                  <a:moveTo>
                    <a:pt x="517" y="0"/>
                  </a:moveTo>
                  <a:cubicBezTo>
                    <a:pt x="69" y="0"/>
                    <a:pt x="69" y="0"/>
                    <a:pt x="69" y="0"/>
                  </a:cubicBezTo>
                  <a:cubicBezTo>
                    <a:pt x="29" y="0"/>
                    <a:pt x="0" y="39"/>
                    <a:pt x="0" y="68"/>
                  </a:cubicBezTo>
                  <a:cubicBezTo>
                    <a:pt x="0" y="515"/>
                    <a:pt x="0" y="515"/>
                    <a:pt x="0" y="515"/>
                  </a:cubicBezTo>
                  <a:cubicBezTo>
                    <a:pt x="80" y="515"/>
                    <a:pt x="80" y="515"/>
                    <a:pt x="80" y="515"/>
                  </a:cubicBezTo>
                  <a:cubicBezTo>
                    <a:pt x="64" y="504"/>
                    <a:pt x="54" y="485"/>
                    <a:pt x="54" y="464"/>
                  </a:cubicBezTo>
                  <a:cubicBezTo>
                    <a:pt x="54" y="436"/>
                    <a:pt x="72" y="412"/>
                    <a:pt x="98" y="404"/>
                  </a:cubicBezTo>
                  <a:cubicBezTo>
                    <a:pt x="98" y="283"/>
                    <a:pt x="98" y="182"/>
                    <a:pt x="98" y="182"/>
                  </a:cubicBezTo>
                  <a:cubicBezTo>
                    <a:pt x="117" y="182"/>
                    <a:pt x="117" y="182"/>
                    <a:pt x="117" y="182"/>
                  </a:cubicBezTo>
                  <a:cubicBezTo>
                    <a:pt x="117" y="182"/>
                    <a:pt x="117" y="230"/>
                    <a:pt x="117" y="401"/>
                  </a:cubicBezTo>
                  <a:cubicBezTo>
                    <a:pt x="474" y="401"/>
                    <a:pt x="474" y="401"/>
                    <a:pt x="474" y="401"/>
                  </a:cubicBezTo>
                  <a:cubicBezTo>
                    <a:pt x="474" y="230"/>
                    <a:pt x="474" y="182"/>
                    <a:pt x="474" y="182"/>
                  </a:cubicBezTo>
                  <a:cubicBezTo>
                    <a:pt x="493" y="182"/>
                    <a:pt x="493" y="182"/>
                    <a:pt x="493" y="182"/>
                  </a:cubicBezTo>
                  <a:cubicBezTo>
                    <a:pt x="493" y="182"/>
                    <a:pt x="493" y="281"/>
                    <a:pt x="493" y="401"/>
                  </a:cubicBezTo>
                  <a:cubicBezTo>
                    <a:pt x="493" y="413"/>
                    <a:pt x="493" y="413"/>
                    <a:pt x="493" y="413"/>
                  </a:cubicBezTo>
                  <a:cubicBezTo>
                    <a:pt x="117" y="413"/>
                    <a:pt x="117" y="413"/>
                    <a:pt x="117" y="413"/>
                  </a:cubicBezTo>
                  <a:cubicBezTo>
                    <a:pt x="110" y="413"/>
                    <a:pt x="103" y="414"/>
                    <a:pt x="98" y="416"/>
                  </a:cubicBezTo>
                  <a:cubicBezTo>
                    <a:pt x="79" y="424"/>
                    <a:pt x="65" y="442"/>
                    <a:pt x="65" y="464"/>
                  </a:cubicBezTo>
                  <a:cubicBezTo>
                    <a:pt x="65" y="485"/>
                    <a:pt x="79" y="504"/>
                    <a:pt x="98" y="511"/>
                  </a:cubicBezTo>
                  <a:cubicBezTo>
                    <a:pt x="103" y="514"/>
                    <a:pt x="110" y="515"/>
                    <a:pt x="117" y="515"/>
                  </a:cubicBezTo>
                  <a:cubicBezTo>
                    <a:pt x="591" y="515"/>
                    <a:pt x="591" y="515"/>
                    <a:pt x="591" y="515"/>
                  </a:cubicBezTo>
                  <a:cubicBezTo>
                    <a:pt x="591" y="68"/>
                    <a:pt x="591" y="68"/>
                    <a:pt x="591" y="68"/>
                  </a:cubicBezTo>
                  <a:cubicBezTo>
                    <a:pt x="591" y="37"/>
                    <a:pt x="561" y="0"/>
                    <a:pt x="517" y="0"/>
                  </a:cubicBezTo>
                  <a:close/>
                </a:path>
              </a:pathLst>
            </a:cu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36" name="Freeform 8">
              <a:extLst>
                <a:ext uri="{FF2B5EF4-FFF2-40B4-BE49-F238E27FC236}">
                  <a16:creationId xmlns:a16="http://schemas.microsoft.com/office/drawing/2014/main" id="{4BCA4090-3FC5-47BF-B14A-7EFFA8F1D027}"/>
                </a:ext>
              </a:extLst>
            </p:cNvPr>
            <p:cNvSpPr>
              <a:spLocks noChangeAspect="1"/>
            </p:cNvSpPr>
            <p:nvPr/>
          </p:nvSpPr>
          <p:spPr bwMode="gray">
            <a:xfrm>
              <a:off x="5276" y="1353"/>
              <a:ext cx="98" cy="127"/>
            </a:xfrm>
            <a:custGeom>
              <a:avLst/>
              <a:gdLst>
                <a:gd name="T0" fmla="*/ 482 w 482"/>
                <a:gd name="T1" fmla="*/ 0 h 623"/>
                <a:gd name="T2" fmla="*/ 0 w 482"/>
                <a:gd name="T3" fmla="*/ 0 h 623"/>
                <a:gd name="T4" fmla="*/ 241 w 482"/>
                <a:gd name="T5" fmla="*/ 623 h 623"/>
                <a:gd name="T6" fmla="*/ 482 w 482"/>
                <a:gd name="T7" fmla="*/ 0 h 623"/>
              </a:gdLst>
              <a:ahLst/>
              <a:cxnLst>
                <a:cxn ang="0">
                  <a:pos x="T0" y="T1"/>
                </a:cxn>
                <a:cxn ang="0">
                  <a:pos x="T2" y="T3"/>
                </a:cxn>
                <a:cxn ang="0">
                  <a:pos x="T4" y="T5"/>
                </a:cxn>
                <a:cxn ang="0">
                  <a:pos x="T6" y="T7"/>
                </a:cxn>
              </a:cxnLst>
              <a:rect l="0" t="0" r="r" b="b"/>
              <a:pathLst>
                <a:path w="482" h="623">
                  <a:moveTo>
                    <a:pt x="482" y="0"/>
                  </a:moveTo>
                  <a:lnTo>
                    <a:pt x="0" y="0"/>
                  </a:lnTo>
                  <a:lnTo>
                    <a:pt x="241" y="623"/>
                  </a:lnTo>
                  <a:lnTo>
                    <a:pt x="482" y="0"/>
                  </a:ln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37" name="Freeform 9">
              <a:extLst>
                <a:ext uri="{FF2B5EF4-FFF2-40B4-BE49-F238E27FC236}">
                  <a16:creationId xmlns:a16="http://schemas.microsoft.com/office/drawing/2014/main" id="{F3D1B6D8-A35F-49D2-A1B0-064F00141FD0}"/>
                </a:ext>
              </a:extLst>
            </p:cNvPr>
            <p:cNvSpPr>
              <a:spLocks noChangeAspect="1"/>
            </p:cNvSpPr>
            <p:nvPr/>
          </p:nvSpPr>
          <p:spPr bwMode="gray">
            <a:xfrm>
              <a:off x="5310" y="1353"/>
              <a:ext cx="31" cy="127"/>
            </a:xfrm>
            <a:custGeom>
              <a:avLst/>
              <a:gdLst>
                <a:gd name="T0" fmla="*/ 147 w 147"/>
                <a:gd name="T1" fmla="*/ 434 h 623"/>
                <a:gd name="T2" fmla="*/ 78 w 147"/>
                <a:gd name="T3" fmla="*/ 92 h 623"/>
                <a:gd name="T4" fmla="*/ 144 w 147"/>
                <a:gd name="T5" fmla="*/ 0 h 623"/>
                <a:gd name="T6" fmla="*/ 5 w 147"/>
                <a:gd name="T7" fmla="*/ 0 h 623"/>
                <a:gd name="T8" fmla="*/ 71 w 147"/>
                <a:gd name="T9" fmla="*/ 92 h 623"/>
                <a:gd name="T10" fmla="*/ 0 w 147"/>
                <a:gd name="T11" fmla="*/ 434 h 623"/>
                <a:gd name="T12" fmla="*/ 74 w 147"/>
                <a:gd name="T13" fmla="*/ 623 h 623"/>
                <a:gd name="T14" fmla="*/ 147 w 147"/>
                <a:gd name="T15" fmla="*/ 434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623">
                  <a:moveTo>
                    <a:pt x="147" y="434"/>
                  </a:moveTo>
                  <a:lnTo>
                    <a:pt x="78" y="92"/>
                  </a:lnTo>
                  <a:lnTo>
                    <a:pt x="144" y="0"/>
                  </a:lnTo>
                  <a:lnTo>
                    <a:pt x="5" y="0"/>
                  </a:lnTo>
                  <a:lnTo>
                    <a:pt x="71" y="92"/>
                  </a:lnTo>
                  <a:lnTo>
                    <a:pt x="0" y="434"/>
                  </a:lnTo>
                  <a:lnTo>
                    <a:pt x="74" y="623"/>
                  </a:lnTo>
                  <a:lnTo>
                    <a:pt x="147" y="434"/>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38" name="Oval 10">
              <a:extLst>
                <a:ext uri="{FF2B5EF4-FFF2-40B4-BE49-F238E27FC236}">
                  <a16:creationId xmlns:a16="http://schemas.microsoft.com/office/drawing/2014/main" id="{53A53C8C-B677-4817-B6F5-72D2249449D1}"/>
                </a:ext>
              </a:extLst>
            </p:cNvPr>
            <p:cNvSpPr>
              <a:spLocks noChangeAspect="1" noChangeArrowheads="1"/>
            </p:cNvSpPr>
            <p:nvPr/>
          </p:nvSpPr>
          <p:spPr bwMode="gray">
            <a:xfrm>
              <a:off x="5320" y="1518"/>
              <a:ext cx="12" cy="13"/>
            </a:xfrm>
            <a:prstGeom prst="ellipse">
              <a:avLst/>
            </a:pr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39" name="Freeform 11">
              <a:extLst>
                <a:ext uri="{FF2B5EF4-FFF2-40B4-BE49-F238E27FC236}">
                  <a16:creationId xmlns:a16="http://schemas.microsoft.com/office/drawing/2014/main" id="{AE5F13FC-660D-42C1-9AAF-AC20A3BA49E2}"/>
                </a:ext>
              </a:extLst>
            </p:cNvPr>
            <p:cNvSpPr>
              <a:spLocks noChangeAspect="1"/>
            </p:cNvSpPr>
            <p:nvPr/>
          </p:nvSpPr>
          <p:spPr bwMode="gray">
            <a:xfrm>
              <a:off x="5220" y="1551"/>
              <a:ext cx="42" cy="40"/>
            </a:xfrm>
            <a:custGeom>
              <a:avLst/>
              <a:gdLst>
                <a:gd name="T0" fmla="*/ 0 w 87"/>
                <a:gd name="T1" fmla="*/ 40 h 80"/>
                <a:gd name="T2" fmla="*/ 40 w 87"/>
                <a:gd name="T3" fmla="*/ 80 h 80"/>
                <a:gd name="T4" fmla="*/ 87 w 87"/>
                <a:gd name="T5" fmla="*/ 80 h 80"/>
                <a:gd name="T6" fmla="*/ 87 w 87"/>
                <a:gd name="T7" fmla="*/ 0 h 80"/>
                <a:gd name="T8" fmla="*/ 40 w 87"/>
                <a:gd name="T9" fmla="*/ 0 h 80"/>
                <a:gd name="T10" fmla="*/ 0 w 87"/>
                <a:gd name="T11" fmla="*/ 40 h 80"/>
              </a:gdLst>
              <a:ahLst/>
              <a:cxnLst>
                <a:cxn ang="0">
                  <a:pos x="T0" y="T1"/>
                </a:cxn>
                <a:cxn ang="0">
                  <a:pos x="T2" y="T3"/>
                </a:cxn>
                <a:cxn ang="0">
                  <a:pos x="T4" y="T5"/>
                </a:cxn>
                <a:cxn ang="0">
                  <a:pos x="T6" y="T7"/>
                </a:cxn>
                <a:cxn ang="0">
                  <a:pos x="T8" y="T9"/>
                </a:cxn>
                <a:cxn ang="0">
                  <a:pos x="T10" y="T11"/>
                </a:cxn>
              </a:cxnLst>
              <a:rect l="0" t="0" r="r" b="b"/>
              <a:pathLst>
                <a:path w="87" h="80">
                  <a:moveTo>
                    <a:pt x="0" y="40"/>
                  </a:moveTo>
                  <a:cubicBezTo>
                    <a:pt x="0" y="62"/>
                    <a:pt x="18" y="80"/>
                    <a:pt x="40" y="80"/>
                  </a:cubicBezTo>
                  <a:cubicBezTo>
                    <a:pt x="87" y="80"/>
                    <a:pt x="87" y="80"/>
                    <a:pt x="87" y="80"/>
                  </a:cubicBezTo>
                  <a:cubicBezTo>
                    <a:pt x="87" y="0"/>
                    <a:pt x="87" y="0"/>
                    <a:pt x="87" y="0"/>
                  </a:cubicBezTo>
                  <a:cubicBezTo>
                    <a:pt x="40" y="0"/>
                    <a:pt x="40" y="0"/>
                    <a:pt x="40" y="0"/>
                  </a:cubicBezTo>
                  <a:cubicBezTo>
                    <a:pt x="18" y="0"/>
                    <a:pt x="0" y="18"/>
                    <a:pt x="0" y="40"/>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40" name="Freeform 12">
              <a:extLst>
                <a:ext uri="{FF2B5EF4-FFF2-40B4-BE49-F238E27FC236}">
                  <a16:creationId xmlns:a16="http://schemas.microsoft.com/office/drawing/2014/main" id="{7DA25452-65FB-4367-8695-4BAA9E01227F}"/>
                </a:ext>
              </a:extLst>
            </p:cNvPr>
            <p:cNvSpPr>
              <a:spLocks noChangeAspect="1"/>
            </p:cNvSpPr>
            <p:nvPr/>
          </p:nvSpPr>
          <p:spPr bwMode="gray">
            <a:xfrm>
              <a:off x="4732" y="1594"/>
              <a:ext cx="170" cy="247"/>
            </a:xfrm>
            <a:custGeom>
              <a:avLst/>
              <a:gdLst>
                <a:gd name="T0" fmla="*/ 999 w 999"/>
                <a:gd name="T1" fmla="*/ 1316 h 1453"/>
                <a:gd name="T2" fmla="*/ 283 w 999"/>
                <a:gd name="T3" fmla="*/ 1316 h 1453"/>
                <a:gd name="T4" fmla="*/ 0 w 999"/>
                <a:gd name="T5" fmla="*/ 0 h 1453"/>
                <a:gd name="T6" fmla="*/ 0 w 999"/>
                <a:gd name="T7" fmla="*/ 1453 h 1453"/>
                <a:gd name="T8" fmla="*/ 999 w 999"/>
                <a:gd name="T9" fmla="*/ 1453 h 1453"/>
                <a:gd name="T10" fmla="*/ 999 w 999"/>
                <a:gd name="T11" fmla="*/ 1316 h 1453"/>
              </a:gdLst>
              <a:ahLst/>
              <a:cxnLst>
                <a:cxn ang="0">
                  <a:pos x="T0" y="T1"/>
                </a:cxn>
                <a:cxn ang="0">
                  <a:pos x="T2" y="T3"/>
                </a:cxn>
                <a:cxn ang="0">
                  <a:pos x="T4" y="T5"/>
                </a:cxn>
                <a:cxn ang="0">
                  <a:pos x="T6" y="T7"/>
                </a:cxn>
                <a:cxn ang="0">
                  <a:pos x="T8" y="T9"/>
                </a:cxn>
                <a:cxn ang="0">
                  <a:pos x="T10" y="T11"/>
                </a:cxn>
              </a:cxnLst>
              <a:rect l="0" t="0" r="r" b="b"/>
              <a:pathLst>
                <a:path w="999" h="1453">
                  <a:moveTo>
                    <a:pt x="999" y="1316"/>
                  </a:moveTo>
                  <a:lnTo>
                    <a:pt x="283" y="1316"/>
                  </a:lnTo>
                  <a:lnTo>
                    <a:pt x="0" y="0"/>
                  </a:lnTo>
                  <a:lnTo>
                    <a:pt x="0" y="1453"/>
                  </a:lnTo>
                  <a:lnTo>
                    <a:pt x="999" y="1453"/>
                  </a:lnTo>
                  <a:lnTo>
                    <a:pt x="999" y="1316"/>
                  </a:lnTo>
                  <a:close/>
                </a:path>
              </a:pathLst>
            </a:cu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41" name="Freeform 13">
              <a:extLst>
                <a:ext uri="{FF2B5EF4-FFF2-40B4-BE49-F238E27FC236}">
                  <a16:creationId xmlns:a16="http://schemas.microsoft.com/office/drawing/2014/main" id="{688D671B-D949-43E4-A6A3-E80736D5CECC}"/>
                </a:ext>
              </a:extLst>
            </p:cNvPr>
            <p:cNvSpPr>
              <a:spLocks noChangeAspect="1"/>
            </p:cNvSpPr>
            <p:nvPr/>
          </p:nvSpPr>
          <p:spPr bwMode="gray">
            <a:xfrm>
              <a:off x="5675" y="1550"/>
              <a:ext cx="162" cy="240"/>
            </a:xfrm>
            <a:custGeom>
              <a:avLst/>
              <a:gdLst>
                <a:gd name="T0" fmla="*/ 952 w 952"/>
                <a:gd name="T1" fmla="*/ 0 h 1410"/>
                <a:gd name="T2" fmla="*/ 952 w 952"/>
                <a:gd name="T3" fmla="*/ 1410 h 1410"/>
                <a:gd name="T4" fmla="*/ 0 w 952"/>
                <a:gd name="T5" fmla="*/ 1410 h 1410"/>
                <a:gd name="T6" fmla="*/ 0 w 952"/>
                <a:gd name="T7" fmla="*/ 1250 h 1410"/>
                <a:gd name="T8" fmla="*/ 683 w 952"/>
                <a:gd name="T9" fmla="*/ 1250 h 1410"/>
                <a:gd name="T10" fmla="*/ 952 w 952"/>
                <a:gd name="T11" fmla="*/ 0 h 1410"/>
              </a:gdLst>
              <a:ahLst/>
              <a:cxnLst>
                <a:cxn ang="0">
                  <a:pos x="T0" y="T1"/>
                </a:cxn>
                <a:cxn ang="0">
                  <a:pos x="T2" y="T3"/>
                </a:cxn>
                <a:cxn ang="0">
                  <a:pos x="T4" y="T5"/>
                </a:cxn>
                <a:cxn ang="0">
                  <a:pos x="T6" y="T7"/>
                </a:cxn>
                <a:cxn ang="0">
                  <a:pos x="T8" y="T9"/>
                </a:cxn>
                <a:cxn ang="0">
                  <a:pos x="T10" y="T11"/>
                </a:cxn>
              </a:cxnLst>
              <a:rect l="0" t="0" r="r" b="b"/>
              <a:pathLst>
                <a:path w="952" h="1410">
                  <a:moveTo>
                    <a:pt x="952" y="0"/>
                  </a:moveTo>
                  <a:lnTo>
                    <a:pt x="952" y="1410"/>
                  </a:lnTo>
                  <a:lnTo>
                    <a:pt x="0" y="1410"/>
                  </a:lnTo>
                  <a:lnTo>
                    <a:pt x="0" y="1250"/>
                  </a:lnTo>
                  <a:lnTo>
                    <a:pt x="683" y="1250"/>
                  </a:lnTo>
                  <a:lnTo>
                    <a:pt x="952" y="0"/>
                  </a:ln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42" name="Freeform 14">
              <a:extLst>
                <a:ext uri="{FF2B5EF4-FFF2-40B4-BE49-F238E27FC236}">
                  <a16:creationId xmlns:a16="http://schemas.microsoft.com/office/drawing/2014/main" id="{71E861DC-2758-41F1-BC22-8390505D07F3}"/>
                </a:ext>
              </a:extLst>
            </p:cNvPr>
            <p:cNvSpPr>
              <a:spLocks noChangeAspect="1"/>
            </p:cNvSpPr>
            <p:nvPr/>
          </p:nvSpPr>
          <p:spPr bwMode="gray">
            <a:xfrm>
              <a:off x="4950" y="1504"/>
              <a:ext cx="135" cy="216"/>
            </a:xfrm>
            <a:custGeom>
              <a:avLst/>
              <a:gdLst>
                <a:gd name="T0" fmla="*/ 0 w 336"/>
                <a:gd name="T1" fmla="*/ 0 h 539"/>
                <a:gd name="T2" fmla="*/ 0 w 336"/>
                <a:gd name="T3" fmla="*/ 539 h 539"/>
                <a:gd name="T4" fmla="*/ 336 w 336"/>
                <a:gd name="T5" fmla="*/ 539 h 539"/>
                <a:gd name="T6" fmla="*/ 336 w 336"/>
                <a:gd name="T7" fmla="*/ 461 h 539"/>
                <a:gd name="T8" fmla="*/ 98 w 336"/>
                <a:gd name="T9" fmla="*/ 461 h 539"/>
                <a:gd name="T10" fmla="*/ 0 w 336"/>
                <a:gd name="T11" fmla="*/ 0 h 539"/>
              </a:gdLst>
              <a:ahLst/>
              <a:cxnLst>
                <a:cxn ang="0">
                  <a:pos x="T0" y="T1"/>
                </a:cxn>
                <a:cxn ang="0">
                  <a:pos x="T2" y="T3"/>
                </a:cxn>
                <a:cxn ang="0">
                  <a:pos x="T4" y="T5"/>
                </a:cxn>
                <a:cxn ang="0">
                  <a:pos x="T6" y="T7"/>
                </a:cxn>
                <a:cxn ang="0">
                  <a:pos x="T8" y="T9"/>
                </a:cxn>
                <a:cxn ang="0">
                  <a:pos x="T10" y="T11"/>
                </a:cxn>
              </a:cxnLst>
              <a:rect l="0" t="0" r="r" b="b"/>
              <a:pathLst>
                <a:path w="336" h="539">
                  <a:moveTo>
                    <a:pt x="0" y="0"/>
                  </a:moveTo>
                  <a:cubicBezTo>
                    <a:pt x="0" y="135"/>
                    <a:pt x="0" y="346"/>
                    <a:pt x="0" y="539"/>
                  </a:cubicBezTo>
                  <a:cubicBezTo>
                    <a:pt x="336" y="539"/>
                    <a:pt x="336" y="539"/>
                    <a:pt x="336" y="539"/>
                  </a:cubicBezTo>
                  <a:cubicBezTo>
                    <a:pt x="336" y="513"/>
                    <a:pt x="336" y="487"/>
                    <a:pt x="336" y="461"/>
                  </a:cubicBezTo>
                  <a:cubicBezTo>
                    <a:pt x="98" y="461"/>
                    <a:pt x="98" y="461"/>
                    <a:pt x="98" y="461"/>
                  </a:cubicBezTo>
                  <a:lnTo>
                    <a:pt x="0" y="0"/>
                  </a:lnTo>
                  <a:close/>
                </a:path>
              </a:pathLst>
            </a:custGeom>
            <a:solidFill>
              <a:srgbClr val="BB5B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43" name="Freeform 15">
              <a:extLst>
                <a:ext uri="{FF2B5EF4-FFF2-40B4-BE49-F238E27FC236}">
                  <a16:creationId xmlns:a16="http://schemas.microsoft.com/office/drawing/2014/main" id="{122AA6D3-4B02-422A-B415-76F865087DF1}"/>
                </a:ext>
              </a:extLst>
            </p:cNvPr>
            <p:cNvSpPr>
              <a:spLocks noChangeAspect="1"/>
            </p:cNvSpPr>
            <p:nvPr/>
          </p:nvSpPr>
          <p:spPr bwMode="gray">
            <a:xfrm>
              <a:off x="4732" y="1594"/>
              <a:ext cx="1195" cy="247"/>
            </a:xfrm>
            <a:custGeom>
              <a:avLst/>
              <a:gdLst>
                <a:gd name="T0" fmla="*/ 4632 w 7020"/>
                <a:gd name="T1" fmla="*/ 0 h 1458"/>
                <a:gd name="T2" fmla="*/ 2411 w 7020"/>
                <a:gd name="T3" fmla="*/ 0 h 1458"/>
                <a:gd name="T4" fmla="*/ 0 w 7020"/>
                <a:gd name="T5" fmla="*/ 1458 h 1458"/>
                <a:gd name="T6" fmla="*/ 7020 w 7020"/>
                <a:gd name="T7" fmla="*/ 1458 h 1458"/>
                <a:gd name="T8" fmla="*/ 4632 w 7020"/>
                <a:gd name="T9" fmla="*/ 0 h 1458"/>
              </a:gdLst>
              <a:ahLst/>
              <a:cxnLst>
                <a:cxn ang="0">
                  <a:pos x="T0" y="T1"/>
                </a:cxn>
                <a:cxn ang="0">
                  <a:pos x="T2" y="T3"/>
                </a:cxn>
                <a:cxn ang="0">
                  <a:pos x="T4" y="T5"/>
                </a:cxn>
                <a:cxn ang="0">
                  <a:pos x="T6" y="T7"/>
                </a:cxn>
                <a:cxn ang="0">
                  <a:pos x="T8" y="T9"/>
                </a:cxn>
              </a:cxnLst>
              <a:rect l="0" t="0" r="r" b="b"/>
              <a:pathLst>
                <a:path w="7020" h="1458">
                  <a:moveTo>
                    <a:pt x="4632" y="0"/>
                  </a:moveTo>
                  <a:lnTo>
                    <a:pt x="2411" y="0"/>
                  </a:lnTo>
                  <a:lnTo>
                    <a:pt x="0" y="1458"/>
                  </a:lnTo>
                  <a:lnTo>
                    <a:pt x="7020" y="1458"/>
                  </a:lnTo>
                  <a:lnTo>
                    <a:pt x="4632"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44" name="Rectangle 16">
              <a:extLst>
                <a:ext uri="{FF2B5EF4-FFF2-40B4-BE49-F238E27FC236}">
                  <a16:creationId xmlns:a16="http://schemas.microsoft.com/office/drawing/2014/main" id="{C06CFE57-E725-453F-9556-F92C42BEE940}"/>
                </a:ext>
              </a:extLst>
            </p:cNvPr>
            <p:cNvSpPr>
              <a:spLocks noChangeAspect="1" noChangeArrowheads="1"/>
            </p:cNvSpPr>
            <p:nvPr/>
          </p:nvSpPr>
          <p:spPr bwMode="gray">
            <a:xfrm>
              <a:off x="4732" y="1849"/>
              <a:ext cx="1198" cy="39"/>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45" name="Freeform 17">
              <a:extLst>
                <a:ext uri="{FF2B5EF4-FFF2-40B4-BE49-F238E27FC236}">
                  <a16:creationId xmlns:a16="http://schemas.microsoft.com/office/drawing/2014/main" id="{219709E8-822D-4B37-A129-16C1224B86C7}"/>
                </a:ext>
              </a:extLst>
            </p:cNvPr>
            <p:cNvSpPr>
              <a:spLocks noChangeAspect="1"/>
            </p:cNvSpPr>
            <p:nvPr/>
          </p:nvSpPr>
          <p:spPr bwMode="gray">
            <a:xfrm>
              <a:off x="5061" y="1637"/>
              <a:ext cx="213" cy="71"/>
            </a:xfrm>
            <a:custGeom>
              <a:avLst/>
              <a:gdLst>
                <a:gd name="T0" fmla="*/ 579 w 1248"/>
                <a:gd name="T1" fmla="*/ 0 h 415"/>
                <a:gd name="T2" fmla="*/ 0 w 1248"/>
                <a:gd name="T3" fmla="*/ 415 h 415"/>
                <a:gd name="T4" fmla="*/ 969 w 1248"/>
                <a:gd name="T5" fmla="*/ 415 h 415"/>
                <a:gd name="T6" fmla="*/ 1248 w 1248"/>
                <a:gd name="T7" fmla="*/ 0 h 415"/>
                <a:gd name="T8" fmla="*/ 579 w 1248"/>
                <a:gd name="T9" fmla="*/ 0 h 415"/>
              </a:gdLst>
              <a:ahLst/>
              <a:cxnLst>
                <a:cxn ang="0">
                  <a:pos x="T0" y="T1"/>
                </a:cxn>
                <a:cxn ang="0">
                  <a:pos x="T2" y="T3"/>
                </a:cxn>
                <a:cxn ang="0">
                  <a:pos x="T4" y="T5"/>
                </a:cxn>
                <a:cxn ang="0">
                  <a:pos x="T6" y="T7"/>
                </a:cxn>
                <a:cxn ang="0">
                  <a:pos x="T8" y="T9"/>
                </a:cxn>
              </a:cxnLst>
              <a:rect l="0" t="0" r="r" b="b"/>
              <a:pathLst>
                <a:path w="1248" h="415">
                  <a:moveTo>
                    <a:pt x="579" y="0"/>
                  </a:moveTo>
                  <a:lnTo>
                    <a:pt x="0" y="415"/>
                  </a:lnTo>
                  <a:lnTo>
                    <a:pt x="969" y="415"/>
                  </a:lnTo>
                  <a:lnTo>
                    <a:pt x="1248" y="0"/>
                  </a:lnTo>
                  <a:lnTo>
                    <a:pt x="5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46" name="Freeform 18">
              <a:extLst>
                <a:ext uri="{FF2B5EF4-FFF2-40B4-BE49-F238E27FC236}">
                  <a16:creationId xmlns:a16="http://schemas.microsoft.com/office/drawing/2014/main" id="{412E4179-D82E-44EC-9446-02585A22DBDA}"/>
                </a:ext>
              </a:extLst>
            </p:cNvPr>
            <p:cNvSpPr>
              <a:spLocks noChangeAspect="1"/>
            </p:cNvSpPr>
            <p:nvPr/>
          </p:nvSpPr>
          <p:spPr bwMode="gray">
            <a:xfrm>
              <a:off x="4853" y="1744"/>
              <a:ext cx="301" cy="79"/>
            </a:xfrm>
            <a:custGeom>
              <a:avLst/>
              <a:gdLst>
                <a:gd name="T0" fmla="*/ 0 w 1767"/>
                <a:gd name="T1" fmla="*/ 463 h 463"/>
                <a:gd name="T2" fmla="*/ 1455 w 1767"/>
                <a:gd name="T3" fmla="*/ 463 h 463"/>
                <a:gd name="T4" fmla="*/ 1767 w 1767"/>
                <a:gd name="T5" fmla="*/ 0 h 463"/>
                <a:gd name="T6" fmla="*/ 645 w 1767"/>
                <a:gd name="T7" fmla="*/ 0 h 463"/>
                <a:gd name="T8" fmla="*/ 0 w 1767"/>
                <a:gd name="T9" fmla="*/ 463 h 463"/>
              </a:gdLst>
              <a:ahLst/>
              <a:cxnLst>
                <a:cxn ang="0">
                  <a:pos x="T0" y="T1"/>
                </a:cxn>
                <a:cxn ang="0">
                  <a:pos x="T2" y="T3"/>
                </a:cxn>
                <a:cxn ang="0">
                  <a:pos x="T4" y="T5"/>
                </a:cxn>
                <a:cxn ang="0">
                  <a:pos x="T6" y="T7"/>
                </a:cxn>
                <a:cxn ang="0">
                  <a:pos x="T8" y="T9"/>
                </a:cxn>
              </a:cxnLst>
              <a:rect l="0" t="0" r="r" b="b"/>
              <a:pathLst>
                <a:path w="1767" h="463">
                  <a:moveTo>
                    <a:pt x="0" y="463"/>
                  </a:moveTo>
                  <a:lnTo>
                    <a:pt x="1455" y="463"/>
                  </a:lnTo>
                  <a:lnTo>
                    <a:pt x="1767" y="0"/>
                  </a:lnTo>
                  <a:lnTo>
                    <a:pt x="645" y="0"/>
                  </a:lnTo>
                  <a:lnTo>
                    <a:pt x="0" y="4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47" name="Freeform 19">
              <a:extLst>
                <a:ext uri="{FF2B5EF4-FFF2-40B4-BE49-F238E27FC236}">
                  <a16:creationId xmlns:a16="http://schemas.microsoft.com/office/drawing/2014/main" id="{BC165FA4-E57E-419F-AB95-0BE6FE701831}"/>
                </a:ext>
              </a:extLst>
            </p:cNvPr>
            <p:cNvSpPr>
              <a:spLocks noChangeAspect="1"/>
            </p:cNvSpPr>
            <p:nvPr/>
          </p:nvSpPr>
          <p:spPr bwMode="gray">
            <a:xfrm>
              <a:off x="5505" y="1706"/>
              <a:ext cx="255" cy="71"/>
            </a:xfrm>
            <a:custGeom>
              <a:avLst/>
              <a:gdLst>
                <a:gd name="T0" fmla="*/ 916 w 1497"/>
                <a:gd name="T1" fmla="*/ 0 h 416"/>
                <a:gd name="T2" fmla="*/ 0 w 1497"/>
                <a:gd name="T3" fmla="*/ 0 h 416"/>
                <a:gd name="T4" fmla="*/ 260 w 1497"/>
                <a:gd name="T5" fmla="*/ 416 h 416"/>
                <a:gd name="T6" fmla="*/ 1497 w 1497"/>
                <a:gd name="T7" fmla="*/ 416 h 416"/>
                <a:gd name="T8" fmla="*/ 916 w 1497"/>
                <a:gd name="T9" fmla="*/ 0 h 416"/>
              </a:gdLst>
              <a:ahLst/>
              <a:cxnLst>
                <a:cxn ang="0">
                  <a:pos x="T0" y="T1"/>
                </a:cxn>
                <a:cxn ang="0">
                  <a:pos x="T2" y="T3"/>
                </a:cxn>
                <a:cxn ang="0">
                  <a:pos x="T4" y="T5"/>
                </a:cxn>
                <a:cxn ang="0">
                  <a:pos x="T6" y="T7"/>
                </a:cxn>
                <a:cxn ang="0">
                  <a:pos x="T8" y="T9"/>
                </a:cxn>
              </a:cxnLst>
              <a:rect l="0" t="0" r="r" b="b"/>
              <a:pathLst>
                <a:path w="1497" h="416">
                  <a:moveTo>
                    <a:pt x="916" y="0"/>
                  </a:moveTo>
                  <a:lnTo>
                    <a:pt x="0" y="0"/>
                  </a:lnTo>
                  <a:lnTo>
                    <a:pt x="260" y="416"/>
                  </a:lnTo>
                  <a:lnTo>
                    <a:pt x="1497" y="416"/>
                  </a:lnTo>
                  <a:lnTo>
                    <a:pt x="916"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48" name="Freeform 20">
              <a:extLst>
                <a:ext uri="{FF2B5EF4-FFF2-40B4-BE49-F238E27FC236}">
                  <a16:creationId xmlns:a16="http://schemas.microsoft.com/office/drawing/2014/main" id="{F87B0262-FA60-4D69-9154-9D297EE9F91E}"/>
                </a:ext>
              </a:extLst>
            </p:cNvPr>
            <p:cNvSpPr>
              <a:spLocks noChangeAspect="1"/>
            </p:cNvSpPr>
            <p:nvPr/>
          </p:nvSpPr>
          <p:spPr bwMode="gray">
            <a:xfrm>
              <a:off x="5472" y="1695"/>
              <a:ext cx="254" cy="71"/>
            </a:xfrm>
            <a:custGeom>
              <a:avLst/>
              <a:gdLst>
                <a:gd name="T0" fmla="*/ 914 w 1495"/>
                <a:gd name="T1" fmla="*/ 0 h 418"/>
                <a:gd name="T2" fmla="*/ 0 w 1495"/>
                <a:gd name="T3" fmla="*/ 0 h 418"/>
                <a:gd name="T4" fmla="*/ 258 w 1495"/>
                <a:gd name="T5" fmla="*/ 418 h 418"/>
                <a:gd name="T6" fmla="*/ 1495 w 1495"/>
                <a:gd name="T7" fmla="*/ 418 h 418"/>
                <a:gd name="T8" fmla="*/ 914 w 1495"/>
                <a:gd name="T9" fmla="*/ 0 h 418"/>
              </a:gdLst>
              <a:ahLst/>
              <a:cxnLst>
                <a:cxn ang="0">
                  <a:pos x="T0" y="T1"/>
                </a:cxn>
                <a:cxn ang="0">
                  <a:pos x="T2" y="T3"/>
                </a:cxn>
                <a:cxn ang="0">
                  <a:pos x="T4" y="T5"/>
                </a:cxn>
                <a:cxn ang="0">
                  <a:pos x="T6" y="T7"/>
                </a:cxn>
                <a:cxn ang="0">
                  <a:pos x="T8" y="T9"/>
                </a:cxn>
              </a:cxnLst>
              <a:rect l="0" t="0" r="r" b="b"/>
              <a:pathLst>
                <a:path w="1495" h="418">
                  <a:moveTo>
                    <a:pt x="914" y="0"/>
                  </a:moveTo>
                  <a:lnTo>
                    <a:pt x="0" y="0"/>
                  </a:lnTo>
                  <a:lnTo>
                    <a:pt x="258" y="418"/>
                  </a:lnTo>
                  <a:lnTo>
                    <a:pt x="1495" y="418"/>
                  </a:lnTo>
                  <a:lnTo>
                    <a:pt x="9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49" name="Freeform 21">
              <a:extLst>
                <a:ext uri="{FF2B5EF4-FFF2-40B4-BE49-F238E27FC236}">
                  <a16:creationId xmlns:a16="http://schemas.microsoft.com/office/drawing/2014/main" id="{E4797791-5A88-40E4-A0FD-C672F6355325}"/>
                </a:ext>
              </a:extLst>
            </p:cNvPr>
            <p:cNvSpPr>
              <a:spLocks noChangeAspect="1"/>
            </p:cNvSpPr>
            <p:nvPr/>
          </p:nvSpPr>
          <p:spPr bwMode="gray">
            <a:xfrm>
              <a:off x="4940" y="1211"/>
              <a:ext cx="167" cy="151"/>
            </a:xfrm>
            <a:custGeom>
              <a:avLst/>
              <a:gdLst>
                <a:gd name="T0" fmla="*/ 227 w 415"/>
                <a:gd name="T1" fmla="*/ 0 h 376"/>
                <a:gd name="T2" fmla="*/ 39 w 415"/>
                <a:gd name="T3" fmla="*/ 188 h 376"/>
                <a:gd name="T4" fmla="*/ 74 w 415"/>
                <a:gd name="T5" fmla="*/ 296 h 376"/>
                <a:gd name="T6" fmla="*/ 0 w 415"/>
                <a:gd name="T7" fmla="*/ 338 h 376"/>
                <a:gd name="T8" fmla="*/ 135 w 415"/>
                <a:gd name="T9" fmla="*/ 352 h 376"/>
                <a:gd name="T10" fmla="*/ 227 w 415"/>
                <a:gd name="T11" fmla="*/ 376 h 376"/>
                <a:gd name="T12" fmla="*/ 415 w 415"/>
                <a:gd name="T13" fmla="*/ 188 h 376"/>
                <a:gd name="T14" fmla="*/ 227 w 415"/>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376">
                  <a:moveTo>
                    <a:pt x="227" y="0"/>
                  </a:moveTo>
                  <a:cubicBezTo>
                    <a:pt x="124" y="0"/>
                    <a:pt x="39" y="84"/>
                    <a:pt x="39" y="188"/>
                  </a:cubicBezTo>
                  <a:cubicBezTo>
                    <a:pt x="39" y="228"/>
                    <a:pt x="52" y="265"/>
                    <a:pt x="74" y="296"/>
                  </a:cubicBezTo>
                  <a:cubicBezTo>
                    <a:pt x="63" y="313"/>
                    <a:pt x="39" y="339"/>
                    <a:pt x="0" y="338"/>
                  </a:cubicBezTo>
                  <a:cubicBezTo>
                    <a:pt x="32" y="371"/>
                    <a:pt x="106" y="366"/>
                    <a:pt x="135" y="352"/>
                  </a:cubicBezTo>
                  <a:cubicBezTo>
                    <a:pt x="162" y="367"/>
                    <a:pt x="194" y="376"/>
                    <a:pt x="227" y="376"/>
                  </a:cubicBezTo>
                  <a:cubicBezTo>
                    <a:pt x="331" y="376"/>
                    <a:pt x="415" y="292"/>
                    <a:pt x="415" y="188"/>
                  </a:cubicBezTo>
                  <a:cubicBezTo>
                    <a:pt x="415" y="84"/>
                    <a:pt x="331" y="0"/>
                    <a:pt x="227" y="0"/>
                  </a:cubicBezTo>
                  <a:close/>
                </a:path>
              </a:pathLst>
            </a:custGeom>
            <a:solidFill>
              <a:srgbClr val="BB5B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50" name="Freeform 22">
              <a:extLst>
                <a:ext uri="{FF2B5EF4-FFF2-40B4-BE49-F238E27FC236}">
                  <a16:creationId xmlns:a16="http://schemas.microsoft.com/office/drawing/2014/main" id="{7A5A35FB-3AFC-4FF0-B476-8D76E8F68E4C}"/>
                </a:ext>
              </a:extLst>
            </p:cNvPr>
            <p:cNvSpPr>
              <a:spLocks noChangeAspect="1"/>
            </p:cNvSpPr>
            <p:nvPr/>
          </p:nvSpPr>
          <p:spPr bwMode="gray">
            <a:xfrm>
              <a:off x="4976" y="1243"/>
              <a:ext cx="122" cy="110"/>
            </a:xfrm>
            <a:custGeom>
              <a:avLst/>
              <a:gdLst>
                <a:gd name="T0" fmla="*/ 261 w 302"/>
                <a:gd name="T1" fmla="*/ 0 h 274"/>
                <a:gd name="T2" fmla="*/ 0 w 302"/>
                <a:gd name="T3" fmla="*/ 202 h 274"/>
                <a:gd name="T4" fmla="*/ 137 w 302"/>
                <a:gd name="T5" fmla="*/ 274 h 274"/>
                <a:gd name="T6" fmla="*/ 302 w 302"/>
                <a:gd name="T7" fmla="*/ 109 h 274"/>
                <a:gd name="T8" fmla="*/ 261 w 302"/>
                <a:gd name="T9" fmla="*/ 0 h 274"/>
              </a:gdLst>
              <a:ahLst/>
              <a:cxnLst>
                <a:cxn ang="0">
                  <a:pos x="T0" y="T1"/>
                </a:cxn>
                <a:cxn ang="0">
                  <a:pos x="T2" y="T3"/>
                </a:cxn>
                <a:cxn ang="0">
                  <a:pos x="T4" y="T5"/>
                </a:cxn>
                <a:cxn ang="0">
                  <a:pos x="T6" y="T7"/>
                </a:cxn>
                <a:cxn ang="0">
                  <a:pos x="T8" y="T9"/>
                </a:cxn>
              </a:cxnLst>
              <a:rect l="0" t="0" r="r" b="b"/>
              <a:pathLst>
                <a:path w="302" h="274">
                  <a:moveTo>
                    <a:pt x="261" y="0"/>
                  </a:moveTo>
                  <a:cubicBezTo>
                    <a:pt x="211" y="75"/>
                    <a:pt x="100" y="157"/>
                    <a:pt x="0" y="202"/>
                  </a:cubicBezTo>
                  <a:cubicBezTo>
                    <a:pt x="29" y="246"/>
                    <a:pt x="80" y="274"/>
                    <a:pt x="137" y="274"/>
                  </a:cubicBezTo>
                  <a:cubicBezTo>
                    <a:pt x="228" y="274"/>
                    <a:pt x="302" y="200"/>
                    <a:pt x="302" y="109"/>
                  </a:cubicBezTo>
                  <a:cubicBezTo>
                    <a:pt x="302" y="67"/>
                    <a:pt x="286" y="29"/>
                    <a:pt x="261" y="0"/>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51" name="Oval 23">
              <a:extLst>
                <a:ext uri="{FF2B5EF4-FFF2-40B4-BE49-F238E27FC236}">
                  <a16:creationId xmlns:a16="http://schemas.microsoft.com/office/drawing/2014/main" id="{10677728-37AE-4D87-991A-4B69CC3AD754}"/>
                </a:ext>
              </a:extLst>
            </p:cNvPr>
            <p:cNvSpPr>
              <a:spLocks noChangeAspect="1" noChangeArrowheads="1"/>
            </p:cNvSpPr>
            <p:nvPr/>
          </p:nvSpPr>
          <p:spPr bwMode="gray">
            <a:xfrm>
              <a:off x="5058" y="1283"/>
              <a:ext cx="17" cy="18"/>
            </a:xfrm>
            <a:prstGeom prst="ellipse">
              <a:avLst/>
            </a:prstGeom>
            <a:solidFill>
              <a:srgbClr val="BB5B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000000"/>
                </a:buClr>
                <a:buSzTx/>
                <a:buFontTx/>
                <a:buNone/>
                <a:tabLst/>
                <a:defRPr/>
              </a:pPr>
              <a:endParaRPr kumimoji="0" lang="ja-JP" altLang="ja-JP" sz="923"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52" name="Freeform 24">
              <a:extLst>
                <a:ext uri="{FF2B5EF4-FFF2-40B4-BE49-F238E27FC236}">
                  <a16:creationId xmlns:a16="http://schemas.microsoft.com/office/drawing/2014/main" id="{F2B95820-2CEB-468F-8C61-5BE8B3C7ACA1}"/>
                </a:ext>
              </a:extLst>
            </p:cNvPr>
            <p:cNvSpPr>
              <a:spLocks noChangeAspect="1"/>
            </p:cNvSpPr>
            <p:nvPr/>
          </p:nvSpPr>
          <p:spPr bwMode="gray">
            <a:xfrm>
              <a:off x="5093" y="1562"/>
              <a:ext cx="143" cy="53"/>
            </a:xfrm>
            <a:custGeom>
              <a:avLst/>
              <a:gdLst>
                <a:gd name="T0" fmla="*/ 291 w 357"/>
                <a:gd name="T1" fmla="*/ 0 h 133"/>
                <a:gd name="T2" fmla="*/ 0 w 357"/>
                <a:gd name="T3" fmla="*/ 0 h 133"/>
                <a:gd name="T4" fmla="*/ 0 w 357"/>
                <a:gd name="T5" fmla="*/ 133 h 133"/>
                <a:gd name="T6" fmla="*/ 291 w 357"/>
                <a:gd name="T7" fmla="*/ 133 h 133"/>
                <a:gd name="T8" fmla="*/ 357 w 357"/>
                <a:gd name="T9" fmla="*/ 66 h 133"/>
                <a:gd name="T10" fmla="*/ 291 w 357"/>
                <a:gd name="T11" fmla="*/ 0 h 133"/>
              </a:gdLst>
              <a:ahLst/>
              <a:cxnLst>
                <a:cxn ang="0">
                  <a:pos x="T0" y="T1"/>
                </a:cxn>
                <a:cxn ang="0">
                  <a:pos x="T2" y="T3"/>
                </a:cxn>
                <a:cxn ang="0">
                  <a:pos x="T4" y="T5"/>
                </a:cxn>
                <a:cxn ang="0">
                  <a:pos x="T6" y="T7"/>
                </a:cxn>
                <a:cxn ang="0">
                  <a:pos x="T8" y="T9"/>
                </a:cxn>
                <a:cxn ang="0">
                  <a:pos x="T10" y="T11"/>
                </a:cxn>
              </a:cxnLst>
              <a:rect l="0" t="0" r="r" b="b"/>
              <a:pathLst>
                <a:path w="357" h="133">
                  <a:moveTo>
                    <a:pt x="291" y="0"/>
                  </a:moveTo>
                  <a:cubicBezTo>
                    <a:pt x="0" y="0"/>
                    <a:pt x="0" y="0"/>
                    <a:pt x="0" y="0"/>
                  </a:cubicBezTo>
                  <a:cubicBezTo>
                    <a:pt x="0" y="133"/>
                    <a:pt x="0" y="133"/>
                    <a:pt x="0" y="133"/>
                  </a:cubicBezTo>
                  <a:cubicBezTo>
                    <a:pt x="291" y="133"/>
                    <a:pt x="291" y="133"/>
                    <a:pt x="291" y="133"/>
                  </a:cubicBezTo>
                  <a:cubicBezTo>
                    <a:pt x="327" y="133"/>
                    <a:pt x="357" y="103"/>
                    <a:pt x="357" y="66"/>
                  </a:cubicBezTo>
                  <a:cubicBezTo>
                    <a:pt x="357" y="30"/>
                    <a:pt x="327" y="0"/>
                    <a:pt x="291" y="0"/>
                  </a:cubicBezTo>
                  <a:close/>
                </a:path>
              </a:pathLst>
            </a:custGeom>
            <a:solidFill>
              <a:srgbClr val="BB5B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53" name="Freeform 25">
              <a:extLst>
                <a:ext uri="{FF2B5EF4-FFF2-40B4-BE49-F238E27FC236}">
                  <a16:creationId xmlns:a16="http://schemas.microsoft.com/office/drawing/2014/main" id="{1769C912-F532-43A7-8208-E5ED0D223445}"/>
                </a:ext>
              </a:extLst>
            </p:cNvPr>
            <p:cNvSpPr>
              <a:spLocks noChangeAspect="1"/>
            </p:cNvSpPr>
            <p:nvPr/>
          </p:nvSpPr>
          <p:spPr bwMode="gray">
            <a:xfrm>
              <a:off x="5181" y="1568"/>
              <a:ext cx="49" cy="41"/>
            </a:xfrm>
            <a:custGeom>
              <a:avLst/>
              <a:gdLst>
                <a:gd name="T0" fmla="*/ 0 w 122"/>
                <a:gd name="T1" fmla="*/ 0 h 101"/>
                <a:gd name="T2" fmla="*/ 0 w 122"/>
                <a:gd name="T3" fmla="*/ 101 h 101"/>
                <a:gd name="T4" fmla="*/ 72 w 122"/>
                <a:gd name="T5" fmla="*/ 101 h 101"/>
                <a:gd name="T6" fmla="*/ 122 w 122"/>
                <a:gd name="T7" fmla="*/ 50 h 101"/>
                <a:gd name="T8" fmla="*/ 72 w 122"/>
                <a:gd name="T9" fmla="*/ 0 h 101"/>
                <a:gd name="T10" fmla="*/ 0 w 122"/>
                <a:gd name="T11" fmla="*/ 0 h 101"/>
              </a:gdLst>
              <a:ahLst/>
              <a:cxnLst>
                <a:cxn ang="0">
                  <a:pos x="T0" y="T1"/>
                </a:cxn>
                <a:cxn ang="0">
                  <a:pos x="T2" y="T3"/>
                </a:cxn>
                <a:cxn ang="0">
                  <a:pos x="T4" y="T5"/>
                </a:cxn>
                <a:cxn ang="0">
                  <a:pos x="T6" y="T7"/>
                </a:cxn>
                <a:cxn ang="0">
                  <a:pos x="T8" y="T9"/>
                </a:cxn>
                <a:cxn ang="0">
                  <a:pos x="T10" y="T11"/>
                </a:cxn>
              </a:cxnLst>
              <a:rect l="0" t="0" r="r" b="b"/>
              <a:pathLst>
                <a:path w="122" h="101">
                  <a:moveTo>
                    <a:pt x="0" y="0"/>
                  </a:moveTo>
                  <a:cubicBezTo>
                    <a:pt x="0" y="22"/>
                    <a:pt x="0" y="79"/>
                    <a:pt x="0" y="101"/>
                  </a:cubicBezTo>
                  <a:cubicBezTo>
                    <a:pt x="21" y="101"/>
                    <a:pt x="72" y="101"/>
                    <a:pt x="72" y="101"/>
                  </a:cubicBezTo>
                  <a:cubicBezTo>
                    <a:pt x="99" y="101"/>
                    <a:pt x="122" y="78"/>
                    <a:pt x="122" y="50"/>
                  </a:cubicBezTo>
                  <a:cubicBezTo>
                    <a:pt x="122" y="23"/>
                    <a:pt x="99" y="0"/>
                    <a:pt x="72" y="0"/>
                  </a:cubicBezTo>
                  <a:cubicBezTo>
                    <a:pt x="72" y="0"/>
                    <a:pt x="21" y="0"/>
                    <a:pt x="0" y="0"/>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54" name="Freeform 26">
              <a:extLst>
                <a:ext uri="{FF2B5EF4-FFF2-40B4-BE49-F238E27FC236}">
                  <a16:creationId xmlns:a16="http://schemas.microsoft.com/office/drawing/2014/main" id="{82D76A11-41EE-43EE-9CF8-E74C5737E768}"/>
                </a:ext>
              </a:extLst>
            </p:cNvPr>
            <p:cNvSpPr>
              <a:spLocks noChangeAspect="1"/>
            </p:cNvSpPr>
            <p:nvPr/>
          </p:nvSpPr>
          <p:spPr bwMode="gray">
            <a:xfrm>
              <a:off x="5191" y="1580"/>
              <a:ext cx="38" cy="115"/>
            </a:xfrm>
            <a:custGeom>
              <a:avLst/>
              <a:gdLst>
                <a:gd name="T0" fmla="*/ 7 w 93"/>
                <a:gd name="T1" fmla="*/ 2 h 286"/>
                <a:gd name="T2" fmla="*/ 1 w 93"/>
                <a:gd name="T3" fmla="*/ 13 h 286"/>
                <a:gd name="T4" fmla="*/ 74 w 93"/>
                <a:gd name="T5" fmla="*/ 278 h 286"/>
                <a:gd name="T6" fmla="*/ 85 w 93"/>
                <a:gd name="T7" fmla="*/ 285 h 286"/>
                <a:gd name="T8" fmla="*/ 92 w 93"/>
                <a:gd name="T9" fmla="*/ 274 h 286"/>
                <a:gd name="T10" fmla="*/ 18 w 93"/>
                <a:gd name="T11" fmla="*/ 8 h 286"/>
                <a:gd name="T12" fmla="*/ 7 w 93"/>
                <a:gd name="T13" fmla="*/ 2 h 286"/>
              </a:gdLst>
              <a:ahLst/>
              <a:cxnLst>
                <a:cxn ang="0">
                  <a:pos x="T0" y="T1"/>
                </a:cxn>
                <a:cxn ang="0">
                  <a:pos x="T2" y="T3"/>
                </a:cxn>
                <a:cxn ang="0">
                  <a:pos x="T4" y="T5"/>
                </a:cxn>
                <a:cxn ang="0">
                  <a:pos x="T6" y="T7"/>
                </a:cxn>
                <a:cxn ang="0">
                  <a:pos x="T8" y="T9"/>
                </a:cxn>
                <a:cxn ang="0">
                  <a:pos x="T10" y="T11"/>
                </a:cxn>
                <a:cxn ang="0">
                  <a:pos x="T12" y="T13"/>
                </a:cxn>
              </a:cxnLst>
              <a:rect l="0" t="0" r="r" b="b"/>
              <a:pathLst>
                <a:path w="93" h="286">
                  <a:moveTo>
                    <a:pt x="7" y="2"/>
                  </a:moveTo>
                  <a:cubicBezTo>
                    <a:pt x="2" y="3"/>
                    <a:pt x="0" y="8"/>
                    <a:pt x="1" y="13"/>
                  </a:cubicBezTo>
                  <a:cubicBezTo>
                    <a:pt x="74" y="278"/>
                    <a:pt x="74" y="278"/>
                    <a:pt x="74" y="278"/>
                  </a:cubicBezTo>
                  <a:cubicBezTo>
                    <a:pt x="76" y="283"/>
                    <a:pt x="81" y="286"/>
                    <a:pt x="85" y="285"/>
                  </a:cubicBezTo>
                  <a:cubicBezTo>
                    <a:pt x="90" y="283"/>
                    <a:pt x="93" y="278"/>
                    <a:pt x="92" y="274"/>
                  </a:cubicBezTo>
                  <a:cubicBezTo>
                    <a:pt x="18" y="8"/>
                    <a:pt x="18" y="8"/>
                    <a:pt x="18" y="8"/>
                  </a:cubicBezTo>
                  <a:cubicBezTo>
                    <a:pt x="17" y="3"/>
                    <a:pt x="12" y="0"/>
                    <a:pt x="7" y="2"/>
                  </a:cubicBez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55" name="Freeform 27">
              <a:extLst>
                <a:ext uri="{FF2B5EF4-FFF2-40B4-BE49-F238E27FC236}">
                  <a16:creationId xmlns:a16="http://schemas.microsoft.com/office/drawing/2014/main" id="{B106CD06-C5FD-4886-9F5C-E45AF941ACEF}"/>
                </a:ext>
              </a:extLst>
            </p:cNvPr>
            <p:cNvSpPr>
              <a:spLocks noChangeAspect="1"/>
            </p:cNvSpPr>
            <p:nvPr/>
          </p:nvSpPr>
          <p:spPr bwMode="gray">
            <a:xfrm>
              <a:off x="4950" y="1380"/>
              <a:ext cx="293" cy="301"/>
            </a:xfrm>
            <a:custGeom>
              <a:avLst/>
              <a:gdLst>
                <a:gd name="T0" fmla="*/ 653 w 727"/>
                <a:gd name="T1" fmla="*/ 604 h 751"/>
                <a:gd name="T2" fmla="*/ 300 w 727"/>
                <a:gd name="T3" fmla="*/ 604 h 751"/>
                <a:gd name="T4" fmla="*/ 225 w 727"/>
                <a:gd name="T5" fmla="*/ 604 h 751"/>
                <a:gd name="T6" fmla="*/ 137 w 727"/>
                <a:gd name="T7" fmla="*/ 193 h 751"/>
                <a:gd name="T8" fmla="*/ 144 w 727"/>
                <a:gd name="T9" fmla="*/ 182 h 751"/>
                <a:gd name="T10" fmla="*/ 155 w 727"/>
                <a:gd name="T11" fmla="*/ 189 h 751"/>
                <a:gd name="T12" fmla="*/ 239 w 727"/>
                <a:gd name="T13" fmla="*/ 586 h 751"/>
                <a:gd name="T14" fmla="*/ 336 w 727"/>
                <a:gd name="T15" fmla="*/ 586 h 751"/>
                <a:gd name="T16" fmla="*/ 336 w 727"/>
                <a:gd name="T17" fmla="*/ 168 h 751"/>
                <a:gd name="T18" fmla="*/ 168 w 727"/>
                <a:gd name="T19" fmla="*/ 0 h 751"/>
                <a:gd name="T20" fmla="*/ 0 w 727"/>
                <a:gd name="T21" fmla="*/ 168 h 751"/>
                <a:gd name="T22" fmla="*/ 0 w 727"/>
                <a:gd name="T23" fmla="*/ 222 h 751"/>
                <a:gd name="T24" fmla="*/ 0 w 727"/>
                <a:gd name="T25" fmla="*/ 222 h 751"/>
                <a:gd name="T26" fmla="*/ 112 w 727"/>
                <a:gd name="T27" fmla="*/ 751 h 751"/>
                <a:gd name="T28" fmla="*/ 653 w 727"/>
                <a:gd name="T29" fmla="*/ 751 h 751"/>
                <a:gd name="T30" fmla="*/ 727 w 727"/>
                <a:gd name="T31" fmla="*/ 677 h 751"/>
                <a:gd name="T32" fmla="*/ 653 w 727"/>
                <a:gd name="T33" fmla="*/ 60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7" h="751">
                  <a:moveTo>
                    <a:pt x="653" y="604"/>
                  </a:moveTo>
                  <a:cubicBezTo>
                    <a:pt x="300" y="604"/>
                    <a:pt x="300" y="604"/>
                    <a:pt x="300" y="604"/>
                  </a:cubicBezTo>
                  <a:cubicBezTo>
                    <a:pt x="256" y="604"/>
                    <a:pt x="225" y="604"/>
                    <a:pt x="225" y="604"/>
                  </a:cubicBezTo>
                  <a:cubicBezTo>
                    <a:pt x="137" y="193"/>
                    <a:pt x="137" y="193"/>
                    <a:pt x="137" y="193"/>
                  </a:cubicBezTo>
                  <a:cubicBezTo>
                    <a:pt x="136" y="188"/>
                    <a:pt x="139" y="183"/>
                    <a:pt x="144" y="182"/>
                  </a:cubicBezTo>
                  <a:cubicBezTo>
                    <a:pt x="149" y="181"/>
                    <a:pt x="154" y="184"/>
                    <a:pt x="155" y="189"/>
                  </a:cubicBezTo>
                  <a:cubicBezTo>
                    <a:pt x="155" y="189"/>
                    <a:pt x="236" y="572"/>
                    <a:pt x="239" y="586"/>
                  </a:cubicBezTo>
                  <a:cubicBezTo>
                    <a:pt x="336" y="586"/>
                    <a:pt x="336" y="586"/>
                    <a:pt x="336" y="586"/>
                  </a:cubicBezTo>
                  <a:cubicBezTo>
                    <a:pt x="336" y="361"/>
                    <a:pt x="336" y="168"/>
                    <a:pt x="336" y="168"/>
                  </a:cubicBezTo>
                  <a:cubicBezTo>
                    <a:pt x="336" y="75"/>
                    <a:pt x="261" y="0"/>
                    <a:pt x="168" y="0"/>
                  </a:cubicBezTo>
                  <a:cubicBezTo>
                    <a:pt x="75" y="0"/>
                    <a:pt x="0" y="75"/>
                    <a:pt x="0" y="168"/>
                  </a:cubicBezTo>
                  <a:cubicBezTo>
                    <a:pt x="0" y="168"/>
                    <a:pt x="0" y="188"/>
                    <a:pt x="0" y="222"/>
                  </a:cubicBezTo>
                  <a:cubicBezTo>
                    <a:pt x="0" y="222"/>
                    <a:pt x="0" y="222"/>
                    <a:pt x="0" y="222"/>
                  </a:cubicBezTo>
                  <a:cubicBezTo>
                    <a:pt x="0" y="222"/>
                    <a:pt x="109" y="737"/>
                    <a:pt x="112" y="751"/>
                  </a:cubicBezTo>
                  <a:cubicBezTo>
                    <a:pt x="653" y="751"/>
                    <a:pt x="653" y="751"/>
                    <a:pt x="653" y="751"/>
                  </a:cubicBezTo>
                  <a:cubicBezTo>
                    <a:pt x="694" y="751"/>
                    <a:pt x="727" y="718"/>
                    <a:pt x="727" y="677"/>
                  </a:cubicBezTo>
                  <a:cubicBezTo>
                    <a:pt x="727" y="637"/>
                    <a:pt x="694" y="604"/>
                    <a:pt x="653" y="604"/>
                  </a:cubicBezTo>
                  <a:close/>
                </a:path>
              </a:pathLst>
            </a:custGeom>
            <a:solidFill>
              <a:srgbClr val="BB5B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56" name="Freeform 28">
              <a:extLst>
                <a:ext uri="{FF2B5EF4-FFF2-40B4-BE49-F238E27FC236}">
                  <a16:creationId xmlns:a16="http://schemas.microsoft.com/office/drawing/2014/main" id="{F322F8A7-DB3D-4CD6-9D87-3C923998D210}"/>
                </a:ext>
              </a:extLst>
            </p:cNvPr>
            <p:cNvSpPr>
              <a:spLocks noChangeAspect="1"/>
            </p:cNvSpPr>
            <p:nvPr/>
          </p:nvSpPr>
          <p:spPr bwMode="gray">
            <a:xfrm>
              <a:off x="4992" y="1387"/>
              <a:ext cx="64" cy="61"/>
            </a:xfrm>
            <a:custGeom>
              <a:avLst/>
              <a:gdLst>
                <a:gd name="T0" fmla="*/ 0 w 158"/>
                <a:gd name="T1" fmla="*/ 14 h 153"/>
                <a:gd name="T2" fmla="*/ 61 w 158"/>
                <a:gd name="T3" fmla="*/ 0 h 153"/>
                <a:gd name="T4" fmla="*/ 158 w 158"/>
                <a:gd name="T5" fmla="*/ 38 h 153"/>
                <a:gd name="T6" fmla="*/ 101 w 158"/>
                <a:gd name="T7" fmla="*/ 153 h 153"/>
                <a:gd name="T8" fmla="*/ 0 w 158"/>
                <a:gd name="T9" fmla="*/ 14 h 153"/>
              </a:gdLst>
              <a:ahLst/>
              <a:cxnLst>
                <a:cxn ang="0">
                  <a:pos x="T0" y="T1"/>
                </a:cxn>
                <a:cxn ang="0">
                  <a:pos x="T2" y="T3"/>
                </a:cxn>
                <a:cxn ang="0">
                  <a:pos x="T4" y="T5"/>
                </a:cxn>
                <a:cxn ang="0">
                  <a:pos x="T6" y="T7"/>
                </a:cxn>
                <a:cxn ang="0">
                  <a:pos x="T8" y="T9"/>
                </a:cxn>
              </a:cxnLst>
              <a:rect l="0" t="0" r="r" b="b"/>
              <a:pathLst>
                <a:path w="158" h="153">
                  <a:moveTo>
                    <a:pt x="0" y="14"/>
                  </a:moveTo>
                  <a:cubicBezTo>
                    <a:pt x="18" y="5"/>
                    <a:pt x="39" y="0"/>
                    <a:pt x="61" y="0"/>
                  </a:cubicBezTo>
                  <a:cubicBezTo>
                    <a:pt x="98" y="0"/>
                    <a:pt x="131" y="14"/>
                    <a:pt x="158" y="38"/>
                  </a:cubicBezTo>
                  <a:cubicBezTo>
                    <a:pt x="101" y="153"/>
                    <a:pt x="101" y="153"/>
                    <a:pt x="101" y="153"/>
                  </a:cubicBezTo>
                  <a:lnTo>
                    <a:pt x="0" y="14"/>
                  </a:ln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57" name="Freeform 29">
              <a:extLst>
                <a:ext uri="{FF2B5EF4-FFF2-40B4-BE49-F238E27FC236}">
                  <a16:creationId xmlns:a16="http://schemas.microsoft.com/office/drawing/2014/main" id="{D0E83D50-470B-4D76-AD5B-3FE615B78E61}"/>
                </a:ext>
              </a:extLst>
            </p:cNvPr>
            <p:cNvSpPr>
              <a:spLocks noChangeAspect="1"/>
            </p:cNvSpPr>
            <p:nvPr/>
          </p:nvSpPr>
          <p:spPr bwMode="gray">
            <a:xfrm>
              <a:off x="5041" y="1402"/>
              <a:ext cx="37" cy="114"/>
            </a:xfrm>
            <a:custGeom>
              <a:avLst/>
              <a:gdLst>
                <a:gd name="T0" fmla="*/ 91 w 91"/>
                <a:gd name="T1" fmla="*/ 122 h 284"/>
                <a:gd name="T2" fmla="*/ 37 w 91"/>
                <a:gd name="T3" fmla="*/ 0 h 284"/>
                <a:gd name="T4" fmla="*/ 0 w 91"/>
                <a:gd name="T5" fmla="*/ 75 h 284"/>
                <a:gd name="T6" fmla="*/ 91 w 91"/>
                <a:gd name="T7" fmla="*/ 284 h 284"/>
                <a:gd name="T8" fmla="*/ 91 w 91"/>
                <a:gd name="T9" fmla="*/ 122 h 284"/>
              </a:gdLst>
              <a:ahLst/>
              <a:cxnLst>
                <a:cxn ang="0">
                  <a:pos x="T0" y="T1"/>
                </a:cxn>
                <a:cxn ang="0">
                  <a:pos x="T2" y="T3"/>
                </a:cxn>
                <a:cxn ang="0">
                  <a:pos x="T4" y="T5"/>
                </a:cxn>
                <a:cxn ang="0">
                  <a:pos x="T6" y="T7"/>
                </a:cxn>
                <a:cxn ang="0">
                  <a:pos x="T8" y="T9"/>
                </a:cxn>
              </a:cxnLst>
              <a:rect l="0" t="0" r="r" b="b"/>
              <a:pathLst>
                <a:path w="91" h="284">
                  <a:moveTo>
                    <a:pt x="91" y="122"/>
                  </a:moveTo>
                  <a:cubicBezTo>
                    <a:pt x="91" y="73"/>
                    <a:pt x="70" y="29"/>
                    <a:pt x="37" y="0"/>
                  </a:cubicBezTo>
                  <a:cubicBezTo>
                    <a:pt x="0" y="75"/>
                    <a:pt x="0" y="75"/>
                    <a:pt x="0" y="75"/>
                  </a:cubicBezTo>
                  <a:cubicBezTo>
                    <a:pt x="91" y="284"/>
                    <a:pt x="91" y="284"/>
                    <a:pt x="91" y="284"/>
                  </a:cubicBezTo>
                  <a:lnTo>
                    <a:pt x="91" y="122"/>
                  </a:lnTo>
                  <a:close/>
                </a:path>
              </a:pathLst>
            </a:custGeom>
            <a:solidFill>
              <a:srgbClr val="F5D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58" name="Oval 30">
              <a:extLst>
                <a:ext uri="{FF2B5EF4-FFF2-40B4-BE49-F238E27FC236}">
                  <a16:creationId xmlns:a16="http://schemas.microsoft.com/office/drawing/2014/main" id="{A10E869D-541F-4EB6-A862-3DA06A3C42CD}"/>
                </a:ext>
              </a:extLst>
            </p:cNvPr>
            <p:cNvSpPr>
              <a:spLocks noChangeAspect="1" noChangeArrowheads="1"/>
            </p:cNvSpPr>
            <p:nvPr/>
          </p:nvSpPr>
          <p:spPr bwMode="gray">
            <a:xfrm>
              <a:off x="5061" y="1568"/>
              <a:ext cx="16" cy="16"/>
            </a:xfrm>
            <a:prstGeom prst="ellipse">
              <a:avLst/>
            </a:pr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000000"/>
                </a:buClr>
                <a:buSzTx/>
                <a:buFontTx/>
                <a:buNone/>
                <a:tabLst/>
                <a:defRPr/>
              </a:pPr>
              <a:endParaRPr kumimoji="0" lang="ja-JP" altLang="ja-JP" sz="923"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59" name="Freeform 31">
              <a:extLst>
                <a:ext uri="{FF2B5EF4-FFF2-40B4-BE49-F238E27FC236}">
                  <a16:creationId xmlns:a16="http://schemas.microsoft.com/office/drawing/2014/main" id="{A0309DE4-307C-4E2B-B4B3-0C737D42DB9A}"/>
                </a:ext>
              </a:extLst>
            </p:cNvPr>
            <p:cNvSpPr>
              <a:spLocks noChangeAspect="1"/>
            </p:cNvSpPr>
            <p:nvPr/>
          </p:nvSpPr>
          <p:spPr bwMode="gray">
            <a:xfrm>
              <a:off x="5181" y="1630"/>
              <a:ext cx="54" cy="44"/>
            </a:xfrm>
            <a:custGeom>
              <a:avLst/>
              <a:gdLst>
                <a:gd name="T0" fmla="*/ 0 w 135"/>
                <a:gd name="T1" fmla="*/ 0 h 111"/>
                <a:gd name="T2" fmla="*/ 0 w 135"/>
                <a:gd name="T3" fmla="*/ 111 h 111"/>
                <a:gd name="T4" fmla="*/ 79 w 135"/>
                <a:gd name="T5" fmla="*/ 111 h 111"/>
                <a:gd name="T6" fmla="*/ 135 w 135"/>
                <a:gd name="T7" fmla="*/ 55 h 111"/>
                <a:gd name="T8" fmla="*/ 79 w 135"/>
                <a:gd name="T9" fmla="*/ 0 h 111"/>
                <a:gd name="T10" fmla="*/ 0 w 135"/>
                <a:gd name="T11" fmla="*/ 0 h 111"/>
              </a:gdLst>
              <a:ahLst/>
              <a:cxnLst>
                <a:cxn ang="0">
                  <a:pos x="T0" y="T1"/>
                </a:cxn>
                <a:cxn ang="0">
                  <a:pos x="T2" y="T3"/>
                </a:cxn>
                <a:cxn ang="0">
                  <a:pos x="T4" y="T5"/>
                </a:cxn>
                <a:cxn ang="0">
                  <a:pos x="T6" y="T7"/>
                </a:cxn>
                <a:cxn ang="0">
                  <a:pos x="T8" y="T9"/>
                </a:cxn>
                <a:cxn ang="0">
                  <a:pos x="T10" y="T11"/>
                </a:cxn>
              </a:cxnLst>
              <a:rect l="0" t="0" r="r" b="b"/>
              <a:pathLst>
                <a:path w="135" h="111">
                  <a:moveTo>
                    <a:pt x="0" y="0"/>
                  </a:moveTo>
                  <a:cubicBezTo>
                    <a:pt x="0" y="24"/>
                    <a:pt x="0" y="87"/>
                    <a:pt x="0" y="111"/>
                  </a:cubicBezTo>
                  <a:cubicBezTo>
                    <a:pt x="23" y="111"/>
                    <a:pt x="79" y="111"/>
                    <a:pt x="79" y="111"/>
                  </a:cubicBezTo>
                  <a:cubicBezTo>
                    <a:pt x="110" y="111"/>
                    <a:pt x="135" y="86"/>
                    <a:pt x="135" y="55"/>
                  </a:cubicBezTo>
                  <a:cubicBezTo>
                    <a:pt x="135" y="25"/>
                    <a:pt x="110" y="0"/>
                    <a:pt x="79" y="0"/>
                  </a:cubicBezTo>
                  <a:cubicBezTo>
                    <a:pt x="79" y="0"/>
                    <a:pt x="23" y="0"/>
                    <a:pt x="0" y="0"/>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60" name="Oval 32">
              <a:extLst>
                <a:ext uri="{FF2B5EF4-FFF2-40B4-BE49-F238E27FC236}">
                  <a16:creationId xmlns:a16="http://schemas.microsoft.com/office/drawing/2014/main" id="{3A8D5CD7-A494-46A0-8176-3103C1F81D02}"/>
                </a:ext>
              </a:extLst>
            </p:cNvPr>
            <p:cNvSpPr>
              <a:spLocks noChangeAspect="1" noChangeArrowheads="1"/>
            </p:cNvSpPr>
            <p:nvPr/>
          </p:nvSpPr>
          <p:spPr bwMode="gray">
            <a:xfrm>
              <a:off x="4743" y="1281"/>
              <a:ext cx="168" cy="168"/>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61" name="Freeform 33">
              <a:extLst>
                <a:ext uri="{FF2B5EF4-FFF2-40B4-BE49-F238E27FC236}">
                  <a16:creationId xmlns:a16="http://schemas.microsoft.com/office/drawing/2014/main" id="{2BF6D393-E518-4D5A-861F-3C1FBEAAB4C6}"/>
                </a:ext>
              </a:extLst>
            </p:cNvPr>
            <p:cNvSpPr>
              <a:spLocks noChangeAspect="1"/>
            </p:cNvSpPr>
            <p:nvPr/>
          </p:nvSpPr>
          <p:spPr bwMode="gray">
            <a:xfrm>
              <a:off x="4753" y="1310"/>
              <a:ext cx="148" cy="129"/>
            </a:xfrm>
            <a:custGeom>
              <a:avLst/>
              <a:gdLst>
                <a:gd name="T0" fmla="*/ 307 w 368"/>
                <a:gd name="T1" fmla="*/ 0 h 321"/>
                <a:gd name="T2" fmla="*/ 15 w 368"/>
                <a:gd name="T3" fmla="*/ 65 h 321"/>
                <a:gd name="T4" fmla="*/ 0 w 368"/>
                <a:gd name="T5" fmla="*/ 137 h 321"/>
                <a:gd name="T6" fmla="*/ 184 w 368"/>
                <a:gd name="T7" fmla="*/ 321 h 321"/>
                <a:gd name="T8" fmla="*/ 368 w 368"/>
                <a:gd name="T9" fmla="*/ 137 h 321"/>
                <a:gd name="T10" fmla="*/ 307 w 368"/>
                <a:gd name="T11" fmla="*/ 0 h 321"/>
              </a:gdLst>
              <a:ahLst/>
              <a:cxnLst>
                <a:cxn ang="0">
                  <a:pos x="T0" y="T1"/>
                </a:cxn>
                <a:cxn ang="0">
                  <a:pos x="T2" y="T3"/>
                </a:cxn>
                <a:cxn ang="0">
                  <a:pos x="T4" y="T5"/>
                </a:cxn>
                <a:cxn ang="0">
                  <a:pos x="T6" y="T7"/>
                </a:cxn>
                <a:cxn ang="0">
                  <a:pos x="T8" y="T9"/>
                </a:cxn>
                <a:cxn ang="0">
                  <a:pos x="T10" y="T11"/>
                </a:cxn>
              </a:cxnLst>
              <a:rect l="0" t="0" r="r" b="b"/>
              <a:pathLst>
                <a:path w="368" h="321">
                  <a:moveTo>
                    <a:pt x="307" y="0"/>
                  </a:moveTo>
                  <a:cubicBezTo>
                    <a:pt x="236" y="48"/>
                    <a:pt x="111" y="75"/>
                    <a:pt x="15" y="65"/>
                  </a:cubicBezTo>
                  <a:cubicBezTo>
                    <a:pt x="6" y="87"/>
                    <a:pt x="0" y="111"/>
                    <a:pt x="0" y="137"/>
                  </a:cubicBezTo>
                  <a:cubicBezTo>
                    <a:pt x="0" y="238"/>
                    <a:pt x="83" y="321"/>
                    <a:pt x="184" y="321"/>
                  </a:cubicBezTo>
                  <a:cubicBezTo>
                    <a:pt x="286" y="321"/>
                    <a:pt x="368" y="238"/>
                    <a:pt x="368" y="137"/>
                  </a:cubicBezTo>
                  <a:cubicBezTo>
                    <a:pt x="368" y="83"/>
                    <a:pt x="344" y="34"/>
                    <a:pt x="307" y="0"/>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62" name="Oval 34">
              <a:extLst>
                <a:ext uri="{FF2B5EF4-FFF2-40B4-BE49-F238E27FC236}">
                  <a16:creationId xmlns:a16="http://schemas.microsoft.com/office/drawing/2014/main" id="{96A49FFD-92F3-4384-A81B-FB60DF8B94CD}"/>
                </a:ext>
              </a:extLst>
            </p:cNvPr>
            <p:cNvSpPr>
              <a:spLocks noChangeAspect="1" noChangeArrowheads="1"/>
            </p:cNvSpPr>
            <p:nvPr/>
          </p:nvSpPr>
          <p:spPr bwMode="gray">
            <a:xfrm>
              <a:off x="4851" y="1349"/>
              <a:ext cx="20" cy="20"/>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63" name="Freeform 35">
              <a:extLst>
                <a:ext uri="{FF2B5EF4-FFF2-40B4-BE49-F238E27FC236}">
                  <a16:creationId xmlns:a16="http://schemas.microsoft.com/office/drawing/2014/main" id="{6D8B44EF-1A79-4604-92B3-C66207D7417F}"/>
                </a:ext>
              </a:extLst>
            </p:cNvPr>
            <p:cNvSpPr>
              <a:spLocks noChangeAspect="1"/>
            </p:cNvSpPr>
            <p:nvPr/>
          </p:nvSpPr>
          <p:spPr bwMode="gray">
            <a:xfrm>
              <a:off x="4732" y="1465"/>
              <a:ext cx="326" cy="345"/>
            </a:xfrm>
            <a:custGeom>
              <a:avLst/>
              <a:gdLst>
                <a:gd name="T0" fmla="*/ 721 w 810"/>
                <a:gd name="T1" fmla="*/ 681 h 859"/>
                <a:gd name="T2" fmla="*/ 276 w 810"/>
                <a:gd name="T3" fmla="*/ 681 h 859"/>
                <a:gd name="T4" fmla="*/ 175 w 810"/>
                <a:gd name="T5" fmla="*/ 224 h 859"/>
                <a:gd name="T6" fmla="*/ 183 w 810"/>
                <a:gd name="T7" fmla="*/ 212 h 859"/>
                <a:gd name="T8" fmla="*/ 195 w 810"/>
                <a:gd name="T9" fmla="*/ 219 h 859"/>
                <a:gd name="T10" fmla="*/ 292 w 810"/>
                <a:gd name="T11" fmla="*/ 661 h 859"/>
                <a:gd name="T12" fmla="*/ 423 w 810"/>
                <a:gd name="T13" fmla="*/ 661 h 859"/>
                <a:gd name="T14" fmla="*/ 423 w 810"/>
                <a:gd name="T15" fmla="*/ 192 h 859"/>
                <a:gd name="T16" fmla="*/ 212 w 810"/>
                <a:gd name="T17" fmla="*/ 0 h 859"/>
                <a:gd name="T18" fmla="*/ 0 w 810"/>
                <a:gd name="T19" fmla="*/ 212 h 859"/>
                <a:gd name="T20" fmla="*/ 0 w 810"/>
                <a:gd name="T21" fmla="*/ 227 h 859"/>
                <a:gd name="T22" fmla="*/ 136 w 810"/>
                <a:gd name="T23" fmla="*/ 859 h 859"/>
                <a:gd name="T24" fmla="*/ 619 w 810"/>
                <a:gd name="T25" fmla="*/ 858 h 859"/>
                <a:gd name="T26" fmla="*/ 721 w 810"/>
                <a:gd name="T27" fmla="*/ 858 h 859"/>
                <a:gd name="T28" fmla="*/ 810 w 810"/>
                <a:gd name="T29" fmla="*/ 770 h 859"/>
                <a:gd name="T30" fmla="*/ 721 w 810"/>
                <a:gd name="T31" fmla="*/ 681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859">
                  <a:moveTo>
                    <a:pt x="721" y="681"/>
                  </a:moveTo>
                  <a:cubicBezTo>
                    <a:pt x="276" y="681"/>
                    <a:pt x="276" y="681"/>
                    <a:pt x="276" y="681"/>
                  </a:cubicBezTo>
                  <a:cubicBezTo>
                    <a:pt x="175" y="224"/>
                    <a:pt x="175" y="224"/>
                    <a:pt x="175" y="224"/>
                  </a:cubicBezTo>
                  <a:cubicBezTo>
                    <a:pt x="174" y="218"/>
                    <a:pt x="178" y="213"/>
                    <a:pt x="183" y="212"/>
                  </a:cubicBezTo>
                  <a:cubicBezTo>
                    <a:pt x="188" y="211"/>
                    <a:pt x="194" y="214"/>
                    <a:pt x="195" y="219"/>
                  </a:cubicBezTo>
                  <a:cubicBezTo>
                    <a:pt x="195" y="219"/>
                    <a:pt x="289" y="645"/>
                    <a:pt x="292" y="661"/>
                  </a:cubicBezTo>
                  <a:cubicBezTo>
                    <a:pt x="423" y="661"/>
                    <a:pt x="423" y="661"/>
                    <a:pt x="423" y="661"/>
                  </a:cubicBezTo>
                  <a:cubicBezTo>
                    <a:pt x="423" y="192"/>
                    <a:pt x="423" y="192"/>
                    <a:pt x="423" y="192"/>
                  </a:cubicBezTo>
                  <a:cubicBezTo>
                    <a:pt x="423" y="95"/>
                    <a:pt x="329" y="0"/>
                    <a:pt x="212" y="0"/>
                  </a:cubicBezTo>
                  <a:cubicBezTo>
                    <a:pt x="95" y="0"/>
                    <a:pt x="0" y="95"/>
                    <a:pt x="0" y="212"/>
                  </a:cubicBezTo>
                  <a:cubicBezTo>
                    <a:pt x="0" y="227"/>
                    <a:pt x="0" y="227"/>
                    <a:pt x="0" y="227"/>
                  </a:cubicBezTo>
                  <a:cubicBezTo>
                    <a:pt x="13" y="288"/>
                    <a:pt x="133" y="844"/>
                    <a:pt x="136" y="859"/>
                  </a:cubicBezTo>
                  <a:cubicBezTo>
                    <a:pt x="152" y="859"/>
                    <a:pt x="619" y="858"/>
                    <a:pt x="619" y="858"/>
                  </a:cubicBezTo>
                  <a:cubicBezTo>
                    <a:pt x="721" y="858"/>
                    <a:pt x="721" y="858"/>
                    <a:pt x="721" y="858"/>
                  </a:cubicBezTo>
                  <a:cubicBezTo>
                    <a:pt x="770" y="858"/>
                    <a:pt x="810" y="819"/>
                    <a:pt x="810" y="770"/>
                  </a:cubicBezTo>
                  <a:cubicBezTo>
                    <a:pt x="810" y="721"/>
                    <a:pt x="770" y="681"/>
                    <a:pt x="721" y="681"/>
                  </a:cubicBezTo>
                  <a:close/>
                </a:path>
              </a:pathLst>
            </a:cu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64" name="Freeform 36">
              <a:extLst>
                <a:ext uri="{FF2B5EF4-FFF2-40B4-BE49-F238E27FC236}">
                  <a16:creationId xmlns:a16="http://schemas.microsoft.com/office/drawing/2014/main" id="{D4C44CFC-B078-48E2-8048-939939A9DC22}"/>
                </a:ext>
              </a:extLst>
            </p:cNvPr>
            <p:cNvSpPr>
              <a:spLocks noChangeAspect="1"/>
            </p:cNvSpPr>
            <p:nvPr/>
          </p:nvSpPr>
          <p:spPr bwMode="gray">
            <a:xfrm>
              <a:off x="4989" y="1747"/>
              <a:ext cx="61" cy="55"/>
            </a:xfrm>
            <a:custGeom>
              <a:avLst/>
              <a:gdLst>
                <a:gd name="T0" fmla="*/ 82 w 151"/>
                <a:gd name="T1" fmla="*/ 0 h 137"/>
                <a:gd name="T2" fmla="*/ 0 w 151"/>
                <a:gd name="T3" fmla="*/ 0 h 137"/>
                <a:gd name="T4" fmla="*/ 0 w 151"/>
                <a:gd name="T5" fmla="*/ 137 h 137"/>
                <a:gd name="T6" fmla="*/ 82 w 151"/>
                <a:gd name="T7" fmla="*/ 137 h 137"/>
                <a:gd name="T8" fmla="*/ 151 w 151"/>
                <a:gd name="T9" fmla="*/ 69 h 137"/>
                <a:gd name="T10" fmla="*/ 82 w 151"/>
                <a:gd name="T11" fmla="*/ 0 h 137"/>
              </a:gdLst>
              <a:ahLst/>
              <a:cxnLst>
                <a:cxn ang="0">
                  <a:pos x="T0" y="T1"/>
                </a:cxn>
                <a:cxn ang="0">
                  <a:pos x="T2" y="T3"/>
                </a:cxn>
                <a:cxn ang="0">
                  <a:pos x="T4" y="T5"/>
                </a:cxn>
                <a:cxn ang="0">
                  <a:pos x="T6" y="T7"/>
                </a:cxn>
                <a:cxn ang="0">
                  <a:pos x="T8" y="T9"/>
                </a:cxn>
                <a:cxn ang="0">
                  <a:pos x="T10" y="T11"/>
                </a:cxn>
              </a:cxnLst>
              <a:rect l="0" t="0" r="r" b="b"/>
              <a:pathLst>
                <a:path w="151" h="137">
                  <a:moveTo>
                    <a:pt x="82" y="0"/>
                  </a:moveTo>
                  <a:cubicBezTo>
                    <a:pt x="0" y="0"/>
                    <a:pt x="0" y="0"/>
                    <a:pt x="0" y="0"/>
                  </a:cubicBezTo>
                  <a:cubicBezTo>
                    <a:pt x="0" y="137"/>
                    <a:pt x="0" y="137"/>
                    <a:pt x="0" y="137"/>
                  </a:cubicBezTo>
                  <a:cubicBezTo>
                    <a:pt x="82" y="137"/>
                    <a:pt x="82" y="137"/>
                    <a:pt x="82" y="137"/>
                  </a:cubicBezTo>
                  <a:cubicBezTo>
                    <a:pt x="120" y="137"/>
                    <a:pt x="151" y="107"/>
                    <a:pt x="151" y="69"/>
                  </a:cubicBezTo>
                  <a:cubicBezTo>
                    <a:pt x="151" y="31"/>
                    <a:pt x="120" y="0"/>
                    <a:pt x="82" y="0"/>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65" name="Oval 37">
              <a:extLst>
                <a:ext uri="{FF2B5EF4-FFF2-40B4-BE49-F238E27FC236}">
                  <a16:creationId xmlns:a16="http://schemas.microsoft.com/office/drawing/2014/main" id="{C4274224-68C2-43B8-8158-FD099406CB05}"/>
                </a:ext>
              </a:extLst>
            </p:cNvPr>
            <p:cNvSpPr>
              <a:spLocks noChangeAspect="1" noChangeArrowheads="1"/>
            </p:cNvSpPr>
            <p:nvPr/>
          </p:nvSpPr>
          <p:spPr bwMode="gray">
            <a:xfrm>
              <a:off x="4876" y="1678"/>
              <a:ext cx="18" cy="18"/>
            </a:xfrm>
            <a:prstGeom prst="ellipse">
              <a:avLst/>
            </a:pr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66" name="Freeform 38">
              <a:extLst>
                <a:ext uri="{FF2B5EF4-FFF2-40B4-BE49-F238E27FC236}">
                  <a16:creationId xmlns:a16="http://schemas.microsoft.com/office/drawing/2014/main" id="{073B53B6-7C64-436F-A9D9-2E7A9474E974}"/>
                </a:ext>
              </a:extLst>
            </p:cNvPr>
            <p:cNvSpPr>
              <a:spLocks noChangeAspect="1"/>
            </p:cNvSpPr>
            <p:nvPr/>
          </p:nvSpPr>
          <p:spPr bwMode="gray">
            <a:xfrm>
              <a:off x="4823" y="1474"/>
              <a:ext cx="47" cy="118"/>
            </a:xfrm>
            <a:custGeom>
              <a:avLst/>
              <a:gdLst>
                <a:gd name="T0" fmla="*/ 0 w 117"/>
                <a:gd name="T1" fmla="*/ 0 h 295"/>
                <a:gd name="T2" fmla="*/ 117 w 117"/>
                <a:gd name="T3" fmla="*/ 295 h 295"/>
                <a:gd name="T4" fmla="*/ 115 w 117"/>
                <a:gd name="T5" fmla="*/ 54 h 295"/>
                <a:gd name="T6" fmla="*/ 0 w 117"/>
                <a:gd name="T7" fmla="*/ 0 h 295"/>
              </a:gdLst>
              <a:ahLst/>
              <a:cxnLst>
                <a:cxn ang="0">
                  <a:pos x="T0" y="T1"/>
                </a:cxn>
                <a:cxn ang="0">
                  <a:pos x="T2" y="T3"/>
                </a:cxn>
                <a:cxn ang="0">
                  <a:pos x="T4" y="T5"/>
                </a:cxn>
                <a:cxn ang="0">
                  <a:pos x="T6" y="T7"/>
                </a:cxn>
              </a:cxnLst>
              <a:rect l="0" t="0" r="r" b="b"/>
              <a:pathLst>
                <a:path w="117" h="295">
                  <a:moveTo>
                    <a:pt x="0" y="0"/>
                  </a:moveTo>
                  <a:cubicBezTo>
                    <a:pt x="117" y="295"/>
                    <a:pt x="117" y="295"/>
                    <a:pt x="117" y="295"/>
                  </a:cubicBezTo>
                  <a:cubicBezTo>
                    <a:pt x="115" y="54"/>
                    <a:pt x="115" y="54"/>
                    <a:pt x="115" y="54"/>
                  </a:cubicBezTo>
                  <a:cubicBezTo>
                    <a:pt x="84" y="25"/>
                    <a:pt x="45" y="6"/>
                    <a:pt x="0" y="0"/>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67" name="Freeform 39">
              <a:extLst>
                <a:ext uri="{FF2B5EF4-FFF2-40B4-BE49-F238E27FC236}">
                  <a16:creationId xmlns:a16="http://schemas.microsoft.com/office/drawing/2014/main" id="{52A2570F-6D76-4A74-B7E7-41EFAA4A0B47}"/>
                </a:ext>
              </a:extLst>
            </p:cNvPr>
            <p:cNvSpPr>
              <a:spLocks noChangeAspect="1"/>
            </p:cNvSpPr>
            <p:nvPr/>
          </p:nvSpPr>
          <p:spPr bwMode="gray">
            <a:xfrm>
              <a:off x="4869" y="1496"/>
              <a:ext cx="24" cy="155"/>
            </a:xfrm>
            <a:custGeom>
              <a:avLst/>
              <a:gdLst>
                <a:gd name="T0" fmla="*/ 58 w 59"/>
                <a:gd name="T1" fmla="*/ 116 h 387"/>
                <a:gd name="T2" fmla="*/ 57 w 59"/>
                <a:gd name="T3" fmla="*/ 111 h 387"/>
                <a:gd name="T4" fmla="*/ 55 w 59"/>
                <a:gd name="T5" fmla="*/ 98 h 387"/>
                <a:gd name="T6" fmla="*/ 54 w 59"/>
                <a:gd name="T7" fmla="*/ 91 h 387"/>
                <a:gd name="T8" fmla="*/ 51 w 59"/>
                <a:gd name="T9" fmla="*/ 80 h 387"/>
                <a:gd name="T10" fmla="*/ 48 w 59"/>
                <a:gd name="T11" fmla="*/ 74 h 387"/>
                <a:gd name="T12" fmla="*/ 44 w 59"/>
                <a:gd name="T13" fmla="*/ 63 h 387"/>
                <a:gd name="T14" fmla="*/ 41 w 59"/>
                <a:gd name="T15" fmla="*/ 56 h 387"/>
                <a:gd name="T16" fmla="*/ 36 w 59"/>
                <a:gd name="T17" fmla="*/ 46 h 387"/>
                <a:gd name="T18" fmla="*/ 33 w 59"/>
                <a:gd name="T19" fmla="*/ 40 h 387"/>
                <a:gd name="T20" fmla="*/ 27 w 59"/>
                <a:gd name="T21" fmla="*/ 31 h 387"/>
                <a:gd name="T22" fmla="*/ 22 w 59"/>
                <a:gd name="T23" fmla="*/ 25 h 387"/>
                <a:gd name="T24" fmla="*/ 16 w 59"/>
                <a:gd name="T25" fmla="*/ 17 h 387"/>
                <a:gd name="T26" fmla="*/ 10 w 59"/>
                <a:gd name="T27" fmla="*/ 10 h 387"/>
                <a:gd name="T28" fmla="*/ 5 w 59"/>
                <a:gd name="T29" fmla="*/ 5 h 387"/>
                <a:gd name="T30" fmla="*/ 0 w 59"/>
                <a:gd name="T31" fmla="*/ 0 h 387"/>
                <a:gd name="T32" fmla="*/ 2 w 59"/>
                <a:gd name="T33" fmla="*/ 241 h 387"/>
                <a:gd name="T34" fmla="*/ 59 w 59"/>
                <a:gd name="T35" fmla="*/ 387 h 387"/>
                <a:gd name="T36" fmla="*/ 59 w 59"/>
                <a:gd name="T37" fmla="*/ 135 h 387"/>
                <a:gd name="T38" fmla="*/ 58 w 59"/>
                <a:gd name="T39" fmla="*/ 11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387">
                  <a:moveTo>
                    <a:pt x="58" y="116"/>
                  </a:moveTo>
                  <a:cubicBezTo>
                    <a:pt x="58" y="114"/>
                    <a:pt x="58" y="112"/>
                    <a:pt x="57" y="111"/>
                  </a:cubicBezTo>
                  <a:cubicBezTo>
                    <a:pt x="57" y="106"/>
                    <a:pt x="56" y="102"/>
                    <a:pt x="55" y="98"/>
                  </a:cubicBezTo>
                  <a:cubicBezTo>
                    <a:pt x="55" y="96"/>
                    <a:pt x="54" y="94"/>
                    <a:pt x="54" y="91"/>
                  </a:cubicBezTo>
                  <a:cubicBezTo>
                    <a:pt x="53" y="88"/>
                    <a:pt x="52" y="84"/>
                    <a:pt x="51" y="80"/>
                  </a:cubicBezTo>
                  <a:cubicBezTo>
                    <a:pt x="50" y="78"/>
                    <a:pt x="49" y="76"/>
                    <a:pt x="48" y="74"/>
                  </a:cubicBezTo>
                  <a:cubicBezTo>
                    <a:pt x="47" y="70"/>
                    <a:pt x="46" y="66"/>
                    <a:pt x="44" y="63"/>
                  </a:cubicBezTo>
                  <a:cubicBezTo>
                    <a:pt x="43" y="61"/>
                    <a:pt x="42" y="59"/>
                    <a:pt x="41" y="56"/>
                  </a:cubicBezTo>
                  <a:cubicBezTo>
                    <a:pt x="40" y="53"/>
                    <a:pt x="38" y="50"/>
                    <a:pt x="36" y="46"/>
                  </a:cubicBezTo>
                  <a:cubicBezTo>
                    <a:pt x="35" y="44"/>
                    <a:pt x="34" y="42"/>
                    <a:pt x="33" y="40"/>
                  </a:cubicBezTo>
                  <a:cubicBezTo>
                    <a:pt x="31" y="37"/>
                    <a:pt x="29" y="34"/>
                    <a:pt x="27" y="31"/>
                  </a:cubicBezTo>
                  <a:cubicBezTo>
                    <a:pt x="25" y="29"/>
                    <a:pt x="24" y="27"/>
                    <a:pt x="22" y="25"/>
                  </a:cubicBezTo>
                  <a:cubicBezTo>
                    <a:pt x="20" y="22"/>
                    <a:pt x="18" y="20"/>
                    <a:pt x="16" y="17"/>
                  </a:cubicBezTo>
                  <a:cubicBezTo>
                    <a:pt x="14" y="15"/>
                    <a:pt x="13" y="13"/>
                    <a:pt x="10" y="10"/>
                  </a:cubicBezTo>
                  <a:cubicBezTo>
                    <a:pt x="9" y="9"/>
                    <a:pt x="7" y="7"/>
                    <a:pt x="5" y="5"/>
                  </a:cubicBezTo>
                  <a:cubicBezTo>
                    <a:pt x="3" y="3"/>
                    <a:pt x="2" y="1"/>
                    <a:pt x="0" y="0"/>
                  </a:cubicBezTo>
                  <a:cubicBezTo>
                    <a:pt x="2" y="241"/>
                    <a:pt x="2" y="241"/>
                    <a:pt x="2" y="241"/>
                  </a:cubicBezTo>
                  <a:cubicBezTo>
                    <a:pt x="59" y="387"/>
                    <a:pt x="59" y="387"/>
                    <a:pt x="59" y="387"/>
                  </a:cubicBezTo>
                  <a:cubicBezTo>
                    <a:pt x="59" y="135"/>
                    <a:pt x="59" y="135"/>
                    <a:pt x="59" y="135"/>
                  </a:cubicBezTo>
                  <a:cubicBezTo>
                    <a:pt x="59" y="129"/>
                    <a:pt x="59" y="122"/>
                    <a:pt x="58" y="116"/>
                  </a:cubicBez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68" name="Freeform 40">
              <a:extLst>
                <a:ext uri="{FF2B5EF4-FFF2-40B4-BE49-F238E27FC236}">
                  <a16:creationId xmlns:a16="http://schemas.microsoft.com/office/drawing/2014/main" id="{C22CB1E8-6669-4171-8DA2-4D6249FE4321}"/>
                </a:ext>
              </a:extLst>
            </p:cNvPr>
            <p:cNvSpPr>
              <a:spLocks noChangeAspect="1"/>
            </p:cNvSpPr>
            <p:nvPr/>
          </p:nvSpPr>
          <p:spPr bwMode="gray">
            <a:xfrm>
              <a:off x="5667" y="1232"/>
              <a:ext cx="160" cy="180"/>
            </a:xfrm>
            <a:custGeom>
              <a:avLst/>
              <a:gdLst>
                <a:gd name="T0" fmla="*/ 222 w 399"/>
                <a:gd name="T1" fmla="*/ 51 h 448"/>
                <a:gd name="T2" fmla="*/ 222 w 399"/>
                <a:gd name="T3" fmla="*/ 51 h 448"/>
                <a:gd name="T4" fmla="*/ 222 w 399"/>
                <a:gd name="T5" fmla="*/ 51 h 448"/>
                <a:gd name="T6" fmla="*/ 218 w 399"/>
                <a:gd name="T7" fmla="*/ 51 h 448"/>
                <a:gd name="T8" fmla="*/ 98 w 399"/>
                <a:gd name="T9" fmla="*/ 0 h 448"/>
                <a:gd name="T10" fmla="*/ 108 w 399"/>
                <a:gd name="T11" fmla="*/ 64 h 448"/>
                <a:gd name="T12" fmla="*/ 32 w 399"/>
                <a:gd name="T13" fmla="*/ 53 h 448"/>
                <a:gd name="T14" fmla="*/ 65 w 399"/>
                <a:gd name="T15" fmla="*/ 103 h 448"/>
                <a:gd name="T16" fmla="*/ 0 w 399"/>
                <a:gd name="T17" fmla="*/ 249 h 448"/>
                <a:gd name="T18" fmla="*/ 199 w 399"/>
                <a:gd name="T19" fmla="*/ 448 h 448"/>
                <a:gd name="T20" fmla="*/ 399 w 399"/>
                <a:gd name="T21" fmla="*/ 249 h 448"/>
                <a:gd name="T22" fmla="*/ 222 w 399"/>
                <a:gd name="T23" fmla="*/ 5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448">
                  <a:moveTo>
                    <a:pt x="222" y="51"/>
                  </a:moveTo>
                  <a:cubicBezTo>
                    <a:pt x="222" y="51"/>
                    <a:pt x="222" y="51"/>
                    <a:pt x="222" y="51"/>
                  </a:cubicBezTo>
                  <a:cubicBezTo>
                    <a:pt x="222" y="51"/>
                    <a:pt x="222" y="51"/>
                    <a:pt x="222" y="51"/>
                  </a:cubicBezTo>
                  <a:cubicBezTo>
                    <a:pt x="220" y="51"/>
                    <a:pt x="219" y="51"/>
                    <a:pt x="218" y="51"/>
                  </a:cubicBezTo>
                  <a:cubicBezTo>
                    <a:pt x="200" y="49"/>
                    <a:pt x="129" y="39"/>
                    <a:pt x="98" y="0"/>
                  </a:cubicBezTo>
                  <a:cubicBezTo>
                    <a:pt x="95" y="35"/>
                    <a:pt x="103" y="54"/>
                    <a:pt x="108" y="64"/>
                  </a:cubicBezTo>
                  <a:cubicBezTo>
                    <a:pt x="108" y="64"/>
                    <a:pt x="63" y="72"/>
                    <a:pt x="32" y="53"/>
                  </a:cubicBezTo>
                  <a:cubicBezTo>
                    <a:pt x="39" y="69"/>
                    <a:pt x="53" y="89"/>
                    <a:pt x="65" y="103"/>
                  </a:cubicBezTo>
                  <a:cubicBezTo>
                    <a:pt x="25" y="139"/>
                    <a:pt x="0" y="191"/>
                    <a:pt x="0" y="249"/>
                  </a:cubicBezTo>
                  <a:cubicBezTo>
                    <a:pt x="0" y="359"/>
                    <a:pt x="90" y="448"/>
                    <a:pt x="199" y="448"/>
                  </a:cubicBezTo>
                  <a:cubicBezTo>
                    <a:pt x="309" y="448"/>
                    <a:pt x="399" y="359"/>
                    <a:pt x="399" y="249"/>
                  </a:cubicBezTo>
                  <a:cubicBezTo>
                    <a:pt x="399" y="147"/>
                    <a:pt x="321" y="62"/>
                    <a:pt x="222" y="51"/>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69" name="Freeform 41">
              <a:extLst>
                <a:ext uri="{FF2B5EF4-FFF2-40B4-BE49-F238E27FC236}">
                  <a16:creationId xmlns:a16="http://schemas.microsoft.com/office/drawing/2014/main" id="{EB6B7D4C-CC5B-445B-A65B-ACCA274FCAC1}"/>
                </a:ext>
              </a:extLst>
            </p:cNvPr>
            <p:cNvSpPr>
              <a:spLocks noChangeAspect="1"/>
            </p:cNvSpPr>
            <p:nvPr/>
          </p:nvSpPr>
          <p:spPr bwMode="gray">
            <a:xfrm>
              <a:off x="5677" y="1276"/>
              <a:ext cx="140" cy="127"/>
            </a:xfrm>
            <a:custGeom>
              <a:avLst/>
              <a:gdLst>
                <a:gd name="T0" fmla="*/ 58 w 348"/>
                <a:gd name="T1" fmla="*/ 12 h 316"/>
                <a:gd name="T2" fmla="*/ 348 w 348"/>
                <a:gd name="T3" fmla="*/ 163 h 316"/>
                <a:gd name="T4" fmla="*/ 175 w 348"/>
                <a:gd name="T5" fmla="*/ 316 h 316"/>
                <a:gd name="T6" fmla="*/ 0 w 348"/>
                <a:gd name="T7" fmla="*/ 142 h 316"/>
                <a:gd name="T8" fmla="*/ 58 w 348"/>
                <a:gd name="T9" fmla="*/ 12 h 316"/>
              </a:gdLst>
              <a:ahLst/>
              <a:cxnLst>
                <a:cxn ang="0">
                  <a:pos x="T0" y="T1"/>
                </a:cxn>
                <a:cxn ang="0">
                  <a:pos x="T2" y="T3"/>
                </a:cxn>
                <a:cxn ang="0">
                  <a:pos x="T4" y="T5"/>
                </a:cxn>
                <a:cxn ang="0">
                  <a:pos x="T6" y="T7"/>
                </a:cxn>
                <a:cxn ang="0">
                  <a:pos x="T8" y="T9"/>
                </a:cxn>
              </a:cxnLst>
              <a:rect l="0" t="0" r="r" b="b"/>
              <a:pathLst>
                <a:path w="348" h="316">
                  <a:moveTo>
                    <a:pt x="58" y="12"/>
                  </a:moveTo>
                  <a:cubicBezTo>
                    <a:pt x="174" y="0"/>
                    <a:pt x="307" y="66"/>
                    <a:pt x="348" y="163"/>
                  </a:cubicBezTo>
                  <a:cubicBezTo>
                    <a:pt x="341" y="238"/>
                    <a:pt x="271" y="316"/>
                    <a:pt x="175" y="316"/>
                  </a:cubicBezTo>
                  <a:cubicBezTo>
                    <a:pt x="78" y="316"/>
                    <a:pt x="0" y="238"/>
                    <a:pt x="0" y="142"/>
                  </a:cubicBezTo>
                  <a:cubicBezTo>
                    <a:pt x="0" y="90"/>
                    <a:pt x="23" y="44"/>
                    <a:pt x="58" y="12"/>
                  </a:cubicBezTo>
                  <a:close/>
                </a:path>
              </a:pathLst>
            </a:cu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70" name="Oval 42">
              <a:extLst>
                <a:ext uri="{FF2B5EF4-FFF2-40B4-BE49-F238E27FC236}">
                  <a16:creationId xmlns:a16="http://schemas.microsoft.com/office/drawing/2014/main" id="{3B837597-24D5-4A5D-9E1C-656C93F982B8}"/>
                </a:ext>
              </a:extLst>
            </p:cNvPr>
            <p:cNvSpPr>
              <a:spLocks noChangeAspect="1" noChangeArrowheads="1"/>
            </p:cNvSpPr>
            <p:nvPr/>
          </p:nvSpPr>
          <p:spPr bwMode="gray">
            <a:xfrm>
              <a:off x="5706" y="1317"/>
              <a:ext cx="19" cy="19"/>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71" name="Freeform 43">
              <a:extLst>
                <a:ext uri="{FF2B5EF4-FFF2-40B4-BE49-F238E27FC236}">
                  <a16:creationId xmlns:a16="http://schemas.microsoft.com/office/drawing/2014/main" id="{C102C2D9-0E8A-4B84-BA8C-66B7BE04D09B}"/>
                </a:ext>
              </a:extLst>
            </p:cNvPr>
            <p:cNvSpPr>
              <a:spLocks noChangeAspect="1"/>
            </p:cNvSpPr>
            <p:nvPr/>
          </p:nvSpPr>
          <p:spPr bwMode="gray">
            <a:xfrm>
              <a:off x="5515" y="1471"/>
              <a:ext cx="153" cy="201"/>
            </a:xfrm>
            <a:custGeom>
              <a:avLst/>
              <a:gdLst>
                <a:gd name="T0" fmla="*/ 221 w 379"/>
                <a:gd name="T1" fmla="*/ 102 h 500"/>
                <a:gd name="T2" fmla="*/ 152 w 379"/>
                <a:gd name="T3" fmla="*/ 33 h 500"/>
                <a:gd name="T4" fmla="*/ 33 w 379"/>
                <a:gd name="T5" fmla="*/ 33 h 500"/>
                <a:gd name="T6" fmla="*/ 33 w 379"/>
                <a:gd name="T7" fmla="*/ 153 h 500"/>
                <a:gd name="T8" fmla="*/ 101 w 379"/>
                <a:gd name="T9" fmla="*/ 221 h 500"/>
                <a:gd name="T10" fmla="*/ 379 w 379"/>
                <a:gd name="T11" fmla="*/ 500 h 500"/>
                <a:gd name="T12" fmla="*/ 379 w 379"/>
                <a:gd name="T13" fmla="*/ 261 h 500"/>
                <a:gd name="T14" fmla="*/ 221 w 379"/>
                <a:gd name="T15" fmla="*/ 102 h 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500">
                  <a:moveTo>
                    <a:pt x="221" y="102"/>
                  </a:moveTo>
                  <a:cubicBezTo>
                    <a:pt x="152" y="33"/>
                    <a:pt x="152" y="33"/>
                    <a:pt x="152" y="33"/>
                  </a:cubicBezTo>
                  <a:cubicBezTo>
                    <a:pt x="119" y="0"/>
                    <a:pt x="66" y="0"/>
                    <a:pt x="33" y="33"/>
                  </a:cubicBezTo>
                  <a:cubicBezTo>
                    <a:pt x="0" y="66"/>
                    <a:pt x="0" y="120"/>
                    <a:pt x="33" y="153"/>
                  </a:cubicBezTo>
                  <a:cubicBezTo>
                    <a:pt x="101" y="221"/>
                    <a:pt x="101" y="221"/>
                    <a:pt x="101" y="221"/>
                  </a:cubicBezTo>
                  <a:cubicBezTo>
                    <a:pt x="101" y="221"/>
                    <a:pt x="278" y="399"/>
                    <a:pt x="379" y="500"/>
                  </a:cubicBezTo>
                  <a:cubicBezTo>
                    <a:pt x="379" y="261"/>
                    <a:pt x="379" y="261"/>
                    <a:pt x="379" y="261"/>
                  </a:cubicBezTo>
                  <a:lnTo>
                    <a:pt x="221" y="102"/>
                  </a:ln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72" name="Freeform 44">
              <a:extLst>
                <a:ext uri="{FF2B5EF4-FFF2-40B4-BE49-F238E27FC236}">
                  <a16:creationId xmlns:a16="http://schemas.microsoft.com/office/drawing/2014/main" id="{672127DC-14A9-4C32-A689-C4D79238B099}"/>
                </a:ext>
              </a:extLst>
            </p:cNvPr>
            <p:cNvSpPr>
              <a:spLocks noChangeAspect="1"/>
            </p:cNvSpPr>
            <p:nvPr/>
          </p:nvSpPr>
          <p:spPr bwMode="gray">
            <a:xfrm>
              <a:off x="5668" y="1672"/>
              <a:ext cx="7" cy="12"/>
            </a:xfrm>
            <a:custGeom>
              <a:avLst/>
              <a:gdLst>
                <a:gd name="T0" fmla="*/ 0 w 19"/>
                <a:gd name="T1" fmla="*/ 29 h 29"/>
                <a:gd name="T2" fmla="*/ 19 w 19"/>
                <a:gd name="T3" fmla="*/ 29 h 29"/>
                <a:gd name="T4" fmla="*/ 19 w 19"/>
                <a:gd name="T5" fmla="*/ 19 h 29"/>
                <a:gd name="T6" fmla="*/ 0 w 19"/>
                <a:gd name="T7" fmla="*/ 0 h 29"/>
                <a:gd name="T8" fmla="*/ 0 w 19"/>
                <a:gd name="T9" fmla="*/ 29 h 29"/>
              </a:gdLst>
              <a:ahLst/>
              <a:cxnLst>
                <a:cxn ang="0">
                  <a:pos x="T0" y="T1"/>
                </a:cxn>
                <a:cxn ang="0">
                  <a:pos x="T2" y="T3"/>
                </a:cxn>
                <a:cxn ang="0">
                  <a:pos x="T4" y="T5"/>
                </a:cxn>
                <a:cxn ang="0">
                  <a:pos x="T6" y="T7"/>
                </a:cxn>
                <a:cxn ang="0">
                  <a:pos x="T8" y="T9"/>
                </a:cxn>
              </a:cxnLst>
              <a:rect l="0" t="0" r="r" b="b"/>
              <a:pathLst>
                <a:path w="19" h="29">
                  <a:moveTo>
                    <a:pt x="0" y="29"/>
                  </a:moveTo>
                  <a:cubicBezTo>
                    <a:pt x="19" y="29"/>
                    <a:pt x="19" y="29"/>
                    <a:pt x="19" y="29"/>
                  </a:cubicBezTo>
                  <a:cubicBezTo>
                    <a:pt x="19" y="19"/>
                    <a:pt x="19" y="19"/>
                    <a:pt x="19" y="19"/>
                  </a:cubicBezTo>
                  <a:cubicBezTo>
                    <a:pt x="13" y="13"/>
                    <a:pt x="7" y="6"/>
                    <a:pt x="0" y="0"/>
                  </a:cubicBez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73" name="Freeform 45">
              <a:extLst>
                <a:ext uri="{FF2B5EF4-FFF2-40B4-BE49-F238E27FC236}">
                  <a16:creationId xmlns:a16="http://schemas.microsoft.com/office/drawing/2014/main" id="{D5841F95-EA38-43FD-91EF-08F010586BD2}"/>
                </a:ext>
              </a:extLst>
            </p:cNvPr>
            <p:cNvSpPr>
              <a:spLocks noChangeAspect="1"/>
            </p:cNvSpPr>
            <p:nvPr/>
          </p:nvSpPr>
          <p:spPr bwMode="gray">
            <a:xfrm>
              <a:off x="5524" y="1480"/>
              <a:ext cx="69" cy="69"/>
            </a:xfrm>
            <a:custGeom>
              <a:avLst/>
              <a:gdLst>
                <a:gd name="T0" fmla="*/ 80 w 173"/>
                <a:gd name="T1" fmla="*/ 173 h 173"/>
                <a:gd name="T2" fmla="*/ 25 w 173"/>
                <a:gd name="T3" fmla="*/ 118 h 173"/>
                <a:gd name="T4" fmla="*/ 25 w 173"/>
                <a:gd name="T5" fmla="*/ 26 h 173"/>
                <a:gd name="T6" fmla="*/ 117 w 173"/>
                <a:gd name="T7" fmla="*/ 26 h 173"/>
                <a:gd name="T8" fmla="*/ 173 w 173"/>
                <a:gd name="T9" fmla="*/ 81 h 173"/>
                <a:gd name="T10" fmla="*/ 80 w 173"/>
                <a:gd name="T11" fmla="*/ 173 h 173"/>
              </a:gdLst>
              <a:ahLst/>
              <a:cxnLst>
                <a:cxn ang="0">
                  <a:pos x="T0" y="T1"/>
                </a:cxn>
                <a:cxn ang="0">
                  <a:pos x="T2" y="T3"/>
                </a:cxn>
                <a:cxn ang="0">
                  <a:pos x="T4" y="T5"/>
                </a:cxn>
                <a:cxn ang="0">
                  <a:pos x="T6" y="T7"/>
                </a:cxn>
                <a:cxn ang="0">
                  <a:pos x="T8" y="T9"/>
                </a:cxn>
                <a:cxn ang="0">
                  <a:pos x="T10" y="T11"/>
                </a:cxn>
              </a:cxnLst>
              <a:rect l="0" t="0" r="r" b="b"/>
              <a:pathLst>
                <a:path w="173" h="173">
                  <a:moveTo>
                    <a:pt x="80" y="173"/>
                  </a:moveTo>
                  <a:cubicBezTo>
                    <a:pt x="25" y="118"/>
                    <a:pt x="25" y="118"/>
                    <a:pt x="25" y="118"/>
                  </a:cubicBezTo>
                  <a:cubicBezTo>
                    <a:pt x="0" y="93"/>
                    <a:pt x="0" y="51"/>
                    <a:pt x="25" y="26"/>
                  </a:cubicBezTo>
                  <a:cubicBezTo>
                    <a:pt x="51" y="0"/>
                    <a:pt x="92" y="0"/>
                    <a:pt x="117" y="26"/>
                  </a:cubicBezTo>
                  <a:cubicBezTo>
                    <a:pt x="173" y="81"/>
                    <a:pt x="173" y="81"/>
                    <a:pt x="173" y="81"/>
                  </a:cubicBezTo>
                  <a:lnTo>
                    <a:pt x="80" y="173"/>
                  </a:lnTo>
                  <a:close/>
                </a:path>
              </a:pathLst>
            </a:cu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74" name="Freeform 46">
              <a:extLst>
                <a:ext uri="{FF2B5EF4-FFF2-40B4-BE49-F238E27FC236}">
                  <a16:creationId xmlns:a16="http://schemas.microsoft.com/office/drawing/2014/main" id="{BE195DBB-698D-40DC-8C97-B33C87A198D1}"/>
                </a:ext>
              </a:extLst>
            </p:cNvPr>
            <p:cNvSpPr>
              <a:spLocks noChangeAspect="1"/>
            </p:cNvSpPr>
            <p:nvPr/>
          </p:nvSpPr>
          <p:spPr bwMode="gray">
            <a:xfrm>
              <a:off x="5528" y="1427"/>
              <a:ext cx="309" cy="328"/>
            </a:xfrm>
            <a:custGeom>
              <a:avLst/>
              <a:gdLst>
                <a:gd name="T0" fmla="*/ 568 w 770"/>
                <a:gd name="T1" fmla="*/ 0 h 816"/>
                <a:gd name="T2" fmla="*/ 367 w 770"/>
                <a:gd name="T3" fmla="*/ 182 h 816"/>
                <a:gd name="T4" fmla="*/ 367 w 770"/>
                <a:gd name="T5" fmla="*/ 628 h 816"/>
                <a:gd name="T6" fmla="*/ 492 w 770"/>
                <a:gd name="T7" fmla="*/ 628 h 816"/>
                <a:gd name="T8" fmla="*/ 584 w 770"/>
                <a:gd name="T9" fmla="*/ 209 h 816"/>
                <a:gd name="T10" fmla="*/ 596 w 770"/>
                <a:gd name="T11" fmla="*/ 201 h 816"/>
                <a:gd name="T12" fmla="*/ 603 w 770"/>
                <a:gd name="T13" fmla="*/ 213 h 816"/>
                <a:gd name="T14" fmla="*/ 508 w 770"/>
                <a:gd name="T15" fmla="*/ 647 h 816"/>
                <a:gd name="T16" fmla="*/ 85 w 770"/>
                <a:gd name="T17" fmla="*/ 647 h 816"/>
                <a:gd name="T18" fmla="*/ 0 w 770"/>
                <a:gd name="T19" fmla="*/ 731 h 816"/>
                <a:gd name="T20" fmla="*/ 85 w 770"/>
                <a:gd name="T21" fmla="*/ 816 h 816"/>
                <a:gd name="T22" fmla="*/ 182 w 770"/>
                <a:gd name="T23" fmla="*/ 816 h 816"/>
                <a:gd name="T24" fmla="*/ 640 w 770"/>
                <a:gd name="T25" fmla="*/ 816 h 816"/>
                <a:gd name="T26" fmla="*/ 770 w 770"/>
                <a:gd name="T27" fmla="*/ 216 h 816"/>
                <a:gd name="T28" fmla="*/ 770 w 770"/>
                <a:gd name="T29" fmla="*/ 201 h 816"/>
                <a:gd name="T30" fmla="*/ 568 w 770"/>
                <a:gd name="T3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0" h="816">
                  <a:moveTo>
                    <a:pt x="568" y="0"/>
                  </a:moveTo>
                  <a:cubicBezTo>
                    <a:pt x="457" y="0"/>
                    <a:pt x="367" y="90"/>
                    <a:pt x="367" y="182"/>
                  </a:cubicBezTo>
                  <a:cubicBezTo>
                    <a:pt x="367" y="628"/>
                    <a:pt x="367" y="628"/>
                    <a:pt x="367" y="628"/>
                  </a:cubicBezTo>
                  <a:cubicBezTo>
                    <a:pt x="492" y="628"/>
                    <a:pt x="492" y="628"/>
                    <a:pt x="492" y="628"/>
                  </a:cubicBezTo>
                  <a:cubicBezTo>
                    <a:pt x="495" y="613"/>
                    <a:pt x="584" y="209"/>
                    <a:pt x="584" y="209"/>
                  </a:cubicBezTo>
                  <a:cubicBezTo>
                    <a:pt x="585" y="203"/>
                    <a:pt x="591" y="200"/>
                    <a:pt x="596" y="201"/>
                  </a:cubicBezTo>
                  <a:cubicBezTo>
                    <a:pt x="601" y="202"/>
                    <a:pt x="604" y="208"/>
                    <a:pt x="603" y="213"/>
                  </a:cubicBezTo>
                  <a:cubicBezTo>
                    <a:pt x="508" y="647"/>
                    <a:pt x="508" y="647"/>
                    <a:pt x="508" y="647"/>
                  </a:cubicBezTo>
                  <a:cubicBezTo>
                    <a:pt x="85" y="647"/>
                    <a:pt x="85" y="647"/>
                    <a:pt x="85" y="647"/>
                  </a:cubicBezTo>
                  <a:cubicBezTo>
                    <a:pt x="38" y="647"/>
                    <a:pt x="0" y="685"/>
                    <a:pt x="0" y="731"/>
                  </a:cubicBezTo>
                  <a:cubicBezTo>
                    <a:pt x="0" y="778"/>
                    <a:pt x="38" y="816"/>
                    <a:pt x="85" y="816"/>
                  </a:cubicBezTo>
                  <a:cubicBezTo>
                    <a:pt x="182" y="816"/>
                    <a:pt x="182" y="816"/>
                    <a:pt x="182" y="816"/>
                  </a:cubicBezTo>
                  <a:cubicBezTo>
                    <a:pt x="182" y="816"/>
                    <a:pt x="625" y="816"/>
                    <a:pt x="640" y="816"/>
                  </a:cubicBezTo>
                  <a:cubicBezTo>
                    <a:pt x="643" y="802"/>
                    <a:pt x="757" y="274"/>
                    <a:pt x="770" y="216"/>
                  </a:cubicBezTo>
                  <a:cubicBezTo>
                    <a:pt x="770" y="201"/>
                    <a:pt x="770" y="201"/>
                    <a:pt x="770" y="201"/>
                  </a:cubicBezTo>
                  <a:cubicBezTo>
                    <a:pt x="770" y="90"/>
                    <a:pt x="680" y="0"/>
                    <a:pt x="568" y="0"/>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75" name="Freeform 47">
              <a:extLst>
                <a:ext uri="{FF2B5EF4-FFF2-40B4-BE49-F238E27FC236}">
                  <a16:creationId xmlns:a16="http://schemas.microsoft.com/office/drawing/2014/main" id="{C1734BA5-5E24-4788-8D7E-98E4F4B4FE6E}"/>
                </a:ext>
              </a:extLst>
            </p:cNvPr>
            <p:cNvSpPr>
              <a:spLocks noChangeAspect="1"/>
            </p:cNvSpPr>
            <p:nvPr/>
          </p:nvSpPr>
          <p:spPr bwMode="gray">
            <a:xfrm>
              <a:off x="5535" y="1695"/>
              <a:ext cx="58" cy="52"/>
            </a:xfrm>
            <a:custGeom>
              <a:avLst/>
              <a:gdLst>
                <a:gd name="T0" fmla="*/ 66 w 144"/>
                <a:gd name="T1" fmla="*/ 0 h 131"/>
                <a:gd name="T2" fmla="*/ 144 w 144"/>
                <a:gd name="T3" fmla="*/ 0 h 131"/>
                <a:gd name="T4" fmla="*/ 144 w 144"/>
                <a:gd name="T5" fmla="*/ 131 h 131"/>
                <a:gd name="T6" fmla="*/ 66 w 144"/>
                <a:gd name="T7" fmla="*/ 131 h 131"/>
                <a:gd name="T8" fmla="*/ 0 w 144"/>
                <a:gd name="T9" fmla="*/ 65 h 131"/>
                <a:gd name="T10" fmla="*/ 66 w 144"/>
                <a:gd name="T11" fmla="*/ 0 h 131"/>
              </a:gdLst>
              <a:ahLst/>
              <a:cxnLst>
                <a:cxn ang="0">
                  <a:pos x="T0" y="T1"/>
                </a:cxn>
                <a:cxn ang="0">
                  <a:pos x="T2" y="T3"/>
                </a:cxn>
                <a:cxn ang="0">
                  <a:pos x="T4" y="T5"/>
                </a:cxn>
                <a:cxn ang="0">
                  <a:pos x="T6" y="T7"/>
                </a:cxn>
                <a:cxn ang="0">
                  <a:pos x="T8" y="T9"/>
                </a:cxn>
                <a:cxn ang="0">
                  <a:pos x="T10" y="T11"/>
                </a:cxn>
              </a:cxnLst>
              <a:rect l="0" t="0" r="r" b="b"/>
              <a:pathLst>
                <a:path w="144" h="131">
                  <a:moveTo>
                    <a:pt x="66" y="0"/>
                  </a:moveTo>
                  <a:cubicBezTo>
                    <a:pt x="144" y="0"/>
                    <a:pt x="144" y="0"/>
                    <a:pt x="144" y="0"/>
                  </a:cubicBezTo>
                  <a:cubicBezTo>
                    <a:pt x="144" y="131"/>
                    <a:pt x="144" y="131"/>
                    <a:pt x="144" y="131"/>
                  </a:cubicBezTo>
                  <a:cubicBezTo>
                    <a:pt x="66" y="131"/>
                    <a:pt x="66" y="131"/>
                    <a:pt x="66" y="131"/>
                  </a:cubicBezTo>
                  <a:cubicBezTo>
                    <a:pt x="30" y="131"/>
                    <a:pt x="0" y="101"/>
                    <a:pt x="0" y="65"/>
                  </a:cubicBezTo>
                  <a:cubicBezTo>
                    <a:pt x="0" y="29"/>
                    <a:pt x="30" y="0"/>
                    <a:pt x="66" y="0"/>
                  </a:cubicBezTo>
                  <a:close/>
                </a:path>
              </a:pathLst>
            </a:cu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76" name="Oval 48">
              <a:extLst>
                <a:ext uri="{FF2B5EF4-FFF2-40B4-BE49-F238E27FC236}">
                  <a16:creationId xmlns:a16="http://schemas.microsoft.com/office/drawing/2014/main" id="{03118201-D5F7-43E7-A63C-46BEBC1FD51C}"/>
                </a:ext>
              </a:extLst>
            </p:cNvPr>
            <p:cNvSpPr>
              <a:spLocks noChangeAspect="1" noChangeArrowheads="1"/>
            </p:cNvSpPr>
            <p:nvPr/>
          </p:nvSpPr>
          <p:spPr bwMode="gray">
            <a:xfrm>
              <a:off x="5683" y="1594"/>
              <a:ext cx="18" cy="16"/>
            </a:xfrm>
            <a:prstGeom prst="ellipse">
              <a:avLst/>
            </a:pr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77" name="Oval 49">
              <a:extLst>
                <a:ext uri="{FF2B5EF4-FFF2-40B4-BE49-F238E27FC236}">
                  <a16:creationId xmlns:a16="http://schemas.microsoft.com/office/drawing/2014/main" id="{A0E87404-0696-4252-A844-963B899C65EB}"/>
                </a:ext>
              </a:extLst>
            </p:cNvPr>
            <p:cNvSpPr>
              <a:spLocks noChangeAspect="1" noChangeArrowheads="1"/>
            </p:cNvSpPr>
            <p:nvPr/>
          </p:nvSpPr>
          <p:spPr bwMode="gray">
            <a:xfrm>
              <a:off x="5683" y="1652"/>
              <a:ext cx="18" cy="18"/>
            </a:xfrm>
            <a:prstGeom prst="ellipse">
              <a:avLst/>
            </a:pr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78" name="Freeform 50">
              <a:extLst>
                <a:ext uri="{FF2B5EF4-FFF2-40B4-BE49-F238E27FC236}">
                  <a16:creationId xmlns:a16="http://schemas.microsoft.com/office/drawing/2014/main" id="{B06E820D-52F5-482E-95D4-5885EB8B3D69}"/>
                </a:ext>
              </a:extLst>
            </p:cNvPr>
            <p:cNvSpPr>
              <a:spLocks noChangeAspect="1"/>
            </p:cNvSpPr>
            <p:nvPr/>
          </p:nvSpPr>
          <p:spPr bwMode="gray">
            <a:xfrm>
              <a:off x="5685" y="1436"/>
              <a:ext cx="66" cy="130"/>
            </a:xfrm>
            <a:custGeom>
              <a:avLst/>
              <a:gdLst>
                <a:gd name="T0" fmla="*/ 57 w 166"/>
                <a:gd name="T1" fmla="*/ 51 h 324"/>
                <a:gd name="T2" fmla="*/ 52 w 166"/>
                <a:gd name="T3" fmla="*/ 56 h 324"/>
                <a:gd name="T4" fmla="*/ 47 w 166"/>
                <a:gd name="T5" fmla="*/ 61 h 324"/>
                <a:gd name="T6" fmla="*/ 41 w 166"/>
                <a:gd name="T7" fmla="*/ 68 h 324"/>
                <a:gd name="T8" fmla="*/ 35 w 166"/>
                <a:gd name="T9" fmla="*/ 75 h 324"/>
                <a:gd name="T10" fmla="*/ 31 w 166"/>
                <a:gd name="T11" fmla="*/ 81 h 324"/>
                <a:gd name="T12" fmla="*/ 26 w 166"/>
                <a:gd name="T13" fmla="*/ 89 h 324"/>
                <a:gd name="T14" fmla="*/ 22 w 166"/>
                <a:gd name="T15" fmla="*/ 95 h 324"/>
                <a:gd name="T16" fmla="*/ 17 w 166"/>
                <a:gd name="T17" fmla="*/ 105 h 324"/>
                <a:gd name="T18" fmla="*/ 15 w 166"/>
                <a:gd name="T19" fmla="*/ 111 h 324"/>
                <a:gd name="T20" fmla="*/ 11 w 166"/>
                <a:gd name="T21" fmla="*/ 121 h 324"/>
                <a:gd name="T22" fmla="*/ 9 w 166"/>
                <a:gd name="T23" fmla="*/ 127 h 324"/>
                <a:gd name="T24" fmla="*/ 6 w 166"/>
                <a:gd name="T25" fmla="*/ 138 h 324"/>
                <a:gd name="T26" fmla="*/ 4 w 166"/>
                <a:gd name="T27" fmla="*/ 144 h 324"/>
                <a:gd name="T28" fmla="*/ 2 w 166"/>
                <a:gd name="T29" fmla="*/ 156 h 324"/>
                <a:gd name="T30" fmla="*/ 1 w 166"/>
                <a:gd name="T31" fmla="*/ 162 h 324"/>
                <a:gd name="T32" fmla="*/ 0 w 166"/>
                <a:gd name="T33" fmla="*/ 180 h 324"/>
                <a:gd name="T34" fmla="*/ 0 w 166"/>
                <a:gd name="T35" fmla="*/ 324 h 324"/>
                <a:gd name="T36" fmla="*/ 97 w 166"/>
                <a:gd name="T37" fmla="*/ 244 h 324"/>
                <a:gd name="T38" fmla="*/ 166 w 166"/>
                <a:gd name="T39" fmla="*/ 0 h 324"/>
                <a:gd name="T40" fmla="*/ 57 w 166"/>
                <a:gd name="T41" fmla="*/ 5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324">
                  <a:moveTo>
                    <a:pt x="57" y="51"/>
                  </a:moveTo>
                  <a:cubicBezTo>
                    <a:pt x="55" y="53"/>
                    <a:pt x="53" y="54"/>
                    <a:pt x="52" y="56"/>
                  </a:cubicBezTo>
                  <a:cubicBezTo>
                    <a:pt x="50" y="58"/>
                    <a:pt x="48" y="59"/>
                    <a:pt x="47" y="61"/>
                  </a:cubicBezTo>
                  <a:cubicBezTo>
                    <a:pt x="45" y="63"/>
                    <a:pt x="43" y="66"/>
                    <a:pt x="41" y="68"/>
                  </a:cubicBezTo>
                  <a:cubicBezTo>
                    <a:pt x="39" y="70"/>
                    <a:pt x="37" y="72"/>
                    <a:pt x="35" y="75"/>
                  </a:cubicBezTo>
                  <a:cubicBezTo>
                    <a:pt x="34" y="77"/>
                    <a:pt x="32" y="79"/>
                    <a:pt x="31" y="81"/>
                  </a:cubicBezTo>
                  <a:cubicBezTo>
                    <a:pt x="29" y="84"/>
                    <a:pt x="27" y="87"/>
                    <a:pt x="26" y="89"/>
                  </a:cubicBezTo>
                  <a:cubicBezTo>
                    <a:pt x="24" y="91"/>
                    <a:pt x="23" y="93"/>
                    <a:pt x="22" y="95"/>
                  </a:cubicBezTo>
                  <a:cubicBezTo>
                    <a:pt x="20" y="99"/>
                    <a:pt x="19" y="102"/>
                    <a:pt x="17" y="105"/>
                  </a:cubicBezTo>
                  <a:cubicBezTo>
                    <a:pt x="16" y="107"/>
                    <a:pt x="15" y="109"/>
                    <a:pt x="15" y="111"/>
                  </a:cubicBezTo>
                  <a:cubicBezTo>
                    <a:pt x="13" y="114"/>
                    <a:pt x="12" y="118"/>
                    <a:pt x="11" y="121"/>
                  </a:cubicBezTo>
                  <a:cubicBezTo>
                    <a:pt x="10" y="123"/>
                    <a:pt x="9" y="125"/>
                    <a:pt x="9" y="127"/>
                  </a:cubicBezTo>
                  <a:cubicBezTo>
                    <a:pt x="7" y="131"/>
                    <a:pt x="6" y="134"/>
                    <a:pt x="6" y="138"/>
                  </a:cubicBezTo>
                  <a:cubicBezTo>
                    <a:pt x="5" y="140"/>
                    <a:pt x="4" y="142"/>
                    <a:pt x="4" y="144"/>
                  </a:cubicBezTo>
                  <a:cubicBezTo>
                    <a:pt x="3" y="148"/>
                    <a:pt x="3" y="152"/>
                    <a:pt x="2" y="156"/>
                  </a:cubicBezTo>
                  <a:cubicBezTo>
                    <a:pt x="2" y="158"/>
                    <a:pt x="2" y="160"/>
                    <a:pt x="1" y="162"/>
                  </a:cubicBezTo>
                  <a:cubicBezTo>
                    <a:pt x="1" y="168"/>
                    <a:pt x="0" y="174"/>
                    <a:pt x="0" y="180"/>
                  </a:cubicBezTo>
                  <a:cubicBezTo>
                    <a:pt x="0" y="324"/>
                    <a:pt x="0" y="324"/>
                    <a:pt x="0" y="324"/>
                  </a:cubicBezTo>
                  <a:cubicBezTo>
                    <a:pt x="97" y="244"/>
                    <a:pt x="97" y="244"/>
                    <a:pt x="97" y="244"/>
                  </a:cubicBezTo>
                  <a:cubicBezTo>
                    <a:pt x="166" y="0"/>
                    <a:pt x="166" y="0"/>
                    <a:pt x="166" y="0"/>
                  </a:cubicBezTo>
                  <a:cubicBezTo>
                    <a:pt x="124" y="5"/>
                    <a:pt x="86" y="24"/>
                    <a:pt x="57" y="51"/>
                  </a:cubicBezTo>
                  <a:close/>
                </a:path>
              </a:pathLst>
            </a:cu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79" name="Freeform 51">
              <a:extLst>
                <a:ext uri="{FF2B5EF4-FFF2-40B4-BE49-F238E27FC236}">
                  <a16:creationId xmlns:a16="http://schemas.microsoft.com/office/drawing/2014/main" id="{82CB63C3-BB05-42FD-B3AE-EF9BEF753DCA}"/>
                </a:ext>
              </a:extLst>
            </p:cNvPr>
            <p:cNvSpPr>
              <a:spLocks noChangeAspect="1"/>
            </p:cNvSpPr>
            <p:nvPr/>
          </p:nvSpPr>
          <p:spPr bwMode="gray">
            <a:xfrm>
              <a:off x="5685" y="1455"/>
              <a:ext cx="24" cy="111"/>
            </a:xfrm>
            <a:custGeom>
              <a:avLst/>
              <a:gdLst>
                <a:gd name="T0" fmla="*/ 57 w 60"/>
                <a:gd name="T1" fmla="*/ 3 h 276"/>
                <a:gd name="T2" fmla="*/ 52 w 60"/>
                <a:gd name="T3" fmla="*/ 8 h 276"/>
                <a:gd name="T4" fmla="*/ 47 w 60"/>
                <a:gd name="T5" fmla="*/ 13 h 276"/>
                <a:gd name="T6" fmla="*/ 41 w 60"/>
                <a:gd name="T7" fmla="*/ 20 h 276"/>
                <a:gd name="T8" fmla="*/ 35 w 60"/>
                <a:gd name="T9" fmla="*/ 27 h 276"/>
                <a:gd name="T10" fmla="*/ 31 w 60"/>
                <a:gd name="T11" fmla="*/ 33 h 276"/>
                <a:gd name="T12" fmla="*/ 26 w 60"/>
                <a:gd name="T13" fmla="*/ 41 h 276"/>
                <a:gd name="T14" fmla="*/ 22 w 60"/>
                <a:gd name="T15" fmla="*/ 47 h 276"/>
                <a:gd name="T16" fmla="*/ 17 w 60"/>
                <a:gd name="T17" fmla="*/ 57 h 276"/>
                <a:gd name="T18" fmla="*/ 15 w 60"/>
                <a:gd name="T19" fmla="*/ 63 h 276"/>
                <a:gd name="T20" fmla="*/ 11 w 60"/>
                <a:gd name="T21" fmla="*/ 73 h 276"/>
                <a:gd name="T22" fmla="*/ 9 w 60"/>
                <a:gd name="T23" fmla="*/ 79 h 276"/>
                <a:gd name="T24" fmla="*/ 6 w 60"/>
                <a:gd name="T25" fmla="*/ 90 h 276"/>
                <a:gd name="T26" fmla="*/ 4 w 60"/>
                <a:gd name="T27" fmla="*/ 96 h 276"/>
                <a:gd name="T28" fmla="*/ 2 w 60"/>
                <a:gd name="T29" fmla="*/ 108 h 276"/>
                <a:gd name="T30" fmla="*/ 1 w 60"/>
                <a:gd name="T31" fmla="*/ 114 h 276"/>
                <a:gd name="T32" fmla="*/ 0 w 60"/>
                <a:gd name="T33" fmla="*/ 132 h 276"/>
                <a:gd name="T34" fmla="*/ 0 w 60"/>
                <a:gd name="T35" fmla="*/ 276 h 276"/>
                <a:gd name="T36" fmla="*/ 60 w 60"/>
                <a:gd name="T37" fmla="*/ 227 h 276"/>
                <a:gd name="T38" fmla="*/ 60 w 60"/>
                <a:gd name="T39" fmla="*/ 0 h 276"/>
                <a:gd name="T40" fmla="*/ 57 w 60"/>
                <a:gd name="T41" fmla="*/ 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276">
                  <a:moveTo>
                    <a:pt x="57" y="3"/>
                  </a:moveTo>
                  <a:cubicBezTo>
                    <a:pt x="55" y="5"/>
                    <a:pt x="53" y="6"/>
                    <a:pt x="52" y="8"/>
                  </a:cubicBezTo>
                  <a:cubicBezTo>
                    <a:pt x="50" y="10"/>
                    <a:pt x="48" y="11"/>
                    <a:pt x="47" y="13"/>
                  </a:cubicBezTo>
                  <a:cubicBezTo>
                    <a:pt x="45" y="15"/>
                    <a:pt x="43" y="18"/>
                    <a:pt x="41" y="20"/>
                  </a:cubicBezTo>
                  <a:cubicBezTo>
                    <a:pt x="39" y="22"/>
                    <a:pt x="37" y="24"/>
                    <a:pt x="35" y="27"/>
                  </a:cubicBezTo>
                  <a:cubicBezTo>
                    <a:pt x="34" y="29"/>
                    <a:pt x="32" y="31"/>
                    <a:pt x="31" y="33"/>
                  </a:cubicBezTo>
                  <a:cubicBezTo>
                    <a:pt x="29" y="36"/>
                    <a:pt x="27" y="39"/>
                    <a:pt x="26" y="41"/>
                  </a:cubicBezTo>
                  <a:cubicBezTo>
                    <a:pt x="24" y="43"/>
                    <a:pt x="23" y="45"/>
                    <a:pt x="22" y="47"/>
                  </a:cubicBezTo>
                  <a:cubicBezTo>
                    <a:pt x="20" y="51"/>
                    <a:pt x="19" y="54"/>
                    <a:pt x="17" y="57"/>
                  </a:cubicBezTo>
                  <a:cubicBezTo>
                    <a:pt x="16" y="59"/>
                    <a:pt x="15" y="61"/>
                    <a:pt x="15" y="63"/>
                  </a:cubicBezTo>
                  <a:cubicBezTo>
                    <a:pt x="13" y="66"/>
                    <a:pt x="12" y="70"/>
                    <a:pt x="11" y="73"/>
                  </a:cubicBezTo>
                  <a:cubicBezTo>
                    <a:pt x="10" y="75"/>
                    <a:pt x="9" y="77"/>
                    <a:pt x="9" y="79"/>
                  </a:cubicBezTo>
                  <a:cubicBezTo>
                    <a:pt x="7" y="83"/>
                    <a:pt x="6" y="86"/>
                    <a:pt x="6" y="90"/>
                  </a:cubicBezTo>
                  <a:cubicBezTo>
                    <a:pt x="5" y="92"/>
                    <a:pt x="4" y="94"/>
                    <a:pt x="4" y="96"/>
                  </a:cubicBezTo>
                  <a:cubicBezTo>
                    <a:pt x="3" y="100"/>
                    <a:pt x="3" y="104"/>
                    <a:pt x="2" y="108"/>
                  </a:cubicBezTo>
                  <a:cubicBezTo>
                    <a:pt x="2" y="110"/>
                    <a:pt x="2" y="112"/>
                    <a:pt x="1" y="114"/>
                  </a:cubicBezTo>
                  <a:cubicBezTo>
                    <a:pt x="1" y="120"/>
                    <a:pt x="0" y="126"/>
                    <a:pt x="0" y="132"/>
                  </a:cubicBezTo>
                  <a:cubicBezTo>
                    <a:pt x="0" y="276"/>
                    <a:pt x="0" y="276"/>
                    <a:pt x="0" y="276"/>
                  </a:cubicBezTo>
                  <a:cubicBezTo>
                    <a:pt x="60" y="227"/>
                    <a:pt x="60" y="227"/>
                    <a:pt x="60" y="227"/>
                  </a:cubicBezTo>
                  <a:cubicBezTo>
                    <a:pt x="60" y="0"/>
                    <a:pt x="60" y="0"/>
                    <a:pt x="60" y="0"/>
                  </a:cubicBezTo>
                  <a:cubicBezTo>
                    <a:pt x="59" y="1"/>
                    <a:pt x="58" y="2"/>
                    <a:pt x="57" y="3"/>
                  </a:cubicBezTo>
                  <a:close/>
                </a:path>
              </a:pathLst>
            </a:custGeom>
            <a:solidFill>
              <a:srgbClr val="96A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80" name="Freeform 52">
              <a:extLst>
                <a:ext uri="{FF2B5EF4-FFF2-40B4-BE49-F238E27FC236}">
                  <a16:creationId xmlns:a16="http://schemas.microsoft.com/office/drawing/2014/main" id="{C32843F6-3365-4DDF-A99B-908CD5679EF8}"/>
                </a:ext>
              </a:extLst>
            </p:cNvPr>
            <p:cNvSpPr>
              <a:spLocks noChangeAspect="1"/>
            </p:cNvSpPr>
            <p:nvPr/>
          </p:nvSpPr>
          <p:spPr bwMode="gray">
            <a:xfrm>
              <a:off x="5235" y="1593"/>
              <a:ext cx="183" cy="35"/>
            </a:xfrm>
            <a:custGeom>
              <a:avLst/>
              <a:gdLst>
                <a:gd name="T0" fmla="*/ 893 w 893"/>
                <a:gd name="T1" fmla="*/ 173 h 173"/>
                <a:gd name="T2" fmla="*/ 0 w 893"/>
                <a:gd name="T3" fmla="*/ 173 h 173"/>
                <a:gd name="T4" fmla="*/ 142 w 893"/>
                <a:gd name="T5" fmla="*/ 0 h 173"/>
                <a:gd name="T6" fmla="*/ 751 w 893"/>
                <a:gd name="T7" fmla="*/ 0 h 173"/>
                <a:gd name="T8" fmla="*/ 893 w 893"/>
                <a:gd name="T9" fmla="*/ 173 h 173"/>
              </a:gdLst>
              <a:ahLst/>
              <a:cxnLst>
                <a:cxn ang="0">
                  <a:pos x="T0" y="T1"/>
                </a:cxn>
                <a:cxn ang="0">
                  <a:pos x="T2" y="T3"/>
                </a:cxn>
                <a:cxn ang="0">
                  <a:pos x="T4" y="T5"/>
                </a:cxn>
                <a:cxn ang="0">
                  <a:pos x="T6" y="T7"/>
                </a:cxn>
                <a:cxn ang="0">
                  <a:pos x="T8" y="T9"/>
                </a:cxn>
              </a:cxnLst>
              <a:rect l="0" t="0" r="r" b="b"/>
              <a:pathLst>
                <a:path w="893" h="173">
                  <a:moveTo>
                    <a:pt x="893" y="173"/>
                  </a:moveTo>
                  <a:lnTo>
                    <a:pt x="0" y="173"/>
                  </a:lnTo>
                  <a:lnTo>
                    <a:pt x="142" y="0"/>
                  </a:lnTo>
                  <a:lnTo>
                    <a:pt x="751" y="0"/>
                  </a:lnTo>
                  <a:lnTo>
                    <a:pt x="893"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sp>
        <p:nvSpPr>
          <p:cNvPr id="281" name="正方形/長方形 280">
            <a:extLst>
              <a:ext uri="{FF2B5EF4-FFF2-40B4-BE49-F238E27FC236}">
                <a16:creationId xmlns:a16="http://schemas.microsoft.com/office/drawing/2014/main" id="{1911B558-6CE5-41A9-A975-2AA8B234E54E}"/>
              </a:ext>
            </a:extLst>
          </p:cNvPr>
          <p:cNvSpPr/>
          <p:nvPr/>
        </p:nvSpPr>
        <p:spPr>
          <a:xfrm>
            <a:off x="528915" y="3143669"/>
            <a:ext cx="1148197" cy="3365081"/>
          </a:xfrm>
          <a:prstGeom prst="rect">
            <a:avLst/>
          </a:prstGeom>
          <a:noFill/>
          <a:ln w="9525" cap="flat" cmpd="sng" algn="ctr">
            <a:solidFill>
              <a:srgbClr val="8064A2">
                <a:lumMod val="50000"/>
              </a:srgb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1" lang="ja-JP" altLang="en-US" sz="1108" b="0" i="0" u="none" strike="noStrike" kern="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grpSp>
        <p:nvGrpSpPr>
          <p:cNvPr id="282" name="Group 40">
            <a:extLst>
              <a:ext uri="{FF2B5EF4-FFF2-40B4-BE49-F238E27FC236}">
                <a16:creationId xmlns:a16="http://schemas.microsoft.com/office/drawing/2014/main" id="{4D501B8E-7A26-42EA-905A-9EB35CD20FAB}"/>
              </a:ext>
            </a:extLst>
          </p:cNvPr>
          <p:cNvGrpSpPr>
            <a:grpSpLocks/>
          </p:cNvGrpSpPr>
          <p:nvPr/>
        </p:nvGrpSpPr>
        <p:grpSpPr bwMode="auto">
          <a:xfrm>
            <a:off x="842657" y="4218155"/>
            <a:ext cx="767997" cy="593379"/>
            <a:chOff x="2802" y="2696"/>
            <a:chExt cx="950" cy="734"/>
          </a:xfrm>
        </p:grpSpPr>
        <p:grpSp>
          <p:nvGrpSpPr>
            <p:cNvPr id="283" name="Group 41">
              <a:extLst>
                <a:ext uri="{FF2B5EF4-FFF2-40B4-BE49-F238E27FC236}">
                  <a16:creationId xmlns:a16="http://schemas.microsoft.com/office/drawing/2014/main" id="{39F96DA9-50DA-4130-B5F3-B74A0DFDB518}"/>
                </a:ext>
              </a:extLst>
            </p:cNvPr>
            <p:cNvGrpSpPr>
              <a:grpSpLocks/>
            </p:cNvGrpSpPr>
            <p:nvPr/>
          </p:nvGrpSpPr>
          <p:grpSpPr bwMode="auto">
            <a:xfrm>
              <a:off x="2802" y="3203"/>
              <a:ext cx="950" cy="227"/>
              <a:chOff x="5070" y="2160"/>
              <a:chExt cx="950" cy="227"/>
            </a:xfrm>
          </p:grpSpPr>
          <p:sp>
            <p:nvSpPr>
              <p:cNvPr id="288" name="Freeform 42">
                <a:extLst>
                  <a:ext uri="{FF2B5EF4-FFF2-40B4-BE49-F238E27FC236}">
                    <a16:creationId xmlns:a16="http://schemas.microsoft.com/office/drawing/2014/main" id="{FABC306A-44BF-4BD6-B126-78EBF40EE130}"/>
                  </a:ext>
                </a:extLst>
              </p:cNvPr>
              <p:cNvSpPr>
                <a:spLocks/>
              </p:cNvSpPr>
              <p:nvPr/>
            </p:nvSpPr>
            <p:spPr bwMode="auto">
              <a:xfrm>
                <a:off x="5070" y="2160"/>
                <a:ext cx="950" cy="161"/>
              </a:xfrm>
              <a:custGeom>
                <a:avLst/>
                <a:gdLst>
                  <a:gd name="T0" fmla="*/ 777 w 950"/>
                  <a:gd name="T1" fmla="*/ 0 h 116"/>
                  <a:gd name="T2" fmla="*/ 180 w 950"/>
                  <a:gd name="T3" fmla="*/ 0 h 116"/>
                  <a:gd name="T4" fmla="*/ 0 w 950"/>
                  <a:gd name="T5" fmla="*/ 116 h 116"/>
                  <a:gd name="T6" fmla="*/ 950 w 950"/>
                  <a:gd name="T7" fmla="*/ 116 h 116"/>
                  <a:gd name="T8" fmla="*/ 777 w 950"/>
                  <a:gd name="T9" fmla="*/ 0 h 116"/>
                  <a:gd name="T10" fmla="*/ 777 w 950"/>
                  <a:gd name="T11" fmla="*/ 0 h 116"/>
                </a:gdLst>
                <a:ahLst/>
                <a:cxnLst>
                  <a:cxn ang="0">
                    <a:pos x="T0" y="T1"/>
                  </a:cxn>
                  <a:cxn ang="0">
                    <a:pos x="T2" y="T3"/>
                  </a:cxn>
                  <a:cxn ang="0">
                    <a:pos x="T4" y="T5"/>
                  </a:cxn>
                  <a:cxn ang="0">
                    <a:pos x="T6" y="T7"/>
                  </a:cxn>
                  <a:cxn ang="0">
                    <a:pos x="T8" y="T9"/>
                  </a:cxn>
                  <a:cxn ang="0">
                    <a:pos x="T10" y="T11"/>
                  </a:cxn>
                </a:cxnLst>
                <a:rect l="0" t="0" r="r" b="b"/>
                <a:pathLst>
                  <a:path w="950" h="116">
                    <a:moveTo>
                      <a:pt x="777" y="0"/>
                    </a:moveTo>
                    <a:lnTo>
                      <a:pt x="180" y="0"/>
                    </a:lnTo>
                    <a:lnTo>
                      <a:pt x="0" y="116"/>
                    </a:lnTo>
                    <a:lnTo>
                      <a:pt x="950" y="116"/>
                    </a:lnTo>
                    <a:lnTo>
                      <a:pt x="777" y="0"/>
                    </a:lnTo>
                    <a:lnTo>
                      <a:pt x="777" y="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89" name="Freeform 43">
                <a:extLst>
                  <a:ext uri="{FF2B5EF4-FFF2-40B4-BE49-F238E27FC236}">
                    <a16:creationId xmlns:a16="http://schemas.microsoft.com/office/drawing/2014/main" id="{3A469631-6256-43AE-AB7E-67C3BE374663}"/>
                  </a:ext>
                </a:extLst>
              </p:cNvPr>
              <p:cNvSpPr>
                <a:spLocks/>
              </p:cNvSpPr>
              <p:nvPr/>
            </p:nvSpPr>
            <p:spPr bwMode="auto">
              <a:xfrm>
                <a:off x="5072" y="2323"/>
                <a:ext cx="948" cy="64"/>
              </a:xfrm>
              <a:custGeom>
                <a:avLst/>
                <a:gdLst>
                  <a:gd name="T0" fmla="*/ 948 w 948"/>
                  <a:gd name="T1" fmla="*/ 80 h 80"/>
                  <a:gd name="T2" fmla="*/ 0 w 948"/>
                  <a:gd name="T3" fmla="*/ 80 h 80"/>
                  <a:gd name="T4" fmla="*/ 0 w 948"/>
                  <a:gd name="T5" fmla="*/ 0 h 80"/>
                  <a:gd name="T6" fmla="*/ 948 w 948"/>
                  <a:gd name="T7" fmla="*/ 0 h 80"/>
                  <a:gd name="T8" fmla="*/ 948 w 948"/>
                  <a:gd name="T9" fmla="*/ 80 h 80"/>
                  <a:gd name="T10" fmla="*/ 948 w 948"/>
                  <a:gd name="T11" fmla="*/ 80 h 80"/>
                </a:gdLst>
                <a:ahLst/>
                <a:cxnLst>
                  <a:cxn ang="0">
                    <a:pos x="T0" y="T1"/>
                  </a:cxn>
                  <a:cxn ang="0">
                    <a:pos x="T2" y="T3"/>
                  </a:cxn>
                  <a:cxn ang="0">
                    <a:pos x="T4" y="T5"/>
                  </a:cxn>
                  <a:cxn ang="0">
                    <a:pos x="T6" y="T7"/>
                  </a:cxn>
                  <a:cxn ang="0">
                    <a:pos x="T8" y="T9"/>
                  </a:cxn>
                  <a:cxn ang="0">
                    <a:pos x="T10" y="T11"/>
                  </a:cxn>
                </a:cxnLst>
                <a:rect l="0" t="0" r="r" b="b"/>
                <a:pathLst>
                  <a:path w="948" h="80">
                    <a:moveTo>
                      <a:pt x="948" y="80"/>
                    </a:moveTo>
                    <a:lnTo>
                      <a:pt x="0" y="80"/>
                    </a:lnTo>
                    <a:lnTo>
                      <a:pt x="0" y="0"/>
                    </a:lnTo>
                    <a:lnTo>
                      <a:pt x="948" y="0"/>
                    </a:lnTo>
                    <a:lnTo>
                      <a:pt x="948" y="80"/>
                    </a:lnTo>
                    <a:lnTo>
                      <a:pt x="948" y="8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90" name="Freeform 44">
                <a:extLst>
                  <a:ext uri="{FF2B5EF4-FFF2-40B4-BE49-F238E27FC236}">
                    <a16:creationId xmlns:a16="http://schemas.microsoft.com/office/drawing/2014/main" id="{923DCEE2-A4E4-4495-BC34-D9F24FC0FB8C}"/>
                  </a:ext>
                </a:extLst>
              </p:cNvPr>
              <p:cNvSpPr>
                <a:spLocks/>
              </p:cNvSpPr>
              <p:nvPr/>
            </p:nvSpPr>
            <p:spPr bwMode="auto">
              <a:xfrm>
                <a:off x="5386" y="2172"/>
                <a:ext cx="318" cy="124"/>
              </a:xfrm>
              <a:custGeom>
                <a:avLst/>
                <a:gdLst>
                  <a:gd name="T0" fmla="*/ 312 w 312"/>
                  <a:gd name="T1" fmla="*/ 59 h 59"/>
                  <a:gd name="T2" fmla="*/ 0 w 312"/>
                  <a:gd name="T3" fmla="*/ 59 h 59"/>
                  <a:gd name="T4" fmla="*/ 50 w 312"/>
                  <a:gd name="T5" fmla="*/ 0 h 59"/>
                  <a:gd name="T6" fmla="*/ 263 w 312"/>
                  <a:gd name="T7" fmla="*/ 0 h 59"/>
                  <a:gd name="T8" fmla="*/ 312 w 312"/>
                  <a:gd name="T9" fmla="*/ 59 h 59"/>
                  <a:gd name="T10" fmla="*/ 312 w 312"/>
                  <a:gd name="T11" fmla="*/ 59 h 59"/>
                </a:gdLst>
                <a:ahLst/>
                <a:cxnLst>
                  <a:cxn ang="0">
                    <a:pos x="T0" y="T1"/>
                  </a:cxn>
                  <a:cxn ang="0">
                    <a:pos x="T2" y="T3"/>
                  </a:cxn>
                  <a:cxn ang="0">
                    <a:pos x="T4" y="T5"/>
                  </a:cxn>
                  <a:cxn ang="0">
                    <a:pos x="T6" y="T7"/>
                  </a:cxn>
                  <a:cxn ang="0">
                    <a:pos x="T8" y="T9"/>
                  </a:cxn>
                  <a:cxn ang="0">
                    <a:pos x="T10" y="T11"/>
                  </a:cxn>
                </a:cxnLst>
                <a:rect l="0" t="0" r="r" b="b"/>
                <a:pathLst>
                  <a:path w="312" h="59">
                    <a:moveTo>
                      <a:pt x="312" y="59"/>
                    </a:moveTo>
                    <a:lnTo>
                      <a:pt x="0" y="59"/>
                    </a:lnTo>
                    <a:lnTo>
                      <a:pt x="50" y="0"/>
                    </a:lnTo>
                    <a:lnTo>
                      <a:pt x="263" y="0"/>
                    </a:lnTo>
                    <a:lnTo>
                      <a:pt x="312" y="59"/>
                    </a:lnTo>
                    <a:lnTo>
                      <a:pt x="31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sp>
          <p:nvSpPr>
            <p:cNvPr id="284" name="Freeform 45">
              <a:extLst>
                <a:ext uri="{FF2B5EF4-FFF2-40B4-BE49-F238E27FC236}">
                  <a16:creationId xmlns:a16="http://schemas.microsoft.com/office/drawing/2014/main" id="{D18EF7CA-D0E9-4396-B0F4-106692E67757}"/>
                </a:ext>
              </a:extLst>
            </p:cNvPr>
            <p:cNvSpPr>
              <a:spLocks/>
            </p:cNvSpPr>
            <p:nvPr/>
          </p:nvSpPr>
          <p:spPr bwMode="auto">
            <a:xfrm>
              <a:off x="3204" y="3176"/>
              <a:ext cx="62" cy="148"/>
            </a:xfrm>
            <a:custGeom>
              <a:avLst/>
              <a:gdLst>
                <a:gd name="T0" fmla="*/ 14 w 31"/>
                <a:gd name="T1" fmla="*/ 1 h 74"/>
                <a:gd name="T2" fmla="*/ 0 w 31"/>
                <a:gd name="T3" fmla="*/ 5 h 74"/>
                <a:gd name="T4" fmla="*/ 0 w 31"/>
                <a:gd name="T5" fmla="*/ 5 h 74"/>
                <a:gd name="T6" fmla="*/ 0 w 31"/>
                <a:gd name="T7" fmla="*/ 6 h 74"/>
                <a:gd name="T8" fmla="*/ 15 w 31"/>
                <a:gd name="T9" fmla="*/ 60 h 74"/>
                <a:gd name="T10" fmla="*/ 15 w 31"/>
                <a:gd name="T11" fmla="*/ 60 h 74"/>
                <a:gd name="T12" fmla="*/ 27 w 31"/>
                <a:gd name="T13" fmla="*/ 74 h 74"/>
                <a:gd name="T14" fmla="*/ 27 w 31"/>
                <a:gd name="T15" fmla="*/ 74 h 74"/>
                <a:gd name="T16" fmla="*/ 28 w 31"/>
                <a:gd name="T17" fmla="*/ 73 h 74"/>
                <a:gd name="T18" fmla="*/ 29 w 31"/>
                <a:gd name="T19" fmla="*/ 66 h 74"/>
                <a:gd name="T20" fmla="*/ 30 w 31"/>
                <a:gd name="T21" fmla="*/ 56 h 74"/>
                <a:gd name="T22" fmla="*/ 31 w 31"/>
                <a:gd name="T23" fmla="*/ 56 h 74"/>
                <a:gd name="T24" fmla="*/ 15 w 31"/>
                <a:gd name="T25" fmla="*/ 1 h 74"/>
                <a:gd name="T26" fmla="*/ 14 w 31"/>
                <a:gd name="T2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74">
                  <a:moveTo>
                    <a:pt x="14" y="1"/>
                  </a:moveTo>
                  <a:cubicBezTo>
                    <a:pt x="14" y="1"/>
                    <a:pt x="14" y="1"/>
                    <a:pt x="0" y="5"/>
                  </a:cubicBezTo>
                  <a:cubicBezTo>
                    <a:pt x="0" y="5"/>
                    <a:pt x="0" y="5"/>
                    <a:pt x="0" y="5"/>
                  </a:cubicBezTo>
                  <a:cubicBezTo>
                    <a:pt x="0" y="5"/>
                    <a:pt x="0" y="5"/>
                    <a:pt x="0" y="6"/>
                  </a:cubicBezTo>
                  <a:cubicBezTo>
                    <a:pt x="0" y="6"/>
                    <a:pt x="0" y="6"/>
                    <a:pt x="15" y="60"/>
                  </a:cubicBezTo>
                  <a:cubicBezTo>
                    <a:pt x="15" y="60"/>
                    <a:pt x="15" y="60"/>
                    <a:pt x="15" y="60"/>
                  </a:cubicBezTo>
                  <a:cubicBezTo>
                    <a:pt x="15" y="60"/>
                    <a:pt x="15" y="60"/>
                    <a:pt x="27" y="74"/>
                  </a:cubicBezTo>
                  <a:cubicBezTo>
                    <a:pt x="27" y="74"/>
                    <a:pt x="27" y="74"/>
                    <a:pt x="27" y="74"/>
                  </a:cubicBezTo>
                  <a:cubicBezTo>
                    <a:pt x="28" y="74"/>
                    <a:pt x="28" y="74"/>
                    <a:pt x="28" y="73"/>
                  </a:cubicBezTo>
                  <a:cubicBezTo>
                    <a:pt x="28" y="73"/>
                    <a:pt x="28" y="73"/>
                    <a:pt x="29" y="66"/>
                  </a:cubicBezTo>
                  <a:cubicBezTo>
                    <a:pt x="29" y="66"/>
                    <a:pt x="29" y="66"/>
                    <a:pt x="30" y="56"/>
                  </a:cubicBezTo>
                  <a:cubicBezTo>
                    <a:pt x="30" y="56"/>
                    <a:pt x="30" y="56"/>
                    <a:pt x="31" y="56"/>
                  </a:cubicBezTo>
                  <a:cubicBezTo>
                    <a:pt x="31" y="56"/>
                    <a:pt x="31" y="56"/>
                    <a:pt x="15" y="1"/>
                  </a:cubicBezTo>
                  <a:cubicBezTo>
                    <a:pt x="15" y="1"/>
                    <a:pt x="14" y="0"/>
                    <a:pt x="14" y="1"/>
                  </a:cubicBezTo>
                  <a:close/>
                </a:path>
              </a:pathLst>
            </a:custGeom>
            <a:solidFill>
              <a:srgbClr val="2E6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nvGrpSpPr>
            <p:cNvPr id="285" name="Group 46">
              <a:extLst>
                <a:ext uri="{FF2B5EF4-FFF2-40B4-BE49-F238E27FC236}">
                  <a16:creationId xmlns:a16="http://schemas.microsoft.com/office/drawing/2014/main" id="{15C0A2C2-7347-489A-B38F-D66D5059339C}"/>
                </a:ext>
              </a:extLst>
            </p:cNvPr>
            <p:cNvGrpSpPr>
              <a:grpSpLocks/>
            </p:cNvGrpSpPr>
            <p:nvPr/>
          </p:nvGrpSpPr>
          <p:grpSpPr bwMode="auto">
            <a:xfrm>
              <a:off x="3076" y="2696"/>
              <a:ext cx="417" cy="594"/>
              <a:chOff x="3443" y="2612"/>
              <a:chExt cx="417" cy="594"/>
            </a:xfrm>
          </p:grpSpPr>
          <p:sp>
            <p:nvSpPr>
              <p:cNvPr id="286" name="Freeform 47">
                <a:extLst>
                  <a:ext uri="{FF2B5EF4-FFF2-40B4-BE49-F238E27FC236}">
                    <a16:creationId xmlns:a16="http://schemas.microsoft.com/office/drawing/2014/main" id="{71782423-88BB-49F9-8102-B020F0255777}"/>
                  </a:ext>
                </a:extLst>
              </p:cNvPr>
              <p:cNvSpPr>
                <a:spLocks noEditPoints="1"/>
              </p:cNvSpPr>
              <p:nvPr/>
            </p:nvSpPr>
            <p:spPr bwMode="auto">
              <a:xfrm>
                <a:off x="3443" y="2795"/>
                <a:ext cx="417" cy="411"/>
              </a:xfrm>
              <a:custGeom>
                <a:avLst/>
                <a:gdLst>
                  <a:gd name="T0" fmla="*/ 182 w 208"/>
                  <a:gd name="T1" fmla="*/ 0 h 205"/>
                  <a:gd name="T2" fmla="*/ 24 w 208"/>
                  <a:gd name="T3" fmla="*/ 0 h 205"/>
                  <a:gd name="T4" fmla="*/ 0 w 208"/>
                  <a:gd name="T5" fmla="*/ 24 h 205"/>
                  <a:gd name="T6" fmla="*/ 0 w 208"/>
                  <a:gd name="T7" fmla="*/ 161 h 205"/>
                  <a:gd name="T8" fmla="*/ 5 w 208"/>
                  <a:gd name="T9" fmla="*/ 168 h 205"/>
                  <a:gd name="T10" fmla="*/ 10 w 208"/>
                  <a:gd name="T11" fmla="*/ 170 h 205"/>
                  <a:gd name="T12" fmla="*/ 42 w 208"/>
                  <a:gd name="T13" fmla="*/ 185 h 205"/>
                  <a:gd name="T14" fmla="*/ 63 w 208"/>
                  <a:gd name="T15" fmla="*/ 195 h 205"/>
                  <a:gd name="T16" fmla="*/ 77 w 208"/>
                  <a:gd name="T17" fmla="*/ 201 h 205"/>
                  <a:gd name="T18" fmla="*/ 99 w 208"/>
                  <a:gd name="T19" fmla="*/ 195 h 205"/>
                  <a:gd name="T20" fmla="*/ 100 w 208"/>
                  <a:gd name="T21" fmla="*/ 194 h 205"/>
                  <a:gd name="T22" fmla="*/ 92 w 208"/>
                  <a:gd name="T23" fmla="*/ 171 h 205"/>
                  <a:gd name="T24" fmla="*/ 72 w 208"/>
                  <a:gd name="T25" fmla="*/ 161 h 205"/>
                  <a:gd name="T26" fmla="*/ 91 w 208"/>
                  <a:gd name="T27" fmla="*/ 161 h 205"/>
                  <a:gd name="T28" fmla="*/ 100 w 208"/>
                  <a:gd name="T29" fmla="*/ 161 h 205"/>
                  <a:gd name="T30" fmla="*/ 109 w 208"/>
                  <a:gd name="T31" fmla="*/ 161 h 205"/>
                  <a:gd name="T32" fmla="*/ 136 w 208"/>
                  <a:gd name="T33" fmla="*/ 161 h 205"/>
                  <a:gd name="T34" fmla="*/ 116 w 208"/>
                  <a:gd name="T35" fmla="*/ 171 h 205"/>
                  <a:gd name="T36" fmla="*/ 108 w 208"/>
                  <a:gd name="T37" fmla="*/ 194 h 205"/>
                  <a:gd name="T38" fmla="*/ 108 w 208"/>
                  <a:gd name="T39" fmla="*/ 195 h 205"/>
                  <a:gd name="T40" fmla="*/ 131 w 208"/>
                  <a:gd name="T41" fmla="*/ 201 h 205"/>
                  <a:gd name="T42" fmla="*/ 145 w 208"/>
                  <a:gd name="T43" fmla="*/ 195 h 205"/>
                  <a:gd name="T44" fmla="*/ 167 w 208"/>
                  <a:gd name="T45" fmla="*/ 185 h 205"/>
                  <a:gd name="T46" fmla="*/ 197 w 208"/>
                  <a:gd name="T47" fmla="*/ 170 h 205"/>
                  <a:gd name="T48" fmla="*/ 202 w 208"/>
                  <a:gd name="T49" fmla="*/ 168 h 205"/>
                  <a:gd name="T50" fmla="*/ 207 w 208"/>
                  <a:gd name="T51" fmla="*/ 161 h 205"/>
                  <a:gd name="T52" fmla="*/ 208 w 208"/>
                  <a:gd name="T53" fmla="*/ 161 h 205"/>
                  <a:gd name="T54" fmla="*/ 208 w 208"/>
                  <a:gd name="T55" fmla="*/ 24 h 205"/>
                  <a:gd name="T56" fmla="*/ 182 w 208"/>
                  <a:gd name="T57" fmla="*/ 0 h 205"/>
                  <a:gd name="T58" fmla="*/ 41 w 208"/>
                  <a:gd name="T59" fmla="*/ 147 h 205"/>
                  <a:gd name="T60" fmla="*/ 35 w 208"/>
                  <a:gd name="T61" fmla="*/ 144 h 205"/>
                  <a:gd name="T62" fmla="*/ 35 w 208"/>
                  <a:gd name="T63" fmla="*/ 64 h 205"/>
                  <a:gd name="T64" fmla="*/ 41 w 208"/>
                  <a:gd name="T65" fmla="*/ 64 h 205"/>
                  <a:gd name="T66" fmla="*/ 41 w 208"/>
                  <a:gd name="T67" fmla="*/ 147 h 205"/>
                  <a:gd name="T68" fmla="*/ 174 w 208"/>
                  <a:gd name="T69" fmla="*/ 144 h 205"/>
                  <a:gd name="T70" fmla="*/ 167 w 208"/>
                  <a:gd name="T71" fmla="*/ 147 h 205"/>
                  <a:gd name="T72" fmla="*/ 167 w 208"/>
                  <a:gd name="T73" fmla="*/ 64 h 205"/>
                  <a:gd name="T74" fmla="*/ 174 w 208"/>
                  <a:gd name="T75" fmla="*/ 64 h 205"/>
                  <a:gd name="T76" fmla="*/ 174 w 208"/>
                  <a:gd name="T77" fmla="*/ 14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8" h="205">
                    <a:moveTo>
                      <a:pt x="182" y="0"/>
                    </a:moveTo>
                    <a:cubicBezTo>
                      <a:pt x="168" y="0"/>
                      <a:pt x="38" y="0"/>
                      <a:pt x="24" y="0"/>
                    </a:cubicBezTo>
                    <a:cubicBezTo>
                      <a:pt x="10" y="0"/>
                      <a:pt x="0" y="14"/>
                      <a:pt x="0" y="24"/>
                    </a:cubicBezTo>
                    <a:cubicBezTo>
                      <a:pt x="0" y="28"/>
                      <a:pt x="0" y="97"/>
                      <a:pt x="0" y="161"/>
                    </a:cubicBezTo>
                    <a:cubicBezTo>
                      <a:pt x="1" y="164"/>
                      <a:pt x="3" y="166"/>
                      <a:pt x="5" y="168"/>
                    </a:cubicBezTo>
                    <a:cubicBezTo>
                      <a:pt x="7" y="169"/>
                      <a:pt x="9" y="169"/>
                      <a:pt x="10" y="170"/>
                    </a:cubicBezTo>
                    <a:cubicBezTo>
                      <a:pt x="21" y="175"/>
                      <a:pt x="32" y="180"/>
                      <a:pt x="42" y="185"/>
                    </a:cubicBezTo>
                    <a:cubicBezTo>
                      <a:pt x="50" y="188"/>
                      <a:pt x="57" y="192"/>
                      <a:pt x="63" y="195"/>
                    </a:cubicBezTo>
                    <a:cubicBezTo>
                      <a:pt x="71" y="199"/>
                      <a:pt x="77" y="201"/>
                      <a:pt x="77" y="201"/>
                    </a:cubicBezTo>
                    <a:cubicBezTo>
                      <a:pt x="85" y="205"/>
                      <a:pt x="95" y="203"/>
                      <a:pt x="99" y="195"/>
                    </a:cubicBezTo>
                    <a:cubicBezTo>
                      <a:pt x="100" y="194"/>
                      <a:pt x="100" y="194"/>
                      <a:pt x="100" y="194"/>
                    </a:cubicBezTo>
                    <a:cubicBezTo>
                      <a:pt x="104" y="185"/>
                      <a:pt x="99" y="174"/>
                      <a:pt x="92" y="171"/>
                    </a:cubicBezTo>
                    <a:cubicBezTo>
                      <a:pt x="91" y="171"/>
                      <a:pt x="84" y="167"/>
                      <a:pt x="72" y="161"/>
                    </a:cubicBezTo>
                    <a:cubicBezTo>
                      <a:pt x="91" y="161"/>
                      <a:pt x="91" y="161"/>
                      <a:pt x="91" y="161"/>
                    </a:cubicBezTo>
                    <a:cubicBezTo>
                      <a:pt x="100" y="161"/>
                      <a:pt x="100" y="161"/>
                      <a:pt x="100" y="161"/>
                    </a:cubicBezTo>
                    <a:cubicBezTo>
                      <a:pt x="109" y="161"/>
                      <a:pt x="109" y="161"/>
                      <a:pt x="109" y="161"/>
                    </a:cubicBezTo>
                    <a:cubicBezTo>
                      <a:pt x="136" y="161"/>
                      <a:pt x="136" y="161"/>
                      <a:pt x="136" y="161"/>
                    </a:cubicBezTo>
                    <a:cubicBezTo>
                      <a:pt x="124" y="167"/>
                      <a:pt x="116" y="171"/>
                      <a:pt x="116" y="171"/>
                    </a:cubicBezTo>
                    <a:cubicBezTo>
                      <a:pt x="108" y="174"/>
                      <a:pt x="103" y="185"/>
                      <a:pt x="108" y="194"/>
                    </a:cubicBezTo>
                    <a:cubicBezTo>
                      <a:pt x="108" y="194"/>
                      <a:pt x="108" y="194"/>
                      <a:pt x="108" y="195"/>
                    </a:cubicBezTo>
                    <a:cubicBezTo>
                      <a:pt x="113" y="203"/>
                      <a:pt x="123" y="205"/>
                      <a:pt x="131" y="201"/>
                    </a:cubicBezTo>
                    <a:cubicBezTo>
                      <a:pt x="131" y="201"/>
                      <a:pt x="136" y="199"/>
                      <a:pt x="145" y="195"/>
                    </a:cubicBezTo>
                    <a:cubicBezTo>
                      <a:pt x="152" y="192"/>
                      <a:pt x="158" y="188"/>
                      <a:pt x="167" y="185"/>
                    </a:cubicBezTo>
                    <a:cubicBezTo>
                      <a:pt x="176" y="180"/>
                      <a:pt x="186" y="175"/>
                      <a:pt x="197" y="170"/>
                    </a:cubicBezTo>
                    <a:cubicBezTo>
                      <a:pt x="199" y="169"/>
                      <a:pt x="200" y="169"/>
                      <a:pt x="202" y="168"/>
                    </a:cubicBezTo>
                    <a:cubicBezTo>
                      <a:pt x="204" y="166"/>
                      <a:pt x="206" y="164"/>
                      <a:pt x="207" y="161"/>
                    </a:cubicBezTo>
                    <a:cubicBezTo>
                      <a:pt x="208" y="161"/>
                      <a:pt x="208" y="161"/>
                      <a:pt x="208" y="161"/>
                    </a:cubicBezTo>
                    <a:cubicBezTo>
                      <a:pt x="208" y="97"/>
                      <a:pt x="208" y="29"/>
                      <a:pt x="208" y="24"/>
                    </a:cubicBezTo>
                    <a:cubicBezTo>
                      <a:pt x="208" y="13"/>
                      <a:pt x="197" y="0"/>
                      <a:pt x="182" y="0"/>
                    </a:cubicBezTo>
                    <a:close/>
                    <a:moveTo>
                      <a:pt x="41" y="147"/>
                    </a:moveTo>
                    <a:cubicBezTo>
                      <a:pt x="38" y="146"/>
                      <a:pt x="37" y="145"/>
                      <a:pt x="35" y="144"/>
                    </a:cubicBezTo>
                    <a:cubicBezTo>
                      <a:pt x="35" y="101"/>
                      <a:pt x="35" y="64"/>
                      <a:pt x="35" y="64"/>
                    </a:cubicBezTo>
                    <a:cubicBezTo>
                      <a:pt x="41" y="64"/>
                      <a:pt x="41" y="64"/>
                      <a:pt x="41" y="64"/>
                    </a:cubicBezTo>
                    <a:cubicBezTo>
                      <a:pt x="41" y="64"/>
                      <a:pt x="41" y="97"/>
                      <a:pt x="41" y="147"/>
                    </a:cubicBezTo>
                    <a:close/>
                    <a:moveTo>
                      <a:pt x="174" y="144"/>
                    </a:moveTo>
                    <a:cubicBezTo>
                      <a:pt x="171" y="145"/>
                      <a:pt x="169" y="146"/>
                      <a:pt x="167" y="147"/>
                    </a:cubicBezTo>
                    <a:cubicBezTo>
                      <a:pt x="167" y="97"/>
                      <a:pt x="167" y="64"/>
                      <a:pt x="167" y="64"/>
                    </a:cubicBezTo>
                    <a:cubicBezTo>
                      <a:pt x="174" y="64"/>
                      <a:pt x="174" y="64"/>
                      <a:pt x="174" y="64"/>
                    </a:cubicBezTo>
                    <a:cubicBezTo>
                      <a:pt x="174" y="64"/>
                      <a:pt x="174" y="100"/>
                      <a:pt x="174" y="144"/>
                    </a:cubicBez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87" name="Oval 48">
                <a:extLst>
                  <a:ext uri="{FF2B5EF4-FFF2-40B4-BE49-F238E27FC236}">
                    <a16:creationId xmlns:a16="http://schemas.microsoft.com/office/drawing/2014/main" id="{9F40FD5F-78F0-41AE-B624-A00119193117}"/>
                  </a:ext>
                </a:extLst>
              </p:cNvPr>
              <p:cNvSpPr>
                <a:spLocks noChangeArrowheads="1"/>
              </p:cNvSpPr>
              <p:nvPr/>
            </p:nvSpPr>
            <p:spPr bwMode="auto">
              <a:xfrm>
                <a:off x="3567" y="2612"/>
                <a:ext cx="169" cy="169"/>
              </a:xfrm>
              <a:prstGeom prst="ellipse">
                <a:avLst/>
              </a:pr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ja-JP" sz="1662"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grpSp>
      <p:grpSp>
        <p:nvGrpSpPr>
          <p:cNvPr id="291" name="Group 2">
            <a:extLst>
              <a:ext uri="{FF2B5EF4-FFF2-40B4-BE49-F238E27FC236}">
                <a16:creationId xmlns:a16="http://schemas.microsoft.com/office/drawing/2014/main" id="{C5F38B7C-4E10-4A02-91E7-1F3D6B4FBA7F}"/>
              </a:ext>
            </a:extLst>
          </p:cNvPr>
          <p:cNvGrpSpPr>
            <a:grpSpLocks/>
          </p:cNvGrpSpPr>
          <p:nvPr/>
        </p:nvGrpSpPr>
        <p:grpSpPr bwMode="auto">
          <a:xfrm>
            <a:off x="821479" y="5072660"/>
            <a:ext cx="576882" cy="521565"/>
            <a:chOff x="2031" y="2704"/>
            <a:chExt cx="803" cy="726"/>
          </a:xfrm>
        </p:grpSpPr>
        <p:grpSp>
          <p:nvGrpSpPr>
            <p:cNvPr id="292" name="Group 3">
              <a:extLst>
                <a:ext uri="{FF2B5EF4-FFF2-40B4-BE49-F238E27FC236}">
                  <a16:creationId xmlns:a16="http://schemas.microsoft.com/office/drawing/2014/main" id="{65D6FB97-51C2-4EBA-A7A3-B6D16FF9DFEF}"/>
                </a:ext>
              </a:extLst>
            </p:cNvPr>
            <p:cNvGrpSpPr>
              <a:grpSpLocks/>
            </p:cNvGrpSpPr>
            <p:nvPr/>
          </p:nvGrpSpPr>
          <p:grpSpPr bwMode="auto">
            <a:xfrm>
              <a:off x="2031" y="3257"/>
              <a:ext cx="803" cy="173"/>
              <a:chOff x="2031" y="3257"/>
              <a:chExt cx="803" cy="173"/>
            </a:xfrm>
          </p:grpSpPr>
          <p:sp>
            <p:nvSpPr>
              <p:cNvPr id="296" name="Freeform 4">
                <a:extLst>
                  <a:ext uri="{FF2B5EF4-FFF2-40B4-BE49-F238E27FC236}">
                    <a16:creationId xmlns:a16="http://schemas.microsoft.com/office/drawing/2014/main" id="{8D8A023E-8995-4B88-9A90-14DE40B3766D}"/>
                  </a:ext>
                </a:extLst>
              </p:cNvPr>
              <p:cNvSpPr>
                <a:spLocks noChangeAspect="1"/>
              </p:cNvSpPr>
              <p:nvPr/>
            </p:nvSpPr>
            <p:spPr bwMode="gray">
              <a:xfrm>
                <a:off x="2031" y="3257"/>
                <a:ext cx="803" cy="99"/>
              </a:xfrm>
              <a:custGeom>
                <a:avLst/>
                <a:gdLst>
                  <a:gd name="T0" fmla="*/ 657 w 803"/>
                  <a:gd name="T1" fmla="*/ 0 h 99"/>
                  <a:gd name="T2" fmla="*/ 151 w 803"/>
                  <a:gd name="T3" fmla="*/ 0 h 99"/>
                  <a:gd name="T4" fmla="*/ 0 w 803"/>
                  <a:gd name="T5" fmla="*/ 99 h 99"/>
                  <a:gd name="T6" fmla="*/ 803 w 803"/>
                  <a:gd name="T7" fmla="*/ 98 h 99"/>
                  <a:gd name="T8" fmla="*/ 657 w 803"/>
                  <a:gd name="T9" fmla="*/ 0 h 99"/>
                </a:gdLst>
                <a:ahLst/>
                <a:cxnLst>
                  <a:cxn ang="0">
                    <a:pos x="T0" y="T1"/>
                  </a:cxn>
                  <a:cxn ang="0">
                    <a:pos x="T2" y="T3"/>
                  </a:cxn>
                  <a:cxn ang="0">
                    <a:pos x="T4" y="T5"/>
                  </a:cxn>
                  <a:cxn ang="0">
                    <a:pos x="T6" y="T7"/>
                  </a:cxn>
                  <a:cxn ang="0">
                    <a:pos x="T8" y="T9"/>
                  </a:cxn>
                </a:cxnLst>
                <a:rect l="0" t="0" r="r" b="b"/>
                <a:pathLst>
                  <a:path w="803" h="99">
                    <a:moveTo>
                      <a:pt x="657" y="0"/>
                    </a:moveTo>
                    <a:lnTo>
                      <a:pt x="151" y="0"/>
                    </a:lnTo>
                    <a:lnTo>
                      <a:pt x="0" y="99"/>
                    </a:lnTo>
                    <a:lnTo>
                      <a:pt x="803" y="98"/>
                    </a:lnTo>
                    <a:lnTo>
                      <a:pt x="657" y="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97" name="Freeform 5">
                <a:extLst>
                  <a:ext uri="{FF2B5EF4-FFF2-40B4-BE49-F238E27FC236}">
                    <a16:creationId xmlns:a16="http://schemas.microsoft.com/office/drawing/2014/main" id="{D2DA5579-2CE9-4F3B-9BE4-8AACCC000942}"/>
                  </a:ext>
                </a:extLst>
              </p:cNvPr>
              <p:cNvSpPr>
                <a:spLocks noChangeAspect="1"/>
              </p:cNvSpPr>
              <p:nvPr/>
            </p:nvSpPr>
            <p:spPr bwMode="gray">
              <a:xfrm>
                <a:off x="2033" y="3362"/>
                <a:ext cx="801" cy="68"/>
              </a:xfrm>
              <a:custGeom>
                <a:avLst/>
                <a:gdLst>
                  <a:gd name="T0" fmla="*/ 9785 w 9785"/>
                  <a:gd name="T1" fmla="*/ 229 h 229"/>
                  <a:gd name="T2" fmla="*/ 0 w 9785"/>
                  <a:gd name="T3" fmla="*/ 227 h 229"/>
                  <a:gd name="T4" fmla="*/ 0 w 9785"/>
                  <a:gd name="T5" fmla="*/ 0 h 229"/>
                  <a:gd name="T6" fmla="*/ 9785 w 9785"/>
                  <a:gd name="T7" fmla="*/ 0 h 229"/>
                  <a:gd name="T8" fmla="*/ 9785 w 9785"/>
                  <a:gd name="T9" fmla="*/ 229 h 229"/>
                </a:gdLst>
                <a:ahLst/>
                <a:cxnLst>
                  <a:cxn ang="0">
                    <a:pos x="T0" y="T1"/>
                  </a:cxn>
                  <a:cxn ang="0">
                    <a:pos x="T2" y="T3"/>
                  </a:cxn>
                  <a:cxn ang="0">
                    <a:pos x="T4" y="T5"/>
                  </a:cxn>
                  <a:cxn ang="0">
                    <a:pos x="T6" y="T7"/>
                  </a:cxn>
                  <a:cxn ang="0">
                    <a:pos x="T8" y="T9"/>
                  </a:cxn>
                </a:cxnLst>
                <a:rect l="0" t="0" r="r" b="b"/>
                <a:pathLst>
                  <a:path w="9785" h="229">
                    <a:moveTo>
                      <a:pt x="9785" y="229"/>
                    </a:moveTo>
                    <a:lnTo>
                      <a:pt x="0" y="227"/>
                    </a:lnTo>
                    <a:lnTo>
                      <a:pt x="0" y="0"/>
                    </a:lnTo>
                    <a:lnTo>
                      <a:pt x="9785" y="0"/>
                    </a:lnTo>
                    <a:lnTo>
                      <a:pt x="9785" y="229"/>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293" name="Group 6">
              <a:extLst>
                <a:ext uri="{FF2B5EF4-FFF2-40B4-BE49-F238E27FC236}">
                  <a16:creationId xmlns:a16="http://schemas.microsoft.com/office/drawing/2014/main" id="{72D2F101-3B08-4396-87B0-5C9E2FD39A1B}"/>
                </a:ext>
              </a:extLst>
            </p:cNvPr>
            <p:cNvGrpSpPr>
              <a:grpSpLocks noChangeAspect="1"/>
            </p:cNvGrpSpPr>
            <p:nvPr/>
          </p:nvGrpSpPr>
          <p:grpSpPr bwMode="auto">
            <a:xfrm>
              <a:off x="2229" y="2704"/>
              <a:ext cx="413" cy="550"/>
              <a:chOff x="5103" y="2339"/>
              <a:chExt cx="338" cy="451"/>
            </a:xfrm>
          </p:grpSpPr>
          <p:sp>
            <p:nvSpPr>
              <p:cNvPr id="294" name="Oval 7">
                <a:extLst>
                  <a:ext uri="{FF2B5EF4-FFF2-40B4-BE49-F238E27FC236}">
                    <a16:creationId xmlns:a16="http://schemas.microsoft.com/office/drawing/2014/main" id="{C3192435-240F-4053-9B7F-B885B8490B4A}"/>
                  </a:ext>
                </a:extLst>
              </p:cNvPr>
              <p:cNvSpPr>
                <a:spLocks noChangeAspect="1" noChangeArrowheads="1"/>
              </p:cNvSpPr>
              <p:nvPr/>
            </p:nvSpPr>
            <p:spPr bwMode="auto">
              <a:xfrm>
                <a:off x="5202" y="2339"/>
                <a:ext cx="140" cy="137"/>
              </a:xfrm>
              <a:prstGeom prst="ellipse">
                <a:avLst/>
              </a:prstGeom>
              <a:solidFill>
                <a:srgbClr val="3E5E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295" name="Freeform 8">
                <a:extLst>
                  <a:ext uri="{FF2B5EF4-FFF2-40B4-BE49-F238E27FC236}">
                    <a16:creationId xmlns:a16="http://schemas.microsoft.com/office/drawing/2014/main" id="{1AA9F4BA-EB0F-4128-9734-6C4B4ED9B7C0}"/>
                  </a:ext>
                </a:extLst>
              </p:cNvPr>
              <p:cNvSpPr>
                <a:spLocks noChangeAspect="1"/>
              </p:cNvSpPr>
              <p:nvPr/>
            </p:nvSpPr>
            <p:spPr bwMode="auto">
              <a:xfrm>
                <a:off x="5103" y="2495"/>
                <a:ext cx="338" cy="295"/>
              </a:xfrm>
              <a:custGeom>
                <a:avLst/>
                <a:gdLst>
                  <a:gd name="T0" fmla="*/ 13 w 143"/>
                  <a:gd name="T1" fmla="*/ 113 h 125"/>
                  <a:gd name="T2" fmla="*/ 24 w 143"/>
                  <a:gd name="T3" fmla="*/ 98 h 125"/>
                  <a:gd name="T4" fmla="*/ 24 w 143"/>
                  <a:gd name="T5" fmla="*/ 44 h 125"/>
                  <a:gd name="T6" fmla="*/ 28 w 143"/>
                  <a:gd name="T7" fmla="*/ 44 h 125"/>
                  <a:gd name="T8" fmla="*/ 28 w 143"/>
                  <a:gd name="T9" fmla="*/ 97 h 125"/>
                  <a:gd name="T10" fmla="*/ 115 w 143"/>
                  <a:gd name="T11" fmla="*/ 97 h 125"/>
                  <a:gd name="T12" fmla="*/ 115 w 143"/>
                  <a:gd name="T13" fmla="*/ 44 h 125"/>
                  <a:gd name="T14" fmla="*/ 119 w 143"/>
                  <a:gd name="T15" fmla="*/ 44 h 125"/>
                  <a:gd name="T16" fmla="*/ 119 w 143"/>
                  <a:gd name="T17" fmla="*/ 97 h 125"/>
                  <a:gd name="T18" fmla="*/ 119 w 143"/>
                  <a:gd name="T19" fmla="*/ 100 h 125"/>
                  <a:gd name="T20" fmla="*/ 28 w 143"/>
                  <a:gd name="T21" fmla="*/ 100 h 125"/>
                  <a:gd name="T22" fmla="*/ 24 w 143"/>
                  <a:gd name="T23" fmla="*/ 101 h 125"/>
                  <a:gd name="T24" fmla="*/ 16 w 143"/>
                  <a:gd name="T25" fmla="*/ 113 h 125"/>
                  <a:gd name="T26" fmla="*/ 24 w 143"/>
                  <a:gd name="T27" fmla="*/ 124 h 125"/>
                  <a:gd name="T28" fmla="*/ 28 w 143"/>
                  <a:gd name="T29" fmla="*/ 125 h 125"/>
                  <a:gd name="T30" fmla="*/ 143 w 143"/>
                  <a:gd name="T31" fmla="*/ 125 h 125"/>
                  <a:gd name="T32" fmla="*/ 143 w 143"/>
                  <a:gd name="T33" fmla="*/ 17 h 125"/>
                  <a:gd name="T34" fmla="*/ 125 w 143"/>
                  <a:gd name="T35" fmla="*/ 0 h 125"/>
                  <a:gd name="T36" fmla="*/ 17 w 143"/>
                  <a:gd name="T37" fmla="*/ 0 h 125"/>
                  <a:gd name="T38" fmla="*/ 0 w 143"/>
                  <a:gd name="T39" fmla="*/ 17 h 125"/>
                  <a:gd name="T40" fmla="*/ 0 w 143"/>
                  <a:gd name="T41" fmla="*/ 125 h 125"/>
                  <a:gd name="T42" fmla="*/ 20 w 143"/>
                  <a:gd name="T43" fmla="*/ 125 h 125"/>
                  <a:gd name="T44" fmla="*/ 13 w 143"/>
                  <a:gd name="T45" fmla="*/ 11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125">
                    <a:moveTo>
                      <a:pt x="13" y="113"/>
                    </a:moveTo>
                    <a:cubicBezTo>
                      <a:pt x="13" y="106"/>
                      <a:pt x="18" y="100"/>
                      <a:pt x="24" y="98"/>
                    </a:cubicBezTo>
                    <a:cubicBezTo>
                      <a:pt x="24" y="69"/>
                      <a:pt x="24" y="44"/>
                      <a:pt x="24" y="44"/>
                    </a:cubicBezTo>
                    <a:cubicBezTo>
                      <a:pt x="28" y="44"/>
                      <a:pt x="28" y="44"/>
                      <a:pt x="28" y="44"/>
                    </a:cubicBezTo>
                    <a:cubicBezTo>
                      <a:pt x="28" y="44"/>
                      <a:pt x="28" y="56"/>
                      <a:pt x="28" y="97"/>
                    </a:cubicBezTo>
                    <a:cubicBezTo>
                      <a:pt x="115" y="97"/>
                      <a:pt x="115" y="97"/>
                      <a:pt x="115" y="97"/>
                    </a:cubicBezTo>
                    <a:cubicBezTo>
                      <a:pt x="115" y="56"/>
                      <a:pt x="115" y="44"/>
                      <a:pt x="115" y="44"/>
                    </a:cubicBezTo>
                    <a:cubicBezTo>
                      <a:pt x="119" y="44"/>
                      <a:pt x="119" y="44"/>
                      <a:pt x="119" y="44"/>
                    </a:cubicBezTo>
                    <a:cubicBezTo>
                      <a:pt x="119" y="44"/>
                      <a:pt x="119" y="68"/>
                      <a:pt x="119" y="97"/>
                    </a:cubicBezTo>
                    <a:cubicBezTo>
                      <a:pt x="119" y="100"/>
                      <a:pt x="119" y="100"/>
                      <a:pt x="119" y="100"/>
                    </a:cubicBezTo>
                    <a:cubicBezTo>
                      <a:pt x="28" y="100"/>
                      <a:pt x="28" y="100"/>
                      <a:pt x="28" y="100"/>
                    </a:cubicBezTo>
                    <a:cubicBezTo>
                      <a:pt x="27" y="100"/>
                      <a:pt x="25" y="101"/>
                      <a:pt x="24" y="101"/>
                    </a:cubicBezTo>
                    <a:cubicBezTo>
                      <a:pt x="19" y="103"/>
                      <a:pt x="16" y="107"/>
                      <a:pt x="16" y="113"/>
                    </a:cubicBezTo>
                    <a:cubicBezTo>
                      <a:pt x="16" y="118"/>
                      <a:pt x="19" y="122"/>
                      <a:pt x="24" y="124"/>
                    </a:cubicBezTo>
                    <a:cubicBezTo>
                      <a:pt x="25" y="125"/>
                      <a:pt x="27" y="125"/>
                      <a:pt x="28" y="125"/>
                    </a:cubicBezTo>
                    <a:cubicBezTo>
                      <a:pt x="143" y="125"/>
                      <a:pt x="143" y="125"/>
                      <a:pt x="143" y="125"/>
                    </a:cubicBezTo>
                    <a:cubicBezTo>
                      <a:pt x="143" y="17"/>
                      <a:pt x="143" y="17"/>
                      <a:pt x="143" y="17"/>
                    </a:cubicBezTo>
                    <a:cubicBezTo>
                      <a:pt x="143" y="9"/>
                      <a:pt x="136" y="0"/>
                      <a:pt x="125" y="0"/>
                    </a:cubicBezTo>
                    <a:cubicBezTo>
                      <a:pt x="17" y="0"/>
                      <a:pt x="17" y="0"/>
                      <a:pt x="17" y="0"/>
                    </a:cubicBezTo>
                    <a:cubicBezTo>
                      <a:pt x="7" y="0"/>
                      <a:pt x="0" y="10"/>
                      <a:pt x="0" y="17"/>
                    </a:cubicBezTo>
                    <a:cubicBezTo>
                      <a:pt x="0" y="125"/>
                      <a:pt x="0" y="125"/>
                      <a:pt x="0" y="125"/>
                    </a:cubicBezTo>
                    <a:cubicBezTo>
                      <a:pt x="20" y="125"/>
                      <a:pt x="20" y="125"/>
                      <a:pt x="20" y="125"/>
                    </a:cubicBezTo>
                    <a:cubicBezTo>
                      <a:pt x="16" y="122"/>
                      <a:pt x="13" y="118"/>
                      <a:pt x="13" y="113"/>
                    </a:cubicBezTo>
                    <a:close/>
                  </a:path>
                </a:pathLst>
              </a:custGeom>
              <a:solidFill>
                <a:srgbClr val="3E5E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sp>
        <p:nvSpPr>
          <p:cNvPr id="298" name="テキスト ボックス 297">
            <a:extLst>
              <a:ext uri="{FF2B5EF4-FFF2-40B4-BE49-F238E27FC236}">
                <a16:creationId xmlns:a16="http://schemas.microsoft.com/office/drawing/2014/main" id="{8CAD40D5-A86B-4357-8F85-9E0BBFD57AD4}"/>
              </a:ext>
            </a:extLst>
          </p:cNvPr>
          <p:cNvSpPr txBox="1"/>
          <p:nvPr/>
        </p:nvSpPr>
        <p:spPr>
          <a:xfrm>
            <a:off x="604629" y="3220124"/>
            <a:ext cx="996768" cy="340991"/>
          </a:xfrm>
          <a:prstGeom prst="rect">
            <a:avLst/>
          </a:prstGeom>
          <a:noFill/>
          <a:ln>
            <a:noFill/>
          </a:ln>
        </p:spPr>
        <p:txBody>
          <a:bodyPr wrap="square" lIns="0" tIns="0" rIns="0" bIns="0" rtlCol="0">
            <a:sp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1108"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支援対象となるベンチャー企業等</a:t>
            </a:r>
          </a:p>
        </p:txBody>
      </p:sp>
      <p:pic>
        <p:nvPicPr>
          <p:cNvPr id="299" name="図 298">
            <a:extLst>
              <a:ext uri="{FF2B5EF4-FFF2-40B4-BE49-F238E27FC236}">
                <a16:creationId xmlns:a16="http://schemas.microsoft.com/office/drawing/2014/main" id="{04AD0964-32F5-4FBE-9688-BEABDE4ADDE5}"/>
              </a:ext>
            </a:extLst>
          </p:cNvPr>
          <p:cNvPicPr>
            <a:picLocks noChangeAspect="1"/>
          </p:cNvPicPr>
          <p:nvPr/>
        </p:nvPicPr>
        <p:blipFill>
          <a:blip r:embed="rId3"/>
          <a:stretch>
            <a:fillRect/>
          </a:stretch>
        </p:blipFill>
        <p:spPr>
          <a:xfrm>
            <a:off x="5754925" y="3527678"/>
            <a:ext cx="1112036" cy="651154"/>
          </a:xfrm>
          <a:prstGeom prst="rect">
            <a:avLst/>
          </a:prstGeom>
        </p:spPr>
      </p:pic>
      <p:sp>
        <p:nvSpPr>
          <p:cNvPr id="300" name="テキスト ボックス 299">
            <a:extLst>
              <a:ext uri="{FF2B5EF4-FFF2-40B4-BE49-F238E27FC236}">
                <a16:creationId xmlns:a16="http://schemas.microsoft.com/office/drawing/2014/main" id="{754E4D86-21DB-4079-8361-538D5C232F5B}"/>
              </a:ext>
            </a:extLst>
          </p:cNvPr>
          <p:cNvSpPr txBox="1"/>
          <p:nvPr/>
        </p:nvSpPr>
        <p:spPr>
          <a:xfrm>
            <a:off x="5954574" y="4192150"/>
            <a:ext cx="728487" cy="340991"/>
          </a:xfrm>
          <a:prstGeom prst="rect">
            <a:avLst/>
          </a:prstGeom>
          <a:noFill/>
          <a:ln>
            <a:noFill/>
          </a:ln>
        </p:spPr>
        <p:txBody>
          <a:bodyPr wrap="square" lIns="0" tIns="0" rIns="0" bIns="0" rtlCol="0">
            <a:sp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1108"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相談カルテに整理</a:t>
            </a:r>
          </a:p>
        </p:txBody>
      </p:sp>
      <p:grpSp>
        <p:nvGrpSpPr>
          <p:cNvPr id="301" name="Group 128">
            <a:extLst>
              <a:ext uri="{FF2B5EF4-FFF2-40B4-BE49-F238E27FC236}">
                <a16:creationId xmlns:a16="http://schemas.microsoft.com/office/drawing/2014/main" id="{B3E9ED6A-56EB-4719-93FE-561687458E50}"/>
              </a:ext>
            </a:extLst>
          </p:cNvPr>
          <p:cNvGrpSpPr>
            <a:grpSpLocks/>
          </p:cNvGrpSpPr>
          <p:nvPr/>
        </p:nvGrpSpPr>
        <p:grpSpPr bwMode="auto">
          <a:xfrm>
            <a:off x="8105932" y="4334448"/>
            <a:ext cx="545403" cy="421970"/>
            <a:chOff x="5070" y="881"/>
            <a:chExt cx="950" cy="735"/>
          </a:xfrm>
        </p:grpSpPr>
        <p:grpSp>
          <p:nvGrpSpPr>
            <p:cNvPr id="302" name="Group 129">
              <a:extLst>
                <a:ext uri="{FF2B5EF4-FFF2-40B4-BE49-F238E27FC236}">
                  <a16:creationId xmlns:a16="http://schemas.microsoft.com/office/drawing/2014/main" id="{1938FC1F-029F-4904-B014-9D5C49F7202A}"/>
                </a:ext>
              </a:extLst>
            </p:cNvPr>
            <p:cNvGrpSpPr>
              <a:grpSpLocks/>
            </p:cNvGrpSpPr>
            <p:nvPr/>
          </p:nvGrpSpPr>
          <p:grpSpPr bwMode="auto">
            <a:xfrm>
              <a:off x="5070" y="1389"/>
              <a:ext cx="950" cy="227"/>
              <a:chOff x="5070" y="2160"/>
              <a:chExt cx="950" cy="227"/>
            </a:xfrm>
          </p:grpSpPr>
          <p:sp>
            <p:nvSpPr>
              <p:cNvPr id="320" name="Freeform 130">
                <a:extLst>
                  <a:ext uri="{FF2B5EF4-FFF2-40B4-BE49-F238E27FC236}">
                    <a16:creationId xmlns:a16="http://schemas.microsoft.com/office/drawing/2014/main" id="{1A9933BA-7EBF-4615-9A6D-C31C88C419E1}"/>
                  </a:ext>
                </a:extLst>
              </p:cNvPr>
              <p:cNvSpPr>
                <a:spLocks/>
              </p:cNvSpPr>
              <p:nvPr/>
            </p:nvSpPr>
            <p:spPr bwMode="auto">
              <a:xfrm>
                <a:off x="5070" y="2160"/>
                <a:ext cx="950" cy="161"/>
              </a:xfrm>
              <a:custGeom>
                <a:avLst/>
                <a:gdLst>
                  <a:gd name="T0" fmla="*/ 777 w 950"/>
                  <a:gd name="T1" fmla="*/ 0 h 116"/>
                  <a:gd name="T2" fmla="*/ 180 w 950"/>
                  <a:gd name="T3" fmla="*/ 0 h 116"/>
                  <a:gd name="T4" fmla="*/ 0 w 950"/>
                  <a:gd name="T5" fmla="*/ 116 h 116"/>
                  <a:gd name="T6" fmla="*/ 950 w 950"/>
                  <a:gd name="T7" fmla="*/ 116 h 116"/>
                  <a:gd name="T8" fmla="*/ 777 w 950"/>
                  <a:gd name="T9" fmla="*/ 0 h 116"/>
                  <a:gd name="T10" fmla="*/ 777 w 950"/>
                  <a:gd name="T11" fmla="*/ 0 h 116"/>
                </a:gdLst>
                <a:ahLst/>
                <a:cxnLst>
                  <a:cxn ang="0">
                    <a:pos x="T0" y="T1"/>
                  </a:cxn>
                  <a:cxn ang="0">
                    <a:pos x="T2" y="T3"/>
                  </a:cxn>
                  <a:cxn ang="0">
                    <a:pos x="T4" y="T5"/>
                  </a:cxn>
                  <a:cxn ang="0">
                    <a:pos x="T6" y="T7"/>
                  </a:cxn>
                  <a:cxn ang="0">
                    <a:pos x="T8" y="T9"/>
                  </a:cxn>
                  <a:cxn ang="0">
                    <a:pos x="T10" y="T11"/>
                  </a:cxn>
                </a:cxnLst>
                <a:rect l="0" t="0" r="r" b="b"/>
                <a:pathLst>
                  <a:path w="950" h="116">
                    <a:moveTo>
                      <a:pt x="777" y="0"/>
                    </a:moveTo>
                    <a:lnTo>
                      <a:pt x="180" y="0"/>
                    </a:lnTo>
                    <a:lnTo>
                      <a:pt x="0" y="116"/>
                    </a:lnTo>
                    <a:lnTo>
                      <a:pt x="950" y="116"/>
                    </a:lnTo>
                    <a:lnTo>
                      <a:pt x="777" y="0"/>
                    </a:lnTo>
                    <a:lnTo>
                      <a:pt x="777"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21" name="Freeform 131">
                <a:extLst>
                  <a:ext uri="{FF2B5EF4-FFF2-40B4-BE49-F238E27FC236}">
                    <a16:creationId xmlns:a16="http://schemas.microsoft.com/office/drawing/2014/main" id="{D8F69E27-699C-4431-8534-DBBC5F3A4CC3}"/>
                  </a:ext>
                </a:extLst>
              </p:cNvPr>
              <p:cNvSpPr>
                <a:spLocks/>
              </p:cNvSpPr>
              <p:nvPr/>
            </p:nvSpPr>
            <p:spPr bwMode="auto">
              <a:xfrm>
                <a:off x="5072" y="2323"/>
                <a:ext cx="948" cy="64"/>
              </a:xfrm>
              <a:custGeom>
                <a:avLst/>
                <a:gdLst>
                  <a:gd name="T0" fmla="*/ 948 w 948"/>
                  <a:gd name="T1" fmla="*/ 80 h 80"/>
                  <a:gd name="T2" fmla="*/ 0 w 948"/>
                  <a:gd name="T3" fmla="*/ 80 h 80"/>
                  <a:gd name="T4" fmla="*/ 0 w 948"/>
                  <a:gd name="T5" fmla="*/ 0 h 80"/>
                  <a:gd name="T6" fmla="*/ 948 w 948"/>
                  <a:gd name="T7" fmla="*/ 0 h 80"/>
                  <a:gd name="T8" fmla="*/ 948 w 948"/>
                  <a:gd name="T9" fmla="*/ 80 h 80"/>
                  <a:gd name="T10" fmla="*/ 948 w 948"/>
                  <a:gd name="T11" fmla="*/ 80 h 80"/>
                </a:gdLst>
                <a:ahLst/>
                <a:cxnLst>
                  <a:cxn ang="0">
                    <a:pos x="T0" y="T1"/>
                  </a:cxn>
                  <a:cxn ang="0">
                    <a:pos x="T2" y="T3"/>
                  </a:cxn>
                  <a:cxn ang="0">
                    <a:pos x="T4" y="T5"/>
                  </a:cxn>
                  <a:cxn ang="0">
                    <a:pos x="T6" y="T7"/>
                  </a:cxn>
                  <a:cxn ang="0">
                    <a:pos x="T8" y="T9"/>
                  </a:cxn>
                  <a:cxn ang="0">
                    <a:pos x="T10" y="T11"/>
                  </a:cxn>
                </a:cxnLst>
                <a:rect l="0" t="0" r="r" b="b"/>
                <a:pathLst>
                  <a:path w="948" h="80">
                    <a:moveTo>
                      <a:pt x="948" y="80"/>
                    </a:moveTo>
                    <a:lnTo>
                      <a:pt x="0" y="80"/>
                    </a:lnTo>
                    <a:lnTo>
                      <a:pt x="0" y="0"/>
                    </a:lnTo>
                    <a:lnTo>
                      <a:pt x="948" y="0"/>
                    </a:lnTo>
                    <a:lnTo>
                      <a:pt x="948" y="80"/>
                    </a:lnTo>
                    <a:lnTo>
                      <a:pt x="948" y="8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22" name="Freeform 132">
                <a:extLst>
                  <a:ext uri="{FF2B5EF4-FFF2-40B4-BE49-F238E27FC236}">
                    <a16:creationId xmlns:a16="http://schemas.microsoft.com/office/drawing/2014/main" id="{C00A4647-C372-4D8C-B663-8AA3DC36AE9D}"/>
                  </a:ext>
                </a:extLst>
              </p:cNvPr>
              <p:cNvSpPr>
                <a:spLocks/>
              </p:cNvSpPr>
              <p:nvPr/>
            </p:nvSpPr>
            <p:spPr bwMode="auto">
              <a:xfrm>
                <a:off x="5386" y="2172"/>
                <a:ext cx="318" cy="124"/>
              </a:xfrm>
              <a:custGeom>
                <a:avLst/>
                <a:gdLst>
                  <a:gd name="T0" fmla="*/ 312 w 312"/>
                  <a:gd name="T1" fmla="*/ 59 h 59"/>
                  <a:gd name="T2" fmla="*/ 0 w 312"/>
                  <a:gd name="T3" fmla="*/ 59 h 59"/>
                  <a:gd name="T4" fmla="*/ 50 w 312"/>
                  <a:gd name="T5" fmla="*/ 0 h 59"/>
                  <a:gd name="T6" fmla="*/ 263 w 312"/>
                  <a:gd name="T7" fmla="*/ 0 h 59"/>
                  <a:gd name="T8" fmla="*/ 312 w 312"/>
                  <a:gd name="T9" fmla="*/ 59 h 59"/>
                  <a:gd name="T10" fmla="*/ 312 w 312"/>
                  <a:gd name="T11" fmla="*/ 59 h 59"/>
                </a:gdLst>
                <a:ahLst/>
                <a:cxnLst>
                  <a:cxn ang="0">
                    <a:pos x="T0" y="T1"/>
                  </a:cxn>
                  <a:cxn ang="0">
                    <a:pos x="T2" y="T3"/>
                  </a:cxn>
                  <a:cxn ang="0">
                    <a:pos x="T4" y="T5"/>
                  </a:cxn>
                  <a:cxn ang="0">
                    <a:pos x="T6" y="T7"/>
                  </a:cxn>
                  <a:cxn ang="0">
                    <a:pos x="T8" y="T9"/>
                  </a:cxn>
                  <a:cxn ang="0">
                    <a:pos x="T10" y="T11"/>
                  </a:cxn>
                </a:cxnLst>
                <a:rect l="0" t="0" r="r" b="b"/>
                <a:pathLst>
                  <a:path w="312" h="59">
                    <a:moveTo>
                      <a:pt x="312" y="59"/>
                    </a:moveTo>
                    <a:lnTo>
                      <a:pt x="0" y="59"/>
                    </a:lnTo>
                    <a:lnTo>
                      <a:pt x="50" y="0"/>
                    </a:lnTo>
                    <a:lnTo>
                      <a:pt x="263" y="0"/>
                    </a:lnTo>
                    <a:lnTo>
                      <a:pt x="312" y="59"/>
                    </a:lnTo>
                    <a:lnTo>
                      <a:pt x="31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303" name="Group 133">
              <a:extLst>
                <a:ext uri="{FF2B5EF4-FFF2-40B4-BE49-F238E27FC236}">
                  <a16:creationId xmlns:a16="http://schemas.microsoft.com/office/drawing/2014/main" id="{9E9FD115-57B3-43B0-974C-50A4B9064E1F}"/>
                </a:ext>
              </a:extLst>
            </p:cNvPr>
            <p:cNvGrpSpPr>
              <a:grpSpLocks/>
            </p:cNvGrpSpPr>
            <p:nvPr/>
          </p:nvGrpSpPr>
          <p:grpSpPr bwMode="auto">
            <a:xfrm>
              <a:off x="5343" y="881"/>
              <a:ext cx="415" cy="615"/>
              <a:chOff x="5343" y="881"/>
              <a:chExt cx="415" cy="615"/>
            </a:xfrm>
          </p:grpSpPr>
          <p:grpSp>
            <p:nvGrpSpPr>
              <p:cNvPr id="304" name="Group 134">
                <a:extLst>
                  <a:ext uri="{FF2B5EF4-FFF2-40B4-BE49-F238E27FC236}">
                    <a16:creationId xmlns:a16="http://schemas.microsoft.com/office/drawing/2014/main" id="{CF245F14-AEBC-4224-9DAD-C1ACA454D91C}"/>
                  </a:ext>
                </a:extLst>
              </p:cNvPr>
              <p:cNvGrpSpPr>
                <a:grpSpLocks/>
              </p:cNvGrpSpPr>
              <p:nvPr/>
            </p:nvGrpSpPr>
            <p:grpSpPr bwMode="auto">
              <a:xfrm rot="861551" flipH="1">
                <a:off x="5466" y="1360"/>
                <a:ext cx="88" cy="136"/>
                <a:chOff x="821" y="2987"/>
                <a:chExt cx="395" cy="612"/>
              </a:xfrm>
            </p:grpSpPr>
            <p:sp>
              <p:nvSpPr>
                <p:cNvPr id="318" name="Freeform 135">
                  <a:extLst>
                    <a:ext uri="{FF2B5EF4-FFF2-40B4-BE49-F238E27FC236}">
                      <a16:creationId xmlns:a16="http://schemas.microsoft.com/office/drawing/2014/main" id="{C65E5746-9E86-42D7-95CD-72D75524CAAE}"/>
                    </a:ext>
                  </a:extLst>
                </p:cNvPr>
                <p:cNvSpPr>
                  <a:spLocks noChangeAspect="1"/>
                </p:cNvSpPr>
                <p:nvPr/>
              </p:nvSpPr>
              <p:spPr bwMode="gray">
                <a:xfrm>
                  <a:off x="821" y="2987"/>
                  <a:ext cx="395" cy="612"/>
                </a:xfrm>
                <a:custGeom>
                  <a:avLst/>
                  <a:gdLst>
                    <a:gd name="T0" fmla="*/ 167 w 167"/>
                    <a:gd name="T1" fmla="*/ 30 h 259"/>
                    <a:gd name="T2" fmla="*/ 166 w 167"/>
                    <a:gd name="T3" fmla="*/ 28 h 259"/>
                    <a:gd name="T4" fmla="*/ 119 w 167"/>
                    <a:gd name="T5" fmla="*/ 1 h 259"/>
                    <a:gd name="T6" fmla="*/ 115 w 167"/>
                    <a:gd name="T7" fmla="*/ 2 h 259"/>
                    <a:gd name="T8" fmla="*/ 6 w 167"/>
                    <a:gd name="T9" fmla="*/ 189 h 259"/>
                    <a:gd name="T10" fmla="*/ 6 w 167"/>
                    <a:gd name="T11" fmla="*/ 191 h 259"/>
                    <a:gd name="T12" fmla="*/ 3 w 167"/>
                    <a:gd name="T13" fmla="*/ 227 h 259"/>
                    <a:gd name="T14" fmla="*/ 0 w 167"/>
                    <a:gd name="T15" fmla="*/ 256 h 259"/>
                    <a:gd name="T16" fmla="*/ 1 w 167"/>
                    <a:gd name="T17" fmla="*/ 258 h 259"/>
                    <a:gd name="T18" fmla="*/ 4 w 167"/>
                    <a:gd name="T19" fmla="*/ 258 h 259"/>
                    <a:gd name="T20" fmla="*/ 58 w 167"/>
                    <a:gd name="T21" fmla="*/ 220 h 259"/>
                    <a:gd name="T22" fmla="*/ 58 w 167"/>
                    <a:gd name="T23" fmla="*/ 219 h 259"/>
                    <a:gd name="T24" fmla="*/ 167 w 167"/>
                    <a:gd name="T25" fmla="*/ 32 h 259"/>
                    <a:gd name="T26" fmla="*/ 167 w 167"/>
                    <a:gd name="T27" fmla="*/ 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259">
                      <a:moveTo>
                        <a:pt x="167" y="30"/>
                      </a:moveTo>
                      <a:cubicBezTo>
                        <a:pt x="167" y="29"/>
                        <a:pt x="167" y="29"/>
                        <a:pt x="166" y="28"/>
                      </a:cubicBezTo>
                      <a:cubicBezTo>
                        <a:pt x="119" y="1"/>
                        <a:pt x="119" y="1"/>
                        <a:pt x="119" y="1"/>
                      </a:cubicBezTo>
                      <a:cubicBezTo>
                        <a:pt x="118" y="0"/>
                        <a:pt x="116" y="1"/>
                        <a:pt x="115" y="2"/>
                      </a:cubicBezTo>
                      <a:cubicBezTo>
                        <a:pt x="6" y="189"/>
                        <a:pt x="6" y="189"/>
                        <a:pt x="6" y="189"/>
                      </a:cubicBezTo>
                      <a:cubicBezTo>
                        <a:pt x="6" y="190"/>
                        <a:pt x="6" y="190"/>
                        <a:pt x="6" y="191"/>
                      </a:cubicBezTo>
                      <a:cubicBezTo>
                        <a:pt x="3" y="227"/>
                        <a:pt x="3" y="227"/>
                        <a:pt x="3" y="227"/>
                      </a:cubicBezTo>
                      <a:cubicBezTo>
                        <a:pt x="0" y="256"/>
                        <a:pt x="0" y="256"/>
                        <a:pt x="0" y="256"/>
                      </a:cubicBezTo>
                      <a:cubicBezTo>
                        <a:pt x="0" y="257"/>
                        <a:pt x="0" y="258"/>
                        <a:pt x="1" y="258"/>
                      </a:cubicBezTo>
                      <a:cubicBezTo>
                        <a:pt x="2" y="259"/>
                        <a:pt x="3" y="259"/>
                        <a:pt x="4" y="258"/>
                      </a:cubicBezTo>
                      <a:cubicBezTo>
                        <a:pt x="58" y="220"/>
                        <a:pt x="58" y="220"/>
                        <a:pt x="58" y="220"/>
                      </a:cubicBezTo>
                      <a:cubicBezTo>
                        <a:pt x="58" y="220"/>
                        <a:pt x="58" y="220"/>
                        <a:pt x="58" y="219"/>
                      </a:cubicBezTo>
                      <a:cubicBezTo>
                        <a:pt x="167" y="32"/>
                        <a:pt x="167" y="32"/>
                        <a:pt x="167" y="32"/>
                      </a:cubicBezTo>
                      <a:cubicBezTo>
                        <a:pt x="167" y="31"/>
                        <a:pt x="167" y="31"/>
                        <a:pt x="167" y="30"/>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19" name="Freeform 136">
                  <a:extLst>
                    <a:ext uri="{FF2B5EF4-FFF2-40B4-BE49-F238E27FC236}">
                      <a16:creationId xmlns:a16="http://schemas.microsoft.com/office/drawing/2014/main" id="{1E772313-5680-4854-A7C4-3CA5F34E8EFA}"/>
                    </a:ext>
                  </a:extLst>
                </p:cNvPr>
                <p:cNvSpPr>
                  <a:spLocks noChangeAspect="1"/>
                </p:cNvSpPr>
                <p:nvPr/>
              </p:nvSpPr>
              <p:spPr bwMode="gray">
                <a:xfrm>
                  <a:off x="840" y="3015"/>
                  <a:ext cx="345" cy="532"/>
                </a:xfrm>
                <a:custGeom>
                  <a:avLst/>
                  <a:gdLst>
                    <a:gd name="T0" fmla="*/ 146 w 146"/>
                    <a:gd name="T1" fmla="*/ 16 h 225"/>
                    <a:gd name="T2" fmla="*/ 143 w 146"/>
                    <a:gd name="T3" fmla="*/ 14 h 225"/>
                    <a:gd name="T4" fmla="*/ 39 w 146"/>
                    <a:gd name="T5" fmla="*/ 193 h 225"/>
                    <a:gd name="T6" fmla="*/ 26 w 146"/>
                    <a:gd name="T7" fmla="*/ 193 h 225"/>
                    <a:gd name="T8" fmla="*/ 25 w 146"/>
                    <a:gd name="T9" fmla="*/ 193 h 225"/>
                    <a:gd name="T10" fmla="*/ 18 w 146"/>
                    <a:gd name="T11" fmla="*/ 181 h 225"/>
                    <a:gd name="T12" fmla="*/ 122 w 146"/>
                    <a:gd name="T13" fmla="*/ 2 h 225"/>
                    <a:gd name="T14" fmla="*/ 119 w 146"/>
                    <a:gd name="T15" fmla="*/ 0 h 225"/>
                    <a:gd name="T16" fmla="*/ 16 w 146"/>
                    <a:gd name="T17" fmla="*/ 179 h 225"/>
                    <a:gd name="T18" fmla="*/ 4 w 146"/>
                    <a:gd name="T19" fmla="*/ 180 h 225"/>
                    <a:gd name="T20" fmla="*/ 4 w 146"/>
                    <a:gd name="T21" fmla="*/ 180 h 225"/>
                    <a:gd name="T22" fmla="*/ 0 w 146"/>
                    <a:gd name="T23" fmla="*/ 216 h 225"/>
                    <a:gd name="T24" fmla="*/ 16 w 146"/>
                    <a:gd name="T25" fmla="*/ 225 h 225"/>
                    <a:gd name="T26" fmla="*/ 46 w 146"/>
                    <a:gd name="T27" fmla="*/ 204 h 225"/>
                    <a:gd name="T28" fmla="*/ 46 w 146"/>
                    <a:gd name="T29" fmla="*/ 203 h 225"/>
                    <a:gd name="T30" fmla="*/ 42 w 146"/>
                    <a:gd name="T31" fmla="*/ 194 h 225"/>
                    <a:gd name="T32" fmla="*/ 146 w 146"/>
                    <a:gd name="T33" fmla="*/ 1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25">
                      <a:moveTo>
                        <a:pt x="146" y="16"/>
                      </a:moveTo>
                      <a:cubicBezTo>
                        <a:pt x="145" y="15"/>
                        <a:pt x="144" y="15"/>
                        <a:pt x="143" y="14"/>
                      </a:cubicBezTo>
                      <a:cubicBezTo>
                        <a:pt x="39" y="193"/>
                        <a:pt x="39" y="193"/>
                        <a:pt x="39" y="193"/>
                      </a:cubicBezTo>
                      <a:cubicBezTo>
                        <a:pt x="26" y="193"/>
                        <a:pt x="26" y="193"/>
                        <a:pt x="26" y="193"/>
                      </a:cubicBezTo>
                      <a:cubicBezTo>
                        <a:pt x="25" y="193"/>
                        <a:pt x="25" y="193"/>
                        <a:pt x="25" y="193"/>
                      </a:cubicBezTo>
                      <a:cubicBezTo>
                        <a:pt x="18" y="181"/>
                        <a:pt x="18" y="181"/>
                        <a:pt x="18" y="181"/>
                      </a:cubicBezTo>
                      <a:cubicBezTo>
                        <a:pt x="122" y="2"/>
                        <a:pt x="122" y="2"/>
                        <a:pt x="122" y="2"/>
                      </a:cubicBezTo>
                      <a:cubicBezTo>
                        <a:pt x="121" y="1"/>
                        <a:pt x="120" y="1"/>
                        <a:pt x="119" y="0"/>
                      </a:cubicBezTo>
                      <a:cubicBezTo>
                        <a:pt x="16" y="179"/>
                        <a:pt x="16" y="179"/>
                        <a:pt x="16" y="179"/>
                      </a:cubicBezTo>
                      <a:cubicBezTo>
                        <a:pt x="4" y="180"/>
                        <a:pt x="4" y="180"/>
                        <a:pt x="4" y="180"/>
                      </a:cubicBezTo>
                      <a:cubicBezTo>
                        <a:pt x="4" y="180"/>
                        <a:pt x="4" y="180"/>
                        <a:pt x="4" y="180"/>
                      </a:cubicBezTo>
                      <a:cubicBezTo>
                        <a:pt x="4" y="180"/>
                        <a:pt x="2" y="200"/>
                        <a:pt x="0" y="216"/>
                      </a:cubicBezTo>
                      <a:cubicBezTo>
                        <a:pt x="16" y="225"/>
                        <a:pt x="16" y="225"/>
                        <a:pt x="16" y="225"/>
                      </a:cubicBezTo>
                      <a:cubicBezTo>
                        <a:pt x="29" y="216"/>
                        <a:pt x="45" y="205"/>
                        <a:pt x="46" y="204"/>
                      </a:cubicBezTo>
                      <a:cubicBezTo>
                        <a:pt x="46" y="204"/>
                        <a:pt x="46" y="204"/>
                        <a:pt x="46" y="203"/>
                      </a:cubicBezTo>
                      <a:cubicBezTo>
                        <a:pt x="42" y="194"/>
                        <a:pt x="42" y="194"/>
                        <a:pt x="42" y="194"/>
                      </a:cubicBezTo>
                      <a:lnTo>
                        <a:pt x="14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305" name="Group 137">
                <a:extLst>
                  <a:ext uri="{FF2B5EF4-FFF2-40B4-BE49-F238E27FC236}">
                    <a16:creationId xmlns:a16="http://schemas.microsoft.com/office/drawing/2014/main" id="{2BB184B3-09E4-45B5-BDD6-1A655CC5D1DD}"/>
                  </a:ext>
                </a:extLst>
              </p:cNvPr>
              <p:cNvGrpSpPr>
                <a:grpSpLocks/>
              </p:cNvGrpSpPr>
              <p:nvPr/>
            </p:nvGrpSpPr>
            <p:grpSpPr bwMode="auto">
              <a:xfrm>
                <a:off x="5343" y="881"/>
                <a:ext cx="415" cy="592"/>
                <a:chOff x="5343" y="881"/>
                <a:chExt cx="415" cy="592"/>
              </a:xfrm>
            </p:grpSpPr>
            <p:grpSp>
              <p:nvGrpSpPr>
                <p:cNvPr id="306" name="Group 138">
                  <a:extLst>
                    <a:ext uri="{FF2B5EF4-FFF2-40B4-BE49-F238E27FC236}">
                      <a16:creationId xmlns:a16="http://schemas.microsoft.com/office/drawing/2014/main" id="{C7D6568D-58CE-4246-8200-813D683C59F6}"/>
                    </a:ext>
                  </a:extLst>
                </p:cNvPr>
                <p:cNvGrpSpPr>
                  <a:grpSpLocks noChangeAspect="1"/>
                </p:cNvGrpSpPr>
                <p:nvPr/>
              </p:nvGrpSpPr>
              <p:grpSpPr bwMode="auto">
                <a:xfrm>
                  <a:off x="5343" y="1062"/>
                  <a:ext cx="415" cy="411"/>
                  <a:chOff x="4844" y="1480"/>
                  <a:chExt cx="487" cy="482"/>
                </a:xfrm>
              </p:grpSpPr>
              <p:sp>
                <p:nvSpPr>
                  <p:cNvPr id="312" name="Freeform 139">
                    <a:extLst>
                      <a:ext uri="{FF2B5EF4-FFF2-40B4-BE49-F238E27FC236}">
                        <a16:creationId xmlns:a16="http://schemas.microsoft.com/office/drawing/2014/main" id="{6C3F931B-98D5-42A4-AF2B-A524EF88789B}"/>
                      </a:ext>
                    </a:extLst>
                  </p:cNvPr>
                  <p:cNvSpPr>
                    <a:spLocks noChangeAspect="1" noEditPoints="1"/>
                  </p:cNvSpPr>
                  <p:nvPr/>
                </p:nvSpPr>
                <p:spPr bwMode="auto">
                  <a:xfrm>
                    <a:off x="4844" y="1480"/>
                    <a:ext cx="487" cy="482"/>
                  </a:xfrm>
                  <a:custGeom>
                    <a:avLst/>
                    <a:gdLst>
                      <a:gd name="T0" fmla="*/ 108 w 206"/>
                      <a:gd name="T1" fmla="*/ 160 h 204"/>
                      <a:gd name="T2" fmla="*/ 135 w 206"/>
                      <a:gd name="T3" fmla="*/ 160 h 204"/>
                      <a:gd name="T4" fmla="*/ 115 w 206"/>
                      <a:gd name="T5" fmla="*/ 170 h 204"/>
                      <a:gd name="T6" fmla="*/ 107 w 206"/>
                      <a:gd name="T7" fmla="*/ 193 h 204"/>
                      <a:gd name="T8" fmla="*/ 107 w 206"/>
                      <a:gd name="T9" fmla="*/ 194 h 204"/>
                      <a:gd name="T10" fmla="*/ 130 w 206"/>
                      <a:gd name="T11" fmla="*/ 200 h 204"/>
                      <a:gd name="T12" fmla="*/ 144 w 206"/>
                      <a:gd name="T13" fmla="*/ 194 h 204"/>
                      <a:gd name="T14" fmla="*/ 165 w 206"/>
                      <a:gd name="T15" fmla="*/ 184 h 204"/>
                      <a:gd name="T16" fmla="*/ 195 w 206"/>
                      <a:gd name="T17" fmla="*/ 169 h 204"/>
                      <a:gd name="T18" fmla="*/ 200 w 206"/>
                      <a:gd name="T19" fmla="*/ 167 h 204"/>
                      <a:gd name="T20" fmla="*/ 205 w 206"/>
                      <a:gd name="T21" fmla="*/ 160 h 204"/>
                      <a:gd name="T22" fmla="*/ 206 w 206"/>
                      <a:gd name="T23" fmla="*/ 160 h 204"/>
                      <a:gd name="T24" fmla="*/ 206 w 206"/>
                      <a:gd name="T25" fmla="*/ 24 h 204"/>
                      <a:gd name="T26" fmla="*/ 180 w 206"/>
                      <a:gd name="T27" fmla="*/ 0 h 204"/>
                      <a:gd name="T28" fmla="*/ 24 w 206"/>
                      <a:gd name="T29" fmla="*/ 0 h 204"/>
                      <a:gd name="T30" fmla="*/ 0 w 206"/>
                      <a:gd name="T31" fmla="*/ 24 h 204"/>
                      <a:gd name="T32" fmla="*/ 0 w 206"/>
                      <a:gd name="T33" fmla="*/ 160 h 204"/>
                      <a:gd name="T34" fmla="*/ 0 w 206"/>
                      <a:gd name="T35" fmla="*/ 160 h 204"/>
                      <a:gd name="T36" fmla="*/ 5 w 206"/>
                      <a:gd name="T37" fmla="*/ 167 h 204"/>
                      <a:gd name="T38" fmla="*/ 10 w 206"/>
                      <a:gd name="T39" fmla="*/ 169 h 204"/>
                      <a:gd name="T40" fmla="*/ 41 w 206"/>
                      <a:gd name="T41" fmla="*/ 184 h 204"/>
                      <a:gd name="T42" fmla="*/ 62 w 206"/>
                      <a:gd name="T43" fmla="*/ 194 h 204"/>
                      <a:gd name="T44" fmla="*/ 76 w 206"/>
                      <a:gd name="T45" fmla="*/ 200 h 204"/>
                      <a:gd name="T46" fmla="*/ 98 w 206"/>
                      <a:gd name="T47" fmla="*/ 194 h 204"/>
                      <a:gd name="T48" fmla="*/ 99 w 206"/>
                      <a:gd name="T49" fmla="*/ 193 h 204"/>
                      <a:gd name="T50" fmla="*/ 91 w 206"/>
                      <a:gd name="T51" fmla="*/ 170 h 204"/>
                      <a:gd name="T52" fmla="*/ 71 w 206"/>
                      <a:gd name="T53" fmla="*/ 160 h 204"/>
                      <a:gd name="T54" fmla="*/ 90 w 206"/>
                      <a:gd name="T55" fmla="*/ 160 h 204"/>
                      <a:gd name="T56" fmla="*/ 99 w 206"/>
                      <a:gd name="T57" fmla="*/ 160 h 204"/>
                      <a:gd name="T58" fmla="*/ 99 w 206"/>
                      <a:gd name="T59" fmla="*/ 160 h 204"/>
                      <a:gd name="T60" fmla="*/ 34 w 206"/>
                      <a:gd name="T61" fmla="*/ 143 h 204"/>
                      <a:gd name="T62" fmla="*/ 34 w 206"/>
                      <a:gd name="T63" fmla="*/ 64 h 204"/>
                      <a:gd name="T64" fmla="*/ 40 w 206"/>
                      <a:gd name="T65" fmla="*/ 64 h 204"/>
                      <a:gd name="T66" fmla="*/ 40 w 206"/>
                      <a:gd name="T67" fmla="*/ 146 h 204"/>
                      <a:gd name="T68" fmla="*/ 34 w 206"/>
                      <a:gd name="T69" fmla="*/ 143 h 204"/>
                      <a:gd name="T70" fmla="*/ 165 w 206"/>
                      <a:gd name="T71" fmla="*/ 64 h 204"/>
                      <a:gd name="T72" fmla="*/ 172 w 206"/>
                      <a:gd name="T73" fmla="*/ 64 h 204"/>
                      <a:gd name="T74" fmla="*/ 172 w 206"/>
                      <a:gd name="T75" fmla="*/ 143 h 204"/>
                      <a:gd name="T76" fmla="*/ 165 w 206"/>
                      <a:gd name="T77" fmla="*/ 146 h 204"/>
                      <a:gd name="T78" fmla="*/ 165 w 206"/>
                      <a:gd name="T79" fmla="*/ 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204">
                        <a:moveTo>
                          <a:pt x="108" y="160"/>
                        </a:moveTo>
                        <a:cubicBezTo>
                          <a:pt x="135" y="160"/>
                          <a:pt x="135" y="160"/>
                          <a:pt x="135" y="160"/>
                        </a:cubicBezTo>
                        <a:cubicBezTo>
                          <a:pt x="123" y="166"/>
                          <a:pt x="115" y="170"/>
                          <a:pt x="115" y="170"/>
                        </a:cubicBezTo>
                        <a:cubicBezTo>
                          <a:pt x="107" y="173"/>
                          <a:pt x="102" y="184"/>
                          <a:pt x="107" y="193"/>
                        </a:cubicBezTo>
                        <a:cubicBezTo>
                          <a:pt x="107" y="193"/>
                          <a:pt x="107" y="193"/>
                          <a:pt x="107" y="194"/>
                        </a:cubicBezTo>
                        <a:cubicBezTo>
                          <a:pt x="112" y="202"/>
                          <a:pt x="122" y="204"/>
                          <a:pt x="130" y="200"/>
                        </a:cubicBezTo>
                        <a:cubicBezTo>
                          <a:pt x="130" y="200"/>
                          <a:pt x="135" y="198"/>
                          <a:pt x="144" y="194"/>
                        </a:cubicBezTo>
                        <a:cubicBezTo>
                          <a:pt x="150" y="191"/>
                          <a:pt x="157" y="187"/>
                          <a:pt x="165" y="184"/>
                        </a:cubicBezTo>
                        <a:cubicBezTo>
                          <a:pt x="174" y="179"/>
                          <a:pt x="184" y="174"/>
                          <a:pt x="195" y="169"/>
                        </a:cubicBezTo>
                        <a:cubicBezTo>
                          <a:pt x="197" y="168"/>
                          <a:pt x="198" y="168"/>
                          <a:pt x="200" y="167"/>
                        </a:cubicBezTo>
                        <a:cubicBezTo>
                          <a:pt x="202" y="165"/>
                          <a:pt x="204" y="163"/>
                          <a:pt x="205" y="160"/>
                        </a:cubicBezTo>
                        <a:cubicBezTo>
                          <a:pt x="206" y="160"/>
                          <a:pt x="206" y="160"/>
                          <a:pt x="206" y="160"/>
                        </a:cubicBezTo>
                        <a:cubicBezTo>
                          <a:pt x="206" y="97"/>
                          <a:pt x="206" y="29"/>
                          <a:pt x="206" y="24"/>
                        </a:cubicBezTo>
                        <a:cubicBezTo>
                          <a:pt x="206" y="13"/>
                          <a:pt x="195" y="0"/>
                          <a:pt x="180" y="0"/>
                        </a:cubicBezTo>
                        <a:cubicBezTo>
                          <a:pt x="166" y="0"/>
                          <a:pt x="38" y="0"/>
                          <a:pt x="24" y="0"/>
                        </a:cubicBezTo>
                        <a:cubicBezTo>
                          <a:pt x="10" y="0"/>
                          <a:pt x="0" y="14"/>
                          <a:pt x="0" y="24"/>
                        </a:cubicBezTo>
                        <a:cubicBezTo>
                          <a:pt x="0" y="28"/>
                          <a:pt x="0" y="97"/>
                          <a:pt x="0" y="160"/>
                        </a:cubicBezTo>
                        <a:cubicBezTo>
                          <a:pt x="0" y="160"/>
                          <a:pt x="0" y="160"/>
                          <a:pt x="0" y="160"/>
                        </a:cubicBezTo>
                        <a:cubicBezTo>
                          <a:pt x="1" y="163"/>
                          <a:pt x="3" y="165"/>
                          <a:pt x="5" y="167"/>
                        </a:cubicBezTo>
                        <a:cubicBezTo>
                          <a:pt x="7" y="168"/>
                          <a:pt x="9" y="168"/>
                          <a:pt x="10" y="169"/>
                        </a:cubicBezTo>
                        <a:cubicBezTo>
                          <a:pt x="21" y="174"/>
                          <a:pt x="32" y="179"/>
                          <a:pt x="41" y="184"/>
                        </a:cubicBezTo>
                        <a:cubicBezTo>
                          <a:pt x="49" y="187"/>
                          <a:pt x="56" y="191"/>
                          <a:pt x="62" y="194"/>
                        </a:cubicBezTo>
                        <a:cubicBezTo>
                          <a:pt x="70" y="198"/>
                          <a:pt x="76" y="200"/>
                          <a:pt x="76" y="200"/>
                        </a:cubicBezTo>
                        <a:cubicBezTo>
                          <a:pt x="84" y="204"/>
                          <a:pt x="94" y="202"/>
                          <a:pt x="98" y="194"/>
                        </a:cubicBezTo>
                        <a:cubicBezTo>
                          <a:pt x="99" y="193"/>
                          <a:pt x="99" y="193"/>
                          <a:pt x="99" y="193"/>
                        </a:cubicBezTo>
                        <a:cubicBezTo>
                          <a:pt x="103" y="184"/>
                          <a:pt x="98" y="173"/>
                          <a:pt x="91" y="170"/>
                        </a:cubicBezTo>
                        <a:cubicBezTo>
                          <a:pt x="90" y="170"/>
                          <a:pt x="83" y="166"/>
                          <a:pt x="71" y="160"/>
                        </a:cubicBezTo>
                        <a:cubicBezTo>
                          <a:pt x="90" y="160"/>
                          <a:pt x="90" y="160"/>
                          <a:pt x="90" y="160"/>
                        </a:cubicBezTo>
                        <a:cubicBezTo>
                          <a:pt x="99" y="160"/>
                          <a:pt x="99" y="160"/>
                          <a:pt x="99" y="160"/>
                        </a:cubicBezTo>
                        <a:cubicBezTo>
                          <a:pt x="99" y="160"/>
                          <a:pt x="99" y="160"/>
                          <a:pt x="99" y="160"/>
                        </a:cubicBezTo>
                        <a:moveTo>
                          <a:pt x="34" y="143"/>
                        </a:moveTo>
                        <a:cubicBezTo>
                          <a:pt x="34" y="101"/>
                          <a:pt x="34" y="64"/>
                          <a:pt x="34" y="64"/>
                        </a:cubicBezTo>
                        <a:cubicBezTo>
                          <a:pt x="40" y="64"/>
                          <a:pt x="40" y="64"/>
                          <a:pt x="40" y="64"/>
                        </a:cubicBezTo>
                        <a:cubicBezTo>
                          <a:pt x="40" y="64"/>
                          <a:pt x="40" y="97"/>
                          <a:pt x="40" y="146"/>
                        </a:cubicBezTo>
                        <a:cubicBezTo>
                          <a:pt x="38" y="145"/>
                          <a:pt x="36" y="144"/>
                          <a:pt x="34" y="143"/>
                        </a:cubicBezTo>
                        <a:close/>
                        <a:moveTo>
                          <a:pt x="165" y="64"/>
                        </a:moveTo>
                        <a:cubicBezTo>
                          <a:pt x="172" y="64"/>
                          <a:pt x="172" y="64"/>
                          <a:pt x="172" y="64"/>
                        </a:cubicBezTo>
                        <a:cubicBezTo>
                          <a:pt x="172" y="64"/>
                          <a:pt x="172" y="100"/>
                          <a:pt x="172" y="143"/>
                        </a:cubicBezTo>
                        <a:cubicBezTo>
                          <a:pt x="169" y="144"/>
                          <a:pt x="167" y="145"/>
                          <a:pt x="165" y="146"/>
                        </a:cubicBezTo>
                        <a:cubicBezTo>
                          <a:pt x="165" y="97"/>
                          <a:pt x="165" y="64"/>
                          <a:pt x="165" y="64"/>
                        </a:cubicBezTo>
                        <a:close/>
                      </a:path>
                    </a:pathLst>
                  </a:custGeom>
                  <a:solidFill>
                    <a:srgbClr val="5588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13" name="Oval 140">
                    <a:extLst>
                      <a:ext uri="{FF2B5EF4-FFF2-40B4-BE49-F238E27FC236}">
                        <a16:creationId xmlns:a16="http://schemas.microsoft.com/office/drawing/2014/main" id="{7FD30D30-CDB9-4AFA-B471-E4A850364DD8}"/>
                      </a:ext>
                    </a:extLst>
                  </p:cNvPr>
                  <p:cNvSpPr>
                    <a:spLocks noChangeAspect="1" noChangeArrowheads="1"/>
                  </p:cNvSpPr>
                  <p:nvPr/>
                </p:nvSpPr>
                <p:spPr bwMode="auto">
                  <a:xfrm>
                    <a:off x="5077" y="1771"/>
                    <a:ext cx="21" cy="21"/>
                  </a:xfrm>
                  <a:prstGeom prst="ellipse">
                    <a:avLst/>
                  </a:pr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14" name="Freeform 141">
                    <a:extLst>
                      <a:ext uri="{FF2B5EF4-FFF2-40B4-BE49-F238E27FC236}">
                        <a16:creationId xmlns:a16="http://schemas.microsoft.com/office/drawing/2014/main" id="{4C163A08-F1C2-40C1-838A-FE152C271759}"/>
                      </a:ext>
                    </a:extLst>
                  </p:cNvPr>
                  <p:cNvSpPr>
                    <a:spLocks noChangeAspect="1"/>
                  </p:cNvSpPr>
                  <p:nvPr/>
                </p:nvSpPr>
                <p:spPr bwMode="auto">
                  <a:xfrm>
                    <a:off x="5097" y="1875"/>
                    <a:ext cx="82" cy="78"/>
                  </a:xfrm>
                  <a:custGeom>
                    <a:avLst/>
                    <a:gdLst>
                      <a:gd name="T0" fmla="*/ 3 w 35"/>
                      <a:gd name="T1" fmla="*/ 25 h 33"/>
                      <a:gd name="T2" fmla="*/ 21 w 35"/>
                      <a:gd name="T3" fmla="*/ 30 h 33"/>
                      <a:gd name="T4" fmla="*/ 35 w 35"/>
                      <a:gd name="T5" fmla="*/ 23 h 33"/>
                      <a:gd name="T6" fmla="*/ 24 w 35"/>
                      <a:gd name="T7" fmla="*/ 0 h 33"/>
                      <a:gd name="T8" fmla="*/ 10 w 35"/>
                      <a:gd name="T9" fmla="*/ 6 h 33"/>
                      <a:gd name="T10" fmla="*/ 3 w 35"/>
                      <a:gd name="T11" fmla="*/ 25 h 33"/>
                    </a:gdLst>
                    <a:ahLst/>
                    <a:cxnLst>
                      <a:cxn ang="0">
                        <a:pos x="T0" y="T1"/>
                      </a:cxn>
                      <a:cxn ang="0">
                        <a:pos x="T2" y="T3"/>
                      </a:cxn>
                      <a:cxn ang="0">
                        <a:pos x="T4" y="T5"/>
                      </a:cxn>
                      <a:cxn ang="0">
                        <a:pos x="T6" y="T7"/>
                      </a:cxn>
                      <a:cxn ang="0">
                        <a:pos x="T8" y="T9"/>
                      </a:cxn>
                      <a:cxn ang="0">
                        <a:pos x="T10" y="T11"/>
                      </a:cxn>
                    </a:cxnLst>
                    <a:rect l="0" t="0" r="r" b="b"/>
                    <a:pathLst>
                      <a:path w="35" h="33">
                        <a:moveTo>
                          <a:pt x="3" y="25"/>
                        </a:moveTo>
                        <a:cubicBezTo>
                          <a:pt x="7" y="32"/>
                          <a:pt x="15" y="33"/>
                          <a:pt x="21" y="30"/>
                        </a:cubicBezTo>
                        <a:cubicBezTo>
                          <a:pt x="21" y="30"/>
                          <a:pt x="21" y="30"/>
                          <a:pt x="35" y="23"/>
                        </a:cubicBezTo>
                        <a:cubicBezTo>
                          <a:pt x="35" y="23"/>
                          <a:pt x="35" y="23"/>
                          <a:pt x="24" y="0"/>
                        </a:cubicBezTo>
                        <a:cubicBezTo>
                          <a:pt x="24" y="0"/>
                          <a:pt x="24" y="0"/>
                          <a:pt x="10" y="6"/>
                        </a:cubicBezTo>
                        <a:cubicBezTo>
                          <a:pt x="4" y="9"/>
                          <a:pt x="0" y="17"/>
                          <a:pt x="3" y="25"/>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15" name="Freeform 142">
                    <a:extLst>
                      <a:ext uri="{FF2B5EF4-FFF2-40B4-BE49-F238E27FC236}">
                        <a16:creationId xmlns:a16="http://schemas.microsoft.com/office/drawing/2014/main" id="{7689D550-8213-49AE-A60E-019A2CB7603D}"/>
                      </a:ext>
                    </a:extLst>
                  </p:cNvPr>
                  <p:cNvSpPr>
                    <a:spLocks noChangeAspect="1"/>
                  </p:cNvSpPr>
                  <p:nvPr/>
                </p:nvSpPr>
                <p:spPr bwMode="auto">
                  <a:xfrm>
                    <a:off x="4993" y="1873"/>
                    <a:ext cx="82" cy="77"/>
                  </a:xfrm>
                  <a:custGeom>
                    <a:avLst/>
                    <a:gdLst>
                      <a:gd name="T0" fmla="*/ 32 w 35"/>
                      <a:gd name="T1" fmla="*/ 25 h 33"/>
                      <a:gd name="T2" fmla="*/ 14 w 35"/>
                      <a:gd name="T3" fmla="*/ 30 h 33"/>
                      <a:gd name="T4" fmla="*/ 0 w 35"/>
                      <a:gd name="T5" fmla="*/ 23 h 33"/>
                      <a:gd name="T6" fmla="*/ 11 w 35"/>
                      <a:gd name="T7" fmla="*/ 0 h 33"/>
                      <a:gd name="T8" fmla="*/ 25 w 35"/>
                      <a:gd name="T9" fmla="*/ 7 h 33"/>
                      <a:gd name="T10" fmla="*/ 32 w 35"/>
                      <a:gd name="T11" fmla="*/ 25 h 33"/>
                    </a:gdLst>
                    <a:ahLst/>
                    <a:cxnLst>
                      <a:cxn ang="0">
                        <a:pos x="T0" y="T1"/>
                      </a:cxn>
                      <a:cxn ang="0">
                        <a:pos x="T2" y="T3"/>
                      </a:cxn>
                      <a:cxn ang="0">
                        <a:pos x="T4" y="T5"/>
                      </a:cxn>
                      <a:cxn ang="0">
                        <a:pos x="T6" y="T7"/>
                      </a:cxn>
                      <a:cxn ang="0">
                        <a:pos x="T8" y="T9"/>
                      </a:cxn>
                      <a:cxn ang="0">
                        <a:pos x="T10" y="T11"/>
                      </a:cxn>
                    </a:cxnLst>
                    <a:rect l="0" t="0" r="r" b="b"/>
                    <a:pathLst>
                      <a:path w="35" h="33">
                        <a:moveTo>
                          <a:pt x="32" y="25"/>
                        </a:moveTo>
                        <a:cubicBezTo>
                          <a:pt x="28" y="32"/>
                          <a:pt x="20" y="33"/>
                          <a:pt x="14" y="30"/>
                        </a:cubicBezTo>
                        <a:cubicBezTo>
                          <a:pt x="14" y="30"/>
                          <a:pt x="14" y="30"/>
                          <a:pt x="0" y="23"/>
                        </a:cubicBezTo>
                        <a:cubicBezTo>
                          <a:pt x="0" y="23"/>
                          <a:pt x="0" y="23"/>
                          <a:pt x="11" y="0"/>
                        </a:cubicBezTo>
                        <a:cubicBezTo>
                          <a:pt x="11" y="0"/>
                          <a:pt x="11" y="0"/>
                          <a:pt x="25" y="7"/>
                        </a:cubicBezTo>
                        <a:cubicBezTo>
                          <a:pt x="31" y="10"/>
                          <a:pt x="35" y="18"/>
                          <a:pt x="32" y="25"/>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16" name="Freeform 143">
                    <a:extLst>
                      <a:ext uri="{FF2B5EF4-FFF2-40B4-BE49-F238E27FC236}">
                        <a16:creationId xmlns:a16="http://schemas.microsoft.com/office/drawing/2014/main" id="{06D3EC3D-A3E2-43C7-AB52-C0256164D466}"/>
                      </a:ext>
                    </a:extLst>
                  </p:cNvPr>
                  <p:cNvSpPr>
                    <a:spLocks noChangeAspect="1"/>
                  </p:cNvSpPr>
                  <p:nvPr/>
                </p:nvSpPr>
                <p:spPr bwMode="auto">
                  <a:xfrm>
                    <a:off x="5005" y="1490"/>
                    <a:ext cx="165" cy="217"/>
                  </a:xfrm>
                  <a:custGeom>
                    <a:avLst/>
                    <a:gdLst>
                      <a:gd name="T0" fmla="*/ 165 w 165"/>
                      <a:gd name="T1" fmla="*/ 0 h 217"/>
                      <a:gd name="T2" fmla="*/ 106 w 165"/>
                      <a:gd name="T3" fmla="*/ 0 h 217"/>
                      <a:gd name="T4" fmla="*/ 59 w 165"/>
                      <a:gd name="T5" fmla="*/ 0 h 217"/>
                      <a:gd name="T6" fmla="*/ 0 w 165"/>
                      <a:gd name="T7" fmla="*/ 0 h 217"/>
                      <a:gd name="T8" fmla="*/ 56 w 165"/>
                      <a:gd name="T9" fmla="*/ 151 h 217"/>
                      <a:gd name="T10" fmla="*/ 56 w 165"/>
                      <a:gd name="T11" fmla="*/ 151 h 217"/>
                      <a:gd name="T12" fmla="*/ 82 w 165"/>
                      <a:gd name="T13" fmla="*/ 217 h 217"/>
                      <a:gd name="T14" fmla="*/ 82 w 165"/>
                      <a:gd name="T15" fmla="*/ 215 h 217"/>
                      <a:gd name="T16" fmla="*/ 96 w 165"/>
                      <a:gd name="T17" fmla="*/ 182 h 217"/>
                      <a:gd name="T18" fmla="*/ 108 w 165"/>
                      <a:gd name="T19" fmla="*/ 151 h 217"/>
                      <a:gd name="T20" fmla="*/ 108 w 165"/>
                      <a:gd name="T21" fmla="*/ 151 h 217"/>
                      <a:gd name="T22" fmla="*/ 165 w 165"/>
                      <a:gd name="T2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17">
                        <a:moveTo>
                          <a:pt x="165" y="0"/>
                        </a:moveTo>
                        <a:lnTo>
                          <a:pt x="106" y="0"/>
                        </a:lnTo>
                        <a:lnTo>
                          <a:pt x="59" y="0"/>
                        </a:lnTo>
                        <a:lnTo>
                          <a:pt x="0" y="0"/>
                        </a:lnTo>
                        <a:lnTo>
                          <a:pt x="56" y="151"/>
                        </a:lnTo>
                        <a:lnTo>
                          <a:pt x="56" y="151"/>
                        </a:lnTo>
                        <a:lnTo>
                          <a:pt x="82" y="217"/>
                        </a:lnTo>
                        <a:lnTo>
                          <a:pt x="82" y="215"/>
                        </a:lnTo>
                        <a:lnTo>
                          <a:pt x="96" y="182"/>
                        </a:lnTo>
                        <a:lnTo>
                          <a:pt x="108" y="151"/>
                        </a:lnTo>
                        <a:lnTo>
                          <a:pt x="108" y="151"/>
                        </a:lnTo>
                        <a:lnTo>
                          <a:pt x="165" y="0"/>
                        </a:ln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17" name="Freeform 144">
                    <a:extLst>
                      <a:ext uri="{FF2B5EF4-FFF2-40B4-BE49-F238E27FC236}">
                        <a16:creationId xmlns:a16="http://schemas.microsoft.com/office/drawing/2014/main" id="{A14ACE6B-0C59-4CD9-9D37-B123B050DF7F}"/>
                      </a:ext>
                    </a:extLst>
                  </p:cNvPr>
                  <p:cNvSpPr>
                    <a:spLocks noChangeAspect="1"/>
                  </p:cNvSpPr>
                  <p:nvPr/>
                </p:nvSpPr>
                <p:spPr bwMode="auto">
                  <a:xfrm>
                    <a:off x="5062" y="1490"/>
                    <a:ext cx="52" cy="217"/>
                  </a:xfrm>
                  <a:custGeom>
                    <a:avLst/>
                    <a:gdLst>
                      <a:gd name="T0" fmla="*/ 0 w 52"/>
                      <a:gd name="T1" fmla="*/ 151 h 217"/>
                      <a:gd name="T2" fmla="*/ 0 w 52"/>
                      <a:gd name="T3" fmla="*/ 151 h 217"/>
                      <a:gd name="T4" fmla="*/ 26 w 52"/>
                      <a:gd name="T5" fmla="*/ 217 h 217"/>
                      <a:gd name="T6" fmla="*/ 26 w 52"/>
                      <a:gd name="T7" fmla="*/ 215 h 217"/>
                      <a:gd name="T8" fmla="*/ 40 w 52"/>
                      <a:gd name="T9" fmla="*/ 182 h 217"/>
                      <a:gd name="T10" fmla="*/ 52 w 52"/>
                      <a:gd name="T11" fmla="*/ 151 h 217"/>
                      <a:gd name="T12" fmla="*/ 52 w 52"/>
                      <a:gd name="T13" fmla="*/ 151 h 217"/>
                      <a:gd name="T14" fmla="*/ 29 w 52"/>
                      <a:gd name="T15" fmla="*/ 31 h 217"/>
                      <a:gd name="T16" fmla="*/ 50 w 52"/>
                      <a:gd name="T17" fmla="*/ 0 h 217"/>
                      <a:gd name="T18" fmla="*/ 3 w 52"/>
                      <a:gd name="T19" fmla="*/ 0 h 217"/>
                      <a:gd name="T20" fmla="*/ 24 w 52"/>
                      <a:gd name="T21" fmla="*/ 31 h 217"/>
                      <a:gd name="T22" fmla="*/ 0 w 52"/>
                      <a:gd name="T23" fmla="*/ 15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217">
                        <a:moveTo>
                          <a:pt x="0" y="151"/>
                        </a:moveTo>
                        <a:lnTo>
                          <a:pt x="0" y="151"/>
                        </a:lnTo>
                        <a:lnTo>
                          <a:pt x="26" y="217"/>
                        </a:lnTo>
                        <a:lnTo>
                          <a:pt x="26" y="215"/>
                        </a:lnTo>
                        <a:lnTo>
                          <a:pt x="40" y="182"/>
                        </a:lnTo>
                        <a:lnTo>
                          <a:pt x="52" y="151"/>
                        </a:lnTo>
                        <a:lnTo>
                          <a:pt x="52" y="151"/>
                        </a:lnTo>
                        <a:lnTo>
                          <a:pt x="29" y="31"/>
                        </a:lnTo>
                        <a:lnTo>
                          <a:pt x="50" y="0"/>
                        </a:lnTo>
                        <a:lnTo>
                          <a:pt x="3" y="0"/>
                        </a:lnTo>
                        <a:lnTo>
                          <a:pt x="24" y="31"/>
                        </a:lnTo>
                        <a:lnTo>
                          <a:pt x="0" y="151"/>
                        </a:lnTo>
                        <a:close/>
                      </a:path>
                    </a:pathLst>
                  </a:custGeom>
                  <a:solidFill>
                    <a:srgbClr val="89B1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307" name="Group 145">
                  <a:extLst>
                    <a:ext uri="{FF2B5EF4-FFF2-40B4-BE49-F238E27FC236}">
                      <a16:creationId xmlns:a16="http://schemas.microsoft.com/office/drawing/2014/main" id="{E3713CF9-32CF-4AB1-AE43-43F18F578715}"/>
                    </a:ext>
                  </a:extLst>
                </p:cNvPr>
                <p:cNvGrpSpPr>
                  <a:grpSpLocks/>
                </p:cNvGrpSpPr>
                <p:nvPr/>
              </p:nvGrpSpPr>
              <p:grpSpPr bwMode="auto">
                <a:xfrm>
                  <a:off x="5467" y="881"/>
                  <a:ext cx="168" cy="168"/>
                  <a:chOff x="1304" y="2372"/>
                  <a:chExt cx="168" cy="168"/>
                </a:xfrm>
              </p:grpSpPr>
              <p:sp>
                <p:nvSpPr>
                  <p:cNvPr id="308" name="Oval 146">
                    <a:extLst>
                      <a:ext uri="{FF2B5EF4-FFF2-40B4-BE49-F238E27FC236}">
                        <a16:creationId xmlns:a16="http://schemas.microsoft.com/office/drawing/2014/main" id="{AA45341B-257E-4090-9C4A-D2BC1174719A}"/>
                      </a:ext>
                    </a:extLst>
                  </p:cNvPr>
                  <p:cNvSpPr>
                    <a:spLocks noChangeAspect="1" noChangeArrowheads="1"/>
                  </p:cNvSpPr>
                  <p:nvPr/>
                </p:nvSpPr>
                <p:spPr bwMode="gray">
                  <a:xfrm>
                    <a:off x="1304" y="2372"/>
                    <a:ext cx="168" cy="168"/>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09" name="Freeform 147">
                    <a:extLst>
                      <a:ext uri="{FF2B5EF4-FFF2-40B4-BE49-F238E27FC236}">
                        <a16:creationId xmlns:a16="http://schemas.microsoft.com/office/drawing/2014/main" id="{3AB44293-6F9D-44BF-9C25-79D2683E6969}"/>
                      </a:ext>
                    </a:extLst>
                  </p:cNvPr>
                  <p:cNvSpPr>
                    <a:spLocks noChangeAspect="1"/>
                  </p:cNvSpPr>
                  <p:nvPr/>
                </p:nvSpPr>
                <p:spPr bwMode="gray">
                  <a:xfrm>
                    <a:off x="1314" y="2389"/>
                    <a:ext cx="148" cy="141"/>
                  </a:xfrm>
                  <a:custGeom>
                    <a:avLst/>
                    <a:gdLst>
                      <a:gd name="T0" fmla="*/ 106 w 213"/>
                      <a:gd name="T1" fmla="*/ 202 h 202"/>
                      <a:gd name="T2" fmla="*/ 0 w 213"/>
                      <a:gd name="T3" fmla="*/ 96 h 202"/>
                      <a:gd name="T4" fmla="*/ 5 w 213"/>
                      <a:gd name="T5" fmla="*/ 67 h 202"/>
                      <a:gd name="T6" fmla="*/ 58 w 213"/>
                      <a:gd name="T7" fmla="*/ 2 h 202"/>
                      <a:gd name="T8" fmla="*/ 62 w 213"/>
                      <a:gd name="T9" fmla="*/ 0 h 202"/>
                      <a:gd name="T10" fmla="*/ 194 w 213"/>
                      <a:gd name="T11" fmla="*/ 37 h 202"/>
                      <a:gd name="T12" fmla="*/ 213 w 213"/>
                      <a:gd name="T13" fmla="*/ 96 h 202"/>
                      <a:gd name="T14" fmla="*/ 106 w 213"/>
                      <a:gd name="T15" fmla="*/ 202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02">
                        <a:moveTo>
                          <a:pt x="106" y="202"/>
                        </a:moveTo>
                        <a:cubicBezTo>
                          <a:pt x="48" y="202"/>
                          <a:pt x="0" y="155"/>
                          <a:pt x="0" y="96"/>
                        </a:cubicBezTo>
                        <a:cubicBezTo>
                          <a:pt x="0" y="86"/>
                          <a:pt x="2" y="77"/>
                          <a:pt x="5" y="67"/>
                        </a:cubicBezTo>
                        <a:cubicBezTo>
                          <a:pt x="30" y="53"/>
                          <a:pt x="53" y="26"/>
                          <a:pt x="58" y="2"/>
                        </a:cubicBezTo>
                        <a:cubicBezTo>
                          <a:pt x="60" y="1"/>
                          <a:pt x="61" y="0"/>
                          <a:pt x="62" y="0"/>
                        </a:cubicBezTo>
                        <a:cubicBezTo>
                          <a:pt x="76" y="23"/>
                          <a:pt x="152" y="33"/>
                          <a:pt x="194" y="37"/>
                        </a:cubicBezTo>
                        <a:cubicBezTo>
                          <a:pt x="206" y="54"/>
                          <a:pt x="213" y="74"/>
                          <a:pt x="213" y="96"/>
                        </a:cubicBezTo>
                        <a:cubicBezTo>
                          <a:pt x="213" y="155"/>
                          <a:pt x="165" y="202"/>
                          <a:pt x="106" y="202"/>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10" name="Oval 148">
                    <a:extLst>
                      <a:ext uri="{FF2B5EF4-FFF2-40B4-BE49-F238E27FC236}">
                        <a16:creationId xmlns:a16="http://schemas.microsoft.com/office/drawing/2014/main" id="{FC97EE9E-10F2-497D-B64F-8FF63CC01E1A}"/>
                      </a:ext>
                    </a:extLst>
                  </p:cNvPr>
                  <p:cNvSpPr>
                    <a:spLocks noChangeAspect="1" noChangeArrowheads="1"/>
                  </p:cNvSpPr>
                  <p:nvPr/>
                </p:nvSpPr>
                <p:spPr bwMode="gray">
                  <a:xfrm>
                    <a:off x="1339" y="2441"/>
                    <a:ext cx="19" cy="19"/>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11" name="Oval 149">
                    <a:extLst>
                      <a:ext uri="{FF2B5EF4-FFF2-40B4-BE49-F238E27FC236}">
                        <a16:creationId xmlns:a16="http://schemas.microsoft.com/office/drawing/2014/main" id="{97B4CFA1-9202-44DA-8E1D-7AB34DF54966}"/>
                      </a:ext>
                    </a:extLst>
                  </p:cNvPr>
                  <p:cNvSpPr>
                    <a:spLocks noChangeAspect="1" noChangeArrowheads="1"/>
                  </p:cNvSpPr>
                  <p:nvPr/>
                </p:nvSpPr>
                <p:spPr bwMode="gray">
                  <a:xfrm>
                    <a:off x="1417" y="2441"/>
                    <a:ext cx="20" cy="19"/>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grpSp>
      </p:grpSp>
      <p:grpSp>
        <p:nvGrpSpPr>
          <p:cNvPr id="323" name="Group 128">
            <a:extLst>
              <a:ext uri="{FF2B5EF4-FFF2-40B4-BE49-F238E27FC236}">
                <a16:creationId xmlns:a16="http://schemas.microsoft.com/office/drawing/2014/main" id="{DF9DB0B5-D945-47EC-982E-8CDE9DC94FD3}"/>
              </a:ext>
            </a:extLst>
          </p:cNvPr>
          <p:cNvGrpSpPr>
            <a:grpSpLocks/>
          </p:cNvGrpSpPr>
          <p:nvPr/>
        </p:nvGrpSpPr>
        <p:grpSpPr bwMode="auto">
          <a:xfrm>
            <a:off x="7524559" y="4334448"/>
            <a:ext cx="545403" cy="421970"/>
            <a:chOff x="5070" y="881"/>
            <a:chExt cx="950" cy="735"/>
          </a:xfrm>
        </p:grpSpPr>
        <p:grpSp>
          <p:nvGrpSpPr>
            <p:cNvPr id="324" name="Group 129">
              <a:extLst>
                <a:ext uri="{FF2B5EF4-FFF2-40B4-BE49-F238E27FC236}">
                  <a16:creationId xmlns:a16="http://schemas.microsoft.com/office/drawing/2014/main" id="{A1303236-5E40-4517-B3EA-07D2A1742046}"/>
                </a:ext>
              </a:extLst>
            </p:cNvPr>
            <p:cNvGrpSpPr>
              <a:grpSpLocks/>
            </p:cNvGrpSpPr>
            <p:nvPr/>
          </p:nvGrpSpPr>
          <p:grpSpPr bwMode="auto">
            <a:xfrm>
              <a:off x="5070" y="1389"/>
              <a:ext cx="950" cy="227"/>
              <a:chOff x="5070" y="2160"/>
              <a:chExt cx="950" cy="227"/>
            </a:xfrm>
          </p:grpSpPr>
          <p:sp>
            <p:nvSpPr>
              <p:cNvPr id="342" name="Freeform 130">
                <a:extLst>
                  <a:ext uri="{FF2B5EF4-FFF2-40B4-BE49-F238E27FC236}">
                    <a16:creationId xmlns:a16="http://schemas.microsoft.com/office/drawing/2014/main" id="{C788B831-53C0-48E9-B02F-EF950204550F}"/>
                  </a:ext>
                </a:extLst>
              </p:cNvPr>
              <p:cNvSpPr>
                <a:spLocks/>
              </p:cNvSpPr>
              <p:nvPr/>
            </p:nvSpPr>
            <p:spPr bwMode="auto">
              <a:xfrm>
                <a:off x="5070" y="2160"/>
                <a:ext cx="950" cy="161"/>
              </a:xfrm>
              <a:custGeom>
                <a:avLst/>
                <a:gdLst>
                  <a:gd name="T0" fmla="*/ 777 w 950"/>
                  <a:gd name="T1" fmla="*/ 0 h 116"/>
                  <a:gd name="T2" fmla="*/ 180 w 950"/>
                  <a:gd name="T3" fmla="*/ 0 h 116"/>
                  <a:gd name="T4" fmla="*/ 0 w 950"/>
                  <a:gd name="T5" fmla="*/ 116 h 116"/>
                  <a:gd name="T6" fmla="*/ 950 w 950"/>
                  <a:gd name="T7" fmla="*/ 116 h 116"/>
                  <a:gd name="T8" fmla="*/ 777 w 950"/>
                  <a:gd name="T9" fmla="*/ 0 h 116"/>
                  <a:gd name="T10" fmla="*/ 777 w 950"/>
                  <a:gd name="T11" fmla="*/ 0 h 116"/>
                </a:gdLst>
                <a:ahLst/>
                <a:cxnLst>
                  <a:cxn ang="0">
                    <a:pos x="T0" y="T1"/>
                  </a:cxn>
                  <a:cxn ang="0">
                    <a:pos x="T2" y="T3"/>
                  </a:cxn>
                  <a:cxn ang="0">
                    <a:pos x="T4" y="T5"/>
                  </a:cxn>
                  <a:cxn ang="0">
                    <a:pos x="T6" y="T7"/>
                  </a:cxn>
                  <a:cxn ang="0">
                    <a:pos x="T8" y="T9"/>
                  </a:cxn>
                  <a:cxn ang="0">
                    <a:pos x="T10" y="T11"/>
                  </a:cxn>
                </a:cxnLst>
                <a:rect l="0" t="0" r="r" b="b"/>
                <a:pathLst>
                  <a:path w="950" h="116">
                    <a:moveTo>
                      <a:pt x="777" y="0"/>
                    </a:moveTo>
                    <a:lnTo>
                      <a:pt x="180" y="0"/>
                    </a:lnTo>
                    <a:lnTo>
                      <a:pt x="0" y="116"/>
                    </a:lnTo>
                    <a:lnTo>
                      <a:pt x="950" y="116"/>
                    </a:lnTo>
                    <a:lnTo>
                      <a:pt x="777" y="0"/>
                    </a:lnTo>
                    <a:lnTo>
                      <a:pt x="777"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43" name="Freeform 131">
                <a:extLst>
                  <a:ext uri="{FF2B5EF4-FFF2-40B4-BE49-F238E27FC236}">
                    <a16:creationId xmlns:a16="http://schemas.microsoft.com/office/drawing/2014/main" id="{2B86C795-B976-4402-980F-36C8520D2AC9}"/>
                  </a:ext>
                </a:extLst>
              </p:cNvPr>
              <p:cNvSpPr>
                <a:spLocks/>
              </p:cNvSpPr>
              <p:nvPr/>
            </p:nvSpPr>
            <p:spPr bwMode="auto">
              <a:xfrm>
                <a:off x="5072" y="2323"/>
                <a:ext cx="948" cy="64"/>
              </a:xfrm>
              <a:custGeom>
                <a:avLst/>
                <a:gdLst>
                  <a:gd name="T0" fmla="*/ 948 w 948"/>
                  <a:gd name="T1" fmla="*/ 80 h 80"/>
                  <a:gd name="T2" fmla="*/ 0 w 948"/>
                  <a:gd name="T3" fmla="*/ 80 h 80"/>
                  <a:gd name="T4" fmla="*/ 0 w 948"/>
                  <a:gd name="T5" fmla="*/ 0 h 80"/>
                  <a:gd name="T6" fmla="*/ 948 w 948"/>
                  <a:gd name="T7" fmla="*/ 0 h 80"/>
                  <a:gd name="T8" fmla="*/ 948 w 948"/>
                  <a:gd name="T9" fmla="*/ 80 h 80"/>
                  <a:gd name="T10" fmla="*/ 948 w 948"/>
                  <a:gd name="T11" fmla="*/ 80 h 80"/>
                </a:gdLst>
                <a:ahLst/>
                <a:cxnLst>
                  <a:cxn ang="0">
                    <a:pos x="T0" y="T1"/>
                  </a:cxn>
                  <a:cxn ang="0">
                    <a:pos x="T2" y="T3"/>
                  </a:cxn>
                  <a:cxn ang="0">
                    <a:pos x="T4" y="T5"/>
                  </a:cxn>
                  <a:cxn ang="0">
                    <a:pos x="T6" y="T7"/>
                  </a:cxn>
                  <a:cxn ang="0">
                    <a:pos x="T8" y="T9"/>
                  </a:cxn>
                  <a:cxn ang="0">
                    <a:pos x="T10" y="T11"/>
                  </a:cxn>
                </a:cxnLst>
                <a:rect l="0" t="0" r="r" b="b"/>
                <a:pathLst>
                  <a:path w="948" h="80">
                    <a:moveTo>
                      <a:pt x="948" y="80"/>
                    </a:moveTo>
                    <a:lnTo>
                      <a:pt x="0" y="80"/>
                    </a:lnTo>
                    <a:lnTo>
                      <a:pt x="0" y="0"/>
                    </a:lnTo>
                    <a:lnTo>
                      <a:pt x="948" y="0"/>
                    </a:lnTo>
                    <a:lnTo>
                      <a:pt x="948" y="80"/>
                    </a:lnTo>
                    <a:lnTo>
                      <a:pt x="948" y="8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44" name="Freeform 132">
                <a:extLst>
                  <a:ext uri="{FF2B5EF4-FFF2-40B4-BE49-F238E27FC236}">
                    <a16:creationId xmlns:a16="http://schemas.microsoft.com/office/drawing/2014/main" id="{2D7DFD7B-9323-4A56-9C1B-9750A4B5F37D}"/>
                  </a:ext>
                </a:extLst>
              </p:cNvPr>
              <p:cNvSpPr>
                <a:spLocks/>
              </p:cNvSpPr>
              <p:nvPr/>
            </p:nvSpPr>
            <p:spPr bwMode="auto">
              <a:xfrm>
                <a:off x="5386" y="2172"/>
                <a:ext cx="318" cy="124"/>
              </a:xfrm>
              <a:custGeom>
                <a:avLst/>
                <a:gdLst>
                  <a:gd name="T0" fmla="*/ 312 w 312"/>
                  <a:gd name="T1" fmla="*/ 59 h 59"/>
                  <a:gd name="T2" fmla="*/ 0 w 312"/>
                  <a:gd name="T3" fmla="*/ 59 h 59"/>
                  <a:gd name="T4" fmla="*/ 50 w 312"/>
                  <a:gd name="T5" fmla="*/ 0 h 59"/>
                  <a:gd name="T6" fmla="*/ 263 w 312"/>
                  <a:gd name="T7" fmla="*/ 0 h 59"/>
                  <a:gd name="T8" fmla="*/ 312 w 312"/>
                  <a:gd name="T9" fmla="*/ 59 h 59"/>
                  <a:gd name="T10" fmla="*/ 312 w 312"/>
                  <a:gd name="T11" fmla="*/ 59 h 59"/>
                </a:gdLst>
                <a:ahLst/>
                <a:cxnLst>
                  <a:cxn ang="0">
                    <a:pos x="T0" y="T1"/>
                  </a:cxn>
                  <a:cxn ang="0">
                    <a:pos x="T2" y="T3"/>
                  </a:cxn>
                  <a:cxn ang="0">
                    <a:pos x="T4" y="T5"/>
                  </a:cxn>
                  <a:cxn ang="0">
                    <a:pos x="T6" y="T7"/>
                  </a:cxn>
                  <a:cxn ang="0">
                    <a:pos x="T8" y="T9"/>
                  </a:cxn>
                  <a:cxn ang="0">
                    <a:pos x="T10" y="T11"/>
                  </a:cxn>
                </a:cxnLst>
                <a:rect l="0" t="0" r="r" b="b"/>
                <a:pathLst>
                  <a:path w="312" h="59">
                    <a:moveTo>
                      <a:pt x="312" y="59"/>
                    </a:moveTo>
                    <a:lnTo>
                      <a:pt x="0" y="59"/>
                    </a:lnTo>
                    <a:lnTo>
                      <a:pt x="50" y="0"/>
                    </a:lnTo>
                    <a:lnTo>
                      <a:pt x="263" y="0"/>
                    </a:lnTo>
                    <a:lnTo>
                      <a:pt x="312" y="59"/>
                    </a:lnTo>
                    <a:lnTo>
                      <a:pt x="31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325" name="Group 133">
              <a:extLst>
                <a:ext uri="{FF2B5EF4-FFF2-40B4-BE49-F238E27FC236}">
                  <a16:creationId xmlns:a16="http://schemas.microsoft.com/office/drawing/2014/main" id="{EC914518-6EE2-43EB-A3D8-806785212C02}"/>
                </a:ext>
              </a:extLst>
            </p:cNvPr>
            <p:cNvGrpSpPr>
              <a:grpSpLocks/>
            </p:cNvGrpSpPr>
            <p:nvPr/>
          </p:nvGrpSpPr>
          <p:grpSpPr bwMode="auto">
            <a:xfrm>
              <a:off x="5343" y="881"/>
              <a:ext cx="415" cy="615"/>
              <a:chOff x="5343" y="881"/>
              <a:chExt cx="415" cy="615"/>
            </a:xfrm>
          </p:grpSpPr>
          <p:grpSp>
            <p:nvGrpSpPr>
              <p:cNvPr id="326" name="Group 134">
                <a:extLst>
                  <a:ext uri="{FF2B5EF4-FFF2-40B4-BE49-F238E27FC236}">
                    <a16:creationId xmlns:a16="http://schemas.microsoft.com/office/drawing/2014/main" id="{3CE6EFBC-AA96-4A90-8818-166C4E59F17F}"/>
                  </a:ext>
                </a:extLst>
              </p:cNvPr>
              <p:cNvGrpSpPr>
                <a:grpSpLocks/>
              </p:cNvGrpSpPr>
              <p:nvPr/>
            </p:nvGrpSpPr>
            <p:grpSpPr bwMode="auto">
              <a:xfrm rot="861551" flipH="1">
                <a:off x="5466" y="1360"/>
                <a:ext cx="88" cy="136"/>
                <a:chOff x="821" y="2987"/>
                <a:chExt cx="395" cy="612"/>
              </a:xfrm>
            </p:grpSpPr>
            <p:sp>
              <p:nvSpPr>
                <p:cNvPr id="340" name="Freeform 135">
                  <a:extLst>
                    <a:ext uri="{FF2B5EF4-FFF2-40B4-BE49-F238E27FC236}">
                      <a16:creationId xmlns:a16="http://schemas.microsoft.com/office/drawing/2014/main" id="{07AB9FE9-2168-4197-9BB4-86EB6DFBF19D}"/>
                    </a:ext>
                  </a:extLst>
                </p:cNvPr>
                <p:cNvSpPr>
                  <a:spLocks noChangeAspect="1"/>
                </p:cNvSpPr>
                <p:nvPr/>
              </p:nvSpPr>
              <p:spPr bwMode="gray">
                <a:xfrm>
                  <a:off x="821" y="2987"/>
                  <a:ext cx="395" cy="612"/>
                </a:xfrm>
                <a:custGeom>
                  <a:avLst/>
                  <a:gdLst>
                    <a:gd name="T0" fmla="*/ 167 w 167"/>
                    <a:gd name="T1" fmla="*/ 30 h 259"/>
                    <a:gd name="T2" fmla="*/ 166 w 167"/>
                    <a:gd name="T3" fmla="*/ 28 h 259"/>
                    <a:gd name="T4" fmla="*/ 119 w 167"/>
                    <a:gd name="T5" fmla="*/ 1 h 259"/>
                    <a:gd name="T6" fmla="*/ 115 w 167"/>
                    <a:gd name="T7" fmla="*/ 2 h 259"/>
                    <a:gd name="T8" fmla="*/ 6 w 167"/>
                    <a:gd name="T9" fmla="*/ 189 h 259"/>
                    <a:gd name="T10" fmla="*/ 6 w 167"/>
                    <a:gd name="T11" fmla="*/ 191 h 259"/>
                    <a:gd name="T12" fmla="*/ 3 w 167"/>
                    <a:gd name="T13" fmla="*/ 227 h 259"/>
                    <a:gd name="T14" fmla="*/ 0 w 167"/>
                    <a:gd name="T15" fmla="*/ 256 h 259"/>
                    <a:gd name="T16" fmla="*/ 1 w 167"/>
                    <a:gd name="T17" fmla="*/ 258 h 259"/>
                    <a:gd name="T18" fmla="*/ 4 w 167"/>
                    <a:gd name="T19" fmla="*/ 258 h 259"/>
                    <a:gd name="T20" fmla="*/ 58 w 167"/>
                    <a:gd name="T21" fmla="*/ 220 h 259"/>
                    <a:gd name="T22" fmla="*/ 58 w 167"/>
                    <a:gd name="T23" fmla="*/ 219 h 259"/>
                    <a:gd name="T24" fmla="*/ 167 w 167"/>
                    <a:gd name="T25" fmla="*/ 32 h 259"/>
                    <a:gd name="T26" fmla="*/ 167 w 167"/>
                    <a:gd name="T27" fmla="*/ 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259">
                      <a:moveTo>
                        <a:pt x="167" y="30"/>
                      </a:moveTo>
                      <a:cubicBezTo>
                        <a:pt x="167" y="29"/>
                        <a:pt x="167" y="29"/>
                        <a:pt x="166" y="28"/>
                      </a:cubicBezTo>
                      <a:cubicBezTo>
                        <a:pt x="119" y="1"/>
                        <a:pt x="119" y="1"/>
                        <a:pt x="119" y="1"/>
                      </a:cubicBezTo>
                      <a:cubicBezTo>
                        <a:pt x="118" y="0"/>
                        <a:pt x="116" y="1"/>
                        <a:pt x="115" y="2"/>
                      </a:cubicBezTo>
                      <a:cubicBezTo>
                        <a:pt x="6" y="189"/>
                        <a:pt x="6" y="189"/>
                        <a:pt x="6" y="189"/>
                      </a:cubicBezTo>
                      <a:cubicBezTo>
                        <a:pt x="6" y="190"/>
                        <a:pt x="6" y="190"/>
                        <a:pt x="6" y="191"/>
                      </a:cubicBezTo>
                      <a:cubicBezTo>
                        <a:pt x="3" y="227"/>
                        <a:pt x="3" y="227"/>
                        <a:pt x="3" y="227"/>
                      </a:cubicBezTo>
                      <a:cubicBezTo>
                        <a:pt x="0" y="256"/>
                        <a:pt x="0" y="256"/>
                        <a:pt x="0" y="256"/>
                      </a:cubicBezTo>
                      <a:cubicBezTo>
                        <a:pt x="0" y="257"/>
                        <a:pt x="0" y="258"/>
                        <a:pt x="1" y="258"/>
                      </a:cubicBezTo>
                      <a:cubicBezTo>
                        <a:pt x="2" y="259"/>
                        <a:pt x="3" y="259"/>
                        <a:pt x="4" y="258"/>
                      </a:cubicBezTo>
                      <a:cubicBezTo>
                        <a:pt x="58" y="220"/>
                        <a:pt x="58" y="220"/>
                        <a:pt x="58" y="220"/>
                      </a:cubicBezTo>
                      <a:cubicBezTo>
                        <a:pt x="58" y="220"/>
                        <a:pt x="58" y="220"/>
                        <a:pt x="58" y="219"/>
                      </a:cubicBezTo>
                      <a:cubicBezTo>
                        <a:pt x="167" y="32"/>
                        <a:pt x="167" y="32"/>
                        <a:pt x="167" y="32"/>
                      </a:cubicBezTo>
                      <a:cubicBezTo>
                        <a:pt x="167" y="31"/>
                        <a:pt x="167" y="31"/>
                        <a:pt x="167" y="30"/>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41" name="Freeform 136">
                  <a:extLst>
                    <a:ext uri="{FF2B5EF4-FFF2-40B4-BE49-F238E27FC236}">
                      <a16:creationId xmlns:a16="http://schemas.microsoft.com/office/drawing/2014/main" id="{6A89B1B8-E2F6-4F23-908A-DD23541E7664}"/>
                    </a:ext>
                  </a:extLst>
                </p:cNvPr>
                <p:cNvSpPr>
                  <a:spLocks noChangeAspect="1"/>
                </p:cNvSpPr>
                <p:nvPr/>
              </p:nvSpPr>
              <p:spPr bwMode="gray">
                <a:xfrm>
                  <a:off x="840" y="3015"/>
                  <a:ext cx="345" cy="532"/>
                </a:xfrm>
                <a:custGeom>
                  <a:avLst/>
                  <a:gdLst>
                    <a:gd name="T0" fmla="*/ 146 w 146"/>
                    <a:gd name="T1" fmla="*/ 16 h 225"/>
                    <a:gd name="T2" fmla="*/ 143 w 146"/>
                    <a:gd name="T3" fmla="*/ 14 h 225"/>
                    <a:gd name="T4" fmla="*/ 39 w 146"/>
                    <a:gd name="T5" fmla="*/ 193 h 225"/>
                    <a:gd name="T6" fmla="*/ 26 w 146"/>
                    <a:gd name="T7" fmla="*/ 193 h 225"/>
                    <a:gd name="T8" fmla="*/ 25 w 146"/>
                    <a:gd name="T9" fmla="*/ 193 h 225"/>
                    <a:gd name="T10" fmla="*/ 18 w 146"/>
                    <a:gd name="T11" fmla="*/ 181 h 225"/>
                    <a:gd name="T12" fmla="*/ 122 w 146"/>
                    <a:gd name="T13" fmla="*/ 2 h 225"/>
                    <a:gd name="T14" fmla="*/ 119 w 146"/>
                    <a:gd name="T15" fmla="*/ 0 h 225"/>
                    <a:gd name="T16" fmla="*/ 16 w 146"/>
                    <a:gd name="T17" fmla="*/ 179 h 225"/>
                    <a:gd name="T18" fmla="*/ 4 w 146"/>
                    <a:gd name="T19" fmla="*/ 180 h 225"/>
                    <a:gd name="T20" fmla="*/ 4 w 146"/>
                    <a:gd name="T21" fmla="*/ 180 h 225"/>
                    <a:gd name="T22" fmla="*/ 0 w 146"/>
                    <a:gd name="T23" fmla="*/ 216 h 225"/>
                    <a:gd name="T24" fmla="*/ 16 w 146"/>
                    <a:gd name="T25" fmla="*/ 225 h 225"/>
                    <a:gd name="T26" fmla="*/ 46 w 146"/>
                    <a:gd name="T27" fmla="*/ 204 h 225"/>
                    <a:gd name="T28" fmla="*/ 46 w 146"/>
                    <a:gd name="T29" fmla="*/ 203 h 225"/>
                    <a:gd name="T30" fmla="*/ 42 w 146"/>
                    <a:gd name="T31" fmla="*/ 194 h 225"/>
                    <a:gd name="T32" fmla="*/ 146 w 146"/>
                    <a:gd name="T33" fmla="*/ 1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25">
                      <a:moveTo>
                        <a:pt x="146" y="16"/>
                      </a:moveTo>
                      <a:cubicBezTo>
                        <a:pt x="145" y="15"/>
                        <a:pt x="144" y="15"/>
                        <a:pt x="143" y="14"/>
                      </a:cubicBezTo>
                      <a:cubicBezTo>
                        <a:pt x="39" y="193"/>
                        <a:pt x="39" y="193"/>
                        <a:pt x="39" y="193"/>
                      </a:cubicBezTo>
                      <a:cubicBezTo>
                        <a:pt x="26" y="193"/>
                        <a:pt x="26" y="193"/>
                        <a:pt x="26" y="193"/>
                      </a:cubicBezTo>
                      <a:cubicBezTo>
                        <a:pt x="25" y="193"/>
                        <a:pt x="25" y="193"/>
                        <a:pt x="25" y="193"/>
                      </a:cubicBezTo>
                      <a:cubicBezTo>
                        <a:pt x="18" y="181"/>
                        <a:pt x="18" y="181"/>
                        <a:pt x="18" y="181"/>
                      </a:cubicBezTo>
                      <a:cubicBezTo>
                        <a:pt x="122" y="2"/>
                        <a:pt x="122" y="2"/>
                        <a:pt x="122" y="2"/>
                      </a:cubicBezTo>
                      <a:cubicBezTo>
                        <a:pt x="121" y="1"/>
                        <a:pt x="120" y="1"/>
                        <a:pt x="119" y="0"/>
                      </a:cubicBezTo>
                      <a:cubicBezTo>
                        <a:pt x="16" y="179"/>
                        <a:pt x="16" y="179"/>
                        <a:pt x="16" y="179"/>
                      </a:cubicBezTo>
                      <a:cubicBezTo>
                        <a:pt x="4" y="180"/>
                        <a:pt x="4" y="180"/>
                        <a:pt x="4" y="180"/>
                      </a:cubicBezTo>
                      <a:cubicBezTo>
                        <a:pt x="4" y="180"/>
                        <a:pt x="4" y="180"/>
                        <a:pt x="4" y="180"/>
                      </a:cubicBezTo>
                      <a:cubicBezTo>
                        <a:pt x="4" y="180"/>
                        <a:pt x="2" y="200"/>
                        <a:pt x="0" y="216"/>
                      </a:cubicBezTo>
                      <a:cubicBezTo>
                        <a:pt x="16" y="225"/>
                        <a:pt x="16" y="225"/>
                        <a:pt x="16" y="225"/>
                      </a:cubicBezTo>
                      <a:cubicBezTo>
                        <a:pt x="29" y="216"/>
                        <a:pt x="45" y="205"/>
                        <a:pt x="46" y="204"/>
                      </a:cubicBezTo>
                      <a:cubicBezTo>
                        <a:pt x="46" y="204"/>
                        <a:pt x="46" y="204"/>
                        <a:pt x="46" y="203"/>
                      </a:cubicBezTo>
                      <a:cubicBezTo>
                        <a:pt x="42" y="194"/>
                        <a:pt x="42" y="194"/>
                        <a:pt x="42" y="194"/>
                      </a:cubicBezTo>
                      <a:lnTo>
                        <a:pt x="14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327" name="Group 137">
                <a:extLst>
                  <a:ext uri="{FF2B5EF4-FFF2-40B4-BE49-F238E27FC236}">
                    <a16:creationId xmlns:a16="http://schemas.microsoft.com/office/drawing/2014/main" id="{97D4F8FD-270A-46A0-A154-CE116D9F1988}"/>
                  </a:ext>
                </a:extLst>
              </p:cNvPr>
              <p:cNvGrpSpPr>
                <a:grpSpLocks/>
              </p:cNvGrpSpPr>
              <p:nvPr/>
            </p:nvGrpSpPr>
            <p:grpSpPr bwMode="auto">
              <a:xfrm>
                <a:off x="5343" y="881"/>
                <a:ext cx="415" cy="592"/>
                <a:chOff x="5343" y="881"/>
                <a:chExt cx="415" cy="592"/>
              </a:xfrm>
            </p:grpSpPr>
            <p:grpSp>
              <p:nvGrpSpPr>
                <p:cNvPr id="328" name="Group 138">
                  <a:extLst>
                    <a:ext uri="{FF2B5EF4-FFF2-40B4-BE49-F238E27FC236}">
                      <a16:creationId xmlns:a16="http://schemas.microsoft.com/office/drawing/2014/main" id="{B95195A5-5E50-4900-8F1F-43351EF30EA5}"/>
                    </a:ext>
                  </a:extLst>
                </p:cNvPr>
                <p:cNvGrpSpPr>
                  <a:grpSpLocks noChangeAspect="1"/>
                </p:cNvGrpSpPr>
                <p:nvPr/>
              </p:nvGrpSpPr>
              <p:grpSpPr bwMode="auto">
                <a:xfrm>
                  <a:off x="5343" y="1062"/>
                  <a:ext cx="415" cy="411"/>
                  <a:chOff x="4844" y="1480"/>
                  <a:chExt cx="487" cy="482"/>
                </a:xfrm>
              </p:grpSpPr>
              <p:sp>
                <p:nvSpPr>
                  <p:cNvPr id="334" name="Freeform 139">
                    <a:extLst>
                      <a:ext uri="{FF2B5EF4-FFF2-40B4-BE49-F238E27FC236}">
                        <a16:creationId xmlns:a16="http://schemas.microsoft.com/office/drawing/2014/main" id="{A28CBE5C-3822-423E-B557-8C9D43F3BBEF}"/>
                      </a:ext>
                    </a:extLst>
                  </p:cNvPr>
                  <p:cNvSpPr>
                    <a:spLocks noChangeAspect="1" noEditPoints="1"/>
                  </p:cNvSpPr>
                  <p:nvPr/>
                </p:nvSpPr>
                <p:spPr bwMode="auto">
                  <a:xfrm>
                    <a:off x="4844" y="1480"/>
                    <a:ext cx="487" cy="482"/>
                  </a:xfrm>
                  <a:custGeom>
                    <a:avLst/>
                    <a:gdLst>
                      <a:gd name="T0" fmla="*/ 108 w 206"/>
                      <a:gd name="T1" fmla="*/ 160 h 204"/>
                      <a:gd name="T2" fmla="*/ 135 w 206"/>
                      <a:gd name="T3" fmla="*/ 160 h 204"/>
                      <a:gd name="T4" fmla="*/ 115 w 206"/>
                      <a:gd name="T5" fmla="*/ 170 h 204"/>
                      <a:gd name="T6" fmla="*/ 107 w 206"/>
                      <a:gd name="T7" fmla="*/ 193 h 204"/>
                      <a:gd name="T8" fmla="*/ 107 w 206"/>
                      <a:gd name="T9" fmla="*/ 194 h 204"/>
                      <a:gd name="T10" fmla="*/ 130 w 206"/>
                      <a:gd name="T11" fmla="*/ 200 h 204"/>
                      <a:gd name="T12" fmla="*/ 144 w 206"/>
                      <a:gd name="T13" fmla="*/ 194 h 204"/>
                      <a:gd name="T14" fmla="*/ 165 w 206"/>
                      <a:gd name="T15" fmla="*/ 184 h 204"/>
                      <a:gd name="T16" fmla="*/ 195 w 206"/>
                      <a:gd name="T17" fmla="*/ 169 h 204"/>
                      <a:gd name="T18" fmla="*/ 200 w 206"/>
                      <a:gd name="T19" fmla="*/ 167 h 204"/>
                      <a:gd name="T20" fmla="*/ 205 w 206"/>
                      <a:gd name="T21" fmla="*/ 160 h 204"/>
                      <a:gd name="T22" fmla="*/ 206 w 206"/>
                      <a:gd name="T23" fmla="*/ 160 h 204"/>
                      <a:gd name="T24" fmla="*/ 206 w 206"/>
                      <a:gd name="T25" fmla="*/ 24 h 204"/>
                      <a:gd name="T26" fmla="*/ 180 w 206"/>
                      <a:gd name="T27" fmla="*/ 0 h 204"/>
                      <a:gd name="T28" fmla="*/ 24 w 206"/>
                      <a:gd name="T29" fmla="*/ 0 h 204"/>
                      <a:gd name="T30" fmla="*/ 0 w 206"/>
                      <a:gd name="T31" fmla="*/ 24 h 204"/>
                      <a:gd name="T32" fmla="*/ 0 w 206"/>
                      <a:gd name="T33" fmla="*/ 160 h 204"/>
                      <a:gd name="T34" fmla="*/ 0 w 206"/>
                      <a:gd name="T35" fmla="*/ 160 h 204"/>
                      <a:gd name="T36" fmla="*/ 5 w 206"/>
                      <a:gd name="T37" fmla="*/ 167 h 204"/>
                      <a:gd name="T38" fmla="*/ 10 w 206"/>
                      <a:gd name="T39" fmla="*/ 169 h 204"/>
                      <a:gd name="T40" fmla="*/ 41 w 206"/>
                      <a:gd name="T41" fmla="*/ 184 h 204"/>
                      <a:gd name="T42" fmla="*/ 62 w 206"/>
                      <a:gd name="T43" fmla="*/ 194 h 204"/>
                      <a:gd name="T44" fmla="*/ 76 w 206"/>
                      <a:gd name="T45" fmla="*/ 200 h 204"/>
                      <a:gd name="T46" fmla="*/ 98 w 206"/>
                      <a:gd name="T47" fmla="*/ 194 h 204"/>
                      <a:gd name="T48" fmla="*/ 99 w 206"/>
                      <a:gd name="T49" fmla="*/ 193 h 204"/>
                      <a:gd name="T50" fmla="*/ 91 w 206"/>
                      <a:gd name="T51" fmla="*/ 170 h 204"/>
                      <a:gd name="T52" fmla="*/ 71 w 206"/>
                      <a:gd name="T53" fmla="*/ 160 h 204"/>
                      <a:gd name="T54" fmla="*/ 90 w 206"/>
                      <a:gd name="T55" fmla="*/ 160 h 204"/>
                      <a:gd name="T56" fmla="*/ 99 w 206"/>
                      <a:gd name="T57" fmla="*/ 160 h 204"/>
                      <a:gd name="T58" fmla="*/ 99 w 206"/>
                      <a:gd name="T59" fmla="*/ 160 h 204"/>
                      <a:gd name="T60" fmla="*/ 34 w 206"/>
                      <a:gd name="T61" fmla="*/ 143 h 204"/>
                      <a:gd name="T62" fmla="*/ 34 w 206"/>
                      <a:gd name="T63" fmla="*/ 64 h 204"/>
                      <a:gd name="T64" fmla="*/ 40 w 206"/>
                      <a:gd name="T65" fmla="*/ 64 h 204"/>
                      <a:gd name="T66" fmla="*/ 40 w 206"/>
                      <a:gd name="T67" fmla="*/ 146 h 204"/>
                      <a:gd name="T68" fmla="*/ 34 w 206"/>
                      <a:gd name="T69" fmla="*/ 143 h 204"/>
                      <a:gd name="T70" fmla="*/ 165 w 206"/>
                      <a:gd name="T71" fmla="*/ 64 h 204"/>
                      <a:gd name="T72" fmla="*/ 172 w 206"/>
                      <a:gd name="T73" fmla="*/ 64 h 204"/>
                      <a:gd name="T74" fmla="*/ 172 w 206"/>
                      <a:gd name="T75" fmla="*/ 143 h 204"/>
                      <a:gd name="T76" fmla="*/ 165 w 206"/>
                      <a:gd name="T77" fmla="*/ 146 h 204"/>
                      <a:gd name="T78" fmla="*/ 165 w 206"/>
                      <a:gd name="T79" fmla="*/ 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204">
                        <a:moveTo>
                          <a:pt x="108" y="160"/>
                        </a:moveTo>
                        <a:cubicBezTo>
                          <a:pt x="135" y="160"/>
                          <a:pt x="135" y="160"/>
                          <a:pt x="135" y="160"/>
                        </a:cubicBezTo>
                        <a:cubicBezTo>
                          <a:pt x="123" y="166"/>
                          <a:pt x="115" y="170"/>
                          <a:pt x="115" y="170"/>
                        </a:cubicBezTo>
                        <a:cubicBezTo>
                          <a:pt x="107" y="173"/>
                          <a:pt x="102" y="184"/>
                          <a:pt x="107" y="193"/>
                        </a:cubicBezTo>
                        <a:cubicBezTo>
                          <a:pt x="107" y="193"/>
                          <a:pt x="107" y="193"/>
                          <a:pt x="107" y="194"/>
                        </a:cubicBezTo>
                        <a:cubicBezTo>
                          <a:pt x="112" y="202"/>
                          <a:pt x="122" y="204"/>
                          <a:pt x="130" y="200"/>
                        </a:cubicBezTo>
                        <a:cubicBezTo>
                          <a:pt x="130" y="200"/>
                          <a:pt x="135" y="198"/>
                          <a:pt x="144" y="194"/>
                        </a:cubicBezTo>
                        <a:cubicBezTo>
                          <a:pt x="150" y="191"/>
                          <a:pt x="157" y="187"/>
                          <a:pt x="165" y="184"/>
                        </a:cubicBezTo>
                        <a:cubicBezTo>
                          <a:pt x="174" y="179"/>
                          <a:pt x="184" y="174"/>
                          <a:pt x="195" y="169"/>
                        </a:cubicBezTo>
                        <a:cubicBezTo>
                          <a:pt x="197" y="168"/>
                          <a:pt x="198" y="168"/>
                          <a:pt x="200" y="167"/>
                        </a:cubicBezTo>
                        <a:cubicBezTo>
                          <a:pt x="202" y="165"/>
                          <a:pt x="204" y="163"/>
                          <a:pt x="205" y="160"/>
                        </a:cubicBezTo>
                        <a:cubicBezTo>
                          <a:pt x="206" y="160"/>
                          <a:pt x="206" y="160"/>
                          <a:pt x="206" y="160"/>
                        </a:cubicBezTo>
                        <a:cubicBezTo>
                          <a:pt x="206" y="97"/>
                          <a:pt x="206" y="29"/>
                          <a:pt x="206" y="24"/>
                        </a:cubicBezTo>
                        <a:cubicBezTo>
                          <a:pt x="206" y="13"/>
                          <a:pt x="195" y="0"/>
                          <a:pt x="180" y="0"/>
                        </a:cubicBezTo>
                        <a:cubicBezTo>
                          <a:pt x="166" y="0"/>
                          <a:pt x="38" y="0"/>
                          <a:pt x="24" y="0"/>
                        </a:cubicBezTo>
                        <a:cubicBezTo>
                          <a:pt x="10" y="0"/>
                          <a:pt x="0" y="14"/>
                          <a:pt x="0" y="24"/>
                        </a:cubicBezTo>
                        <a:cubicBezTo>
                          <a:pt x="0" y="28"/>
                          <a:pt x="0" y="97"/>
                          <a:pt x="0" y="160"/>
                        </a:cubicBezTo>
                        <a:cubicBezTo>
                          <a:pt x="0" y="160"/>
                          <a:pt x="0" y="160"/>
                          <a:pt x="0" y="160"/>
                        </a:cubicBezTo>
                        <a:cubicBezTo>
                          <a:pt x="1" y="163"/>
                          <a:pt x="3" y="165"/>
                          <a:pt x="5" y="167"/>
                        </a:cubicBezTo>
                        <a:cubicBezTo>
                          <a:pt x="7" y="168"/>
                          <a:pt x="9" y="168"/>
                          <a:pt x="10" y="169"/>
                        </a:cubicBezTo>
                        <a:cubicBezTo>
                          <a:pt x="21" y="174"/>
                          <a:pt x="32" y="179"/>
                          <a:pt x="41" y="184"/>
                        </a:cubicBezTo>
                        <a:cubicBezTo>
                          <a:pt x="49" y="187"/>
                          <a:pt x="56" y="191"/>
                          <a:pt x="62" y="194"/>
                        </a:cubicBezTo>
                        <a:cubicBezTo>
                          <a:pt x="70" y="198"/>
                          <a:pt x="76" y="200"/>
                          <a:pt x="76" y="200"/>
                        </a:cubicBezTo>
                        <a:cubicBezTo>
                          <a:pt x="84" y="204"/>
                          <a:pt x="94" y="202"/>
                          <a:pt x="98" y="194"/>
                        </a:cubicBezTo>
                        <a:cubicBezTo>
                          <a:pt x="99" y="193"/>
                          <a:pt x="99" y="193"/>
                          <a:pt x="99" y="193"/>
                        </a:cubicBezTo>
                        <a:cubicBezTo>
                          <a:pt x="103" y="184"/>
                          <a:pt x="98" y="173"/>
                          <a:pt x="91" y="170"/>
                        </a:cubicBezTo>
                        <a:cubicBezTo>
                          <a:pt x="90" y="170"/>
                          <a:pt x="83" y="166"/>
                          <a:pt x="71" y="160"/>
                        </a:cubicBezTo>
                        <a:cubicBezTo>
                          <a:pt x="90" y="160"/>
                          <a:pt x="90" y="160"/>
                          <a:pt x="90" y="160"/>
                        </a:cubicBezTo>
                        <a:cubicBezTo>
                          <a:pt x="99" y="160"/>
                          <a:pt x="99" y="160"/>
                          <a:pt x="99" y="160"/>
                        </a:cubicBezTo>
                        <a:cubicBezTo>
                          <a:pt x="99" y="160"/>
                          <a:pt x="99" y="160"/>
                          <a:pt x="99" y="160"/>
                        </a:cubicBezTo>
                        <a:moveTo>
                          <a:pt x="34" y="143"/>
                        </a:moveTo>
                        <a:cubicBezTo>
                          <a:pt x="34" y="101"/>
                          <a:pt x="34" y="64"/>
                          <a:pt x="34" y="64"/>
                        </a:cubicBezTo>
                        <a:cubicBezTo>
                          <a:pt x="40" y="64"/>
                          <a:pt x="40" y="64"/>
                          <a:pt x="40" y="64"/>
                        </a:cubicBezTo>
                        <a:cubicBezTo>
                          <a:pt x="40" y="64"/>
                          <a:pt x="40" y="97"/>
                          <a:pt x="40" y="146"/>
                        </a:cubicBezTo>
                        <a:cubicBezTo>
                          <a:pt x="38" y="145"/>
                          <a:pt x="36" y="144"/>
                          <a:pt x="34" y="143"/>
                        </a:cubicBezTo>
                        <a:close/>
                        <a:moveTo>
                          <a:pt x="165" y="64"/>
                        </a:moveTo>
                        <a:cubicBezTo>
                          <a:pt x="172" y="64"/>
                          <a:pt x="172" y="64"/>
                          <a:pt x="172" y="64"/>
                        </a:cubicBezTo>
                        <a:cubicBezTo>
                          <a:pt x="172" y="64"/>
                          <a:pt x="172" y="100"/>
                          <a:pt x="172" y="143"/>
                        </a:cubicBezTo>
                        <a:cubicBezTo>
                          <a:pt x="169" y="144"/>
                          <a:pt x="167" y="145"/>
                          <a:pt x="165" y="146"/>
                        </a:cubicBezTo>
                        <a:cubicBezTo>
                          <a:pt x="165" y="97"/>
                          <a:pt x="165" y="64"/>
                          <a:pt x="165" y="64"/>
                        </a:cubicBezTo>
                        <a:close/>
                      </a:path>
                    </a:pathLst>
                  </a:custGeom>
                  <a:solidFill>
                    <a:srgbClr val="5588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35" name="Oval 140">
                    <a:extLst>
                      <a:ext uri="{FF2B5EF4-FFF2-40B4-BE49-F238E27FC236}">
                        <a16:creationId xmlns:a16="http://schemas.microsoft.com/office/drawing/2014/main" id="{107DB781-51BD-4FD1-83FD-43D69D54B073}"/>
                      </a:ext>
                    </a:extLst>
                  </p:cNvPr>
                  <p:cNvSpPr>
                    <a:spLocks noChangeAspect="1" noChangeArrowheads="1"/>
                  </p:cNvSpPr>
                  <p:nvPr/>
                </p:nvSpPr>
                <p:spPr bwMode="auto">
                  <a:xfrm>
                    <a:off x="5077" y="1771"/>
                    <a:ext cx="21" cy="21"/>
                  </a:xfrm>
                  <a:prstGeom prst="ellipse">
                    <a:avLst/>
                  </a:pr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36" name="Freeform 141">
                    <a:extLst>
                      <a:ext uri="{FF2B5EF4-FFF2-40B4-BE49-F238E27FC236}">
                        <a16:creationId xmlns:a16="http://schemas.microsoft.com/office/drawing/2014/main" id="{EC48FC3B-3965-4DBB-B1E6-4087E072F50D}"/>
                      </a:ext>
                    </a:extLst>
                  </p:cNvPr>
                  <p:cNvSpPr>
                    <a:spLocks noChangeAspect="1"/>
                  </p:cNvSpPr>
                  <p:nvPr/>
                </p:nvSpPr>
                <p:spPr bwMode="auto">
                  <a:xfrm>
                    <a:off x="5097" y="1875"/>
                    <a:ext cx="82" cy="78"/>
                  </a:xfrm>
                  <a:custGeom>
                    <a:avLst/>
                    <a:gdLst>
                      <a:gd name="T0" fmla="*/ 3 w 35"/>
                      <a:gd name="T1" fmla="*/ 25 h 33"/>
                      <a:gd name="T2" fmla="*/ 21 w 35"/>
                      <a:gd name="T3" fmla="*/ 30 h 33"/>
                      <a:gd name="T4" fmla="*/ 35 w 35"/>
                      <a:gd name="T5" fmla="*/ 23 h 33"/>
                      <a:gd name="T6" fmla="*/ 24 w 35"/>
                      <a:gd name="T7" fmla="*/ 0 h 33"/>
                      <a:gd name="T8" fmla="*/ 10 w 35"/>
                      <a:gd name="T9" fmla="*/ 6 h 33"/>
                      <a:gd name="T10" fmla="*/ 3 w 35"/>
                      <a:gd name="T11" fmla="*/ 25 h 33"/>
                    </a:gdLst>
                    <a:ahLst/>
                    <a:cxnLst>
                      <a:cxn ang="0">
                        <a:pos x="T0" y="T1"/>
                      </a:cxn>
                      <a:cxn ang="0">
                        <a:pos x="T2" y="T3"/>
                      </a:cxn>
                      <a:cxn ang="0">
                        <a:pos x="T4" y="T5"/>
                      </a:cxn>
                      <a:cxn ang="0">
                        <a:pos x="T6" y="T7"/>
                      </a:cxn>
                      <a:cxn ang="0">
                        <a:pos x="T8" y="T9"/>
                      </a:cxn>
                      <a:cxn ang="0">
                        <a:pos x="T10" y="T11"/>
                      </a:cxn>
                    </a:cxnLst>
                    <a:rect l="0" t="0" r="r" b="b"/>
                    <a:pathLst>
                      <a:path w="35" h="33">
                        <a:moveTo>
                          <a:pt x="3" y="25"/>
                        </a:moveTo>
                        <a:cubicBezTo>
                          <a:pt x="7" y="32"/>
                          <a:pt x="15" y="33"/>
                          <a:pt x="21" y="30"/>
                        </a:cubicBezTo>
                        <a:cubicBezTo>
                          <a:pt x="21" y="30"/>
                          <a:pt x="21" y="30"/>
                          <a:pt x="35" y="23"/>
                        </a:cubicBezTo>
                        <a:cubicBezTo>
                          <a:pt x="35" y="23"/>
                          <a:pt x="35" y="23"/>
                          <a:pt x="24" y="0"/>
                        </a:cubicBezTo>
                        <a:cubicBezTo>
                          <a:pt x="24" y="0"/>
                          <a:pt x="24" y="0"/>
                          <a:pt x="10" y="6"/>
                        </a:cubicBezTo>
                        <a:cubicBezTo>
                          <a:pt x="4" y="9"/>
                          <a:pt x="0" y="17"/>
                          <a:pt x="3" y="25"/>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37" name="Freeform 142">
                    <a:extLst>
                      <a:ext uri="{FF2B5EF4-FFF2-40B4-BE49-F238E27FC236}">
                        <a16:creationId xmlns:a16="http://schemas.microsoft.com/office/drawing/2014/main" id="{DE5E7D87-5EA1-4992-851E-7BE636F1132D}"/>
                      </a:ext>
                    </a:extLst>
                  </p:cNvPr>
                  <p:cNvSpPr>
                    <a:spLocks noChangeAspect="1"/>
                  </p:cNvSpPr>
                  <p:nvPr/>
                </p:nvSpPr>
                <p:spPr bwMode="auto">
                  <a:xfrm>
                    <a:off x="4993" y="1873"/>
                    <a:ext cx="82" cy="77"/>
                  </a:xfrm>
                  <a:custGeom>
                    <a:avLst/>
                    <a:gdLst>
                      <a:gd name="T0" fmla="*/ 32 w 35"/>
                      <a:gd name="T1" fmla="*/ 25 h 33"/>
                      <a:gd name="T2" fmla="*/ 14 w 35"/>
                      <a:gd name="T3" fmla="*/ 30 h 33"/>
                      <a:gd name="T4" fmla="*/ 0 w 35"/>
                      <a:gd name="T5" fmla="*/ 23 h 33"/>
                      <a:gd name="T6" fmla="*/ 11 w 35"/>
                      <a:gd name="T7" fmla="*/ 0 h 33"/>
                      <a:gd name="T8" fmla="*/ 25 w 35"/>
                      <a:gd name="T9" fmla="*/ 7 h 33"/>
                      <a:gd name="T10" fmla="*/ 32 w 35"/>
                      <a:gd name="T11" fmla="*/ 25 h 33"/>
                    </a:gdLst>
                    <a:ahLst/>
                    <a:cxnLst>
                      <a:cxn ang="0">
                        <a:pos x="T0" y="T1"/>
                      </a:cxn>
                      <a:cxn ang="0">
                        <a:pos x="T2" y="T3"/>
                      </a:cxn>
                      <a:cxn ang="0">
                        <a:pos x="T4" y="T5"/>
                      </a:cxn>
                      <a:cxn ang="0">
                        <a:pos x="T6" y="T7"/>
                      </a:cxn>
                      <a:cxn ang="0">
                        <a:pos x="T8" y="T9"/>
                      </a:cxn>
                      <a:cxn ang="0">
                        <a:pos x="T10" y="T11"/>
                      </a:cxn>
                    </a:cxnLst>
                    <a:rect l="0" t="0" r="r" b="b"/>
                    <a:pathLst>
                      <a:path w="35" h="33">
                        <a:moveTo>
                          <a:pt x="32" y="25"/>
                        </a:moveTo>
                        <a:cubicBezTo>
                          <a:pt x="28" y="32"/>
                          <a:pt x="20" y="33"/>
                          <a:pt x="14" y="30"/>
                        </a:cubicBezTo>
                        <a:cubicBezTo>
                          <a:pt x="14" y="30"/>
                          <a:pt x="14" y="30"/>
                          <a:pt x="0" y="23"/>
                        </a:cubicBezTo>
                        <a:cubicBezTo>
                          <a:pt x="0" y="23"/>
                          <a:pt x="0" y="23"/>
                          <a:pt x="11" y="0"/>
                        </a:cubicBezTo>
                        <a:cubicBezTo>
                          <a:pt x="11" y="0"/>
                          <a:pt x="11" y="0"/>
                          <a:pt x="25" y="7"/>
                        </a:cubicBezTo>
                        <a:cubicBezTo>
                          <a:pt x="31" y="10"/>
                          <a:pt x="35" y="18"/>
                          <a:pt x="32" y="25"/>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38" name="Freeform 143">
                    <a:extLst>
                      <a:ext uri="{FF2B5EF4-FFF2-40B4-BE49-F238E27FC236}">
                        <a16:creationId xmlns:a16="http://schemas.microsoft.com/office/drawing/2014/main" id="{CC6C9DF5-56B8-44E7-9DFB-4D155CA91243}"/>
                      </a:ext>
                    </a:extLst>
                  </p:cNvPr>
                  <p:cNvSpPr>
                    <a:spLocks noChangeAspect="1"/>
                  </p:cNvSpPr>
                  <p:nvPr/>
                </p:nvSpPr>
                <p:spPr bwMode="auto">
                  <a:xfrm>
                    <a:off x="5005" y="1490"/>
                    <a:ext cx="165" cy="217"/>
                  </a:xfrm>
                  <a:custGeom>
                    <a:avLst/>
                    <a:gdLst>
                      <a:gd name="T0" fmla="*/ 165 w 165"/>
                      <a:gd name="T1" fmla="*/ 0 h 217"/>
                      <a:gd name="T2" fmla="*/ 106 w 165"/>
                      <a:gd name="T3" fmla="*/ 0 h 217"/>
                      <a:gd name="T4" fmla="*/ 59 w 165"/>
                      <a:gd name="T5" fmla="*/ 0 h 217"/>
                      <a:gd name="T6" fmla="*/ 0 w 165"/>
                      <a:gd name="T7" fmla="*/ 0 h 217"/>
                      <a:gd name="T8" fmla="*/ 56 w 165"/>
                      <a:gd name="T9" fmla="*/ 151 h 217"/>
                      <a:gd name="T10" fmla="*/ 56 w 165"/>
                      <a:gd name="T11" fmla="*/ 151 h 217"/>
                      <a:gd name="T12" fmla="*/ 82 w 165"/>
                      <a:gd name="T13" fmla="*/ 217 h 217"/>
                      <a:gd name="T14" fmla="*/ 82 w 165"/>
                      <a:gd name="T15" fmla="*/ 215 h 217"/>
                      <a:gd name="T16" fmla="*/ 96 w 165"/>
                      <a:gd name="T17" fmla="*/ 182 h 217"/>
                      <a:gd name="T18" fmla="*/ 108 w 165"/>
                      <a:gd name="T19" fmla="*/ 151 h 217"/>
                      <a:gd name="T20" fmla="*/ 108 w 165"/>
                      <a:gd name="T21" fmla="*/ 151 h 217"/>
                      <a:gd name="T22" fmla="*/ 165 w 165"/>
                      <a:gd name="T2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17">
                        <a:moveTo>
                          <a:pt x="165" y="0"/>
                        </a:moveTo>
                        <a:lnTo>
                          <a:pt x="106" y="0"/>
                        </a:lnTo>
                        <a:lnTo>
                          <a:pt x="59" y="0"/>
                        </a:lnTo>
                        <a:lnTo>
                          <a:pt x="0" y="0"/>
                        </a:lnTo>
                        <a:lnTo>
                          <a:pt x="56" y="151"/>
                        </a:lnTo>
                        <a:lnTo>
                          <a:pt x="56" y="151"/>
                        </a:lnTo>
                        <a:lnTo>
                          <a:pt x="82" y="217"/>
                        </a:lnTo>
                        <a:lnTo>
                          <a:pt x="82" y="215"/>
                        </a:lnTo>
                        <a:lnTo>
                          <a:pt x="96" y="182"/>
                        </a:lnTo>
                        <a:lnTo>
                          <a:pt x="108" y="151"/>
                        </a:lnTo>
                        <a:lnTo>
                          <a:pt x="108" y="151"/>
                        </a:lnTo>
                        <a:lnTo>
                          <a:pt x="165" y="0"/>
                        </a:ln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39" name="Freeform 144">
                    <a:extLst>
                      <a:ext uri="{FF2B5EF4-FFF2-40B4-BE49-F238E27FC236}">
                        <a16:creationId xmlns:a16="http://schemas.microsoft.com/office/drawing/2014/main" id="{38F2B2D4-5714-4533-A7AB-B24C61A8F9DB}"/>
                      </a:ext>
                    </a:extLst>
                  </p:cNvPr>
                  <p:cNvSpPr>
                    <a:spLocks noChangeAspect="1"/>
                  </p:cNvSpPr>
                  <p:nvPr/>
                </p:nvSpPr>
                <p:spPr bwMode="auto">
                  <a:xfrm>
                    <a:off x="5062" y="1490"/>
                    <a:ext cx="52" cy="217"/>
                  </a:xfrm>
                  <a:custGeom>
                    <a:avLst/>
                    <a:gdLst>
                      <a:gd name="T0" fmla="*/ 0 w 52"/>
                      <a:gd name="T1" fmla="*/ 151 h 217"/>
                      <a:gd name="T2" fmla="*/ 0 w 52"/>
                      <a:gd name="T3" fmla="*/ 151 h 217"/>
                      <a:gd name="T4" fmla="*/ 26 w 52"/>
                      <a:gd name="T5" fmla="*/ 217 h 217"/>
                      <a:gd name="T6" fmla="*/ 26 w 52"/>
                      <a:gd name="T7" fmla="*/ 215 h 217"/>
                      <a:gd name="T8" fmla="*/ 40 w 52"/>
                      <a:gd name="T9" fmla="*/ 182 h 217"/>
                      <a:gd name="T10" fmla="*/ 52 w 52"/>
                      <a:gd name="T11" fmla="*/ 151 h 217"/>
                      <a:gd name="T12" fmla="*/ 52 w 52"/>
                      <a:gd name="T13" fmla="*/ 151 h 217"/>
                      <a:gd name="T14" fmla="*/ 29 w 52"/>
                      <a:gd name="T15" fmla="*/ 31 h 217"/>
                      <a:gd name="T16" fmla="*/ 50 w 52"/>
                      <a:gd name="T17" fmla="*/ 0 h 217"/>
                      <a:gd name="T18" fmla="*/ 3 w 52"/>
                      <a:gd name="T19" fmla="*/ 0 h 217"/>
                      <a:gd name="T20" fmla="*/ 24 w 52"/>
                      <a:gd name="T21" fmla="*/ 31 h 217"/>
                      <a:gd name="T22" fmla="*/ 0 w 52"/>
                      <a:gd name="T23" fmla="*/ 15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217">
                        <a:moveTo>
                          <a:pt x="0" y="151"/>
                        </a:moveTo>
                        <a:lnTo>
                          <a:pt x="0" y="151"/>
                        </a:lnTo>
                        <a:lnTo>
                          <a:pt x="26" y="217"/>
                        </a:lnTo>
                        <a:lnTo>
                          <a:pt x="26" y="215"/>
                        </a:lnTo>
                        <a:lnTo>
                          <a:pt x="40" y="182"/>
                        </a:lnTo>
                        <a:lnTo>
                          <a:pt x="52" y="151"/>
                        </a:lnTo>
                        <a:lnTo>
                          <a:pt x="52" y="151"/>
                        </a:lnTo>
                        <a:lnTo>
                          <a:pt x="29" y="31"/>
                        </a:lnTo>
                        <a:lnTo>
                          <a:pt x="50" y="0"/>
                        </a:lnTo>
                        <a:lnTo>
                          <a:pt x="3" y="0"/>
                        </a:lnTo>
                        <a:lnTo>
                          <a:pt x="24" y="31"/>
                        </a:lnTo>
                        <a:lnTo>
                          <a:pt x="0" y="151"/>
                        </a:lnTo>
                        <a:close/>
                      </a:path>
                    </a:pathLst>
                  </a:custGeom>
                  <a:solidFill>
                    <a:srgbClr val="89B1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329" name="Group 145">
                  <a:extLst>
                    <a:ext uri="{FF2B5EF4-FFF2-40B4-BE49-F238E27FC236}">
                      <a16:creationId xmlns:a16="http://schemas.microsoft.com/office/drawing/2014/main" id="{A3D97838-66DA-4603-BC1F-B0B585FD9817}"/>
                    </a:ext>
                  </a:extLst>
                </p:cNvPr>
                <p:cNvGrpSpPr>
                  <a:grpSpLocks/>
                </p:cNvGrpSpPr>
                <p:nvPr/>
              </p:nvGrpSpPr>
              <p:grpSpPr bwMode="auto">
                <a:xfrm>
                  <a:off x="5467" y="881"/>
                  <a:ext cx="168" cy="168"/>
                  <a:chOff x="1304" y="2372"/>
                  <a:chExt cx="168" cy="168"/>
                </a:xfrm>
              </p:grpSpPr>
              <p:sp>
                <p:nvSpPr>
                  <p:cNvPr id="330" name="Oval 146">
                    <a:extLst>
                      <a:ext uri="{FF2B5EF4-FFF2-40B4-BE49-F238E27FC236}">
                        <a16:creationId xmlns:a16="http://schemas.microsoft.com/office/drawing/2014/main" id="{DD03E991-68C0-4D4D-853A-5F44EB7E15D8}"/>
                      </a:ext>
                    </a:extLst>
                  </p:cNvPr>
                  <p:cNvSpPr>
                    <a:spLocks noChangeAspect="1" noChangeArrowheads="1"/>
                  </p:cNvSpPr>
                  <p:nvPr/>
                </p:nvSpPr>
                <p:spPr bwMode="gray">
                  <a:xfrm>
                    <a:off x="1304" y="2372"/>
                    <a:ext cx="168" cy="168"/>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31" name="Freeform 147">
                    <a:extLst>
                      <a:ext uri="{FF2B5EF4-FFF2-40B4-BE49-F238E27FC236}">
                        <a16:creationId xmlns:a16="http://schemas.microsoft.com/office/drawing/2014/main" id="{59F7F7EA-B421-4EFA-B169-19808C10D7A6}"/>
                      </a:ext>
                    </a:extLst>
                  </p:cNvPr>
                  <p:cNvSpPr>
                    <a:spLocks noChangeAspect="1"/>
                  </p:cNvSpPr>
                  <p:nvPr/>
                </p:nvSpPr>
                <p:spPr bwMode="gray">
                  <a:xfrm>
                    <a:off x="1314" y="2389"/>
                    <a:ext cx="148" cy="141"/>
                  </a:xfrm>
                  <a:custGeom>
                    <a:avLst/>
                    <a:gdLst>
                      <a:gd name="T0" fmla="*/ 106 w 213"/>
                      <a:gd name="T1" fmla="*/ 202 h 202"/>
                      <a:gd name="T2" fmla="*/ 0 w 213"/>
                      <a:gd name="T3" fmla="*/ 96 h 202"/>
                      <a:gd name="T4" fmla="*/ 5 w 213"/>
                      <a:gd name="T5" fmla="*/ 67 h 202"/>
                      <a:gd name="T6" fmla="*/ 58 w 213"/>
                      <a:gd name="T7" fmla="*/ 2 h 202"/>
                      <a:gd name="T8" fmla="*/ 62 w 213"/>
                      <a:gd name="T9" fmla="*/ 0 h 202"/>
                      <a:gd name="T10" fmla="*/ 194 w 213"/>
                      <a:gd name="T11" fmla="*/ 37 h 202"/>
                      <a:gd name="T12" fmla="*/ 213 w 213"/>
                      <a:gd name="T13" fmla="*/ 96 h 202"/>
                      <a:gd name="T14" fmla="*/ 106 w 213"/>
                      <a:gd name="T15" fmla="*/ 202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02">
                        <a:moveTo>
                          <a:pt x="106" y="202"/>
                        </a:moveTo>
                        <a:cubicBezTo>
                          <a:pt x="48" y="202"/>
                          <a:pt x="0" y="155"/>
                          <a:pt x="0" y="96"/>
                        </a:cubicBezTo>
                        <a:cubicBezTo>
                          <a:pt x="0" y="86"/>
                          <a:pt x="2" y="77"/>
                          <a:pt x="5" y="67"/>
                        </a:cubicBezTo>
                        <a:cubicBezTo>
                          <a:pt x="30" y="53"/>
                          <a:pt x="53" y="26"/>
                          <a:pt x="58" y="2"/>
                        </a:cubicBezTo>
                        <a:cubicBezTo>
                          <a:pt x="60" y="1"/>
                          <a:pt x="61" y="0"/>
                          <a:pt x="62" y="0"/>
                        </a:cubicBezTo>
                        <a:cubicBezTo>
                          <a:pt x="76" y="23"/>
                          <a:pt x="152" y="33"/>
                          <a:pt x="194" y="37"/>
                        </a:cubicBezTo>
                        <a:cubicBezTo>
                          <a:pt x="206" y="54"/>
                          <a:pt x="213" y="74"/>
                          <a:pt x="213" y="96"/>
                        </a:cubicBezTo>
                        <a:cubicBezTo>
                          <a:pt x="213" y="155"/>
                          <a:pt x="165" y="202"/>
                          <a:pt x="106" y="202"/>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32" name="Oval 148">
                    <a:extLst>
                      <a:ext uri="{FF2B5EF4-FFF2-40B4-BE49-F238E27FC236}">
                        <a16:creationId xmlns:a16="http://schemas.microsoft.com/office/drawing/2014/main" id="{6A232FFF-5D22-4C9C-B925-F342990A77C6}"/>
                      </a:ext>
                    </a:extLst>
                  </p:cNvPr>
                  <p:cNvSpPr>
                    <a:spLocks noChangeAspect="1" noChangeArrowheads="1"/>
                  </p:cNvSpPr>
                  <p:nvPr/>
                </p:nvSpPr>
                <p:spPr bwMode="gray">
                  <a:xfrm>
                    <a:off x="1339" y="2441"/>
                    <a:ext cx="19" cy="19"/>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33" name="Oval 149">
                    <a:extLst>
                      <a:ext uri="{FF2B5EF4-FFF2-40B4-BE49-F238E27FC236}">
                        <a16:creationId xmlns:a16="http://schemas.microsoft.com/office/drawing/2014/main" id="{ABA76D85-F320-47DD-BF48-6CA2F300E528}"/>
                      </a:ext>
                    </a:extLst>
                  </p:cNvPr>
                  <p:cNvSpPr>
                    <a:spLocks noChangeAspect="1" noChangeArrowheads="1"/>
                  </p:cNvSpPr>
                  <p:nvPr/>
                </p:nvSpPr>
                <p:spPr bwMode="gray">
                  <a:xfrm>
                    <a:off x="1417" y="2441"/>
                    <a:ext cx="20" cy="19"/>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grpSp>
      </p:grpSp>
      <p:grpSp>
        <p:nvGrpSpPr>
          <p:cNvPr id="345" name="Group 128">
            <a:extLst>
              <a:ext uri="{FF2B5EF4-FFF2-40B4-BE49-F238E27FC236}">
                <a16:creationId xmlns:a16="http://schemas.microsoft.com/office/drawing/2014/main" id="{E221CD8C-6E73-4924-A3C1-2F481E698CE6}"/>
              </a:ext>
            </a:extLst>
          </p:cNvPr>
          <p:cNvGrpSpPr>
            <a:grpSpLocks/>
          </p:cNvGrpSpPr>
          <p:nvPr/>
        </p:nvGrpSpPr>
        <p:grpSpPr bwMode="auto">
          <a:xfrm>
            <a:off x="8078717" y="3857936"/>
            <a:ext cx="545403" cy="421970"/>
            <a:chOff x="5070" y="881"/>
            <a:chExt cx="950" cy="735"/>
          </a:xfrm>
        </p:grpSpPr>
        <p:grpSp>
          <p:nvGrpSpPr>
            <p:cNvPr id="346" name="Group 129">
              <a:extLst>
                <a:ext uri="{FF2B5EF4-FFF2-40B4-BE49-F238E27FC236}">
                  <a16:creationId xmlns:a16="http://schemas.microsoft.com/office/drawing/2014/main" id="{235E4EA4-C22D-4553-A103-F2183BBEB0FF}"/>
                </a:ext>
              </a:extLst>
            </p:cNvPr>
            <p:cNvGrpSpPr>
              <a:grpSpLocks/>
            </p:cNvGrpSpPr>
            <p:nvPr/>
          </p:nvGrpSpPr>
          <p:grpSpPr bwMode="auto">
            <a:xfrm>
              <a:off x="5070" y="1389"/>
              <a:ext cx="950" cy="227"/>
              <a:chOff x="5070" y="2160"/>
              <a:chExt cx="950" cy="227"/>
            </a:xfrm>
          </p:grpSpPr>
          <p:sp>
            <p:nvSpPr>
              <p:cNvPr id="364" name="Freeform 130">
                <a:extLst>
                  <a:ext uri="{FF2B5EF4-FFF2-40B4-BE49-F238E27FC236}">
                    <a16:creationId xmlns:a16="http://schemas.microsoft.com/office/drawing/2014/main" id="{4B16AD34-C0D3-4843-B726-889E141E1088}"/>
                  </a:ext>
                </a:extLst>
              </p:cNvPr>
              <p:cNvSpPr>
                <a:spLocks/>
              </p:cNvSpPr>
              <p:nvPr/>
            </p:nvSpPr>
            <p:spPr bwMode="auto">
              <a:xfrm>
                <a:off x="5070" y="2160"/>
                <a:ext cx="950" cy="161"/>
              </a:xfrm>
              <a:custGeom>
                <a:avLst/>
                <a:gdLst>
                  <a:gd name="T0" fmla="*/ 777 w 950"/>
                  <a:gd name="T1" fmla="*/ 0 h 116"/>
                  <a:gd name="T2" fmla="*/ 180 w 950"/>
                  <a:gd name="T3" fmla="*/ 0 h 116"/>
                  <a:gd name="T4" fmla="*/ 0 w 950"/>
                  <a:gd name="T5" fmla="*/ 116 h 116"/>
                  <a:gd name="T6" fmla="*/ 950 w 950"/>
                  <a:gd name="T7" fmla="*/ 116 h 116"/>
                  <a:gd name="T8" fmla="*/ 777 w 950"/>
                  <a:gd name="T9" fmla="*/ 0 h 116"/>
                  <a:gd name="T10" fmla="*/ 777 w 950"/>
                  <a:gd name="T11" fmla="*/ 0 h 116"/>
                </a:gdLst>
                <a:ahLst/>
                <a:cxnLst>
                  <a:cxn ang="0">
                    <a:pos x="T0" y="T1"/>
                  </a:cxn>
                  <a:cxn ang="0">
                    <a:pos x="T2" y="T3"/>
                  </a:cxn>
                  <a:cxn ang="0">
                    <a:pos x="T4" y="T5"/>
                  </a:cxn>
                  <a:cxn ang="0">
                    <a:pos x="T6" y="T7"/>
                  </a:cxn>
                  <a:cxn ang="0">
                    <a:pos x="T8" y="T9"/>
                  </a:cxn>
                  <a:cxn ang="0">
                    <a:pos x="T10" y="T11"/>
                  </a:cxn>
                </a:cxnLst>
                <a:rect l="0" t="0" r="r" b="b"/>
                <a:pathLst>
                  <a:path w="950" h="116">
                    <a:moveTo>
                      <a:pt x="777" y="0"/>
                    </a:moveTo>
                    <a:lnTo>
                      <a:pt x="180" y="0"/>
                    </a:lnTo>
                    <a:lnTo>
                      <a:pt x="0" y="116"/>
                    </a:lnTo>
                    <a:lnTo>
                      <a:pt x="950" y="116"/>
                    </a:lnTo>
                    <a:lnTo>
                      <a:pt x="777" y="0"/>
                    </a:lnTo>
                    <a:lnTo>
                      <a:pt x="777"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65" name="Freeform 131">
                <a:extLst>
                  <a:ext uri="{FF2B5EF4-FFF2-40B4-BE49-F238E27FC236}">
                    <a16:creationId xmlns:a16="http://schemas.microsoft.com/office/drawing/2014/main" id="{CFC17915-EBAB-455A-BA8E-D071A613826E}"/>
                  </a:ext>
                </a:extLst>
              </p:cNvPr>
              <p:cNvSpPr>
                <a:spLocks/>
              </p:cNvSpPr>
              <p:nvPr/>
            </p:nvSpPr>
            <p:spPr bwMode="auto">
              <a:xfrm>
                <a:off x="5072" y="2323"/>
                <a:ext cx="948" cy="64"/>
              </a:xfrm>
              <a:custGeom>
                <a:avLst/>
                <a:gdLst>
                  <a:gd name="T0" fmla="*/ 948 w 948"/>
                  <a:gd name="T1" fmla="*/ 80 h 80"/>
                  <a:gd name="T2" fmla="*/ 0 w 948"/>
                  <a:gd name="T3" fmla="*/ 80 h 80"/>
                  <a:gd name="T4" fmla="*/ 0 w 948"/>
                  <a:gd name="T5" fmla="*/ 0 h 80"/>
                  <a:gd name="T6" fmla="*/ 948 w 948"/>
                  <a:gd name="T7" fmla="*/ 0 h 80"/>
                  <a:gd name="T8" fmla="*/ 948 w 948"/>
                  <a:gd name="T9" fmla="*/ 80 h 80"/>
                  <a:gd name="T10" fmla="*/ 948 w 948"/>
                  <a:gd name="T11" fmla="*/ 80 h 80"/>
                </a:gdLst>
                <a:ahLst/>
                <a:cxnLst>
                  <a:cxn ang="0">
                    <a:pos x="T0" y="T1"/>
                  </a:cxn>
                  <a:cxn ang="0">
                    <a:pos x="T2" y="T3"/>
                  </a:cxn>
                  <a:cxn ang="0">
                    <a:pos x="T4" y="T5"/>
                  </a:cxn>
                  <a:cxn ang="0">
                    <a:pos x="T6" y="T7"/>
                  </a:cxn>
                  <a:cxn ang="0">
                    <a:pos x="T8" y="T9"/>
                  </a:cxn>
                  <a:cxn ang="0">
                    <a:pos x="T10" y="T11"/>
                  </a:cxn>
                </a:cxnLst>
                <a:rect l="0" t="0" r="r" b="b"/>
                <a:pathLst>
                  <a:path w="948" h="80">
                    <a:moveTo>
                      <a:pt x="948" y="80"/>
                    </a:moveTo>
                    <a:lnTo>
                      <a:pt x="0" y="80"/>
                    </a:lnTo>
                    <a:lnTo>
                      <a:pt x="0" y="0"/>
                    </a:lnTo>
                    <a:lnTo>
                      <a:pt x="948" y="0"/>
                    </a:lnTo>
                    <a:lnTo>
                      <a:pt x="948" y="80"/>
                    </a:lnTo>
                    <a:lnTo>
                      <a:pt x="948" y="8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66" name="Freeform 132">
                <a:extLst>
                  <a:ext uri="{FF2B5EF4-FFF2-40B4-BE49-F238E27FC236}">
                    <a16:creationId xmlns:a16="http://schemas.microsoft.com/office/drawing/2014/main" id="{55D8BE2C-A765-4713-8621-72320EB2EFF7}"/>
                  </a:ext>
                </a:extLst>
              </p:cNvPr>
              <p:cNvSpPr>
                <a:spLocks/>
              </p:cNvSpPr>
              <p:nvPr/>
            </p:nvSpPr>
            <p:spPr bwMode="auto">
              <a:xfrm>
                <a:off x="5386" y="2172"/>
                <a:ext cx="318" cy="124"/>
              </a:xfrm>
              <a:custGeom>
                <a:avLst/>
                <a:gdLst>
                  <a:gd name="T0" fmla="*/ 312 w 312"/>
                  <a:gd name="T1" fmla="*/ 59 h 59"/>
                  <a:gd name="T2" fmla="*/ 0 w 312"/>
                  <a:gd name="T3" fmla="*/ 59 h 59"/>
                  <a:gd name="T4" fmla="*/ 50 w 312"/>
                  <a:gd name="T5" fmla="*/ 0 h 59"/>
                  <a:gd name="T6" fmla="*/ 263 w 312"/>
                  <a:gd name="T7" fmla="*/ 0 h 59"/>
                  <a:gd name="T8" fmla="*/ 312 w 312"/>
                  <a:gd name="T9" fmla="*/ 59 h 59"/>
                  <a:gd name="T10" fmla="*/ 312 w 312"/>
                  <a:gd name="T11" fmla="*/ 59 h 59"/>
                </a:gdLst>
                <a:ahLst/>
                <a:cxnLst>
                  <a:cxn ang="0">
                    <a:pos x="T0" y="T1"/>
                  </a:cxn>
                  <a:cxn ang="0">
                    <a:pos x="T2" y="T3"/>
                  </a:cxn>
                  <a:cxn ang="0">
                    <a:pos x="T4" y="T5"/>
                  </a:cxn>
                  <a:cxn ang="0">
                    <a:pos x="T6" y="T7"/>
                  </a:cxn>
                  <a:cxn ang="0">
                    <a:pos x="T8" y="T9"/>
                  </a:cxn>
                  <a:cxn ang="0">
                    <a:pos x="T10" y="T11"/>
                  </a:cxn>
                </a:cxnLst>
                <a:rect l="0" t="0" r="r" b="b"/>
                <a:pathLst>
                  <a:path w="312" h="59">
                    <a:moveTo>
                      <a:pt x="312" y="59"/>
                    </a:moveTo>
                    <a:lnTo>
                      <a:pt x="0" y="59"/>
                    </a:lnTo>
                    <a:lnTo>
                      <a:pt x="50" y="0"/>
                    </a:lnTo>
                    <a:lnTo>
                      <a:pt x="263" y="0"/>
                    </a:lnTo>
                    <a:lnTo>
                      <a:pt x="312" y="59"/>
                    </a:lnTo>
                    <a:lnTo>
                      <a:pt x="31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347" name="Group 133">
              <a:extLst>
                <a:ext uri="{FF2B5EF4-FFF2-40B4-BE49-F238E27FC236}">
                  <a16:creationId xmlns:a16="http://schemas.microsoft.com/office/drawing/2014/main" id="{487555FB-71AC-4356-BDF3-063ED42519F8}"/>
                </a:ext>
              </a:extLst>
            </p:cNvPr>
            <p:cNvGrpSpPr>
              <a:grpSpLocks/>
            </p:cNvGrpSpPr>
            <p:nvPr/>
          </p:nvGrpSpPr>
          <p:grpSpPr bwMode="auto">
            <a:xfrm>
              <a:off x="5343" y="881"/>
              <a:ext cx="415" cy="615"/>
              <a:chOff x="5343" y="881"/>
              <a:chExt cx="415" cy="615"/>
            </a:xfrm>
          </p:grpSpPr>
          <p:grpSp>
            <p:nvGrpSpPr>
              <p:cNvPr id="348" name="Group 134">
                <a:extLst>
                  <a:ext uri="{FF2B5EF4-FFF2-40B4-BE49-F238E27FC236}">
                    <a16:creationId xmlns:a16="http://schemas.microsoft.com/office/drawing/2014/main" id="{E63808DB-1827-4ADE-B5ED-08DAC26F881D}"/>
                  </a:ext>
                </a:extLst>
              </p:cNvPr>
              <p:cNvGrpSpPr>
                <a:grpSpLocks/>
              </p:cNvGrpSpPr>
              <p:nvPr/>
            </p:nvGrpSpPr>
            <p:grpSpPr bwMode="auto">
              <a:xfrm rot="861551" flipH="1">
                <a:off x="5466" y="1360"/>
                <a:ext cx="88" cy="136"/>
                <a:chOff x="821" y="2987"/>
                <a:chExt cx="395" cy="612"/>
              </a:xfrm>
            </p:grpSpPr>
            <p:sp>
              <p:nvSpPr>
                <p:cNvPr id="362" name="Freeform 135">
                  <a:extLst>
                    <a:ext uri="{FF2B5EF4-FFF2-40B4-BE49-F238E27FC236}">
                      <a16:creationId xmlns:a16="http://schemas.microsoft.com/office/drawing/2014/main" id="{BDC7BEDC-FA47-447B-9E25-D0155A641A43}"/>
                    </a:ext>
                  </a:extLst>
                </p:cNvPr>
                <p:cNvSpPr>
                  <a:spLocks noChangeAspect="1"/>
                </p:cNvSpPr>
                <p:nvPr/>
              </p:nvSpPr>
              <p:spPr bwMode="gray">
                <a:xfrm>
                  <a:off x="821" y="2987"/>
                  <a:ext cx="395" cy="612"/>
                </a:xfrm>
                <a:custGeom>
                  <a:avLst/>
                  <a:gdLst>
                    <a:gd name="T0" fmla="*/ 167 w 167"/>
                    <a:gd name="T1" fmla="*/ 30 h 259"/>
                    <a:gd name="T2" fmla="*/ 166 w 167"/>
                    <a:gd name="T3" fmla="*/ 28 h 259"/>
                    <a:gd name="T4" fmla="*/ 119 w 167"/>
                    <a:gd name="T5" fmla="*/ 1 h 259"/>
                    <a:gd name="T6" fmla="*/ 115 w 167"/>
                    <a:gd name="T7" fmla="*/ 2 h 259"/>
                    <a:gd name="T8" fmla="*/ 6 w 167"/>
                    <a:gd name="T9" fmla="*/ 189 h 259"/>
                    <a:gd name="T10" fmla="*/ 6 w 167"/>
                    <a:gd name="T11" fmla="*/ 191 h 259"/>
                    <a:gd name="T12" fmla="*/ 3 w 167"/>
                    <a:gd name="T13" fmla="*/ 227 h 259"/>
                    <a:gd name="T14" fmla="*/ 0 w 167"/>
                    <a:gd name="T15" fmla="*/ 256 h 259"/>
                    <a:gd name="T16" fmla="*/ 1 w 167"/>
                    <a:gd name="T17" fmla="*/ 258 h 259"/>
                    <a:gd name="T18" fmla="*/ 4 w 167"/>
                    <a:gd name="T19" fmla="*/ 258 h 259"/>
                    <a:gd name="T20" fmla="*/ 58 w 167"/>
                    <a:gd name="T21" fmla="*/ 220 h 259"/>
                    <a:gd name="T22" fmla="*/ 58 w 167"/>
                    <a:gd name="T23" fmla="*/ 219 h 259"/>
                    <a:gd name="T24" fmla="*/ 167 w 167"/>
                    <a:gd name="T25" fmla="*/ 32 h 259"/>
                    <a:gd name="T26" fmla="*/ 167 w 167"/>
                    <a:gd name="T27" fmla="*/ 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259">
                      <a:moveTo>
                        <a:pt x="167" y="30"/>
                      </a:moveTo>
                      <a:cubicBezTo>
                        <a:pt x="167" y="29"/>
                        <a:pt x="167" y="29"/>
                        <a:pt x="166" y="28"/>
                      </a:cubicBezTo>
                      <a:cubicBezTo>
                        <a:pt x="119" y="1"/>
                        <a:pt x="119" y="1"/>
                        <a:pt x="119" y="1"/>
                      </a:cubicBezTo>
                      <a:cubicBezTo>
                        <a:pt x="118" y="0"/>
                        <a:pt x="116" y="1"/>
                        <a:pt x="115" y="2"/>
                      </a:cubicBezTo>
                      <a:cubicBezTo>
                        <a:pt x="6" y="189"/>
                        <a:pt x="6" y="189"/>
                        <a:pt x="6" y="189"/>
                      </a:cubicBezTo>
                      <a:cubicBezTo>
                        <a:pt x="6" y="190"/>
                        <a:pt x="6" y="190"/>
                        <a:pt x="6" y="191"/>
                      </a:cubicBezTo>
                      <a:cubicBezTo>
                        <a:pt x="3" y="227"/>
                        <a:pt x="3" y="227"/>
                        <a:pt x="3" y="227"/>
                      </a:cubicBezTo>
                      <a:cubicBezTo>
                        <a:pt x="0" y="256"/>
                        <a:pt x="0" y="256"/>
                        <a:pt x="0" y="256"/>
                      </a:cubicBezTo>
                      <a:cubicBezTo>
                        <a:pt x="0" y="257"/>
                        <a:pt x="0" y="258"/>
                        <a:pt x="1" y="258"/>
                      </a:cubicBezTo>
                      <a:cubicBezTo>
                        <a:pt x="2" y="259"/>
                        <a:pt x="3" y="259"/>
                        <a:pt x="4" y="258"/>
                      </a:cubicBezTo>
                      <a:cubicBezTo>
                        <a:pt x="58" y="220"/>
                        <a:pt x="58" y="220"/>
                        <a:pt x="58" y="220"/>
                      </a:cubicBezTo>
                      <a:cubicBezTo>
                        <a:pt x="58" y="220"/>
                        <a:pt x="58" y="220"/>
                        <a:pt x="58" y="219"/>
                      </a:cubicBezTo>
                      <a:cubicBezTo>
                        <a:pt x="167" y="32"/>
                        <a:pt x="167" y="32"/>
                        <a:pt x="167" y="32"/>
                      </a:cubicBezTo>
                      <a:cubicBezTo>
                        <a:pt x="167" y="31"/>
                        <a:pt x="167" y="31"/>
                        <a:pt x="167" y="30"/>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63" name="Freeform 136">
                  <a:extLst>
                    <a:ext uri="{FF2B5EF4-FFF2-40B4-BE49-F238E27FC236}">
                      <a16:creationId xmlns:a16="http://schemas.microsoft.com/office/drawing/2014/main" id="{2603DD7D-7503-49A8-8C21-3019AE1EFE17}"/>
                    </a:ext>
                  </a:extLst>
                </p:cNvPr>
                <p:cNvSpPr>
                  <a:spLocks noChangeAspect="1"/>
                </p:cNvSpPr>
                <p:nvPr/>
              </p:nvSpPr>
              <p:spPr bwMode="gray">
                <a:xfrm>
                  <a:off x="840" y="3015"/>
                  <a:ext cx="345" cy="532"/>
                </a:xfrm>
                <a:custGeom>
                  <a:avLst/>
                  <a:gdLst>
                    <a:gd name="T0" fmla="*/ 146 w 146"/>
                    <a:gd name="T1" fmla="*/ 16 h 225"/>
                    <a:gd name="T2" fmla="*/ 143 w 146"/>
                    <a:gd name="T3" fmla="*/ 14 h 225"/>
                    <a:gd name="T4" fmla="*/ 39 w 146"/>
                    <a:gd name="T5" fmla="*/ 193 h 225"/>
                    <a:gd name="T6" fmla="*/ 26 w 146"/>
                    <a:gd name="T7" fmla="*/ 193 h 225"/>
                    <a:gd name="T8" fmla="*/ 25 w 146"/>
                    <a:gd name="T9" fmla="*/ 193 h 225"/>
                    <a:gd name="T10" fmla="*/ 18 w 146"/>
                    <a:gd name="T11" fmla="*/ 181 h 225"/>
                    <a:gd name="T12" fmla="*/ 122 w 146"/>
                    <a:gd name="T13" fmla="*/ 2 h 225"/>
                    <a:gd name="T14" fmla="*/ 119 w 146"/>
                    <a:gd name="T15" fmla="*/ 0 h 225"/>
                    <a:gd name="T16" fmla="*/ 16 w 146"/>
                    <a:gd name="T17" fmla="*/ 179 h 225"/>
                    <a:gd name="T18" fmla="*/ 4 w 146"/>
                    <a:gd name="T19" fmla="*/ 180 h 225"/>
                    <a:gd name="T20" fmla="*/ 4 w 146"/>
                    <a:gd name="T21" fmla="*/ 180 h 225"/>
                    <a:gd name="T22" fmla="*/ 0 w 146"/>
                    <a:gd name="T23" fmla="*/ 216 h 225"/>
                    <a:gd name="T24" fmla="*/ 16 w 146"/>
                    <a:gd name="T25" fmla="*/ 225 h 225"/>
                    <a:gd name="T26" fmla="*/ 46 w 146"/>
                    <a:gd name="T27" fmla="*/ 204 h 225"/>
                    <a:gd name="T28" fmla="*/ 46 w 146"/>
                    <a:gd name="T29" fmla="*/ 203 h 225"/>
                    <a:gd name="T30" fmla="*/ 42 w 146"/>
                    <a:gd name="T31" fmla="*/ 194 h 225"/>
                    <a:gd name="T32" fmla="*/ 146 w 146"/>
                    <a:gd name="T33" fmla="*/ 1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25">
                      <a:moveTo>
                        <a:pt x="146" y="16"/>
                      </a:moveTo>
                      <a:cubicBezTo>
                        <a:pt x="145" y="15"/>
                        <a:pt x="144" y="15"/>
                        <a:pt x="143" y="14"/>
                      </a:cubicBezTo>
                      <a:cubicBezTo>
                        <a:pt x="39" y="193"/>
                        <a:pt x="39" y="193"/>
                        <a:pt x="39" y="193"/>
                      </a:cubicBezTo>
                      <a:cubicBezTo>
                        <a:pt x="26" y="193"/>
                        <a:pt x="26" y="193"/>
                        <a:pt x="26" y="193"/>
                      </a:cubicBezTo>
                      <a:cubicBezTo>
                        <a:pt x="25" y="193"/>
                        <a:pt x="25" y="193"/>
                        <a:pt x="25" y="193"/>
                      </a:cubicBezTo>
                      <a:cubicBezTo>
                        <a:pt x="18" y="181"/>
                        <a:pt x="18" y="181"/>
                        <a:pt x="18" y="181"/>
                      </a:cubicBezTo>
                      <a:cubicBezTo>
                        <a:pt x="122" y="2"/>
                        <a:pt x="122" y="2"/>
                        <a:pt x="122" y="2"/>
                      </a:cubicBezTo>
                      <a:cubicBezTo>
                        <a:pt x="121" y="1"/>
                        <a:pt x="120" y="1"/>
                        <a:pt x="119" y="0"/>
                      </a:cubicBezTo>
                      <a:cubicBezTo>
                        <a:pt x="16" y="179"/>
                        <a:pt x="16" y="179"/>
                        <a:pt x="16" y="179"/>
                      </a:cubicBezTo>
                      <a:cubicBezTo>
                        <a:pt x="4" y="180"/>
                        <a:pt x="4" y="180"/>
                        <a:pt x="4" y="180"/>
                      </a:cubicBezTo>
                      <a:cubicBezTo>
                        <a:pt x="4" y="180"/>
                        <a:pt x="4" y="180"/>
                        <a:pt x="4" y="180"/>
                      </a:cubicBezTo>
                      <a:cubicBezTo>
                        <a:pt x="4" y="180"/>
                        <a:pt x="2" y="200"/>
                        <a:pt x="0" y="216"/>
                      </a:cubicBezTo>
                      <a:cubicBezTo>
                        <a:pt x="16" y="225"/>
                        <a:pt x="16" y="225"/>
                        <a:pt x="16" y="225"/>
                      </a:cubicBezTo>
                      <a:cubicBezTo>
                        <a:pt x="29" y="216"/>
                        <a:pt x="45" y="205"/>
                        <a:pt x="46" y="204"/>
                      </a:cubicBezTo>
                      <a:cubicBezTo>
                        <a:pt x="46" y="204"/>
                        <a:pt x="46" y="204"/>
                        <a:pt x="46" y="203"/>
                      </a:cubicBezTo>
                      <a:cubicBezTo>
                        <a:pt x="42" y="194"/>
                        <a:pt x="42" y="194"/>
                        <a:pt x="42" y="194"/>
                      </a:cubicBezTo>
                      <a:lnTo>
                        <a:pt x="14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349" name="Group 137">
                <a:extLst>
                  <a:ext uri="{FF2B5EF4-FFF2-40B4-BE49-F238E27FC236}">
                    <a16:creationId xmlns:a16="http://schemas.microsoft.com/office/drawing/2014/main" id="{948713E0-451C-45EC-8B29-154B0D372A4D}"/>
                  </a:ext>
                </a:extLst>
              </p:cNvPr>
              <p:cNvGrpSpPr>
                <a:grpSpLocks/>
              </p:cNvGrpSpPr>
              <p:nvPr/>
            </p:nvGrpSpPr>
            <p:grpSpPr bwMode="auto">
              <a:xfrm>
                <a:off x="5343" y="881"/>
                <a:ext cx="415" cy="592"/>
                <a:chOff x="5343" y="881"/>
                <a:chExt cx="415" cy="592"/>
              </a:xfrm>
            </p:grpSpPr>
            <p:grpSp>
              <p:nvGrpSpPr>
                <p:cNvPr id="350" name="Group 138">
                  <a:extLst>
                    <a:ext uri="{FF2B5EF4-FFF2-40B4-BE49-F238E27FC236}">
                      <a16:creationId xmlns:a16="http://schemas.microsoft.com/office/drawing/2014/main" id="{F29472DE-7C8F-4513-AFB4-33DEB8AE56C9}"/>
                    </a:ext>
                  </a:extLst>
                </p:cNvPr>
                <p:cNvGrpSpPr>
                  <a:grpSpLocks noChangeAspect="1"/>
                </p:cNvGrpSpPr>
                <p:nvPr/>
              </p:nvGrpSpPr>
              <p:grpSpPr bwMode="auto">
                <a:xfrm>
                  <a:off x="5343" y="1062"/>
                  <a:ext cx="415" cy="411"/>
                  <a:chOff x="4844" y="1480"/>
                  <a:chExt cx="487" cy="482"/>
                </a:xfrm>
              </p:grpSpPr>
              <p:sp>
                <p:nvSpPr>
                  <p:cNvPr id="356" name="Freeform 139">
                    <a:extLst>
                      <a:ext uri="{FF2B5EF4-FFF2-40B4-BE49-F238E27FC236}">
                        <a16:creationId xmlns:a16="http://schemas.microsoft.com/office/drawing/2014/main" id="{8E37A056-EC71-437F-B9CD-4B8CEDBE0BF2}"/>
                      </a:ext>
                    </a:extLst>
                  </p:cNvPr>
                  <p:cNvSpPr>
                    <a:spLocks noChangeAspect="1" noEditPoints="1"/>
                  </p:cNvSpPr>
                  <p:nvPr/>
                </p:nvSpPr>
                <p:spPr bwMode="auto">
                  <a:xfrm>
                    <a:off x="4844" y="1480"/>
                    <a:ext cx="487" cy="482"/>
                  </a:xfrm>
                  <a:custGeom>
                    <a:avLst/>
                    <a:gdLst>
                      <a:gd name="T0" fmla="*/ 108 w 206"/>
                      <a:gd name="T1" fmla="*/ 160 h 204"/>
                      <a:gd name="T2" fmla="*/ 135 w 206"/>
                      <a:gd name="T3" fmla="*/ 160 h 204"/>
                      <a:gd name="T4" fmla="*/ 115 w 206"/>
                      <a:gd name="T5" fmla="*/ 170 h 204"/>
                      <a:gd name="T6" fmla="*/ 107 w 206"/>
                      <a:gd name="T7" fmla="*/ 193 h 204"/>
                      <a:gd name="T8" fmla="*/ 107 w 206"/>
                      <a:gd name="T9" fmla="*/ 194 h 204"/>
                      <a:gd name="T10" fmla="*/ 130 w 206"/>
                      <a:gd name="T11" fmla="*/ 200 h 204"/>
                      <a:gd name="T12" fmla="*/ 144 w 206"/>
                      <a:gd name="T13" fmla="*/ 194 h 204"/>
                      <a:gd name="T14" fmla="*/ 165 w 206"/>
                      <a:gd name="T15" fmla="*/ 184 h 204"/>
                      <a:gd name="T16" fmla="*/ 195 w 206"/>
                      <a:gd name="T17" fmla="*/ 169 h 204"/>
                      <a:gd name="T18" fmla="*/ 200 w 206"/>
                      <a:gd name="T19" fmla="*/ 167 h 204"/>
                      <a:gd name="T20" fmla="*/ 205 w 206"/>
                      <a:gd name="T21" fmla="*/ 160 h 204"/>
                      <a:gd name="T22" fmla="*/ 206 w 206"/>
                      <a:gd name="T23" fmla="*/ 160 h 204"/>
                      <a:gd name="T24" fmla="*/ 206 w 206"/>
                      <a:gd name="T25" fmla="*/ 24 h 204"/>
                      <a:gd name="T26" fmla="*/ 180 w 206"/>
                      <a:gd name="T27" fmla="*/ 0 h 204"/>
                      <a:gd name="T28" fmla="*/ 24 w 206"/>
                      <a:gd name="T29" fmla="*/ 0 h 204"/>
                      <a:gd name="T30" fmla="*/ 0 w 206"/>
                      <a:gd name="T31" fmla="*/ 24 h 204"/>
                      <a:gd name="T32" fmla="*/ 0 w 206"/>
                      <a:gd name="T33" fmla="*/ 160 h 204"/>
                      <a:gd name="T34" fmla="*/ 0 w 206"/>
                      <a:gd name="T35" fmla="*/ 160 h 204"/>
                      <a:gd name="T36" fmla="*/ 5 w 206"/>
                      <a:gd name="T37" fmla="*/ 167 h 204"/>
                      <a:gd name="T38" fmla="*/ 10 w 206"/>
                      <a:gd name="T39" fmla="*/ 169 h 204"/>
                      <a:gd name="T40" fmla="*/ 41 w 206"/>
                      <a:gd name="T41" fmla="*/ 184 h 204"/>
                      <a:gd name="T42" fmla="*/ 62 w 206"/>
                      <a:gd name="T43" fmla="*/ 194 h 204"/>
                      <a:gd name="T44" fmla="*/ 76 w 206"/>
                      <a:gd name="T45" fmla="*/ 200 h 204"/>
                      <a:gd name="T46" fmla="*/ 98 w 206"/>
                      <a:gd name="T47" fmla="*/ 194 h 204"/>
                      <a:gd name="T48" fmla="*/ 99 w 206"/>
                      <a:gd name="T49" fmla="*/ 193 h 204"/>
                      <a:gd name="T50" fmla="*/ 91 w 206"/>
                      <a:gd name="T51" fmla="*/ 170 h 204"/>
                      <a:gd name="T52" fmla="*/ 71 w 206"/>
                      <a:gd name="T53" fmla="*/ 160 h 204"/>
                      <a:gd name="T54" fmla="*/ 90 w 206"/>
                      <a:gd name="T55" fmla="*/ 160 h 204"/>
                      <a:gd name="T56" fmla="*/ 99 w 206"/>
                      <a:gd name="T57" fmla="*/ 160 h 204"/>
                      <a:gd name="T58" fmla="*/ 99 w 206"/>
                      <a:gd name="T59" fmla="*/ 160 h 204"/>
                      <a:gd name="T60" fmla="*/ 34 w 206"/>
                      <a:gd name="T61" fmla="*/ 143 h 204"/>
                      <a:gd name="T62" fmla="*/ 34 w 206"/>
                      <a:gd name="T63" fmla="*/ 64 h 204"/>
                      <a:gd name="T64" fmla="*/ 40 w 206"/>
                      <a:gd name="T65" fmla="*/ 64 h 204"/>
                      <a:gd name="T66" fmla="*/ 40 w 206"/>
                      <a:gd name="T67" fmla="*/ 146 h 204"/>
                      <a:gd name="T68" fmla="*/ 34 w 206"/>
                      <a:gd name="T69" fmla="*/ 143 h 204"/>
                      <a:gd name="T70" fmla="*/ 165 w 206"/>
                      <a:gd name="T71" fmla="*/ 64 h 204"/>
                      <a:gd name="T72" fmla="*/ 172 w 206"/>
                      <a:gd name="T73" fmla="*/ 64 h 204"/>
                      <a:gd name="T74" fmla="*/ 172 w 206"/>
                      <a:gd name="T75" fmla="*/ 143 h 204"/>
                      <a:gd name="T76" fmla="*/ 165 w 206"/>
                      <a:gd name="T77" fmla="*/ 146 h 204"/>
                      <a:gd name="T78" fmla="*/ 165 w 206"/>
                      <a:gd name="T79" fmla="*/ 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204">
                        <a:moveTo>
                          <a:pt x="108" y="160"/>
                        </a:moveTo>
                        <a:cubicBezTo>
                          <a:pt x="135" y="160"/>
                          <a:pt x="135" y="160"/>
                          <a:pt x="135" y="160"/>
                        </a:cubicBezTo>
                        <a:cubicBezTo>
                          <a:pt x="123" y="166"/>
                          <a:pt x="115" y="170"/>
                          <a:pt x="115" y="170"/>
                        </a:cubicBezTo>
                        <a:cubicBezTo>
                          <a:pt x="107" y="173"/>
                          <a:pt x="102" y="184"/>
                          <a:pt x="107" y="193"/>
                        </a:cubicBezTo>
                        <a:cubicBezTo>
                          <a:pt x="107" y="193"/>
                          <a:pt x="107" y="193"/>
                          <a:pt x="107" y="194"/>
                        </a:cubicBezTo>
                        <a:cubicBezTo>
                          <a:pt x="112" y="202"/>
                          <a:pt x="122" y="204"/>
                          <a:pt x="130" y="200"/>
                        </a:cubicBezTo>
                        <a:cubicBezTo>
                          <a:pt x="130" y="200"/>
                          <a:pt x="135" y="198"/>
                          <a:pt x="144" y="194"/>
                        </a:cubicBezTo>
                        <a:cubicBezTo>
                          <a:pt x="150" y="191"/>
                          <a:pt x="157" y="187"/>
                          <a:pt x="165" y="184"/>
                        </a:cubicBezTo>
                        <a:cubicBezTo>
                          <a:pt x="174" y="179"/>
                          <a:pt x="184" y="174"/>
                          <a:pt x="195" y="169"/>
                        </a:cubicBezTo>
                        <a:cubicBezTo>
                          <a:pt x="197" y="168"/>
                          <a:pt x="198" y="168"/>
                          <a:pt x="200" y="167"/>
                        </a:cubicBezTo>
                        <a:cubicBezTo>
                          <a:pt x="202" y="165"/>
                          <a:pt x="204" y="163"/>
                          <a:pt x="205" y="160"/>
                        </a:cubicBezTo>
                        <a:cubicBezTo>
                          <a:pt x="206" y="160"/>
                          <a:pt x="206" y="160"/>
                          <a:pt x="206" y="160"/>
                        </a:cubicBezTo>
                        <a:cubicBezTo>
                          <a:pt x="206" y="97"/>
                          <a:pt x="206" y="29"/>
                          <a:pt x="206" y="24"/>
                        </a:cubicBezTo>
                        <a:cubicBezTo>
                          <a:pt x="206" y="13"/>
                          <a:pt x="195" y="0"/>
                          <a:pt x="180" y="0"/>
                        </a:cubicBezTo>
                        <a:cubicBezTo>
                          <a:pt x="166" y="0"/>
                          <a:pt x="38" y="0"/>
                          <a:pt x="24" y="0"/>
                        </a:cubicBezTo>
                        <a:cubicBezTo>
                          <a:pt x="10" y="0"/>
                          <a:pt x="0" y="14"/>
                          <a:pt x="0" y="24"/>
                        </a:cubicBezTo>
                        <a:cubicBezTo>
                          <a:pt x="0" y="28"/>
                          <a:pt x="0" y="97"/>
                          <a:pt x="0" y="160"/>
                        </a:cubicBezTo>
                        <a:cubicBezTo>
                          <a:pt x="0" y="160"/>
                          <a:pt x="0" y="160"/>
                          <a:pt x="0" y="160"/>
                        </a:cubicBezTo>
                        <a:cubicBezTo>
                          <a:pt x="1" y="163"/>
                          <a:pt x="3" y="165"/>
                          <a:pt x="5" y="167"/>
                        </a:cubicBezTo>
                        <a:cubicBezTo>
                          <a:pt x="7" y="168"/>
                          <a:pt x="9" y="168"/>
                          <a:pt x="10" y="169"/>
                        </a:cubicBezTo>
                        <a:cubicBezTo>
                          <a:pt x="21" y="174"/>
                          <a:pt x="32" y="179"/>
                          <a:pt x="41" y="184"/>
                        </a:cubicBezTo>
                        <a:cubicBezTo>
                          <a:pt x="49" y="187"/>
                          <a:pt x="56" y="191"/>
                          <a:pt x="62" y="194"/>
                        </a:cubicBezTo>
                        <a:cubicBezTo>
                          <a:pt x="70" y="198"/>
                          <a:pt x="76" y="200"/>
                          <a:pt x="76" y="200"/>
                        </a:cubicBezTo>
                        <a:cubicBezTo>
                          <a:pt x="84" y="204"/>
                          <a:pt x="94" y="202"/>
                          <a:pt x="98" y="194"/>
                        </a:cubicBezTo>
                        <a:cubicBezTo>
                          <a:pt x="99" y="193"/>
                          <a:pt x="99" y="193"/>
                          <a:pt x="99" y="193"/>
                        </a:cubicBezTo>
                        <a:cubicBezTo>
                          <a:pt x="103" y="184"/>
                          <a:pt x="98" y="173"/>
                          <a:pt x="91" y="170"/>
                        </a:cubicBezTo>
                        <a:cubicBezTo>
                          <a:pt x="90" y="170"/>
                          <a:pt x="83" y="166"/>
                          <a:pt x="71" y="160"/>
                        </a:cubicBezTo>
                        <a:cubicBezTo>
                          <a:pt x="90" y="160"/>
                          <a:pt x="90" y="160"/>
                          <a:pt x="90" y="160"/>
                        </a:cubicBezTo>
                        <a:cubicBezTo>
                          <a:pt x="99" y="160"/>
                          <a:pt x="99" y="160"/>
                          <a:pt x="99" y="160"/>
                        </a:cubicBezTo>
                        <a:cubicBezTo>
                          <a:pt x="99" y="160"/>
                          <a:pt x="99" y="160"/>
                          <a:pt x="99" y="160"/>
                        </a:cubicBezTo>
                        <a:moveTo>
                          <a:pt x="34" y="143"/>
                        </a:moveTo>
                        <a:cubicBezTo>
                          <a:pt x="34" y="101"/>
                          <a:pt x="34" y="64"/>
                          <a:pt x="34" y="64"/>
                        </a:cubicBezTo>
                        <a:cubicBezTo>
                          <a:pt x="40" y="64"/>
                          <a:pt x="40" y="64"/>
                          <a:pt x="40" y="64"/>
                        </a:cubicBezTo>
                        <a:cubicBezTo>
                          <a:pt x="40" y="64"/>
                          <a:pt x="40" y="97"/>
                          <a:pt x="40" y="146"/>
                        </a:cubicBezTo>
                        <a:cubicBezTo>
                          <a:pt x="38" y="145"/>
                          <a:pt x="36" y="144"/>
                          <a:pt x="34" y="143"/>
                        </a:cubicBezTo>
                        <a:close/>
                        <a:moveTo>
                          <a:pt x="165" y="64"/>
                        </a:moveTo>
                        <a:cubicBezTo>
                          <a:pt x="172" y="64"/>
                          <a:pt x="172" y="64"/>
                          <a:pt x="172" y="64"/>
                        </a:cubicBezTo>
                        <a:cubicBezTo>
                          <a:pt x="172" y="64"/>
                          <a:pt x="172" y="100"/>
                          <a:pt x="172" y="143"/>
                        </a:cubicBezTo>
                        <a:cubicBezTo>
                          <a:pt x="169" y="144"/>
                          <a:pt x="167" y="145"/>
                          <a:pt x="165" y="146"/>
                        </a:cubicBezTo>
                        <a:cubicBezTo>
                          <a:pt x="165" y="97"/>
                          <a:pt x="165" y="64"/>
                          <a:pt x="165" y="64"/>
                        </a:cubicBezTo>
                        <a:close/>
                      </a:path>
                    </a:pathLst>
                  </a:custGeom>
                  <a:solidFill>
                    <a:srgbClr val="5588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57" name="Oval 140">
                    <a:extLst>
                      <a:ext uri="{FF2B5EF4-FFF2-40B4-BE49-F238E27FC236}">
                        <a16:creationId xmlns:a16="http://schemas.microsoft.com/office/drawing/2014/main" id="{1D278548-C222-4F10-AD58-D1D957BC7940}"/>
                      </a:ext>
                    </a:extLst>
                  </p:cNvPr>
                  <p:cNvSpPr>
                    <a:spLocks noChangeAspect="1" noChangeArrowheads="1"/>
                  </p:cNvSpPr>
                  <p:nvPr/>
                </p:nvSpPr>
                <p:spPr bwMode="auto">
                  <a:xfrm>
                    <a:off x="5077" y="1771"/>
                    <a:ext cx="21" cy="21"/>
                  </a:xfrm>
                  <a:prstGeom prst="ellipse">
                    <a:avLst/>
                  </a:pr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58" name="Freeform 141">
                    <a:extLst>
                      <a:ext uri="{FF2B5EF4-FFF2-40B4-BE49-F238E27FC236}">
                        <a16:creationId xmlns:a16="http://schemas.microsoft.com/office/drawing/2014/main" id="{D58A1872-030A-4074-A3D0-2A851D8FA81D}"/>
                      </a:ext>
                    </a:extLst>
                  </p:cNvPr>
                  <p:cNvSpPr>
                    <a:spLocks noChangeAspect="1"/>
                  </p:cNvSpPr>
                  <p:nvPr/>
                </p:nvSpPr>
                <p:spPr bwMode="auto">
                  <a:xfrm>
                    <a:off x="5097" y="1875"/>
                    <a:ext cx="82" cy="78"/>
                  </a:xfrm>
                  <a:custGeom>
                    <a:avLst/>
                    <a:gdLst>
                      <a:gd name="T0" fmla="*/ 3 w 35"/>
                      <a:gd name="T1" fmla="*/ 25 h 33"/>
                      <a:gd name="T2" fmla="*/ 21 w 35"/>
                      <a:gd name="T3" fmla="*/ 30 h 33"/>
                      <a:gd name="T4" fmla="*/ 35 w 35"/>
                      <a:gd name="T5" fmla="*/ 23 h 33"/>
                      <a:gd name="T6" fmla="*/ 24 w 35"/>
                      <a:gd name="T7" fmla="*/ 0 h 33"/>
                      <a:gd name="T8" fmla="*/ 10 w 35"/>
                      <a:gd name="T9" fmla="*/ 6 h 33"/>
                      <a:gd name="T10" fmla="*/ 3 w 35"/>
                      <a:gd name="T11" fmla="*/ 25 h 33"/>
                    </a:gdLst>
                    <a:ahLst/>
                    <a:cxnLst>
                      <a:cxn ang="0">
                        <a:pos x="T0" y="T1"/>
                      </a:cxn>
                      <a:cxn ang="0">
                        <a:pos x="T2" y="T3"/>
                      </a:cxn>
                      <a:cxn ang="0">
                        <a:pos x="T4" y="T5"/>
                      </a:cxn>
                      <a:cxn ang="0">
                        <a:pos x="T6" y="T7"/>
                      </a:cxn>
                      <a:cxn ang="0">
                        <a:pos x="T8" y="T9"/>
                      </a:cxn>
                      <a:cxn ang="0">
                        <a:pos x="T10" y="T11"/>
                      </a:cxn>
                    </a:cxnLst>
                    <a:rect l="0" t="0" r="r" b="b"/>
                    <a:pathLst>
                      <a:path w="35" h="33">
                        <a:moveTo>
                          <a:pt x="3" y="25"/>
                        </a:moveTo>
                        <a:cubicBezTo>
                          <a:pt x="7" y="32"/>
                          <a:pt x="15" y="33"/>
                          <a:pt x="21" y="30"/>
                        </a:cubicBezTo>
                        <a:cubicBezTo>
                          <a:pt x="21" y="30"/>
                          <a:pt x="21" y="30"/>
                          <a:pt x="35" y="23"/>
                        </a:cubicBezTo>
                        <a:cubicBezTo>
                          <a:pt x="35" y="23"/>
                          <a:pt x="35" y="23"/>
                          <a:pt x="24" y="0"/>
                        </a:cubicBezTo>
                        <a:cubicBezTo>
                          <a:pt x="24" y="0"/>
                          <a:pt x="24" y="0"/>
                          <a:pt x="10" y="6"/>
                        </a:cubicBezTo>
                        <a:cubicBezTo>
                          <a:pt x="4" y="9"/>
                          <a:pt x="0" y="17"/>
                          <a:pt x="3" y="25"/>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59" name="Freeform 142">
                    <a:extLst>
                      <a:ext uri="{FF2B5EF4-FFF2-40B4-BE49-F238E27FC236}">
                        <a16:creationId xmlns:a16="http://schemas.microsoft.com/office/drawing/2014/main" id="{47667497-7315-41BF-8E0E-03D23554C712}"/>
                      </a:ext>
                    </a:extLst>
                  </p:cNvPr>
                  <p:cNvSpPr>
                    <a:spLocks noChangeAspect="1"/>
                  </p:cNvSpPr>
                  <p:nvPr/>
                </p:nvSpPr>
                <p:spPr bwMode="auto">
                  <a:xfrm>
                    <a:off x="4993" y="1873"/>
                    <a:ext cx="82" cy="77"/>
                  </a:xfrm>
                  <a:custGeom>
                    <a:avLst/>
                    <a:gdLst>
                      <a:gd name="T0" fmla="*/ 32 w 35"/>
                      <a:gd name="T1" fmla="*/ 25 h 33"/>
                      <a:gd name="T2" fmla="*/ 14 w 35"/>
                      <a:gd name="T3" fmla="*/ 30 h 33"/>
                      <a:gd name="T4" fmla="*/ 0 w 35"/>
                      <a:gd name="T5" fmla="*/ 23 h 33"/>
                      <a:gd name="T6" fmla="*/ 11 w 35"/>
                      <a:gd name="T7" fmla="*/ 0 h 33"/>
                      <a:gd name="T8" fmla="*/ 25 w 35"/>
                      <a:gd name="T9" fmla="*/ 7 h 33"/>
                      <a:gd name="T10" fmla="*/ 32 w 35"/>
                      <a:gd name="T11" fmla="*/ 25 h 33"/>
                    </a:gdLst>
                    <a:ahLst/>
                    <a:cxnLst>
                      <a:cxn ang="0">
                        <a:pos x="T0" y="T1"/>
                      </a:cxn>
                      <a:cxn ang="0">
                        <a:pos x="T2" y="T3"/>
                      </a:cxn>
                      <a:cxn ang="0">
                        <a:pos x="T4" y="T5"/>
                      </a:cxn>
                      <a:cxn ang="0">
                        <a:pos x="T6" y="T7"/>
                      </a:cxn>
                      <a:cxn ang="0">
                        <a:pos x="T8" y="T9"/>
                      </a:cxn>
                      <a:cxn ang="0">
                        <a:pos x="T10" y="T11"/>
                      </a:cxn>
                    </a:cxnLst>
                    <a:rect l="0" t="0" r="r" b="b"/>
                    <a:pathLst>
                      <a:path w="35" h="33">
                        <a:moveTo>
                          <a:pt x="32" y="25"/>
                        </a:moveTo>
                        <a:cubicBezTo>
                          <a:pt x="28" y="32"/>
                          <a:pt x="20" y="33"/>
                          <a:pt x="14" y="30"/>
                        </a:cubicBezTo>
                        <a:cubicBezTo>
                          <a:pt x="14" y="30"/>
                          <a:pt x="14" y="30"/>
                          <a:pt x="0" y="23"/>
                        </a:cubicBezTo>
                        <a:cubicBezTo>
                          <a:pt x="0" y="23"/>
                          <a:pt x="0" y="23"/>
                          <a:pt x="11" y="0"/>
                        </a:cubicBezTo>
                        <a:cubicBezTo>
                          <a:pt x="11" y="0"/>
                          <a:pt x="11" y="0"/>
                          <a:pt x="25" y="7"/>
                        </a:cubicBezTo>
                        <a:cubicBezTo>
                          <a:pt x="31" y="10"/>
                          <a:pt x="35" y="18"/>
                          <a:pt x="32" y="25"/>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60" name="Freeform 143">
                    <a:extLst>
                      <a:ext uri="{FF2B5EF4-FFF2-40B4-BE49-F238E27FC236}">
                        <a16:creationId xmlns:a16="http://schemas.microsoft.com/office/drawing/2014/main" id="{A4DF046C-E589-4820-8D40-48102441A804}"/>
                      </a:ext>
                    </a:extLst>
                  </p:cNvPr>
                  <p:cNvSpPr>
                    <a:spLocks noChangeAspect="1"/>
                  </p:cNvSpPr>
                  <p:nvPr/>
                </p:nvSpPr>
                <p:spPr bwMode="auto">
                  <a:xfrm>
                    <a:off x="5005" y="1490"/>
                    <a:ext cx="165" cy="217"/>
                  </a:xfrm>
                  <a:custGeom>
                    <a:avLst/>
                    <a:gdLst>
                      <a:gd name="T0" fmla="*/ 165 w 165"/>
                      <a:gd name="T1" fmla="*/ 0 h 217"/>
                      <a:gd name="T2" fmla="*/ 106 w 165"/>
                      <a:gd name="T3" fmla="*/ 0 h 217"/>
                      <a:gd name="T4" fmla="*/ 59 w 165"/>
                      <a:gd name="T5" fmla="*/ 0 h 217"/>
                      <a:gd name="T6" fmla="*/ 0 w 165"/>
                      <a:gd name="T7" fmla="*/ 0 h 217"/>
                      <a:gd name="T8" fmla="*/ 56 w 165"/>
                      <a:gd name="T9" fmla="*/ 151 h 217"/>
                      <a:gd name="T10" fmla="*/ 56 w 165"/>
                      <a:gd name="T11" fmla="*/ 151 h 217"/>
                      <a:gd name="T12" fmla="*/ 82 w 165"/>
                      <a:gd name="T13" fmla="*/ 217 h 217"/>
                      <a:gd name="T14" fmla="*/ 82 w 165"/>
                      <a:gd name="T15" fmla="*/ 215 h 217"/>
                      <a:gd name="T16" fmla="*/ 96 w 165"/>
                      <a:gd name="T17" fmla="*/ 182 h 217"/>
                      <a:gd name="T18" fmla="*/ 108 w 165"/>
                      <a:gd name="T19" fmla="*/ 151 h 217"/>
                      <a:gd name="T20" fmla="*/ 108 w 165"/>
                      <a:gd name="T21" fmla="*/ 151 h 217"/>
                      <a:gd name="T22" fmla="*/ 165 w 165"/>
                      <a:gd name="T2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17">
                        <a:moveTo>
                          <a:pt x="165" y="0"/>
                        </a:moveTo>
                        <a:lnTo>
                          <a:pt x="106" y="0"/>
                        </a:lnTo>
                        <a:lnTo>
                          <a:pt x="59" y="0"/>
                        </a:lnTo>
                        <a:lnTo>
                          <a:pt x="0" y="0"/>
                        </a:lnTo>
                        <a:lnTo>
                          <a:pt x="56" y="151"/>
                        </a:lnTo>
                        <a:lnTo>
                          <a:pt x="56" y="151"/>
                        </a:lnTo>
                        <a:lnTo>
                          <a:pt x="82" y="217"/>
                        </a:lnTo>
                        <a:lnTo>
                          <a:pt x="82" y="215"/>
                        </a:lnTo>
                        <a:lnTo>
                          <a:pt x="96" y="182"/>
                        </a:lnTo>
                        <a:lnTo>
                          <a:pt x="108" y="151"/>
                        </a:lnTo>
                        <a:lnTo>
                          <a:pt x="108" y="151"/>
                        </a:lnTo>
                        <a:lnTo>
                          <a:pt x="165" y="0"/>
                        </a:ln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61" name="Freeform 144">
                    <a:extLst>
                      <a:ext uri="{FF2B5EF4-FFF2-40B4-BE49-F238E27FC236}">
                        <a16:creationId xmlns:a16="http://schemas.microsoft.com/office/drawing/2014/main" id="{A36E1F2D-BD3C-482B-B4C9-D30A9A5A4075}"/>
                      </a:ext>
                    </a:extLst>
                  </p:cNvPr>
                  <p:cNvSpPr>
                    <a:spLocks noChangeAspect="1"/>
                  </p:cNvSpPr>
                  <p:nvPr/>
                </p:nvSpPr>
                <p:spPr bwMode="auto">
                  <a:xfrm>
                    <a:off x="5062" y="1490"/>
                    <a:ext cx="52" cy="217"/>
                  </a:xfrm>
                  <a:custGeom>
                    <a:avLst/>
                    <a:gdLst>
                      <a:gd name="T0" fmla="*/ 0 w 52"/>
                      <a:gd name="T1" fmla="*/ 151 h 217"/>
                      <a:gd name="T2" fmla="*/ 0 w 52"/>
                      <a:gd name="T3" fmla="*/ 151 h 217"/>
                      <a:gd name="T4" fmla="*/ 26 w 52"/>
                      <a:gd name="T5" fmla="*/ 217 h 217"/>
                      <a:gd name="T6" fmla="*/ 26 w 52"/>
                      <a:gd name="T7" fmla="*/ 215 h 217"/>
                      <a:gd name="T8" fmla="*/ 40 w 52"/>
                      <a:gd name="T9" fmla="*/ 182 h 217"/>
                      <a:gd name="T10" fmla="*/ 52 w 52"/>
                      <a:gd name="T11" fmla="*/ 151 h 217"/>
                      <a:gd name="T12" fmla="*/ 52 w 52"/>
                      <a:gd name="T13" fmla="*/ 151 h 217"/>
                      <a:gd name="T14" fmla="*/ 29 w 52"/>
                      <a:gd name="T15" fmla="*/ 31 h 217"/>
                      <a:gd name="T16" fmla="*/ 50 w 52"/>
                      <a:gd name="T17" fmla="*/ 0 h 217"/>
                      <a:gd name="T18" fmla="*/ 3 w 52"/>
                      <a:gd name="T19" fmla="*/ 0 h 217"/>
                      <a:gd name="T20" fmla="*/ 24 w 52"/>
                      <a:gd name="T21" fmla="*/ 31 h 217"/>
                      <a:gd name="T22" fmla="*/ 0 w 52"/>
                      <a:gd name="T23" fmla="*/ 15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217">
                        <a:moveTo>
                          <a:pt x="0" y="151"/>
                        </a:moveTo>
                        <a:lnTo>
                          <a:pt x="0" y="151"/>
                        </a:lnTo>
                        <a:lnTo>
                          <a:pt x="26" y="217"/>
                        </a:lnTo>
                        <a:lnTo>
                          <a:pt x="26" y="215"/>
                        </a:lnTo>
                        <a:lnTo>
                          <a:pt x="40" y="182"/>
                        </a:lnTo>
                        <a:lnTo>
                          <a:pt x="52" y="151"/>
                        </a:lnTo>
                        <a:lnTo>
                          <a:pt x="52" y="151"/>
                        </a:lnTo>
                        <a:lnTo>
                          <a:pt x="29" y="31"/>
                        </a:lnTo>
                        <a:lnTo>
                          <a:pt x="50" y="0"/>
                        </a:lnTo>
                        <a:lnTo>
                          <a:pt x="3" y="0"/>
                        </a:lnTo>
                        <a:lnTo>
                          <a:pt x="24" y="31"/>
                        </a:lnTo>
                        <a:lnTo>
                          <a:pt x="0" y="151"/>
                        </a:lnTo>
                        <a:close/>
                      </a:path>
                    </a:pathLst>
                  </a:custGeom>
                  <a:solidFill>
                    <a:srgbClr val="89B1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351" name="Group 145">
                  <a:extLst>
                    <a:ext uri="{FF2B5EF4-FFF2-40B4-BE49-F238E27FC236}">
                      <a16:creationId xmlns:a16="http://schemas.microsoft.com/office/drawing/2014/main" id="{D298FDA3-E118-4690-AE5C-A137A98BF875}"/>
                    </a:ext>
                  </a:extLst>
                </p:cNvPr>
                <p:cNvGrpSpPr>
                  <a:grpSpLocks/>
                </p:cNvGrpSpPr>
                <p:nvPr/>
              </p:nvGrpSpPr>
              <p:grpSpPr bwMode="auto">
                <a:xfrm>
                  <a:off x="5467" y="881"/>
                  <a:ext cx="168" cy="168"/>
                  <a:chOff x="1304" y="2372"/>
                  <a:chExt cx="168" cy="168"/>
                </a:xfrm>
              </p:grpSpPr>
              <p:sp>
                <p:nvSpPr>
                  <p:cNvPr id="352" name="Oval 146">
                    <a:extLst>
                      <a:ext uri="{FF2B5EF4-FFF2-40B4-BE49-F238E27FC236}">
                        <a16:creationId xmlns:a16="http://schemas.microsoft.com/office/drawing/2014/main" id="{A4CF3189-0C1A-4AFF-8FDE-D042CA52A7CC}"/>
                      </a:ext>
                    </a:extLst>
                  </p:cNvPr>
                  <p:cNvSpPr>
                    <a:spLocks noChangeAspect="1" noChangeArrowheads="1"/>
                  </p:cNvSpPr>
                  <p:nvPr/>
                </p:nvSpPr>
                <p:spPr bwMode="gray">
                  <a:xfrm>
                    <a:off x="1304" y="2372"/>
                    <a:ext cx="168" cy="168"/>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53" name="Freeform 147">
                    <a:extLst>
                      <a:ext uri="{FF2B5EF4-FFF2-40B4-BE49-F238E27FC236}">
                        <a16:creationId xmlns:a16="http://schemas.microsoft.com/office/drawing/2014/main" id="{ADA619F7-0824-4402-8E1E-C5F28E766685}"/>
                      </a:ext>
                    </a:extLst>
                  </p:cNvPr>
                  <p:cNvSpPr>
                    <a:spLocks noChangeAspect="1"/>
                  </p:cNvSpPr>
                  <p:nvPr/>
                </p:nvSpPr>
                <p:spPr bwMode="gray">
                  <a:xfrm>
                    <a:off x="1314" y="2389"/>
                    <a:ext cx="148" cy="141"/>
                  </a:xfrm>
                  <a:custGeom>
                    <a:avLst/>
                    <a:gdLst>
                      <a:gd name="T0" fmla="*/ 106 w 213"/>
                      <a:gd name="T1" fmla="*/ 202 h 202"/>
                      <a:gd name="T2" fmla="*/ 0 w 213"/>
                      <a:gd name="T3" fmla="*/ 96 h 202"/>
                      <a:gd name="T4" fmla="*/ 5 w 213"/>
                      <a:gd name="T5" fmla="*/ 67 h 202"/>
                      <a:gd name="T6" fmla="*/ 58 w 213"/>
                      <a:gd name="T7" fmla="*/ 2 h 202"/>
                      <a:gd name="T8" fmla="*/ 62 w 213"/>
                      <a:gd name="T9" fmla="*/ 0 h 202"/>
                      <a:gd name="T10" fmla="*/ 194 w 213"/>
                      <a:gd name="T11" fmla="*/ 37 h 202"/>
                      <a:gd name="T12" fmla="*/ 213 w 213"/>
                      <a:gd name="T13" fmla="*/ 96 h 202"/>
                      <a:gd name="T14" fmla="*/ 106 w 213"/>
                      <a:gd name="T15" fmla="*/ 202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02">
                        <a:moveTo>
                          <a:pt x="106" y="202"/>
                        </a:moveTo>
                        <a:cubicBezTo>
                          <a:pt x="48" y="202"/>
                          <a:pt x="0" y="155"/>
                          <a:pt x="0" y="96"/>
                        </a:cubicBezTo>
                        <a:cubicBezTo>
                          <a:pt x="0" y="86"/>
                          <a:pt x="2" y="77"/>
                          <a:pt x="5" y="67"/>
                        </a:cubicBezTo>
                        <a:cubicBezTo>
                          <a:pt x="30" y="53"/>
                          <a:pt x="53" y="26"/>
                          <a:pt x="58" y="2"/>
                        </a:cubicBezTo>
                        <a:cubicBezTo>
                          <a:pt x="60" y="1"/>
                          <a:pt x="61" y="0"/>
                          <a:pt x="62" y="0"/>
                        </a:cubicBezTo>
                        <a:cubicBezTo>
                          <a:pt x="76" y="23"/>
                          <a:pt x="152" y="33"/>
                          <a:pt x="194" y="37"/>
                        </a:cubicBezTo>
                        <a:cubicBezTo>
                          <a:pt x="206" y="54"/>
                          <a:pt x="213" y="74"/>
                          <a:pt x="213" y="96"/>
                        </a:cubicBezTo>
                        <a:cubicBezTo>
                          <a:pt x="213" y="155"/>
                          <a:pt x="165" y="202"/>
                          <a:pt x="106" y="202"/>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54" name="Oval 148">
                    <a:extLst>
                      <a:ext uri="{FF2B5EF4-FFF2-40B4-BE49-F238E27FC236}">
                        <a16:creationId xmlns:a16="http://schemas.microsoft.com/office/drawing/2014/main" id="{30C3FD35-1557-47DF-A28A-B70DFA9E7B25}"/>
                      </a:ext>
                    </a:extLst>
                  </p:cNvPr>
                  <p:cNvSpPr>
                    <a:spLocks noChangeAspect="1" noChangeArrowheads="1"/>
                  </p:cNvSpPr>
                  <p:nvPr/>
                </p:nvSpPr>
                <p:spPr bwMode="gray">
                  <a:xfrm>
                    <a:off x="1339" y="2441"/>
                    <a:ext cx="19" cy="19"/>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55" name="Oval 149">
                    <a:extLst>
                      <a:ext uri="{FF2B5EF4-FFF2-40B4-BE49-F238E27FC236}">
                        <a16:creationId xmlns:a16="http://schemas.microsoft.com/office/drawing/2014/main" id="{EB1822B5-1EE6-4ED6-8EAD-201635FC70AC}"/>
                      </a:ext>
                    </a:extLst>
                  </p:cNvPr>
                  <p:cNvSpPr>
                    <a:spLocks noChangeAspect="1" noChangeArrowheads="1"/>
                  </p:cNvSpPr>
                  <p:nvPr/>
                </p:nvSpPr>
                <p:spPr bwMode="gray">
                  <a:xfrm>
                    <a:off x="1417" y="2441"/>
                    <a:ext cx="20" cy="19"/>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grpSp>
      </p:grpSp>
      <p:grpSp>
        <p:nvGrpSpPr>
          <p:cNvPr id="367" name="Group 128">
            <a:extLst>
              <a:ext uri="{FF2B5EF4-FFF2-40B4-BE49-F238E27FC236}">
                <a16:creationId xmlns:a16="http://schemas.microsoft.com/office/drawing/2014/main" id="{05C1F284-F3F7-465F-83FB-4AFACB35402A}"/>
              </a:ext>
            </a:extLst>
          </p:cNvPr>
          <p:cNvGrpSpPr>
            <a:grpSpLocks/>
          </p:cNvGrpSpPr>
          <p:nvPr/>
        </p:nvGrpSpPr>
        <p:grpSpPr bwMode="auto">
          <a:xfrm>
            <a:off x="8687306" y="4334448"/>
            <a:ext cx="545403" cy="421970"/>
            <a:chOff x="5070" y="881"/>
            <a:chExt cx="950" cy="735"/>
          </a:xfrm>
        </p:grpSpPr>
        <p:grpSp>
          <p:nvGrpSpPr>
            <p:cNvPr id="368" name="Group 129">
              <a:extLst>
                <a:ext uri="{FF2B5EF4-FFF2-40B4-BE49-F238E27FC236}">
                  <a16:creationId xmlns:a16="http://schemas.microsoft.com/office/drawing/2014/main" id="{694F0439-4479-4DD8-818C-B9AF76925AC1}"/>
                </a:ext>
              </a:extLst>
            </p:cNvPr>
            <p:cNvGrpSpPr>
              <a:grpSpLocks/>
            </p:cNvGrpSpPr>
            <p:nvPr/>
          </p:nvGrpSpPr>
          <p:grpSpPr bwMode="auto">
            <a:xfrm>
              <a:off x="5070" y="1389"/>
              <a:ext cx="950" cy="227"/>
              <a:chOff x="5070" y="2160"/>
              <a:chExt cx="950" cy="227"/>
            </a:xfrm>
          </p:grpSpPr>
          <p:sp>
            <p:nvSpPr>
              <p:cNvPr id="386" name="Freeform 130">
                <a:extLst>
                  <a:ext uri="{FF2B5EF4-FFF2-40B4-BE49-F238E27FC236}">
                    <a16:creationId xmlns:a16="http://schemas.microsoft.com/office/drawing/2014/main" id="{9A4ECB57-B77C-44C2-BA8C-CD256A21086A}"/>
                  </a:ext>
                </a:extLst>
              </p:cNvPr>
              <p:cNvSpPr>
                <a:spLocks/>
              </p:cNvSpPr>
              <p:nvPr/>
            </p:nvSpPr>
            <p:spPr bwMode="auto">
              <a:xfrm>
                <a:off x="5070" y="2160"/>
                <a:ext cx="950" cy="161"/>
              </a:xfrm>
              <a:custGeom>
                <a:avLst/>
                <a:gdLst>
                  <a:gd name="T0" fmla="*/ 777 w 950"/>
                  <a:gd name="T1" fmla="*/ 0 h 116"/>
                  <a:gd name="T2" fmla="*/ 180 w 950"/>
                  <a:gd name="T3" fmla="*/ 0 h 116"/>
                  <a:gd name="T4" fmla="*/ 0 w 950"/>
                  <a:gd name="T5" fmla="*/ 116 h 116"/>
                  <a:gd name="T6" fmla="*/ 950 w 950"/>
                  <a:gd name="T7" fmla="*/ 116 h 116"/>
                  <a:gd name="T8" fmla="*/ 777 w 950"/>
                  <a:gd name="T9" fmla="*/ 0 h 116"/>
                  <a:gd name="T10" fmla="*/ 777 w 950"/>
                  <a:gd name="T11" fmla="*/ 0 h 116"/>
                </a:gdLst>
                <a:ahLst/>
                <a:cxnLst>
                  <a:cxn ang="0">
                    <a:pos x="T0" y="T1"/>
                  </a:cxn>
                  <a:cxn ang="0">
                    <a:pos x="T2" y="T3"/>
                  </a:cxn>
                  <a:cxn ang="0">
                    <a:pos x="T4" y="T5"/>
                  </a:cxn>
                  <a:cxn ang="0">
                    <a:pos x="T6" y="T7"/>
                  </a:cxn>
                  <a:cxn ang="0">
                    <a:pos x="T8" y="T9"/>
                  </a:cxn>
                  <a:cxn ang="0">
                    <a:pos x="T10" y="T11"/>
                  </a:cxn>
                </a:cxnLst>
                <a:rect l="0" t="0" r="r" b="b"/>
                <a:pathLst>
                  <a:path w="950" h="116">
                    <a:moveTo>
                      <a:pt x="777" y="0"/>
                    </a:moveTo>
                    <a:lnTo>
                      <a:pt x="180" y="0"/>
                    </a:lnTo>
                    <a:lnTo>
                      <a:pt x="0" y="116"/>
                    </a:lnTo>
                    <a:lnTo>
                      <a:pt x="950" y="116"/>
                    </a:lnTo>
                    <a:lnTo>
                      <a:pt x="777" y="0"/>
                    </a:lnTo>
                    <a:lnTo>
                      <a:pt x="777"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87" name="Freeform 131">
                <a:extLst>
                  <a:ext uri="{FF2B5EF4-FFF2-40B4-BE49-F238E27FC236}">
                    <a16:creationId xmlns:a16="http://schemas.microsoft.com/office/drawing/2014/main" id="{E2DDE4E3-C73F-4286-ACE1-60EA645326BC}"/>
                  </a:ext>
                </a:extLst>
              </p:cNvPr>
              <p:cNvSpPr>
                <a:spLocks/>
              </p:cNvSpPr>
              <p:nvPr/>
            </p:nvSpPr>
            <p:spPr bwMode="auto">
              <a:xfrm>
                <a:off x="5072" y="2323"/>
                <a:ext cx="948" cy="64"/>
              </a:xfrm>
              <a:custGeom>
                <a:avLst/>
                <a:gdLst>
                  <a:gd name="T0" fmla="*/ 948 w 948"/>
                  <a:gd name="T1" fmla="*/ 80 h 80"/>
                  <a:gd name="T2" fmla="*/ 0 w 948"/>
                  <a:gd name="T3" fmla="*/ 80 h 80"/>
                  <a:gd name="T4" fmla="*/ 0 w 948"/>
                  <a:gd name="T5" fmla="*/ 0 h 80"/>
                  <a:gd name="T6" fmla="*/ 948 w 948"/>
                  <a:gd name="T7" fmla="*/ 0 h 80"/>
                  <a:gd name="T8" fmla="*/ 948 w 948"/>
                  <a:gd name="T9" fmla="*/ 80 h 80"/>
                  <a:gd name="T10" fmla="*/ 948 w 948"/>
                  <a:gd name="T11" fmla="*/ 80 h 80"/>
                </a:gdLst>
                <a:ahLst/>
                <a:cxnLst>
                  <a:cxn ang="0">
                    <a:pos x="T0" y="T1"/>
                  </a:cxn>
                  <a:cxn ang="0">
                    <a:pos x="T2" y="T3"/>
                  </a:cxn>
                  <a:cxn ang="0">
                    <a:pos x="T4" y="T5"/>
                  </a:cxn>
                  <a:cxn ang="0">
                    <a:pos x="T6" y="T7"/>
                  </a:cxn>
                  <a:cxn ang="0">
                    <a:pos x="T8" y="T9"/>
                  </a:cxn>
                  <a:cxn ang="0">
                    <a:pos x="T10" y="T11"/>
                  </a:cxn>
                </a:cxnLst>
                <a:rect l="0" t="0" r="r" b="b"/>
                <a:pathLst>
                  <a:path w="948" h="80">
                    <a:moveTo>
                      <a:pt x="948" y="80"/>
                    </a:moveTo>
                    <a:lnTo>
                      <a:pt x="0" y="80"/>
                    </a:lnTo>
                    <a:lnTo>
                      <a:pt x="0" y="0"/>
                    </a:lnTo>
                    <a:lnTo>
                      <a:pt x="948" y="0"/>
                    </a:lnTo>
                    <a:lnTo>
                      <a:pt x="948" y="80"/>
                    </a:lnTo>
                    <a:lnTo>
                      <a:pt x="948" y="8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88" name="Freeform 132">
                <a:extLst>
                  <a:ext uri="{FF2B5EF4-FFF2-40B4-BE49-F238E27FC236}">
                    <a16:creationId xmlns:a16="http://schemas.microsoft.com/office/drawing/2014/main" id="{8FCEB672-8CFD-4466-A5F2-72FF7DCEFE79}"/>
                  </a:ext>
                </a:extLst>
              </p:cNvPr>
              <p:cNvSpPr>
                <a:spLocks/>
              </p:cNvSpPr>
              <p:nvPr/>
            </p:nvSpPr>
            <p:spPr bwMode="auto">
              <a:xfrm>
                <a:off x="5386" y="2172"/>
                <a:ext cx="318" cy="124"/>
              </a:xfrm>
              <a:custGeom>
                <a:avLst/>
                <a:gdLst>
                  <a:gd name="T0" fmla="*/ 312 w 312"/>
                  <a:gd name="T1" fmla="*/ 59 h 59"/>
                  <a:gd name="T2" fmla="*/ 0 w 312"/>
                  <a:gd name="T3" fmla="*/ 59 h 59"/>
                  <a:gd name="T4" fmla="*/ 50 w 312"/>
                  <a:gd name="T5" fmla="*/ 0 h 59"/>
                  <a:gd name="T6" fmla="*/ 263 w 312"/>
                  <a:gd name="T7" fmla="*/ 0 h 59"/>
                  <a:gd name="T8" fmla="*/ 312 w 312"/>
                  <a:gd name="T9" fmla="*/ 59 h 59"/>
                  <a:gd name="T10" fmla="*/ 312 w 312"/>
                  <a:gd name="T11" fmla="*/ 59 h 59"/>
                </a:gdLst>
                <a:ahLst/>
                <a:cxnLst>
                  <a:cxn ang="0">
                    <a:pos x="T0" y="T1"/>
                  </a:cxn>
                  <a:cxn ang="0">
                    <a:pos x="T2" y="T3"/>
                  </a:cxn>
                  <a:cxn ang="0">
                    <a:pos x="T4" y="T5"/>
                  </a:cxn>
                  <a:cxn ang="0">
                    <a:pos x="T6" y="T7"/>
                  </a:cxn>
                  <a:cxn ang="0">
                    <a:pos x="T8" y="T9"/>
                  </a:cxn>
                  <a:cxn ang="0">
                    <a:pos x="T10" y="T11"/>
                  </a:cxn>
                </a:cxnLst>
                <a:rect l="0" t="0" r="r" b="b"/>
                <a:pathLst>
                  <a:path w="312" h="59">
                    <a:moveTo>
                      <a:pt x="312" y="59"/>
                    </a:moveTo>
                    <a:lnTo>
                      <a:pt x="0" y="59"/>
                    </a:lnTo>
                    <a:lnTo>
                      <a:pt x="50" y="0"/>
                    </a:lnTo>
                    <a:lnTo>
                      <a:pt x="263" y="0"/>
                    </a:lnTo>
                    <a:lnTo>
                      <a:pt x="312" y="59"/>
                    </a:lnTo>
                    <a:lnTo>
                      <a:pt x="31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369" name="Group 133">
              <a:extLst>
                <a:ext uri="{FF2B5EF4-FFF2-40B4-BE49-F238E27FC236}">
                  <a16:creationId xmlns:a16="http://schemas.microsoft.com/office/drawing/2014/main" id="{FD3651FB-FA56-4E27-BB59-CCFD898B5A2E}"/>
                </a:ext>
              </a:extLst>
            </p:cNvPr>
            <p:cNvGrpSpPr>
              <a:grpSpLocks/>
            </p:cNvGrpSpPr>
            <p:nvPr/>
          </p:nvGrpSpPr>
          <p:grpSpPr bwMode="auto">
            <a:xfrm>
              <a:off x="5343" y="881"/>
              <a:ext cx="415" cy="615"/>
              <a:chOff x="5343" y="881"/>
              <a:chExt cx="415" cy="615"/>
            </a:xfrm>
          </p:grpSpPr>
          <p:grpSp>
            <p:nvGrpSpPr>
              <p:cNvPr id="370" name="Group 134">
                <a:extLst>
                  <a:ext uri="{FF2B5EF4-FFF2-40B4-BE49-F238E27FC236}">
                    <a16:creationId xmlns:a16="http://schemas.microsoft.com/office/drawing/2014/main" id="{74C0D0B1-B9B4-4812-98B1-74B6D9C14360}"/>
                  </a:ext>
                </a:extLst>
              </p:cNvPr>
              <p:cNvGrpSpPr>
                <a:grpSpLocks/>
              </p:cNvGrpSpPr>
              <p:nvPr/>
            </p:nvGrpSpPr>
            <p:grpSpPr bwMode="auto">
              <a:xfrm rot="861551" flipH="1">
                <a:off x="5466" y="1360"/>
                <a:ext cx="88" cy="136"/>
                <a:chOff x="821" y="2987"/>
                <a:chExt cx="395" cy="612"/>
              </a:xfrm>
            </p:grpSpPr>
            <p:sp>
              <p:nvSpPr>
                <p:cNvPr id="384" name="Freeform 135">
                  <a:extLst>
                    <a:ext uri="{FF2B5EF4-FFF2-40B4-BE49-F238E27FC236}">
                      <a16:creationId xmlns:a16="http://schemas.microsoft.com/office/drawing/2014/main" id="{465F6360-2821-4EC2-BBA1-5F1491792F98}"/>
                    </a:ext>
                  </a:extLst>
                </p:cNvPr>
                <p:cNvSpPr>
                  <a:spLocks noChangeAspect="1"/>
                </p:cNvSpPr>
                <p:nvPr/>
              </p:nvSpPr>
              <p:spPr bwMode="gray">
                <a:xfrm>
                  <a:off x="821" y="2987"/>
                  <a:ext cx="395" cy="612"/>
                </a:xfrm>
                <a:custGeom>
                  <a:avLst/>
                  <a:gdLst>
                    <a:gd name="T0" fmla="*/ 167 w 167"/>
                    <a:gd name="T1" fmla="*/ 30 h 259"/>
                    <a:gd name="T2" fmla="*/ 166 w 167"/>
                    <a:gd name="T3" fmla="*/ 28 h 259"/>
                    <a:gd name="T4" fmla="*/ 119 w 167"/>
                    <a:gd name="T5" fmla="*/ 1 h 259"/>
                    <a:gd name="T6" fmla="*/ 115 w 167"/>
                    <a:gd name="T7" fmla="*/ 2 h 259"/>
                    <a:gd name="T8" fmla="*/ 6 w 167"/>
                    <a:gd name="T9" fmla="*/ 189 h 259"/>
                    <a:gd name="T10" fmla="*/ 6 w 167"/>
                    <a:gd name="T11" fmla="*/ 191 h 259"/>
                    <a:gd name="T12" fmla="*/ 3 w 167"/>
                    <a:gd name="T13" fmla="*/ 227 h 259"/>
                    <a:gd name="T14" fmla="*/ 0 w 167"/>
                    <a:gd name="T15" fmla="*/ 256 h 259"/>
                    <a:gd name="T16" fmla="*/ 1 w 167"/>
                    <a:gd name="T17" fmla="*/ 258 h 259"/>
                    <a:gd name="T18" fmla="*/ 4 w 167"/>
                    <a:gd name="T19" fmla="*/ 258 h 259"/>
                    <a:gd name="T20" fmla="*/ 58 w 167"/>
                    <a:gd name="T21" fmla="*/ 220 h 259"/>
                    <a:gd name="T22" fmla="*/ 58 w 167"/>
                    <a:gd name="T23" fmla="*/ 219 h 259"/>
                    <a:gd name="T24" fmla="*/ 167 w 167"/>
                    <a:gd name="T25" fmla="*/ 32 h 259"/>
                    <a:gd name="T26" fmla="*/ 167 w 167"/>
                    <a:gd name="T27" fmla="*/ 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259">
                      <a:moveTo>
                        <a:pt x="167" y="30"/>
                      </a:moveTo>
                      <a:cubicBezTo>
                        <a:pt x="167" y="29"/>
                        <a:pt x="167" y="29"/>
                        <a:pt x="166" y="28"/>
                      </a:cubicBezTo>
                      <a:cubicBezTo>
                        <a:pt x="119" y="1"/>
                        <a:pt x="119" y="1"/>
                        <a:pt x="119" y="1"/>
                      </a:cubicBezTo>
                      <a:cubicBezTo>
                        <a:pt x="118" y="0"/>
                        <a:pt x="116" y="1"/>
                        <a:pt x="115" y="2"/>
                      </a:cubicBezTo>
                      <a:cubicBezTo>
                        <a:pt x="6" y="189"/>
                        <a:pt x="6" y="189"/>
                        <a:pt x="6" y="189"/>
                      </a:cubicBezTo>
                      <a:cubicBezTo>
                        <a:pt x="6" y="190"/>
                        <a:pt x="6" y="190"/>
                        <a:pt x="6" y="191"/>
                      </a:cubicBezTo>
                      <a:cubicBezTo>
                        <a:pt x="3" y="227"/>
                        <a:pt x="3" y="227"/>
                        <a:pt x="3" y="227"/>
                      </a:cubicBezTo>
                      <a:cubicBezTo>
                        <a:pt x="0" y="256"/>
                        <a:pt x="0" y="256"/>
                        <a:pt x="0" y="256"/>
                      </a:cubicBezTo>
                      <a:cubicBezTo>
                        <a:pt x="0" y="257"/>
                        <a:pt x="0" y="258"/>
                        <a:pt x="1" y="258"/>
                      </a:cubicBezTo>
                      <a:cubicBezTo>
                        <a:pt x="2" y="259"/>
                        <a:pt x="3" y="259"/>
                        <a:pt x="4" y="258"/>
                      </a:cubicBezTo>
                      <a:cubicBezTo>
                        <a:pt x="58" y="220"/>
                        <a:pt x="58" y="220"/>
                        <a:pt x="58" y="220"/>
                      </a:cubicBezTo>
                      <a:cubicBezTo>
                        <a:pt x="58" y="220"/>
                        <a:pt x="58" y="220"/>
                        <a:pt x="58" y="219"/>
                      </a:cubicBezTo>
                      <a:cubicBezTo>
                        <a:pt x="167" y="32"/>
                        <a:pt x="167" y="32"/>
                        <a:pt x="167" y="32"/>
                      </a:cubicBezTo>
                      <a:cubicBezTo>
                        <a:pt x="167" y="31"/>
                        <a:pt x="167" y="31"/>
                        <a:pt x="167" y="30"/>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85" name="Freeform 136">
                  <a:extLst>
                    <a:ext uri="{FF2B5EF4-FFF2-40B4-BE49-F238E27FC236}">
                      <a16:creationId xmlns:a16="http://schemas.microsoft.com/office/drawing/2014/main" id="{EA0C7BD7-94C5-41C7-AA3E-D8F66F35B2B3}"/>
                    </a:ext>
                  </a:extLst>
                </p:cNvPr>
                <p:cNvSpPr>
                  <a:spLocks noChangeAspect="1"/>
                </p:cNvSpPr>
                <p:nvPr/>
              </p:nvSpPr>
              <p:spPr bwMode="gray">
                <a:xfrm>
                  <a:off x="840" y="3015"/>
                  <a:ext cx="345" cy="532"/>
                </a:xfrm>
                <a:custGeom>
                  <a:avLst/>
                  <a:gdLst>
                    <a:gd name="T0" fmla="*/ 146 w 146"/>
                    <a:gd name="T1" fmla="*/ 16 h 225"/>
                    <a:gd name="T2" fmla="*/ 143 w 146"/>
                    <a:gd name="T3" fmla="*/ 14 h 225"/>
                    <a:gd name="T4" fmla="*/ 39 w 146"/>
                    <a:gd name="T5" fmla="*/ 193 h 225"/>
                    <a:gd name="T6" fmla="*/ 26 w 146"/>
                    <a:gd name="T7" fmla="*/ 193 h 225"/>
                    <a:gd name="T8" fmla="*/ 25 w 146"/>
                    <a:gd name="T9" fmla="*/ 193 h 225"/>
                    <a:gd name="T10" fmla="*/ 18 w 146"/>
                    <a:gd name="T11" fmla="*/ 181 h 225"/>
                    <a:gd name="T12" fmla="*/ 122 w 146"/>
                    <a:gd name="T13" fmla="*/ 2 h 225"/>
                    <a:gd name="T14" fmla="*/ 119 w 146"/>
                    <a:gd name="T15" fmla="*/ 0 h 225"/>
                    <a:gd name="T16" fmla="*/ 16 w 146"/>
                    <a:gd name="T17" fmla="*/ 179 h 225"/>
                    <a:gd name="T18" fmla="*/ 4 w 146"/>
                    <a:gd name="T19" fmla="*/ 180 h 225"/>
                    <a:gd name="T20" fmla="*/ 4 w 146"/>
                    <a:gd name="T21" fmla="*/ 180 h 225"/>
                    <a:gd name="T22" fmla="*/ 0 w 146"/>
                    <a:gd name="T23" fmla="*/ 216 h 225"/>
                    <a:gd name="T24" fmla="*/ 16 w 146"/>
                    <a:gd name="T25" fmla="*/ 225 h 225"/>
                    <a:gd name="T26" fmla="*/ 46 w 146"/>
                    <a:gd name="T27" fmla="*/ 204 h 225"/>
                    <a:gd name="T28" fmla="*/ 46 w 146"/>
                    <a:gd name="T29" fmla="*/ 203 h 225"/>
                    <a:gd name="T30" fmla="*/ 42 w 146"/>
                    <a:gd name="T31" fmla="*/ 194 h 225"/>
                    <a:gd name="T32" fmla="*/ 146 w 146"/>
                    <a:gd name="T33" fmla="*/ 1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25">
                      <a:moveTo>
                        <a:pt x="146" y="16"/>
                      </a:moveTo>
                      <a:cubicBezTo>
                        <a:pt x="145" y="15"/>
                        <a:pt x="144" y="15"/>
                        <a:pt x="143" y="14"/>
                      </a:cubicBezTo>
                      <a:cubicBezTo>
                        <a:pt x="39" y="193"/>
                        <a:pt x="39" y="193"/>
                        <a:pt x="39" y="193"/>
                      </a:cubicBezTo>
                      <a:cubicBezTo>
                        <a:pt x="26" y="193"/>
                        <a:pt x="26" y="193"/>
                        <a:pt x="26" y="193"/>
                      </a:cubicBezTo>
                      <a:cubicBezTo>
                        <a:pt x="25" y="193"/>
                        <a:pt x="25" y="193"/>
                        <a:pt x="25" y="193"/>
                      </a:cubicBezTo>
                      <a:cubicBezTo>
                        <a:pt x="18" y="181"/>
                        <a:pt x="18" y="181"/>
                        <a:pt x="18" y="181"/>
                      </a:cubicBezTo>
                      <a:cubicBezTo>
                        <a:pt x="122" y="2"/>
                        <a:pt x="122" y="2"/>
                        <a:pt x="122" y="2"/>
                      </a:cubicBezTo>
                      <a:cubicBezTo>
                        <a:pt x="121" y="1"/>
                        <a:pt x="120" y="1"/>
                        <a:pt x="119" y="0"/>
                      </a:cubicBezTo>
                      <a:cubicBezTo>
                        <a:pt x="16" y="179"/>
                        <a:pt x="16" y="179"/>
                        <a:pt x="16" y="179"/>
                      </a:cubicBezTo>
                      <a:cubicBezTo>
                        <a:pt x="4" y="180"/>
                        <a:pt x="4" y="180"/>
                        <a:pt x="4" y="180"/>
                      </a:cubicBezTo>
                      <a:cubicBezTo>
                        <a:pt x="4" y="180"/>
                        <a:pt x="4" y="180"/>
                        <a:pt x="4" y="180"/>
                      </a:cubicBezTo>
                      <a:cubicBezTo>
                        <a:pt x="4" y="180"/>
                        <a:pt x="2" y="200"/>
                        <a:pt x="0" y="216"/>
                      </a:cubicBezTo>
                      <a:cubicBezTo>
                        <a:pt x="16" y="225"/>
                        <a:pt x="16" y="225"/>
                        <a:pt x="16" y="225"/>
                      </a:cubicBezTo>
                      <a:cubicBezTo>
                        <a:pt x="29" y="216"/>
                        <a:pt x="45" y="205"/>
                        <a:pt x="46" y="204"/>
                      </a:cubicBezTo>
                      <a:cubicBezTo>
                        <a:pt x="46" y="204"/>
                        <a:pt x="46" y="204"/>
                        <a:pt x="46" y="203"/>
                      </a:cubicBezTo>
                      <a:cubicBezTo>
                        <a:pt x="42" y="194"/>
                        <a:pt x="42" y="194"/>
                        <a:pt x="42" y="194"/>
                      </a:cubicBezTo>
                      <a:lnTo>
                        <a:pt x="14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371" name="Group 137">
                <a:extLst>
                  <a:ext uri="{FF2B5EF4-FFF2-40B4-BE49-F238E27FC236}">
                    <a16:creationId xmlns:a16="http://schemas.microsoft.com/office/drawing/2014/main" id="{FAC78843-896F-4164-8E6A-E21AAC9EA2CB}"/>
                  </a:ext>
                </a:extLst>
              </p:cNvPr>
              <p:cNvGrpSpPr>
                <a:grpSpLocks/>
              </p:cNvGrpSpPr>
              <p:nvPr/>
            </p:nvGrpSpPr>
            <p:grpSpPr bwMode="auto">
              <a:xfrm>
                <a:off x="5343" y="881"/>
                <a:ext cx="415" cy="592"/>
                <a:chOff x="5343" y="881"/>
                <a:chExt cx="415" cy="592"/>
              </a:xfrm>
            </p:grpSpPr>
            <p:grpSp>
              <p:nvGrpSpPr>
                <p:cNvPr id="372" name="Group 138">
                  <a:extLst>
                    <a:ext uri="{FF2B5EF4-FFF2-40B4-BE49-F238E27FC236}">
                      <a16:creationId xmlns:a16="http://schemas.microsoft.com/office/drawing/2014/main" id="{1324FB4E-A3AE-41C4-8612-E834B7E0B0BC}"/>
                    </a:ext>
                  </a:extLst>
                </p:cNvPr>
                <p:cNvGrpSpPr>
                  <a:grpSpLocks noChangeAspect="1"/>
                </p:cNvGrpSpPr>
                <p:nvPr/>
              </p:nvGrpSpPr>
              <p:grpSpPr bwMode="auto">
                <a:xfrm>
                  <a:off x="5343" y="1062"/>
                  <a:ext cx="415" cy="411"/>
                  <a:chOff x="4844" y="1480"/>
                  <a:chExt cx="487" cy="482"/>
                </a:xfrm>
              </p:grpSpPr>
              <p:sp>
                <p:nvSpPr>
                  <p:cNvPr id="378" name="Freeform 139">
                    <a:extLst>
                      <a:ext uri="{FF2B5EF4-FFF2-40B4-BE49-F238E27FC236}">
                        <a16:creationId xmlns:a16="http://schemas.microsoft.com/office/drawing/2014/main" id="{49FE436A-53CF-4C0C-8FD0-38C7576ED1A4}"/>
                      </a:ext>
                    </a:extLst>
                  </p:cNvPr>
                  <p:cNvSpPr>
                    <a:spLocks noChangeAspect="1" noEditPoints="1"/>
                  </p:cNvSpPr>
                  <p:nvPr/>
                </p:nvSpPr>
                <p:spPr bwMode="auto">
                  <a:xfrm>
                    <a:off x="4844" y="1480"/>
                    <a:ext cx="487" cy="482"/>
                  </a:xfrm>
                  <a:custGeom>
                    <a:avLst/>
                    <a:gdLst>
                      <a:gd name="T0" fmla="*/ 108 w 206"/>
                      <a:gd name="T1" fmla="*/ 160 h 204"/>
                      <a:gd name="T2" fmla="*/ 135 w 206"/>
                      <a:gd name="T3" fmla="*/ 160 h 204"/>
                      <a:gd name="T4" fmla="*/ 115 w 206"/>
                      <a:gd name="T5" fmla="*/ 170 h 204"/>
                      <a:gd name="T6" fmla="*/ 107 w 206"/>
                      <a:gd name="T7" fmla="*/ 193 h 204"/>
                      <a:gd name="T8" fmla="*/ 107 w 206"/>
                      <a:gd name="T9" fmla="*/ 194 h 204"/>
                      <a:gd name="T10" fmla="*/ 130 w 206"/>
                      <a:gd name="T11" fmla="*/ 200 h 204"/>
                      <a:gd name="T12" fmla="*/ 144 w 206"/>
                      <a:gd name="T13" fmla="*/ 194 h 204"/>
                      <a:gd name="T14" fmla="*/ 165 w 206"/>
                      <a:gd name="T15" fmla="*/ 184 h 204"/>
                      <a:gd name="T16" fmla="*/ 195 w 206"/>
                      <a:gd name="T17" fmla="*/ 169 h 204"/>
                      <a:gd name="T18" fmla="*/ 200 w 206"/>
                      <a:gd name="T19" fmla="*/ 167 h 204"/>
                      <a:gd name="T20" fmla="*/ 205 w 206"/>
                      <a:gd name="T21" fmla="*/ 160 h 204"/>
                      <a:gd name="T22" fmla="*/ 206 w 206"/>
                      <a:gd name="T23" fmla="*/ 160 h 204"/>
                      <a:gd name="T24" fmla="*/ 206 w 206"/>
                      <a:gd name="T25" fmla="*/ 24 h 204"/>
                      <a:gd name="T26" fmla="*/ 180 w 206"/>
                      <a:gd name="T27" fmla="*/ 0 h 204"/>
                      <a:gd name="T28" fmla="*/ 24 w 206"/>
                      <a:gd name="T29" fmla="*/ 0 h 204"/>
                      <a:gd name="T30" fmla="*/ 0 w 206"/>
                      <a:gd name="T31" fmla="*/ 24 h 204"/>
                      <a:gd name="T32" fmla="*/ 0 w 206"/>
                      <a:gd name="T33" fmla="*/ 160 h 204"/>
                      <a:gd name="T34" fmla="*/ 0 w 206"/>
                      <a:gd name="T35" fmla="*/ 160 h 204"/>
                      <a:gd name="T36" fmla="*/ 5 w 206"/>
                      <a:gd name="T37" fmla="*/ 167 h 204"/>
                      <a:gd name="T38" fmla="*/ 10 w 206"/>
                      <a:gd name="T39" fmla="*/ 169 h 204"/>
                      <a:gd name="T40" fmla="*/ 41 w 206"/>
                      <a:gd name="T41" fmla="*/ 184 h 204"/>
                      <a:gd name="T42" fmla="*/ 62 w 206"/>
                      <a:gd name="T43" fmla="*/ 194 h 204"/>
                      <a:gd name="T44" fmla="*/ 76 w 206"/>
                      <a:gd name="T45" fmla="*/ 200 h 204"/>
                      <a:gd name="T46" fmla="*/ 98 w 206"/>
                      <a:gd name="T47" fmla="*/ 194 h 204"/>
                      <a:gd name="T48" fmla="*/ 99 w 206"/>
                      <a:gd name="T49" fmla="*/ 193 h 204"/>
                      <a:gd name="T50" fmla="*/ 91 w 206"/>
                      <a:gd name="T51" fmla="*/ 170 h 204"/>
                      <a:gd name="T52" fmla="*/ 71 w 206"/>
                      <a:gd name="T53" fmla="*/ 160 h 204"/>
                      <a:gd name="T54" fmla="*/ 90 w 206"/>
                      <a:gd name="T55" fmla="*/ 160 h 204"/>
                      <a:gd name="T56" fmla="*/ 99 w 206"/>
                      <a:gd name="T57" fmla="*/ 160 h 204"/>
                      <a:gd name="T58" fmla="*/ 99 w 206"/>
                      <a:gd name="T59" fmla="*/ 160 h 204"/>
                      <a:gd name="T60" fmla="*/ 34 w 206"/>
                      <a:gd name="T61" fmla="*/ 143 h 204"/>
                      <a:gd name="T62" fmla="*/ 34 w 206"/>
                      <a:gd name="T63" fmla="*/ 64 h 204"/>
                      <a:gd name="T64" fmla="*/ 40 w 206"/>
                      <a:gd name="T65" fmla="*/ 64 h 204"/>
                      <a:gd name="T66" fmla="*/ 40 w 206"/>
                      <a:gd name="T67" fmla="*/ 146 h 204"/>
                      <a:gd name="T68" fmla="*/ 34 w 206"/>
                      <a:gd name="T69" fmla="*/ 143 h 204"/>
                      <a:gd name="T70" fmla="*/ 165 w 206"/>
                      <a:gd name="T71" fmla="*/ 64 h 204"/>
                      <a:gd name="T72" fmla="*/ 172 w 206"/>
                      <a:gd name="T73" fmla="*/ 64 h 204"/>
                      <a:gd name="T74" fmla="*/ 172 w 206"/>
                      <a:gd name="T75" fmla="*/ 143 h 204"/>
                      <a:gd name="T76" fmla="*/ 165 w 206"/>
                      <a:gd name="T77" fmla="*/ 146 h 204"/>
                      <a:gd name="T78" fmla="*/ 165 w 206"/>
                      <a:gd name="T79" fmla="*/ 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204">
                        <a:moveTo>
                          <a:pt x="108" y="160"/>
                        </a:moveTo>
                        <a:cubicBezTo>
                          <a:pt x="135" y="160"/>
                          <a:pt x="135" y="160"/>
                          <a:pt x="135" y="160"/>
                        </a:cubicBezTo>
                        <a:cubicBezTo>
                          <a:pt x="123" y="166"/>
                          <a:pt x="115" y="170"/>
                          <a:pt x="115" y="170"/>
                        </a:cubicBezTo>
                        <a:cubicBezTo>
                          <a:pt x="107" y="173"/>
                          <a:pt x="102" y="184"/>
                          <a:pt x="107" y="193"/>
                        </a:cubicBezTo>
                        <a:cubicBezTo>
                          <a:pt x="107" y="193"/>
                          <a:pt x="107" y="193"/>
                          <a:pt x="107" y="194"/>
                        </a:cubicBezTo>
                        <a:cubicBezTo>
                          <a:pt x="112" y="202"/>
                          <a:pt x="122" y="204"/>
                          <a:pt x="130" y="200"/>
                        </a:cubicBezTo>
                        <a:cubicBezTo>
                          <a:pt x="130" y="200"/>
                          <a:pt x="135" y="198"/>
                          <a:pt x="144" y="194"/>
                        </a:cubicBezTo>
                        <a:cubicBezTo>
                          <a:pt x="150" y="191"/>
                          <a:pt x="157" y="187"/>
                          <a:pt x="165" y="184"/>
                        </a:cubicBezTo>
                        <a:cubicBezTo>
                          <a:pt x="174" y="179"/>
                          <a:pt x="184" y="174"/>
                          <a:pt x="195" y="169"/>
                        </a:cubicBezTo>
                        <a:cubicBezTo>
                          <a:pt x="197" y="168"/>
                          <a:pt x="198" y="168"/>
                          <a:pt x="200" y="167"/>
                        </a:cubicBezTo>
                        <a:cubicBezTo>
                          <a:pt x="202" y="165"/>
                          <a:pt x="204" y="163"/>
                          <a:pt x="205" y="160"/>
                        </a:cubicBezTo>
                        <a:cubicBezTo>
                          <a:pt x="206" y="160"/>
                          <a:pt x="206" y="160"/>
                          <a:pt x="206" y="160"/>
                        </a:cubicBezTo>
                        <a:cubicBezTo>
                          <a:pt x="206" y="97"/>
                          <a:pt x="206" y="29"/>
                          <a:pt x="206" y="24"/>
                        </a:cubicBezTo>
                        <a:cubicBezTo>
                          <a:pt x="206" y="13"/>
                          <a:pt x="195" y="0"/>
                          <a:pt x="180" y="0"/>
                        </a:cubicBezTo>
                        <a:cubicBezTo>
                          <a:pt x="166" y="0"/>
                          <a:pt x="38" y="0"/>
                          <a:pt x="24" y="0"/>
                        </a:cubicBezTo>
                        <a:cubicBezTo>
                          <a:pt x="10" y="0"/>
                          <a:pt x="0" y="14"/>
                          <a:pt x="0" y="24"/>
                        </a:cubicBezTo>
                        <a:cubicBezTo>
                          <a:pt x="0" y="28"/>
                          <a:pt x="0" y="97"/>
                          <a:pt x="0" y="160"/>
                        </a:cubicBezTo>
                        <a:cubicBezTo>
                          <a:pt x="0" y="160"/>
                          <a:pt x="0" y="160"/>
                          <a:pt x="0" y="160"/>
                        </a:cubicBezTo>
                        <a:cubicBezTo>
                          <a:pt x="1" y="163"/>
                          <a:pt x="3" y="165"/>
                          <a:pt x="5" y="167"/>
                        </a:cubicBezTo>
                        <a:cubicBezTo>
                          <a:pt x="7" y="168"/>
                          <a:pt x="9" y="168"/>
                          <a:pt x="10" y="169"/>
                        </a:cubicBezTo>
                        <a:cubicBezTo>
                          <a:pt x="21" y="174"/>
                          <a:pt x="32" y="179"/>
                          <a:pt x="41" y="184"/>
                        </a:cubicBezTo>
                        <a:cubicBezTo>
                          <a:pt x="49" y="187"/>
                          <a:pt x="56" y="191"/>
                          <a:pt x="62" y="194"/>
                        </a:cubicBezTo>
                        <a:cubicBezTo>
                          <a:pt x="70" y="198"/>
                          <a:pt x="76" y="200"/>
                          <a:pt x="76" y="200"/>
                        </a:cubicBezTo>
                        <a:cubicBezTo>
                          <a:pt x="84" y="204"/>
                          <a:pt x="94" y="202"/>
                          <a:pt x="98" y="194"/>
                        </a:cubicBezTo>
                        <a:cubicBezTo>
                          <a:pt x="99" y="193"/>
                          <a:pt x="99" y="193"/>
                          <a:pt x="99" y="193"/>
                        </a:cubicBezTo>
                        <a:cubicBezTo>
                          <a:pt x="103" y="184"/>
                          <a:pt x="98" y="173"/>
                          <a:pt x="91" y="170"/>
                        </a:cubicBezTo>
                        <a:cubicBezTo>
                          <a:pt x="90" y="170"/>
                          <a:pt x="83" y="166"/>
                          <a:pt x="71" y="160"/>
                        </a:cubicBezTo>
                        <a:cubicBezTo>
                          <a:pt x="90" y="160"/>
                          <a:pt x="90" y="160"/>
                          <a:pt x="90" y="160"/>
                        </a:cubicBezTo>
                        <a:cubicBezTo>
                          <a:pt x="99" y="160"/>
                          <a:pt x="99" y="160"/>
                          <a:pt x="99" y="160"/>
                        </a:cubicBezTo>
                        <a:cubicBezTo>
                          <a:pt x="99" y="160"/>
                          <a:pt x="99" y="160"/>
                          <a:pt x="99" y="160"/>
                        </a:cubicBezTo>
                        <a:moveTo>
                          <a:pt x="34" y="143"/>
                        </a:moveTo>
                        <a:cubicBezTo>
                          <a:pt x="34" y="101"/>
                          <a:pt x="34" y="64"/>
                          <a:pt x="34" y="64"/>
                        </a:cubicBezTo>
                        <a:cubicBezTo>
                          <a:pt x="40" y="64"/>
                          <a:pt x="40" y="64"/>
                          <a:pt x="40" y="64"/>
                        </a:cubicBezTo>
                        <a:cubicBezTo>
                          <a:pt x="40" y="64"/>
                          <a:pt x="40" y="97"/>
                          <a:pt x="40" y="146"/>
                        </a:cubicBezTo>
                        <a:cubicBezTo>
                          <a:pt x="38" y="145"/>
                          <a:pt x="36" y="144"/>
                          <a:pt x="34" y="143"/>
                        </a:cubicBezTo>
                        <a:close/>
                        <a:moveTo>
                          <a:pt x="165" y="64"/>
                        </a:moveTo>
                        <a:cubicBezTo>
                          <a:pt x="172" y="64"/>
                          <a:pt x="172" y="64"/>
                          <a:pt x="172" y="64"/>
                        </a:cubicBezTo>
                        <a:cubicBezTo>
                          <a:pt x="172" y="64"/>
                          <a:pt x="172" y="100"/>
                          <a:pt x="172" y="143"/>
                        </a:cubicBezTo>
                        <a:cubicBezTo>
                          <a:pt x="169" y="144"/>
                          <a:pt x="167" y="145"/>
                          <a:pt x="165" y="146"/>
                        </a:cubicBezTo>
                        <a:cubicBezTo>
                          <a:pt x="165" y="97"/>
                          <a:pt x="165" y="64"/>
                          <a:pt x="165" y="64"/>
                        </a:cubicBezTo>
                        <a:close/>
                      </a:path>
                    </a:pathLst>
                  </a:custGeom>
                  <a:solidFill>
                    <a:srgbClr val="5588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79" name="Oval 140">
                    <a:extLst>
                      <a:ext uri="{FF2B5EF4-FFF2-40B4-BE49-F238E27FC236}">
                        <a16:creationId xmlns:a16="http://schemas.microsoft.com/office/drawing/2014/main" id="{34A43BA5-0BFD-4891-A3F3-18916DA1116C}"/>
                      </a:ext>
                    </a:extLst>
                  </p:cNvPr>
                  <p:cNvSpPr>
                    <a:spLocks noChangeAspect="1" noChangeArrowheads="1"/>
                  </p:cNvSpPr>
                  <p:nvPr/>
                </p:nvSpPr>
                <p:spPr bwMode="auto">
                  <a:xfrm>
                    <a:off x="5077" y="1771"/>
                    <a:ext cx="21" cy="21"/>
                  </a:xfrm>
                  <a:prstGeom prst="ellipse">
                    <a:avLst/>
                  </a:pr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80" name="Freeform 141">
                    <a:extLst>
                      <a:ext uri="{FF2B5EF4-FFF2-40B4-BE49-F238E27FC236}">
                        <a16:creationId xmlns:a16="http://schemas.microsoft.com/office/drawing/2014/main" id="{417C0974-EFE1-4DF4-A161-2DD9A6E3E03D}"/>
                      </a:ext>
                    </a:extLst>
                  </p:cNvPr>
                  <p:cNvSpPr>
                    <a:spLocks noChangeAspect="1"/>
                  </p:cNvSpPr>
                  <p:nvPr/>
                </p:nvSpPr>
                <p:spPr bwMode="auto">
                  <a:xfrm>
                    <a:off x="5097" y="1875"/>
                    <a:ext cx="82" cy="78"/>
                  </a:xfrm>
                  <a:custGeom>
                    <a:avLst/>
                    <a:gdLst>
                      <a:gd name="T0" fmla="*/ 3 w 35"/>
                      <a:gd name="T1" fmla="*/ 25 h 33"/>
                      <a:gd name="T2" fmla="*/ 21 w 35"/>
                      <a:gd name="T3" fmla="*/ 30 h 33"/>
                      <a:gd name="T4" fmla="*/ 35 w 35"/>
                      <a:gd name="T5" fmla="*/ 23 h 33"/>
                      <a:gd name="T6" fmla="*/ 24 w 35"/>
                      <a:gd name="T7" fmla="*/ 0 h 33"/>
                      <a:gd name="T8" fmla="*/ 10 w 35"/>
                      <a:gd name="T9" fmla="*/ 6 h 33"/>
                      <a:gd name="T10" fmla="*/ 3 w 35"/>
                      <a:gd name="T11" fmla="*/ 25 h 33"/>
                    </a:gdLst>
                    <a:ahLst/>
                    <a:cxnLst>
                      <a:cxn ang="0">
                        <a:pos x="T0" y="T1"/>
                      </a:cxn>
                      <a:cxn ang="0">
                        <a:pos x="T2" y="T3"/>
                      </a:cxn>
                      <a:cxn ang="0">
                        <a:pos x="T4" y="T5"/>
                      </a:cxn>
                      <a:cxn ang="0">
                        <a:pos x="T6" y="T7"/>
                      </a:cxn>
                      <a:cxn ang="0">
                        <a:pos x="T8" y="T9"/>
                      </a:cxn>
                      <a:cxn ang="0">
                        <a:pos x="T10" y="T11"/>
                      </a:cxn>
                    </a:cxnLst>
                    <a:rect l="0" t="0" r="r" b="b"/>
                    <a:pathLst>
                      <a:path w="35" h="33">
                        <a:moveTo>
                          <a:pt x="3" y="25"/>
                        </a:moveTo>
                        <a:cubicBezTo>
                          <a:pt x="7" y="32"/>
                          <a:pt x="15" y="33"/>
                          <a:pt x="21" y="30"/>
                        </a:cubicBezTo>
                        <a:cubicBezTo>
                          <a:pt x="21" y="30"/>
                          <a:pt x="21" y="30"/>
                          <a:pt x="35" y="23"/>
                        </a:cubicBezTo>
                        <a:cubicBezTo>
                          <a:pt x="35" y="23"/>
                          <a:pt x="35" y="23"/>
                          <a:pt x="24" y="0"/>
                        </a:cubicBezTo>
                        <a:cubicBezTo>
                          <a:pt x="24" y="0"/>
                          <a:pt x="24" y="0"/>
                          <a:pt x="10" y="6"/>
                        </a:cubicBezTo>
                        <a:cubicBezTo>
                          <a:pt x="4" y="9"/>
                          <a:pt x="0" y="17"/>
                          <a:pt x="3" y="25"/>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81" name="Freeform 142">
                    <a:extLst>
                      <a:ext uri="{FF2B5EF4-FFF2-40B4-BE49-F238E27FC236}">
                        <a16:creationId xmlns:a16="http://schemas.microsoft.com/office/drawing/2014/main" id="{DAB1FB91-12BB-4C8A-854C-61D6CFE2C9A7}"/>
                      </a:ext>
                    </a:extLst>
                  </p:cNvPr>
                  <p:cNvSpPr>
                    <a:spLocks noChangeAspect="1"/>
                  </p:cNvSpPr>
                  <p:nvPr/>
                </p:nvSpPr>
                <p:spPr bwMode="auto">
                  <a:xfrm>
                    <a:off x="4993" y="1873"/>
                    <a:ext cx="82" cy="77"/>
                  </a:xfrm>
                  <a:custGeom>
                    <a:avLst/>
                    <a:gdLst>
                      <a:gd name="T0" fmla="*/ 32 w 35"/>
                      <a:gd name="T1" fmla="*/ 25 h 33"/>
                      <a:gd name="T2" fmla="*/ 14 w 35"/>
                      <a:gd name="T3" fmla="*/ 30 h 33"/>
                      <a:gd name="T4" fmla="*/ 0 w 35"/>
                      <a:gd name="T5" fmla="*/ 23 h 33"/>
                      <a:gd name="T6" fmla="*/ 11 w 35"/>
                      <a:gd name="T7" fmla="*/ 0 h 33"/>
                      <a:gd name="T8" fmla="*/ 25 w 35"/>
                      <a:gd name="T9" fmla="*/ 7 h 33"/>
                      <a:gd name="T10" fmla="*/ 32 w 35"/>
                      <a:gd name="T11" fmla="*/ 25 h 33"/>
                    </a:gdLst>
                    <a:ahLst/>
                    <a:cxnLst>
                      <a:cxn ang="0">
                        <a:pos x="T0" y="T1"/>
                      </a:cxn>
                      <a:cxn ang="0">
                        <a:pos x="T2" y="T3"/>
                      </a:cxn>
                      <a:cxn ang="0">
                        <a:pos x="T4" y="T5"/>
                      </a:cxn>
                      <a:cxn ang="0">
                        <a:pos x="T6" y="T7"/>
                      </a:cxn>
                      <a:cxn ang="0">
                        <a:pos x="T8" y="T9"/>
                      </a:cxn>
                      <a:cxn ang="0">
                        <a:pos x="T10" y="T11"/>
                      </a:cxn>
                    </a:cxnLst>
                    <a:rect l="0" t="0" r="r" b="b"/>
                    <a:pathLst>
                      <a:path w="35" h="33">
                        <a:moveTo>
                          <a:pt x="32" y="25"/>
                        </a:moveTo>
                        <a:cubicBezTo>
                          <a:pt x="28" y="32"/>
                          <a:pt x="20" y="33"/>
                          <a:pt x="14" y="30"/>
                        </a:cubicBezTo>
                        <a:cubicBezTo>
                          <a:pt x="14" y="30"/>
                          <a:pt x="14" y="30"/>
                          <a:pt x="0" y="23"/>
                        </a:cubicBezTo>
                        <a:cubicBezTo>
                          <a:pt x="0" y="23"/>
                          <a:pt x="0" y="23"/>
                          <a:pt x="11" y="0"/>
                        </a:cubicBezTo>
                        <a:cubicBezTo>
                          <a:pt x="11" y="0"/>
                          <a:pt x="11" y="0"/>
                          <a:pt x="25" y="7"/>
                        </a:cubicBezTo>
                        <a:cubicBezTo>
                          <a:pt x="31" y="10"/>
                          <a:pt x="35" y="18"/>
                          <a:pt x="32" y="25"/>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82" name="Freeform 143">
                    <a:extLst>
                      <a:ext uri="{FF2B5EF4-FFF2-40B4-BE49-F238E27FC236}">
                        <a16:creationId xmlns:a16="http://schemas.microsoft.com/office/drawing/2014/main" id="{BAE6E4B5-2A43-4E36-B008-2F7CBC6D1812}"/>
                      </a:ext>
                    </a:extLst>
                  </p:cNvPr>
                  <p:cNvSpPr>
                    <a:spLocks noChangeAspect="1"/>
                  </p:cNvSpPr>
                  <p:nvPr/>
                </p:nvSpPr>
                <p:spPr bwMode="auto">
                  <a:xfrm>
                    <a:off x="5005" y="1490"/>
                    <a:ext cx="165" cy="217"/>
                  </a:xfrm>
                  <a:custGeom>
                    <a:avLst/>
                    <a:gdLst>
                      <a:gd name="T0" fmla="*/ 165 w 165"/>
                      <a:gd name="T1" fmla="*/ 0 h 217"/>
                      <a:gd name="T2" fmla="*/ 106 w 165"/>
                      <a:gd name="T3" fmla="*/ 0 h 217"/>
                      <a:gd name="T4" fmla="*/ 59 w 165"/>
                      <a:gd name="T5" fmla="*/ 0 h 217"/>
                      <a:gd name="T6" fmla="*/ 0 w 165"/>
                      <a:gd name="T7" fmla="*/ 0 h 217"/>
                      <a:gd name="T8" fmla="*/ 56 w 165"/>
                      <a:gd name="T9" fmla="*/ 151 h 217"/>
                      <a:gd name="T10" fmla="*/ 56 w 165"/>
                      <a:gd name="T11" fmla="*/ 151 h 217"/>
                      <a:gd name="T12" fmla="*/ 82 w 165"/>
                      <a:gd name="T13" fmla="*/ 217 h 217"/>
                      <a:gd name="T14" fmla="*/ 82 w 165"/>
                      <a:gd name="T15" fmla="*/ 215 h 217"/>
                      <a:gd name="T16" fmla="*/ 96 w 165"/>
                      <a:gd name="T17" fmla="*/ 182 h 217"/>
                      <a:gd name="T18" fmla="*/ 108 w 165"/>
                      <a:gd name="T19" fmla="*/ 151 h 217"/>
                      <a:gd name="T20" fmla="*/ 108 w 165"/>
                      <a:gd name="T21" fmla="*/ 151 h 217"/>
                      <a:gd name="T22" fmla="*/ 165 w 165"/>
                      <a:gd name="T2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17">
                        <a:moveTo>
                          <a:pt x="165" y="0"/>
                        </a:moveTo>
                        <a:lnTo>
                          <a:pt x="106" y="0"/>
                        </a:lnTo>
                        <a:lnTo>
                          <a:pt x="59" y="0"/>
                        </a:lnTo>
                        <a:lnTo>
                          <a:pt x="0" y="0"/>
                        </a:lnTo>
                        <a:lnTo>
                          <a:pt x="56" y="151"/>
                        </a:lnTo>
                        <a:lnTo>
                          <a:pt x="56" y="151"/>
                        </a:lnTo>
                        <a:lnTo>
                          <a:pt x="82" y="217"/>
                        </a:lnTo>
                        <a:lnTo>
                          <a:pt x="82" y="215"/>
                        </a:lnTo>
                        <a:lnTo>
                          <a:pt x="96" y="182"/>
                        </a:lnTo>
                        <a:lnTo>
                          <a:pt x="108" y="151"/>
                        </a:lnTo>
                        <a:lnTo>
                          <a:pt x="108" y="151"/>
                        </a:lnTo>
                        <a:lnTo>
                          <a:pt x="165" y="0"/>
                        </a:ln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83" name="Freeform 144">
                    <a:extLst>
                      <a:ext uri="{FF2B5EF4-FFF2-40B4-BE49-F238E27FC236}">
                        <a16:creationId xmlns:a16="http://schemas.microsoft.com/office/drawing/2014/main" id="{53D0DEF2-A063-44C0-85CC-A6304024E261}"/>
                      </a:ext>
                    </a:extLst>
                  </p:cNvPr>
                  <p:cNvSpPr>
                    <a:spLocks noChangeAspect="1"/>
                  </p:cNvSpPr>
                  <p:nvPr/>
                </p:nvSpPr>
                <p:spPr bwMode="auto">
                  <a:xfrm>
                    <a:off x="5062" y="1490"/>
                    <a:ext cx="52" cy="217"/>
                  </a:xfrm>
                  <a:custGeom>
                    <a:avLst/>
                    <a:gdLst>
                      <a:gd name="T0" fmla="*/ 0 w 52"/>
                      <a:gd name="T1" fmla="*/ 151 h 217"/>
                      <a:gd name="T2" fmla="*/ 0 w 52"/>
                      <a:gd name="T3" fmla="*/ 151 h 217"/>
                      <a:gd name="T4" fmla="*/ 26 w 52"/>
                      <a:gd name="T5" fmla="*/ 217 h 217"/>
                      <a:gd name="T6" fmla="*/ 26 w 52"/>
                      <a:gd name="T7" fmla="*/ 215 h 217"/>
                      <a:gd name="T8" fmla="*/ 40 w 52"/>
                      <a:gd name="T9" fmla="*/ 182 h 217"/>
                      <a:gd name="T10" fmla="*/ 52 w 52"/>
                      <a:gd name="T11" fmla="*/ 151 h 217"/>
                      <a:gd name="T12" fmla="*/ 52 w 52"/>
                      <a:gd name="T13" fmla="*/ 151 h 217"/>
                      <a:gd name="T14" fmla="*/ 29 w 52"/>
                      <a:gd name="T15" fmla="*/ 31 h 217"/>
                      <a:gd name="T16" fmla="*/ 50 w 52"/>
                      <a:gd name="T17" fmla="*/ 0 h 217"/>
                      <a:gd name="T18" fmla="*/ 3 w 52"/>
                      <a:gd name="T19" fmla="*/ 0 h 217"/>
                      <a:gd name="T20" fmla="*/ 24 w 52"/>
                      <a:gd name="T21" fmla="*/ 31 h 217"/>
                      <a:gd name="T22" fmla="*/ 0 w 52"/>
                      <a:gd name="T23" fmla="*/ 15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217">
                        <a:moveTo>
                          <a:pt x="0" y="151"/>
                        </a:moveTo>
                        <a:lnTo>
                          <a:pt x="0" y="151"/>
                        </a:lnTo>
                        <a:lnTo>
                          <a:pt x="26" y="217"/>
                        </a:lnTo>
                        <a:lnTo>
                          <a:pt x="26" y="215"/>
                        </a:lnTo>
                        <a:lnTo>
                          <a:pt x="40" y="182"/>
                        </a:lnTo>
                        <a:lnTo>
                          <a:pt x="52" y="151"/>
                        </a:lnTo>
                        <a:lnTo>
                          <a:pt x="52" y="151"/>
                        </a:lnTo>
                        <a:lnTo>
                          <a:pt x="29" y="31"/>
                        </a:lnTo>
                        <a:lnTo>
                          <a:pt x="50" y="0"/>
                        </a:lnTo>
                        <a:lnTo>
                          <a:pt x="3" y="0"/>
                        </a:lnTo>
                        <a:lnTo>
                          <a:pt x="24" y="31"/>
                        </a:lnTo>
                        <a:lnTo>
                          <a:pt x="0" y="151"/>
                        </a:lnTo>
                        <a:close/>
                      </a:path>
                    </a:pathLst>
                  </a:custGeom>
                  <a:solidFill>
                    <a:srgbClr val="89B1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373" name="Group 145">
                  <a:extLst>
                    <a:ext uri="{FF2B5EF4-FFF2-40B4-BE49-F238E27FC236}">
                      <a16:creationId xmlns:a16="http://schemas.microsoft.com/office/drawing/2014/main" id="{AD918C92-FBF7-479E-90C3-969411A6D2EA}"/>
                    </a:ext>
                  </a:extLst>
                </p:cNvPr>
                <p:cNvGrpSpPr>
                  <a:grpSpLocks/>
                </p:cNvGrpSpPr>
                <p:nvPr/>
              </p:nvGrpSpPr>
              <p:grpSpPr bwMode="auto">
                <a:xfrm>
                  <a:off x="5467" y="881"/>
                  <a:ext cx="168" cy="168"/>
                  <a:chOff x="1304" y="2372"/>
                  <a:chExt cx="168" cy="168"/>
                </a:xfrm>
              </p:grpSpPr>
              <p:sp>
                <p:nvSpPr>
                  <p:cNvPr id="374" name="Oval 146">
                    <a:extLst>
                      <a:ext uri="{FF2B5EF4-FFF2-40B4-BE49-F238E27FC236}">
                        <a16:creationId xmlns:a16="http://schemas.microsoft.com/office/drawing/2014/main" id="{67C185AA-E1EE-4AA7-B058-22B60BC4BBC9}"/>
                      </a:ext>
                    </a:extLst>
                  </p:cNvPr>
                  <p:cNvSpPr>
                    <a:spLocks noChangeAspect="1" noChangeArrowheads="1"/>
                  </p:cNvSpPr>
                  <p:nvPr/>
                </p:nvSpPr>
                <p:spPr bwMode="gray">
                  <a:xfrm>
                    <a:off x="1304" y="2372"/>
                    <a:ext cx="168" cy="168"/>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75" name="Freeform 147">
                    <a:extLst>
                      <a:ext uri="{FF2B5EF4-FFF2-40B4-BE49-F238E27FC236}">
                        <a16:creationId xmlns:a16="http://schemas.microsoft.com/office/drawing/2014/main" id="{E7FF1571-B012-4569-8E8D-5B72E09FD7C6}"/>
                      </a:ext>
                    </a:extLst>
                  </p:cNvPr>
                  <p:cNvSpPr>
                    <a:spLocks noChangeAspect="1"/>
                  </p:cNvSpPr>
                  <p:nvPr/>
                </p:nvSpPr>
                <p:spPr bwMode="gray">
                  <a:xfrm>
                    <a:off x="1314" y="2389"/>
                    <a:ext cx="148" cy="141"/>
                  </a:xfrm>
                  <a:custGeom>
                    <a:avLst/>
                    <a:gdLst>
                      <a:gd name="T0" fmla="*/ 106 w 213"/>
                      <a:gd name="T1" fmla="*/ 202 h 202"/>
                      <a:gd name="T2" fmla="*/ 0 w 213"/>
                      <a:gd name="T3" fmla="*/ 96 h 202"/>
                      <a:gd name="T4" fmla="*/ 5 w 213"/>
                      <a:gd name="T5" fmla="*/ 67 h 202"/>
                      <a:gd name="T6" fmla="*/ 58 w 213"/>
                      <a:gd name="T7" fmla="*/ 2 h 202"/>
                      <a:gd name="T8" fmla="*/ 62 w 213"/>
                      <a:gd name="T9" fmla="*/ 0 h 202"/>
                      <a:gd name="T10" fmla="*/ 194 w 213"/>
                      <a:gd name="T11" fmla="*/ 37 h 202"/>
                      <a:gd name="T12" fmla="*/ 213 w 213"/>
                      <a:gd name="T13" fmla="*/ 96 h 202"/>
                      <a:gd name="T14" fmla="*/ 106 w 213"/>
                      <a:gd name="T15" fmla="*/ 202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02">
                        <a:moveTo>
                          <a:pt x="106" y="202"/>
                        </a:moveTo>
                        <a:cubicBezTo>
                          <a:pt x="48" y="202"/>
                          <a:pt x="0" y="155"/>
                          <a:pt x="0" y="96"/>
                        </a:cubicBezTo>
                        <a:cubicBezTo>
                          <a:pt x="0" y="86"/>
                          <a:pt x="2" y="77"/>
                          <a:pt x="5" y="67"/>
                        </a:cubicBezTo>
                        <a:cubicBezTo>
                          <a:pt x="30" y="53"/>
                          <a:pt x="53" y="26"/>
                          <a:pt x="58" y="2"/>
                        </a:cubicBezTo>
                        <a:cubicBezTo>
                          <a:pt x="60" y="1"/>
                          <a:pt x="61" y="0"/>
                          <a:pt x="62" y="0"/>
                        </a:cubicBezTo>
                        <a:cubicBezTo>
                          <a:pt x="76" y="23"/>
                          <a:pt x="152" y="33"/>
                          <a:pt x="194" y="37"/>
                        </a:cubicBezTo>
                        <a:cubicBezTo>
                          <a:pt x="206" y="54"/>
                          <a:pt x="213" y="74"/>
                          <a:pt x="213" y="96"/>
                        </a:cubicBezTo>
                        <a:cubicBezTo>
                          <a:pt x="213" y="155"/>
                          <a:pt x="165" y="202"/>
                          <a:pt x="106" y="202"/>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76" name="Oval 148">
                    <a:extLst>
                      <a:ext uri="{FF2B5EF4-FFF2-40B4-BE49-F238E27FC236}">
                        <a16:creationId xmlns:a16="http://schemas.microsoft.com/office/drawing/2014/main" id="{6B415A40-8D8F-4D20-9AB1-E97BFC355F41}"/>
                      </a:ext>
                    </a:extLst>
                  </p:cNvPr>
                  <p:cNvSpPr>
                    <a:spLocks noChangeAspect="1" noChangeArrowheads="1"/>
                  </p:cNvSpPr>
                  <p:nvPr/>
                </p:nvSpPr>
                <p:spPr bwMode="gray">
                  <a:xfrm>
                    <a:off x="1339" y="2441"/>
                    <a:ext cx="19" cy="19"/>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77" name="Oval 149">
                    <a:extLst>
                      <a:ext uri="{FF2B5EF4-FFF2-40B4-BE49-F238E27FC236}">
                        <a16:creationId xmlns:a16="http://schemas.microsoft.com/office/drawing/2014/main" id="{328BB285-13B3-4BD1-B5FF-5455F32993F5}"/>
                      </a:ext>
                    </a:extLst>
                  </p:cNvPr>
                  <p:cNvSpPr>
                    <a:spLocks noChangeAspect="1" noChangeArrowheads="1"/>
                  </p:cNvSpPr>
                  <p:nvPr/>
                </p:nvSpPr>
                <p:spPr bwMode="gray">
                  <a:xfrm>
                    <a:off x="1417" y="2441"/>
                    <a:ext cx="20" cy="19"/>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grpSp>
      </p:grpSp>
      <p:grpSp>
        <p:nvGrpSpPr>
          <p:cNvPr id="389" name="Group 128">
            <a:extLst>
              <a:ext uri="{FF2B5EF4-FFF2-40B4-BE49-F238E27FC236}">
                <a16:creationId xmlns:a16="http://schemas.microsoft.com/office/drawing/2014/main" id="{E56E19E6-43B1-47EF-8D16-5426181937E1}"/>
              </a:ext>
            </a:extLst>
          </p:cNvPr>
          <p:cNvGrpSpPr>
            <a:grpSpLocks/>
          </p:cNvGrpSpPr>
          <p:nvPr/>
        </p:nvGrpSpPr>
        <p:grpSpPr bwMode="auto">
          <a:xfrm>
            <a:off x="7506258" y="3857936"/>
            <a:ext cx="545403" cy="421970"/>
            <a:chOff x="5070" y="881"/>
            <a:chExt cx="950" cy="735"/>
          </a:xfrm>
        </p:grpSpPr>
        <p:grpSp>
          <p:nvGrpSpPr>
            <p:cNvPr id="390" name="Group 129">
              <a:extLst>
                <a:ext uri="{FF2B5EF4-FFF2-40B4-BE49-F238E27FC236}">
                  <a16:creationId xmlns:a16="http://schemas.microsoft.com/office/drawing/2014/main" id="{9C20D588-FC0D-44B9-9E94-B5B5D62534C7}"/>
                </a:ext>
              </a:extLst>
            </p:cNvPr>
            <p:cNvGrpSpPr>
              <a:grpSpLocks/>
            </p:cNvGrpSpPr>
            <p:nvPr/>
          </p:nvGrpSpPr>
          <p:grpSpPr bwMode="auto">
            <a:xfrm>
              <a:off x="5070" y="1389"/>
              <a:ext cx="950" cy="227"/>
              <a:chOff x="5070" y="2160"/>
              <a:chExt cx="950" cy="227"/>
            </a:xfrm>
          </p:grpSpPr>
          <p:sp>
            <p:nvSpPr>
              <p:cNvPr id="408" name="Freeform 130">
                <a:extLst>
                  <a:ext uri="{FF2B5EF4-FFF2-40B4-BE49-F238E27FC236}">
                    <a16:creationId xmlns:a16="http://schemas.microsoft.com/office/drawing/2014/main" id="{4998A41A-5832-4440-B87C-63500F61AE61}"/>
                  </a:ext>
                </a:extLst>
              </p:cNvPr>
              <p:cNvSpPr>
                <a:spLocks/>
              </p:cNvSpPr>
              <p:nvPr/>
            </p:nvSpPr>
            <p:spPr bwMode="auto">
              <a:xfrm>
                <a:off x="5070" y="2160"/>
                <a:ext cx="950" cy="161"/>
              </a:xfrm>
              <a:custGeom>
                <a:avLst/>
                <a:gdLst>
                  <a:gd name="T0" fmla="*/ 777 w 950"/>
                  <a:gd name="T1" fmla="*/ 0 h 116"/>
                  <a:gd name="T2" fmla="*/ 180 w 950"/>
                  <a:gd name="T3" fmla="*/ 0 h 116"/>
                  <a:gd name="T4" fmla="*/ 0 w 950"/>
                  <a:gd name="T5" fmla="*/ 116 h 116"/>
                  <a:gd name="T6" fmla="*/ 950 w 950"/>
                  <a:gd name="T7" fmla="*/ 116 h 116"/>
                  <a:gd name="T8" fmla="*/ 777 w 950"/>
                  <a:gd name="T9" fmla="*/ 0 h 116"/>
                  <a:gd name="T10" fmla="*/ 777 w 950"/>
                  <a:gd name="T11" fmla="*/ 0 h 116"/>
                </a:gdLst>
                <a:ahLst/>
                <a:cxnLst>
                  <a:cxn ang="0">
                    <a:pos x="T0" y="T1"/>
                  </a:cxn>
                  <a:cxn ang="0">
                    <a:pos x="T2" y="T3"/>
                  </a:cxn>
                  <a:cxn ang="0">
                    <a:pos x="T4" y="T5"/>
                  </a:cxn>
                  <a:cxn ang="0">
                    <a:pos x="T6" y="T7"/>
                  </a:cxn>
                  <a:cxn ang="0">
                    <a:pos x="T8" y="T9"/>
                  </a:cxn>
                  <a:cxn ang="0">
                    <a:pos x="T10" y="T11"/>
                  </a:cxn>
                </a:cxnLst>
                <a:rect l="0" t="0" r="r" b="b"/>
                <a:pathLst>
                  <a:path w="950" h="116">
                    <a:moveTo>
                      <a:pt x="777" y="0"/>
                    </a:moveTo>
                    <a:lnTo>
                      <a:pt x="180" y="0"/>
                    </a:lnTo>
                    <a:lnTo>
                      <a:pt x="0" y="116"/>
                    </a:lnTo>
                    <a:lnTo>
                      <a:pt x="950" y="116"/>
                    </a:lnTo>
                    <a:lnTo>
                      <a:pt x="777" y="0"/>
                    </a:lnTo>
                    <a:lnTo>
                      <a:pt x="777"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09" name="Freeform 131">
                <a:extLst>
                  <a:ext uri="{FF2B5EF4-FFF2-40B4-BE49-F238E27FC236}">
                    <a16:creationId xmlns:a16="http://schemas.microsoft.com/office/drawing/2014/main" id="{FFC71049-D05E-49E9-924C-07A1242E80A2}"/>
                  </a:ext>
                </a:extLst>
              </p:cNvPr>
              <p:cNvSpPr>
                <a:spLocks/>
              </p:cNvSpPr>
              <p:nvPr/>
            </p:nvSpPr>
            <p:spPr bwMode="auto">
              <a:xfrm>
                <a:off x="5072" y="2323"/>
                <a:ext cx="948" cy="64"/>
              </a:xfrm>
              <a:custGeom>
                <a:avLst/>
                <a:gdLst>
                  <a:gd name="T0" fmla="*/ 948 w 948"/>
                  <a:gd name="T1" fmla="*/ 80 h 80"/>
                  <a:gd name="T2" fmla="*/ 0 w 948"/>
                  <a:gd name="T3" fmla="*/ 80 h 80"/>
                  <a:gd name="T4" fmla="*/ 0 w 948"/>
                  <a:gd name="T5" fmla="*/ 0 h 80"/>
                  <a:gd name="T6" fmla="*/ 948 w 948"/>
                  <a:gd name="T7" fmla="*/ 0 h 80"/>
                  <a:gd name="T8" fmla="*/ 948 w 948"/>
                  <a:gd name="T9" fmla="*/ 80 h 80"/>
                  <a:gd name="T10" fmla="*/ 948 w 948"/>
                  <a:gd name="T11" fmla="*/ 80 h 80"/>
                </a:gdLst>
                <a:ahLst/>
                <a:cxnLst>
                  <a:cxn ang="0">
                    <a:pos x="T0" y="T1"/>
                  </a:cxn>
                  <a:cxn ang="0">
                    <a:pos x="T2" y="T3"/>
                  </a:cxn>
                  <a:cxn ang="0">
                    <a:pos x="T4" y="T5"/>
                  </a:cxn>
                  <a:cxn ang="0">
                    <a:pos x="T6" y="T7"/>
                  </a:cxn>
                  <a:cxn ang="0">
                    <a:pos x="T8" y="T9"/>
                  </a:cxn>
                  <a:cxn ang="0">
                    <a:pos x="T10" y="T11"/>
                  </a:cxn>
                </a:cxnLst>
                <a:rect l="0" t="0" r="r" b="b"/>
                <a:pathLst>
                  <a:path w="948" h="80">
                    <a:moveTo>
                      <a:pt x="948" y="80"/>
                    </a:moveTo>
                    <a:lnTo>
                      <a:pt x="0" y="80"/>
                    </a:lnTo>
                    <a:lnTo>
                      <a:pt x="0" y="0"/>
                    </a:lnTo>
                    <a:lnTo>
                      <a:pt x="948" y="0"/>
                    </a:lnTo>
                    <a:lnTo>
                      <a:pt x="948" y="80"/>
                    </a:lnTo>
                    <a:lnTo>
                      <a:pt x="948" y="8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10" name="Freeform 132">
                <a:extLst>
                  <a:ext uri="{FF2B5EF4-FFF2-40B4-BE49-F238E27FC236}">
                    <a16:creationId xmlns:a16="http://schemas.microsoft.com/office/drawing/2014/main" id="{6A384E62-874B-4F42-9299-8F769C710FB0}"/>
                  </a:ext>
                </a:extLst>
              </p:cNvPr>
              <p:cNvSpPr>
                <a:spLocks/>
              </p:cNvSpPr>
              <p:nvPr/>
            </p:nvSpPr>
            <p:spPr bwMode="auto">
              <a:xfrm>
                <a:off x="5386" y="2172"/>
                <a:ext cx="318" cy="124"/>
              </a:xfrm>
              <a:custGeom>
                <a:avLst/>
                <a:gdLst>
                  <a:gd name="T0" fmla="*/ 312 w 312"/>
                  <a:gd name="T1" fmla="*/ 59 h 59"/>
                  <a:gd name="T2" fmla="*/ 0 w 312"/>
                  <a:gd name="T3" fmla="*/ 59 h 59"/>
                  <a:gd name="T4" fmla="*/ 50 w 312"/>
                  <a:gd name="T5" fmla="*/ 0 h 59"/>
                  <a:gd name="T6" fmla="*/ 263 w 312"/>
                  <a:gd name="T7" fmla="*/ 0 h 59"/>
                  <a:gd name="T8" fmla="*/ 312 w 312"/>
                  <a:gd name="T9" fmla="*/ 59 h 59"/>
                  <a:gd name="T10" fmla="*/ 312 w 312"/>
                  <a:gd name="T11" fmla="*/ 59 h 59"/>
                </a:gdLst>
                <a:ahLst/>
                <a:cxnLst>
                  <a:cxn ang="0">
                    <a:pos x="T0" y="T1"/>
                  </a:cxn>
                  <a:cxn ang="0">
                    <a:pos x="T2" y="T3"/>
                  </a:cxn>
                  <a:cxn ang="0">
                    <a:pos x="T4" y="T5"/>
                  </a:cxn>
                  <a:cxn ang="0">
                    <a:pos x="T6" y="T7"/>
                  </a:cxn>
                  <a:cxn ang="0">
                    <a:pos x="T8" y="T9"/>
                  </a:cxn>
                  <a:cxn ang="0">
                    <a:pos x="T10" y="T11"/>
                  </a:cxn>
                </a:cxnLst>
                <a:rect l="0" t="0" r="r" b="b"/>
                <a:pathLst>
                  <a:path w="312" h="59">
                    <a:moveTo>
                      <a:pt x="312" y="59"/>
                    </a:moveTo>
                    <a:lnTo>
                      <a:pt x="0" y="59"/>
                    </a:lnTo>
                    <a:lnTo>
                      <a:pt x="50" y="0"/>
                    </a:lnTo>
                    <a:lnTo>
                      <a:pt x="263" y="0"/>
                    </a:lnTo>
                    <a:lnTo>
                      <a:pt x="312" y="59"/>
                    </a:lnTo>
                    <a:lnTo>
                      <a:pt x="31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391" name="Group 133">
              <a:extLst>
                <a:ext uri="{FF2B5EF4-FFF2-40B4-BE49-F238E27FC236}">
                  <a16:creationId xmlns:a16="http://schemas.microsoft.com/office/drawing/2014/main" id="{4290B2A3-1A13-4F1C-A483-EF3475DEE510}"/>
                </a:ext>
              </a:extLst>
            </p:cNvPr>
            <p:cNvGrpSpPr>
              <a:grpSpLocks/>
            </p:cNvGrpSpPr>
            <p:nvPr/>
          </p:nvGrpSpPr>
          <p:grpSpPr bwMode="auto">
            <a:xfrm>
              <a:off x="5343" y="881"/>
              <a:ext cx="415" cy="615"/>
              <a:chOff x="5343" y="881"/>
              <a:chExt cx="415" cy="615"/>
            </a:xfrm>
          </p:grpSpPr>
          <p:grpSp>
            <p:nvGrpSpPr>
              <p:cNvPr id="392" name="Group 134">
                <a:extLst>
                  <a:ext uri="{FF2B5EF4-FFF2-40B4-BE49-F238E27FC236}">
                    <a16:creationId xmlns:a16="http://schemas.microsoft.com/office/drawing/2014/main" id="{65A9AC80-A99B-4B00-8C88-9B9F4245F8FA}"/>
                  </a:ext>
                </a:extLst>
              </p:cNvPr>
              <p:cNvGrpSpPr>
                <a:grpSpLocks/>
              </p:cNvGrpSpPr>
              <p:nvPr/>
            </p:nvGrpSpPr>
            <p:grpSpPr bwMode="auto">
              <a:xfrm rot="861551" flipH="1">
                <a:off x="5466" y="1360"/>
                <a:ext cx="88" cy="136"/>
                <a:chOff x="821" y="2987"/>
                <a:chExt cx="395" cy="612"/>
              </a:xfrm>
            </p:grpSpPr>
            <p:sp>
              <p:nvSpPr>
                <p:cNvPr id="406" name="Freeform 135">
                  <a:extLst>
                    <a:ext uri="{FF2B5EF4-FFF2-40B4-BE49-F238E27FC236}">
                      <a16:creationId xmlns:a16="http://schemas.microsoft.com/office/drawing/2014/main" id="{8D12E315-8EC6-4709-8F26-14D06ED86196}"/>
                    </a:ext>
                  </a:extLst>
                </p:cNvPr>
                <p:cNvSpPr>
                  <a:spLocks noChangeAspect="1"/>
                </p:cNvSpPr>
                <p:nvPr/>
              </p:nvSpPr>
              <p:spPr bwMode="gray">
                <a:xfrm>
                  <a:off x="821" y="2987"/>
                  <a:ext cx="395" cy="612"/>
                </a:xfrm>
                <a:custGeom>
                  <a:avLst/>
                  <a:gdLst>
                    <a:gd name="T0" fmla="*/ 167 w 167"/>
                    <a:gd name="T1" fmla="*/ 30 h 259"/>
                    <a:gd name="T2" fmla="*/ 166 w 167"/>
                    <a:gd name="T3" fmla="*/ 28 h 259"/>
                    <a:gd name="T4" fmla="*/ 119 w 167"/>
                    <a:gd name="T5" fmla="*/ 1 h 259"/>
                    <a:gd name="T6" fmla="*/ 115 w 167"/>
                    <a:gd name="T7" fmla="*/ 2 h 259"/>
                    <a:gd name="T8" fmla="*/ 6 w 167"/>
                    <a:gd name="T9" fmla="*/ 189 h 259"/>
                    <a:gd name="T10" fmla="*/ 6 w 167"/>
                    <a:gd name="T11" fmla="*/ 191 h 259"/>
                    <a:gd name="T12" fmla="*/ 3 w 167"/>
                    <a:gd name="T13" fmla="*/ 227 h 259"/>
                    <a:gd name="T14" fmla="*/ 0 w 167"/>
                    <a:gd name="T15" fmla="*/ 256 h 259"/>
                    <a:gd name="T16" fmla="*/ 1 w 167"/>
                    <a:gd name="T17" fmla="*/ 258 h 259"/>
                    <a:gd name="T18" fmla="*/ 4 w 167"/>
                    <a:gd name="T19" fmla="*/ 258 h 259"/>
                    <a:gd name="T20" fmla="*/ 58 w 167"/>
                    <a:gd name="T21" fmla="*/ 220 h 259"/>
                    <a:gd name="T22" fmla="*/ 58 w 167"/>
                    <a:gd name="T23" fmla="*/ 219 h 259"/>
                    <a:gd name="T24" fmla="*/ 167 w 167"/>
                    <a:gd name="T25" fmla="*/ 32 h 259"/>
                    <a:gd name="T26" fmla="*/ 167 w 167"/>
                    <a:gd name="T27" fmla="*/ 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259">
                      <a:moveTo>
                        <a:pt x="167" y="30"/>
                      </a:moveTo>
                      <a:cubicBezTo>
                        <a:pt x="167" y="29"/>
                        <a:pt x="167" y="29"/>
                        <a:pt x="166" y="28"/>
                      </a:cubicBezTo>
                      <a:cubicBezTo>
                        <a:pt x="119" y="1"/>
                        <a:pt x="119" y="1"/>
                        <a:pt x="119" y="1"/>
                      </a:cubicBezTo>
                      <a:cubicBezTo>
                        <a:pt x="118" y="0"/>
                        <a:pt x="116" y="1"/>
                        <a:pt x="115" y="2"/>
                      </a:cubicBezTo>
                      <a:cubicBezTo>
                        <a:pt x="6" y="189"/>
                        <a:pt x="6" y="189"/>
                        <a:pt x="6" y="189"/>
                      </a:cubicBezTo>
                      <a:cubicBezTo>
                        <a:pt x="6" y="190"/>
                        <a:pt x="6" y="190"/>
                        <a:pt x="6" y="191"/>
                      </a:cubicBezTo>
                      <a:cubicBezTo>
                        <a:pt x="3" y="227"/>
                        <a:pt x="3" y="227"/>
                        <a:pt x="3" y="227"/>
                      </a:cubicBezTo>
                      <a:cubicBezTo>
                        <a:pt x="0" y="256"/>
                        <a:pt x="0" y="256"/>
                        <a:pt x="0" y="256"/>
                      </a:cubicBezTo>
                      <a:cubicBezTo>
                        <a:pt x="0" y="257"/>
                        <a:pt x="0" y="258"/>
                        <a:pt x="1" y="258"/>
                      </a:cubicBezTo>
                      <a:cubicBezTo>
                        <a:pt x="2" y="259"/>
                        <a:pt x="3" y="259"/>
                        <a:pt x="4" y="258"/>
                      </a:cubicBezTo>
                      <a:cubicBezTo>
                        <a:pt x="58" y="220"/>
                        <a:pt x="58" y="220"/>
                        <a:pt x="58" y="220"/>
                      </a:cubicBezTo>
                      <a:cubicBezTo>
                        <a:pt x="58" y="220"/>
                        <a:pt x="58" y="220"/>
                        <a:pt x="58" y="219"/>
                      </a:cubicBezTo>
                      <a:cubicBezTo>
                        <a:pt x="167" y="32"/>
                        <a:pt x="167" y="32"/>
                        <a:pt x="167" y="32"/>
                      </a:cubicBezTo>
                      <a:cubicBezTo>
                        <a:pt x="167" y="31"/>
                        <a:pt x="167" y="31"/>
                        <a:pt x="167" y="30"/>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07" name="Freeform 136">
                  <a:extLst>
                    <a:ext uri="{FF2B5EF4-FFF2-40B4-BE49-F238E27FC236}">
                      <a16:creationId xmlns:a16="http://schemas.microsoft.com/office/drawing/2014/main" id="{2687F634-AB90-4ACA-B5D0-865D22E58BA6}"/>
                    </a:ext>
                  </a:extLst>
                </p:cNvPr>
                <p:cNvSpPr>
                  <a:spLocks noChangeAspect="1"/>
                </p:cNvSpPr>
                <p:nvPr/>
              </p:nvSpPr>
              <p:spPr bwMode="gray">
                <a:xfrm>
                  <a:off x="840" y="3015"/>
                  <a:ext cx="345" cy="532"/>
                </a:xfrm>
                <a:custGeom>
                  <a:avLst/>
                  <a:gdLst>
                    <a:gd name="T0" fmla="*/ 146 w 146"/>
                    <a:gd name="T1" fmla="*/ 16 h 225"/>
                    <a:gd name="T2" fmla="*/ 143 w 146"/>
                    <a:gd name="T3" fmla="*/ 14 h 225"/>
                    <a:gd name="T4" fmla="*/ 39 w 146"/>
                    <a:gd name="T5" fmla="*/ 193 h 225"/>
                    <a:gd name="T6" fmla="*/ 26 w 146"/>
                    <a:gd name="T7" fmla="*/ 193 h 225"/>
                    <a:gd name="T8" fmla="*/ 25 w 146"/>
                    <a:gd name="T9" fmla="*/ 193 h 225"/>
                    <a:gd name="T10" fmla="*/ 18 w 146"/>
                    <a:gd name="T11" fmla="*/ 181 h 225"/>
                    <a:gd name="T12" fmla="*/ 122 w 146"/>
                    <a:gd name="T13" fmla="*/ 2 h 225"/>
                    <a:gd name="T14" fmla="*/ 119 w 146"/>
                    <a:gd name="T15" fmla="*/ 0 h 225"/>
                    <a:gd name="T16" fmla="*/ 16 w 146"/>
                    <a:gd name="T17" fmla="*/ 179 h 225"/>
                    <a:gd name="T18" fmla="*/ 4 w 146"/>
                    <a:gd name="T19" fmla="*/ 180 h 225"/>
                    <a:gd name="T20" fmla="*/ 4 w 146"/>
                    <a:gd name="T21" fmla="*/ 180 h 225"/>
                    <a:gd name="T22" fmla="*/ 0 w 146"/>
                    <a:gd name="T23" fmla="*/ 216 h 225"/>
                    <a:gd name="T24" fmla="*/ 16 w 146"/>
                    <a:gd name="T25" fmla="*/ 225 h 225"/>
                    <a:gd name="T26" fmla="*/ 46 w 146"/>
                    <a:gd name="T27" fmla="*/ 204 h 225"/>
                    <a:gd name="T28" fmla="*/ 46 w 146"/>
                    <a:gd name="T29" fmla="*/ 203 h 225"/>
                    <a:gd name="T30" fmla="*/ 42 w 146"/>
                    <a:gd name="T31" fmla="*/ 194 h 225"/>
                    <a:gd name="T32" fmla="*/ 146 w 146"/>
                    <a:gd name="T33" fmla="*/ 1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25">
                      <a:moveTo>
                        <a:pt x="146" y="16"/>
                      </a:moveTo>
                      <a:cubicBezTo>
                        <a:pt x="145" y="15"/>
                        <a:pt x="144" y="15"/>
                        <a:pt x="143" y="14"/>
                      </a:cubicBezTo>
                      <a:cubicBezTo>
                        <a:pt x="39" y="193"/>
                        <a:pt x="39" y="193"/>
                        <a:pt x="39" y="193"/>
                      </a:cubicBezTo>
                      <a:cubicBezTo>
                        <a:pt x="26" y="193"/>
                        <a:pt x="26" y="193"/>
                        <a:pt x="26" y="193"/>
                      </a:cubicBezTo>
                      <a:cubicBezTo>
                        <a:pt x="25" y="193"/>
                        <a:pt x="25" y="193"/>
                        <a:pt x="25" y="193"/>
                      </a:cubicBezTo>
                      <a:cubicBezTo>
                        <a:pt x="18" y="181"/>
                        <a:pt x="18" y="181"/>
                        <a:pt x="18" y="181"/>
                      </a:cubicBezTo>
                      <a:cubicBezTo>
                        <a:pt x="122" y="2"/>
                        <a:pt x="122" y="2"/>
                        <a:pt x="122" y="2"/>
                      </a:cubicBezTo>
                      <a:cubicBezTo>
                        <a:pt x="121" y="1"/>
                        <a:pt x="120" y="1"/>
                        <a:pt x="119" y="0"/>
                      </a:cubicBezTo>
                      <a:cubicBezTo>
                        <a:pt x="16" y="179"/>
                        <a:pt x="16" y="179"/>
                        <a:pt x="16" y="179"/>
                      </a:cubicBezTo>
                      <a:cubicBezTo>
                        <a:pt x="4" y="180"/>
                        <a:pt x="4" y="180"/>
                        <a:pt x="4" y="180"/>
                      </a:cubicBezTo>
                      <a:cubicBezTo>
                        <a:pt x="4" y="180"/>
                        <a:pt x="4" y="180"/>
                        <a:pt x="4" y="180"/>
                      </a:cubicBezTo>
                      <a:cubicBezTo>
                        <a:pt x="4" y="180"/>
                        <a:pt x="2" y="200"/>
                        <a:pt x="0" y="216"/>
                      </a:cubicBezTo>
                      <a:cubicBezTo>
                        <a:pt x="16" y="225"/>
                        <a:pt x="16" y="225"/>
                        <a:pt x="16" y="225"/>
                      </a:cubicBezTo>
                      <a:cubicBezTo>
                        <a:pt x="29" y="216"/>
                        <a:pt x="45" y="205"/>
                        <a:pt x="46" y="204"/>
                      </a:cubicBezTo>
                      <a:cubicBezTo>
                        <a:pt x="46" y="204"/>
                        <a:pt x="46" y="204"/>
                        <a:pt x="46" y="203"/>
                      </a:cubicBezTo>
                      <a:cubicBezTo>
                        <a:pt x="42" y="194"/>
                        <a:pt x="42" y="194"/>
                        <a:pt x="42" y="194"/>
                      </a:cubicBezTo>
                      <a:lnTo>
                        <a:pt x="14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393" name="Group 137">
                <a:extLst>
                  <a:ext uri="{FF2B5EF4-FFF2-40B4-BE49-F238E27FC236}">
                    <a16:creationId xmlns:a16="http://schemas.microsoft.com/office/drawing/2014/main" id="{6BC6C6E4-5343-4031-A927-4A954531297F}"/>
                  </a:ext>
                </a:extLst>
              </p:cNvPr>
              <p:cNvGrpSpPr>
                <a:grpSpLocks/>
              </p:cNvGrpSpPr>
              <p:nvPr/>
            </p:nvGrpSpPr>
            <p:grpSpPr bwMode="auto">
              <a:xfrm>
                <a:off x="5343" y="881"/>
                <a:ext cx="415" cy="592"/>
                <a:chOff x="5343" y="881"/>
                <a:chExt cx="415" cy="592"/>
              </a:xfrm>
            </p:grpSpPr>
            <p:grpSp>
              <p:nvGrpSpPr>
                <p:cNvPr id="394" name="Group 138">
                  <a:extLst>
                    <a:ext uri="{FF2B5EF4-FFF2-40B4-BE49-F238E27FC236}">
                      <a16:creationId xmlns:a16="http://schemas.microsoft.com/office/drawing/2014/main" id="{0B936D45-FE25-497A-8E48-419F528D93AB}"/>
                    </a:ext>
                  </a:extLst>
                </p:cNvPr>
                <p:cNvGrpSpPr>
                  <a:grpSpLocks noChangeAspect="1"/>
                </p:cNvGrpSpPr>
                <p:nvPr/>
              </p:nvGrpSpPr>
              <p:grpSpPr bwMode="auto">
                <a:xfrm>
                  <a:off x="5343" y="1062"/>
                  <a:ext cx="415" cy="411"/>
                  <a:chOff x="4844" y="1480"/>
                  <a:chExt cx="487" cy="482"/>
                </a:xfrm>
              </p:grpSpPr>
              <p:sp>
                <p:nvSpPr>
                  <p:cNvPr id="400" name="Freeform 139">
                    <a:extLst>
                      <a:ext uri="{FF2B5EF4-FFF2-40B4-BE49-F238E27FC236}">
                        <a16:creationId xmlns:a16="http://schemas.microsoft.com/office/drawing/2014/main" id="{018BC4B9-5D20-4C3E-9BEF-F76EEF7971D3}"/>
                      </a:ext>
                    </a:extLst>
                  </p:cNvPr>
                  <p:cNvSpPr>
                    <a:spLocks noChangeAspect="1" noEditPoints="1"/>
                  </p:cNvSpPr>
                  <p:nvPr/>
                </p:nvSpPr>
                <p:spPr bwMode="auto">
                  <a:xfrm>
                    <a:off x="4844" y="1480"/>
                    <a:ext cx="487" cy="482"/>
                  </a:xfrm>
                  <a:custGeom>
                    <a:avLst/>
                    <a:gdLst>
                      <a:gd name="T0" fmla="*/ 108 w 206"/>
                      <a:gd name="T1" fmla="*/ 160 h 204"/>
                      <a:gd name="T2" fmla="*/ 135 w 206"/>
                      <a:gd name="T3" fmla="*/ 160 h 204"/>
                      <a:gd name="T4" fmla="*/ 115 w 206"/>
                      <a:gd name="T5" fmla="*/ 170 h 204"/>
                      <a:gd name="T6" fmla="*/ 107 w 206"/>
                      <a:gd name="T7" fmla="*/ 193 h 204"/>
                      <a:gd name="T8" fmla="*/ 107 w 206"/>
                      <a:gd name="T9" fmla="*/ 194 h 204"/>
                      <a:gd name="T10" fmla="*/ 130 w 206"/>
                      <a:gd name="T11" fmla="*/ 200 h 204"/>
                      <a:gd name="T12" fmla="*/ 144 w 206"/>
                      <a:gd name="T13" fmla="*/ 194 h 204"/>
                      <a:gd name="T14" fmla="*/ 165 w 206"/>
                      <a:gd name="T15" fmla="*/ 184 h 204"/>
                      <a:gd name="T16" fmla="*/ 195 w 206"/>
                      <a:gd name="T17" fmla="*/ 169 h 204"/>
                      <a:gd name="T18" fmla="*/ 200 w 206"/>
                      <a:gd name="T19" fmla="*/ 167 h 204"/>
                      <a:gd name="T20" fmla="*/ 205 w 206"/>
                      <a:gd name="T21" fmla="*/ 160 h 204"/>
                      <a:gd name="T22" fmla="*/ 206 w 206"/>
                      <a:gd name="T23" fmla="*/ 160 h 204"/>
                      <a:gd name="T24" fmla="*/ 206 w 206"/>
                      <a:gd name="T25" fmla="*/ 24 h 204"/>
                      <a:gd name="T26" fmla="*/ 180 w 206"/>
                      <a:gd name="T27" fmla="*/ 0 h 204"/>
                      <a:gd name="T28" fmla="*/ 24 w 206"/>
                      <a:gd name="T29" fmla="*/ 0 h 204"/>
                      <a:gd name="T30" fmla="*/ 0 w 206"/>
                      <a:gd name="T31" fmla="*/ 24 h 204"/>
                      <a:gd name="T32" fmla="*/ 0 w 206"/>
                      <a:gd name="T33" fmla="*/ 160 h 204"/>
                      <a:gd name="T34" fmla="*/ 0 w 206"/>
                      <a:gd name="T35" fmla="*/ 160 h 204"/>
                      <a:gd name="T36" fmla="*/ 5 w 206"/>
                      <a:gd name="T37" fmla="*/ 167 h 204"/>
                      <a:gd name="T38" fmla="*/ 10 w 206"/>
                      <a:gd name="T39" fmla="*/ 169 h 204"/>
                      <a:gd name="T40" fmla="*/ 41 w 206"/>
                      <a:gd name="T41" fmla="*/ 184 h 204"/>
                      <a:gd name="T42" fmla="*/ 62 w 206"/>
                      <a:gd name="T43" fmla="*/ 194 h 204"/>
                      <a:gd name="T44" fmla="*/ 76 w 206"/>
                      <a:gd name="T45" fmla="*/ 200 h 204"/>
                      <a:gd name="T46" fmla="*/ 98 w 206"/>
                      <a:gd name="T47" fmla="*/ 194 h 204"/>
                      <a:gd name="T48" fmla="*/ 99 w 206"/>
                      <a:gd name="T49" fmla="*/ 193 h 204"/>
                      <a:gd name="T50" fmla="*/ 91 w 206"/>
                      <a:gd name="T51" fmla="*/ 170 h 204"/>
                      <a:gd name="T52" fmla="*/ 71 w 206"/>
                      <a:gd name="T53" fmla="*/ 160 h 204"/>
                      <a:gd name="T54" fmla="*/ 90 w 206"/>
                      <a:gd name="T55" fmla="*/ 160 h 204"/>
                      <a:gd name="T56" fmla="*/ 99 w 206"/>
                      <a:gd name="T57" fmla="*/ 160 h 204"/>
                      <a:gd name="T58" fmla="*/ 99 w 206"/>
                      <a:gd name="T59" fmla="*/ 160 h 204"/>
                      <a:gd name="T60" fmla="*/ 34 w 206"/>
                      <a:gd name="T61" fmla="*/ 143 h 204"/>
                      <a:gd name="T62" fmla="*/ 34 w 206"/>
                      <a:gd name="T63" fmla="*/ 64 h 204"/>
                      <a:gd name="T64" fmla="*/ 40 w 206"/>
                      <a:gd name="T65" fmla="*/ 64 h 204"/>
                      <a:gd name="T66" fmla="*/ 40 w 206"/>
                      <a:gd name="T67" fmla="*/ 146 h 204"/>
                      <a:gd name="T68" fmla="*/ 34 w 206"/>
                      <a:gd name="T69" fmla="*/ 143 h 204"/>
                      <a:gd name="T70" fmla="*/ 165 w 206"/>
                      <a:gd name="T71" fmla="*/ 64 h 204"/>
                      <a:gd name="T72" fmla="*/ 172 w 206"/>
                      <a:gd name="T73" fmla="*/ 64 h 204"/>
                      <a:gd name="T74" fmla="*/ 172 w 206"/>
                      <a:gd name="T75" fmla="*/ 143 h 204"/>
                      <a:gd name="T76" fmla="*/ 165 w 206"/>
                      <a:gd name="T77" fmla="*/ 146 h 204"/>
                      <a:gd name="T78" fmla="*/ 165 w 206"/>
                      <a:gd name="T79" fmla="*/ 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204">
                        <a:moveTo>
                          <a:pt x="108" y="160"/>
                        </a:moveTo>
                        <a:cubicBezTo>
                          <a:pt x="135" y="160"/>
                          <a:pt x="135" y="160"/>
                          <a:pt x="135" y="160"/>
                        </a:cubicBezTo>
                        <a:cubicBezTo>
                          <a:pt x="123" y="166"/>
                          <a:pt x="115" y="170"/>
                          <a:pt x="115" y="170"/>
                        </a:cubicBezTo>
                        <a:cubicBezTo>
                          <a:pt x="107" y="173"/>
                          <a:pt x="102" y="184"/>
                          <a:pt x="107" y="193"/>
                        </a:cubicBezTo>
                        <a:cubicBezTo>
                          <a:pt x="107" y="193"/>
                          <a:pt x="107" y="193"/>
                          <a:pt x="107" y="194"/>
                        </a:cubicBezTo>
                        <a:cubicBezTo>
                          <a:pt x="112" y="202"/>
                          <a:pt x="122" y="204"/>
                          <a:pt x="130" y="200"/>
                        </a:cubicBezTo>
                        <a:cubicBezTo>
                          <a:pt x="130" y="200"/>
                          <a:pt x="135" y="198"/>
                          <a:pt x="144" y="194"/>
                        </a:cubicBezTo>
                        <a:cubicBezTo>
                          <a:pt x="150" y="191"/>
                          <a:pt x="157" y="187"/>
                          <a:pt x="165" y="184"/>
                        </a:cubicBezTo>
                        <a:cubicBezTo>
                          <a:pt x="174" y="179"/>
                          <a:pt x="184" y="174"/>
                          <a:pt x="195" y="169"/>
                        </a:cubicBezTo>
                        <a:cubicBezTo>
                          <a:pt x="197" y="168"/>
                          <a:pt x="198" y="168"/>
                          <a:pt x="200" y="167"/>
                        </a:cubicBezTo>
                        <a:cubicBezTo>
                          <a:pt x="202" y="165"/>
                          <a:pt x="204" y="163"/>
                          <a:pt x="205" y="160"/>
                        </a:cubicBezTo>
                        <a:cubicBezTo>
                          <a:pt x="206" y="160"/>
                          <a:pt x="206" y="160"/>
                          <a:pt x="206" y="160"/>
                        </a:cubicBezTo>
                        <a:cubicBezTo>
                          <a:pt x="206" y="97"/>
                          <a:pt x="206" y="29"/>
                          <a:pt x="206" y="24"/>
                        </a:cubicBezTo>
                        <a:cubicBezTo>
                          <a:pt x="206" y="13"/>
                          <a:pt x="195" y="0"/>
                          <a:pt x="180" y="0"/>
                        </a:cubicBezTo>
                        <a:cubicBezTo>
                          <a:pt x="166" y="0"/>
                          <a:pt x="38" y="0"/>
                          <a:pt x="24" y="0"/>
                        </a:cubicBezTo>
                        <a:cubicBezTo>
                          <a:pt x="10" y="0"/>
                          <a:pt x="0" y="14"/>
                          <a:pt x="0" y="24"/>
                        </a:cubicBezTo>
                        <a:cubicBezTo>
                          <a:pt x="0" y="28"/>
                          <a:pt x="0" y="97"/>
                          <a:pt x="0" y="160"/>
                        </a:cubicBezTo>
                        <a:cubicBezTo>
                          <a:pt x="0" y="160"/>
                          <a:pt x="0" y="160"/>
                          <a:pt x="0" y="160"/>
                        </a:cubicBezTo>
                        <a:cubicBezTo>
                          <a:pt x="1" y="163"/>
                          <a:pt x="3" y="165"/>
                          <a:pt x="5" y="167"/>
                        </a:cubicBezTo>
                        <a:cubicBezTo>
                          <a:pt x="7" y="168"/>
                          <a:pt x="9" y="168"/>
                          <a:pt x="10" y="169"/>
                        </a:cubicBezTo>
                        <a:cubicBezTo>
                          <a:pt x="21" y="174"/>
                          <a:pt x="32" y="179"/>
                          <a:pt x="41" y="184"/>
                        </a:cubicBezTo>
                        <a:cubicBezTo>
                          <a:pt x="49" y="187"/>
                          <a:pt x="56" y="191"/>
                          <a:pt x="62" y="194"/>
                        </a:cubicBezTo>
                        <a:cubicBezTo>
                          <a:pt x="70" y="198"/>
                          <a:pt x="76" y="200"/>
                          <a:pt x="76" y="200"/>
                        </a:cubicBezTo>
                        <a:cubicBezTo>
                          <a:pt x="84" y="204"/>
                          <a:pt x="94" y="202"/>
                          <a:pt x="98" y="194"/>
                        </a:cubicBezTo>
                        <a:cubicBezTo>
                          <a:pt x="99" y="193"/>
                          <a:pt x="99" y="193"/>
                          <a:pt x="99" y="193"/>
                        </a:cubicBezTo>
                        <a:cubicBezTo>
                          <a:pt x="103" y="184"/>
                          <a:pt x="98" y="173"/>
                          <a:pt x="91" y="170"/>
                        </a:cubicBezTo>
                        <a:cubicBezTo>
                          <a:pt x="90" y="170"/>
                          <a:pt x="83" y="166"/>
                          <a:pt x="71" y="160"/>
                        </a:cubicBezTo>
                        <a:cubicBezTo>
                          <a:pt x="90" y="160"/>
                          <a:pt x="90" y="160"/>
                          <a:pt x="90" y="160"/>
                        </a:cubicBezTo>
                        <a:cubicBezTo>
                          <a:pt x="99" y="160"/>
                          <a:pt x="99" y="160"/>
                          <a:pt x="99" y="160"/>
                        </a:cubicBezTo>
                        <a:cubicBezTo>
                          <a:pt x="99" y="160"/>
                          <a:pt x="99" y="160"/>
                          <a:pt x="99" y="160"/>
                        </a:cubicBezTo>
                        <a:moveTo>
                          <a:pt x="34" y="143"/>
                        </a:moveTo>
                        <a:cubicBezTo>
                          <a:pt x="34" y="101"/>
                          <a:pt x="34" y="64"/>
                          <a:pt x="34" y="64"/>
                        </a:cubicBezTo>
                        <a:cubicBezTo>
                          <a:pt x="40" y="64"/>
                          <a:pt x="40" y="64"/>
                          <a:pt x="40" y="64"/>
                        </a:cubicBezTo>
                        <a:cubicBezTo>
                          <a:pt x="40" y="64"/>
                          <a:pt x="40" y="97"/>
                          <a:pt x="40" y="146"/>
                        </a:cubicBezTo>
                        <a:cubicBezTo>
                          <a:pt x="38" y="145"/>
                          <a:pt x="36" y="144"/>
                          <a:pt x="34" y="143"/>
                        </a:cubicBezTo>
                        <a:close/>
                        <a:moveTo>
                          <a:pt x="165" y="64"/>
                        </a:moveTo>
                        <a:cubicBezTo>
                          <a:pt x="172" y="64"/>
                          <a:pt x="172" y="64"/>
                          <a:pt x="172" y="64"/>
                        </a:cubicBezTo>
                        <a:cubicBezTo>
                          <a:pt x="172" y="64"/>
                          <a:pt x="172" y="100"/>
                          <a:pt x="172" y="143"/>
                        </a:cubicBezTo>
                        <a:cubicBezTo>
                          <a:pt x="169" y="144"/>
                          <a:pt x="167" y="145"/>
                          <a:pt x="165" y="146"/>
                        </a:cubicBezTo>
                        <a:cubicBezTo>
                          <a:pt x="165" y="97"/>
                          <a:pt x="165" y="64"/>
                          <a:pt x="165" y="64"/>
                        </a:cubicBezTo>
                        <a:close/>
                      </a:path>
                    </a:pathLst>
                  </a:custGeom>
                  <a:solidFill>
                    <a:srgbClr val="5588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01" name="Oval 140">
                    <a:extLst>
                      <a:ext uri="{FF2B5EF4-FFF2-40B4-BE49-F238E27FC236}">
                        <a16:creationId xmlns:a16="http://schemas.microsoft.com/office/drawing/2014/main" id="{A3474B8A-2311-4092-8D3A-B1E3C5EE045D}"/>
                      </a:ext>
                    </a:extLst>
                  </p:cNvPr>
                  <p:cNvSpPr>
                    <a:spLocks noChangeAspect="1" noChangeArrowheads="1"/>
                  </p:cNvSpPr>
                  <p:nvPr/>
                </p:nvSpPr>
                <p:spPr bwMode="auto">
                  <a:xfrm>
                    <a:off x="5077" y="1771"/>
                    <a:ext cx="21" cy="21"/>
                  </a:xfrm>
                  <a:prstGeom prst="ellipse">
                    <a:avLst/>
                  </a:pr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02" name="Freeform 141">
                    <a:extLst>
                      <a:ext uri="{FF2B5EF4-FFF2-40B4-BE49-F238E27FC236}">
                        <a16:creationId xmlns:a16="http://schemas.microsoft.com/office/drawing/2014/main" id="{EDBC6A63-FAA3-4894-870E-BDE790A768A9}"/>
                      </a:ext>
                    </a:extLst>
                  </p:cNvPr>
                  <p:cNvSpPr>
                    <a:spLocks noChangeAspect="1"/>
                  </p:cNvSpPr>
                  <p:nvPr/>
                </p:nvSpPr>
                <p:spPr bwMode="auto">
                  <a:xfrm>
                    <a:off x="5097" y="1875"/>
                    <a:ext cx="82" cy="78"/>
                  </a:xfrm>
                  <a:custGeom>
                    <a:avLst/>
                    <a:gdLst>
                      <a:gd name="T0" fmla="*/ 3 w 35"/>
                      <a:gd name="T1" fmla="*/ 25 h 33"/>
                      <a:gd name="T2" fmla="*/ 21 w 35"/>
                      <a:gd name="T3" fmla="*/ 30 h 33"/>
                      <a:gd name="T4" fmla="*/ 35 w 35"/>
                      <a:gd name="T5" fmla="*/ 23 h 33"/>
                      <a:gd name="T6" fmla="*/ 24 w 35"/>
                      <a:gd name="T7" fmla="*/ 0 h 33"/>
                      <a:gd name="T8" fmla="*/ 10 w 35"/>
                      <a:gd name="T9" fmla="*/ 6 h 33"/>
                      <a:gd name="T10" fmla="*/ 3 w 35"/>
                      <a:gd name="T11" fmla="*/ 25 h 33"/>
                    </a:gdLst>
                    <a:ahLst/>
                    <a:cxnLst>
                      <a:cxn ang="0">
                        <a:pos x="T0" y="T1"/>
                      </a:cxn>
                      <a:cxn ang="0">
                        <a:pos x="T2" y="T3"/>
                      </a:cxn>
                      <a:cxn ang="0">
                        <a:pos x="T4" y="T5"/>
                      </a:cxn>
                      <a:cxn ang="0">
                        <a:pos x="T6" y="T7"/>
                      </a:cxn>
                      <a:cxn ang="0">
                        <a:pos x="T8" y="T9"/>
                      </a:cxn>
                      <a:cxn ang="0">
                        <a:pos x="T10" y="T11"/>
                      </a:cxn>
                    </a:cxnLst>
                    <a:rect l="0" t="0" r="r" b="b"/>
                    <a:pathLst>
                      <a:path w="35" h="33">
                        <a:moveTo>
                          <a:pt x="3" y="25"/>
                        </a:moveTo>
                        <a:cubicBezTo>
                          <a:pt x="7" y="32"/>
                          <a:pt x="15" y="33"/>
                          <a:pt x="21" y="30"/>
                        </a:cubicBezTo>
                        <a:cubicBezTo>
                          <a:pt x="21" y="30"/>
                          <a:pt x="21" y="30"/>
                          <a:pt x="35" y="23"/>
                        </a:cubicBezTo>
                        <a:cubicBezTo>
                          <a:pt x="35" y="23"/>
                          <a:pt x="35" y="23"/>
                          <a:pt x="24" y="0"/>
                        </a:cubicBezTo>
                        <a:cubicBezTo>
                          <a:pt x="24" y="0"/>
                          <a:pt x="24" y="0"/>
                          <a:pt x="10" y="6"/>
                        </a:cubicBezTo>
                        <a:cubicBezTo>
                          <a:pt x="4" y="9"/>
                          <a:pt x="0" y="17"/>
                          <a:pt x="3" y="25"/>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03" name="Freeform 142">
                    <a:extLst>
                      <a:ext uri="{FF2B5EF4-FFF2-40B4-BE49-F238E27FC236}">
                        <a16:creationId xmlns:a16="http://schemas.microsoft.com/office/drawing/2014/main" id="{7C2CCFDE-88CE-47B0-A089-6C69B5429A6F}"/>
                      </a:ext>
                    </a:extLst>
                  </p:cNvPr>
                  <p:cNvSpPr>
                    <a:spLocks noChangeAspect="1"/>
                  </p:cNvSpPr>
                  <p:nvPr/>
                </p:nvSpPr>
                <p:spPr bwMode="auto">
                  <a:xfrm>
                    <a:off x="4993" y="1873"/>
                    <a:ext cx="82" cy="77"/>
                  </a:xfrm>
                  <a:custGeom>
                    <a:avLst/>
                    <a:gdLst>
                      <a:gd name="T0" fmla="*/ 32 w 35"/>
                      <a:gd name="T1" fmla="*/ 25 h 33"/>
                      <a:gd name="T2" fmla="*/ 14 w 35"/>
                      <a:gd name="T3" fmla="*/ 30 h 33"/>
                      <a:gd name="T4" fmla="*/ 0 w 35"/>
                      <a:gd name="T5" fmla="*/ 23 h 33"/>
                      <a:gd name="T6" fmla="*/ 11 w 35"/>
                      <a:gd name="T7" fmla="*/ 0 h 33"/>
                      <a:gd name="T8" fmla="*/ 25 w 35"/>
                      <a:gd name="T9" fmla="*/ 7 h 33"/>
                      <a:gd name="T10" fmla="*/ 32 w 35"/>
                      <a:gd name="T11" fmla="*/ 25 h 33"/>
                    </a:gdLst>
                    <a:ahLst/>
                    <a:cxnLst>
                      <a:cxn ang="0">
                        <a:pos x="T0" y="T1"/>
                      </a:cxn>
                      <a:cxn ang="0">
                        <a:pos x="T2" y="T3"/>
                      </a:cxn>
                      <a:cxn ang="0">
                        <a:pos x="T4" y="T5"/>
                      </a:cxn>
                      <a:cxn ang="0">
                        <a:pos x="T6" y="T7"/>
                      </a:cxn>
                      <a:cxn ang="0">
                        <a:pos x="T8" y="T9"/>
                      </a:cxn>
                      <a:cxn ang="0">
                        <a:pos x="T10" y="T11"/>
                      </a:cxn>
                    </a:cxnLst>
                    <a:rect l="0" t="0" r="r" b="b"/>
                    <a:pathLst>
                      <a:path w="35" h="33">
                        <a:moveTo>
                          <a:pt x="32" y="25"/>
                        </a:moveTo>
                        <a:cubicBezTo>
                          <a:pt x="28" y="32"/>
                          <a:pt x="20" y="33"/>
                          <a:pt x="14" y="30"/>
                        </a:cubicBezTo>
                        <a:cubicBezTo>
                          <a:pt x="14" y="30"/>
                          <a:pt x="14" y="30"/>
                          <a:pt x="0" y="23"/>
                        </a:cubicBezTo>
                        <a:cubicBezTo>
                          <a:pt x="0" y="23"/>
                          <a:pt x="0" y="23"/>
                          <a:pt x="11" y="0"/>
                        </a:cubicBezTo>
                        <a:cubicBezTo>
                          <a:pt x="11" y="0"/>
                          <a:pt x="11" y="0"/>
                          <a:pt x="25" y="7"/>
                        </a:cubicBezTo>
                        <a:cubicBezTo>
                          <a:pt x="31" y="10"/>
                          <a:pt x="35" y="18"/>
                          <a:pt x="32" y="25"/>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04" name="Freeform 143">
                    <a:extLst>
                      <a:ext uri="{FF2B5EF4-FFF2-40B4-BE49-F238E27FC236}">
                        <a16:creationId xmlns:a16="http://schemas.microsoft.com/office/drawing/2014/main" id="{50EFCBBB-6739-4192-A1FA-BA5912C32716}"/>
                      </a:ext>
                    </a:extLst>
                  </p:cNvPr>
                  <p:cNvSpPr>
                    <a:spLocks noChangeAspect="1"/>
                  </p:cNvSpPr>
                  <p:nvPr/>
                </p:nvSpPr>
                <p:spPr bwMode="auto">
                  <a:xfrm>
                    <a:off x="5005" y="1490"/>
                    <a:ext cx="165" cy="217"/>
                  </a:xfrm>
                  <a:custGeom>
                    <a:avLst/>
                    <a:gdLst>
                      <a:gd name="T0" fmla="*/ 165 w 165"/>
                      <a:gd name="T1" fmla="*/ 0 h 217"/>
                      <a:gd name="T2" fmla="*/ 106 w 165"/>
                      <a:gd name="T3" fmla="*/ 0 h 217"/>
                      <a:gd name="T4" fmla="*/ 59 w 165"/>
                      <a:gd name="T5" fmla="*/ 0 h 217"/>
                      <a:gd name="T6" fmla="*/ 0 w 165"/>
                      <a:gd name="T7" fmla="*/ 0 h 217"/>
                      <a:gd name="T8" fmla="*/ 56 w 165"/>
                      <a:gd name="T9" fmla="*/ 151 h 217"/>
                      <a:gd name="T10" fmla="*/ 56 w 165"/>
                      <a:gd name="T11" fmla="*/ 151 h 217"/>
                      <a:gd name="T12" fmla="*/ 82 w 165"/>
                      <a:gd name="T13" fmla="*/ 217 h 217"/>
                      <a:gd name="T14" fmla="*/ 82 w 165"/>
                      <a:gd name="T15" fmla="*/ 215 h 217"/>
                      <a:gd name="T16" fmla="*/ 96 w 165"/>
                      <a:gd name="T17" fmla="*/ 182 h 217"/>
                      <a:gd name="T18" fmla="*/ 108 w 165"/>
                      <a:gd name="T19" fmla="*/ 151 h 217"/>
                      <a:gd name="T20" fmla="*/ 108 w 165"/>
                      <a:gd name="T21" fmla="*/ 151 h 217"/>
                      <a:gd name="T22" fmla="*/ 165 w 165"/>
                      <a:gd name="T2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17">
                        <a:moveTo>
                          <a:pt x="165" y="0"/>
                        </a:moveTo>
                        <a:lnTo>
                          <a:pt x="106" y="0"/>
                        </a:lnTo>
                        <a:lnTo>
                          <a:pt x="59" y="0"/>
                        </a:lnTo>
                        <a:lnTo>
                          <a:pt x="0" y="0"/>
                        </a:lnTo>
                        <a:lnTo>
                          <a:pt x="56" y="151"/>
                        </a:lnTo>
                        <a:lnTo>
                          <a:pt x="56" y="151"/>
                        </a:lnTo>
                        <a:lnTo>
                          <a:pt x="82" y="217"/>
                        </a:lnTo>
                        <a:lnTo>
                          <a:pt x="82" y="215"/>
                        </a:lnTo>
                        <a:lnTo>
                          <a:pt x="96" y="182"/>
                        </a:lnTo>
                        <a:lnTo>
                          <a:pt x="108" y="151"/>
                        </a:lnTo>
                        <a:lnTo>
                          <a:pt x="108" y="151"/>
                        </a:lnTo>
                        <a:lnTo>
                          <a:pt x="165" y="0"/>
                        </a:ln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05" name="Freeform 144">
                    <a:extLst>
                      <a:ext uri="{FF2B5EF4-FFF2-40B4-BE49-F238E27FC236}">
                        <a16:creationId xmlns:a16="http://schemas.microsoft.com/office/drawing/2014/main" id="{1B7E09E7-A348-4B64-B8CD-3185B29FDE5D}"/>
                      </a:ext>
                    </a:extLst>
                  </p:cNvPr>
                  <p:cNvSpPr>
                    <a:spLocks noChangeAspect="1"/>
                  </p:cNvSpPr>
                  <p:nvPr/>
                </p:nvSpPr>
                <p:spPr bwMode="auto">
                  <a:xfrm>
                    <a:off x="5062" y="1490"/>
                    <a:ext cx="52" cy="217"/>
                  </a:xfrm>
                  <a:custGeom>
                    <a:avLst/>
                    <a:gdLst>
                      <a:gd name="T0" fmla="*/ 0 w 52"/>
                      <a:gd name="T1" fmla="*/ 151 h 217"/>
                      <a:gd name="T2" fmla="*/ 0 w 52"/>
                      <a:gd name="T3" fmla="*/ 151 h 217"/>
                      <a:gd name="T4" fmla="*/ 26 w 52"/>
                      <a:gd name="T5" fmla="*/ 217 h 217"/>
                      <a:gd name="T6" fmla="*/ 26 w 52"/>
                      <a:gd name="T7" fmla="*/ 215 h 217"/>
                      <a:gd name="T8" fmla="*/ 40 w 52"/>
                      <a:gd name="T9" fmla="*/ 182 h 217"/>
                      <a:gd name="T10" fmla="*/ 52 w 52"/>
                      <a:gd name="T11" fmla="*/ 151 h 217"/>
                      <a:gd name="T12" fmla="*/ 52 w 52"/>
                      <a:gd name="T13" fmla="*/ 151 h 217"/>
                      <a:gd name="T14" fmla="*/ 29 w 52"/>
                      <a:gd name="T15" fmla="*/ 31 h 217"/>
                      <a:gd name="T16" fmla="*/ 50 w 52"/>
                      <a:gd name="T17" fmla="*/ 0 h 217"/>
                      <a:gd name="T18" fmla="*/ 3 w 52"/>
                      <a:gd name="T19" fmla="*/ 0 h 217"/>
                      <a:gd name="T20" fmla="*/ 24 w 52"/>
                      <a:gd name="T21" fmla="*/ 31 h 217"/>
                      <a:gd name="T22" fmla="*/ 0 w 52"/>
                      <a:gd name="T23" fmla="*/ 15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217">
                        <a:moveTo>
                          <a:pt x="0" y="151"/>
                        </a:moveTo>
                        <a:lnTo>
                          <a:pt x="0" y="151"/>
                        </a:lnTo>
                        <a:lnTo>
                          <a:pt x="26" y="217"/>
                        </a:lnTo>
                        <a:lnTo>
                          <a:pt x="26" y="215"/>
                        </a:lnTo>
                        <a:lnTo>
                          <a:pt x="40" y="182"/>
                        </a:lnTo>
                        <a:lnTo>
                          <a:pt x="52" y="151"/>
                        </a:lnTo>
                        <a:lnTo>
                          <a:pt x="52" y="151"/>
                        </a:lnTo>
                        <a:lnTo>
                          <a:pt x="29" y="31"/>
                        </a:lnTo>
                        <a:lnTo>
                          <a:pt x="50" y="0"/>
                        </a:lnTo>
                        <a:lnTo>
                          <a:pt x="3" y="0"/>
                        </a:lnTo>
                        <a:lnTo>
                          <a:pt x="24" y="31"/>
                        </a:lnTo>
                        <a:lnTo>
                          <a:pt x="0" y="151"/>
                        </a:lnTo>
                        <a:close/>
                      </a:path>
                    </a:pathLst>
                  </a:custGeom>
                  <a:solidFill>
                    <a:srgbClr val="89B1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395" name="Group 145">
                  <a:extLst>
                    <a:ext uri="{FF2B5EF4-FFF2-40B4-BE49-F238E27FC236}">
                      <a16:creationId xmlns:a16="http://schemas.microsoft.com/office/drawing/2014/main" id="{57D66011-5AC6-434C-8EEA-98F3049E37C9}"/>
                    </a:ext>
                  </a:extLst>
                </p:cNvPr>
                <p:cNvGrpSpPr>
                  <a:grpSpLocks/>
                </p:cNvGrpSpPr>
                <p:nvPr/>
              </p:nvGrpSpPr>
              <p:grpSpPr bwMode="auto">
                <a:xfrm>
                  <a:off x="5467" y="881"/>
                  <a:ext cx="168" cy="168"/>
                  <a:chOff x="1304" y="2372"/>
                  <a:chExt cx="168" cy="168"/>
                </a:xfrm>
              </p:grpSpPr>
              <p:sp>
                <p:nvSpPr>
                  <p:cNvPr id="396" name="Oval 146">
                    <a:extLst>
                      <a:ext uri="{FF2B5EF4-FFF2-40B4-BE49-F238E27FC236}">
                        <a16:creationId xmlns:a16="http://schemas.microsoft.com/office/drawing/2014/main" id="{BB5A6002-AF93-49E0-8892-7CC2D58977AF}"/>
                      </a:ext>
                    </a:extLst>
                  </p:cNvPr>
                  <p:cNvSpPr>
                    <a:spLocks noChangeAspect="1" noChangeArrowheads="1"/>
                  </p:cNvSpPr>
                  <p:nvPr/>
                </p:nvSpPr>
                <p:spPr bwMode="gray">
                  <a:xfrm>
                    <a:off x="1304" y="2372"/>
                    <a:ext cx="168" cy="168"/>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97" name="Freeform 147">
                    <a:extLst>
                      <a:ext uri="{FF2B5EF4-FFF2-40B4-BE49-F238E27FC236}">
                        <a16:creationId xmlns:a16="http://schemas.microsoft.com/office/drawing/2014/main" id="{D5119635-895D-4633-98F3-FCBE2E32F965}"/>
                      </a:ext>
                    </a:extLst>
                  </p:cNvPr>
                  <p:cNvSpPr>
                    <a:spLocks noChangeAspect="1"/>
                  </p:cNvSpPr>
                  <p:nvPr/>
                </p:nvSpPr>
                <p:spPr bwMode="gray">
                  <a:xfrm>
                    <a:off x="1314" y="2389"/>
                    <a:ext cx="148" cy="141"/>
                  </a:xfrm>
                  <a:custGeom>
                    <a:avLst/>
                    <a:gdLst>
                      <a:gd name="T0" fmla="*/ 106 w 213"/>
                      <a:gd name="T1" fmla="*/ 202 h 202"/>
                      <a:gd name="T2" fmla="*/ 0 w 213"/>
                      <a:gd name="T3" fmla="*/ 96 h 202"/>
                      <a:gd name="T4" fmla="*/ 5 w 213"/>
                      <a:gd name="T5" fmla="*/ 67 h 202"/>
                      <a:gd name="T6" fmla="*/ 58 w 213"/>
                      <a:gd name="T7" fmla="*/ 2 h 202"/>
                      <a:gd name="T8" fmla="*/ 62 w 213"/>
                      <a:gd name="T9" fmla="*/ 0 h 202"/>
                      <a:gd name="T10" fmla="*/ 194 w 213"/>
                      <a:gd name="T11" fmla="*/ 37 h 202"/>
                      <a:gd name="T12" fmla="*/ 213 w 213"/>
                      <a:gd name="T13" fmla="*/ 96 h 202"/>
                      <a:gd name="T14" fmla="*/ 106 w 213"/>
                      <a:gd name="T15" fmla="*/ 202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02">
                        <a:moveTo>
                          <a:pt x="106" y="202"/>
                        </a:moveTo>
                        <a:cubicBezTo>
                          <a:pt x="48" y="202"/>
                          <a:pt x="0" y="155"/>
                          <a:pt x="0" y="96"/>
                        </a:cubicBezTo>
                        <a:cubicBezTo>
                          <a:pt x="0" y="86"/>
                          <a:pt x="2" y="77"/>
                          <a:pt x="5" y="67"/>
                        </a:cubicBezTo>
                        <a:cubicBezTo>
                          <a:pt x="30" y="53"/>
                          <a:pt x="53" y="26"/>
                          <a:pt x="58" y="2"/>
                        </a:cubicBezTo>
                        <a:cubicBezTo>
                          <a:pt x="60" y="1"/>
                          <a:pt x="61" y="0"/>
                          <a:pt x="62" y="0"/>
                        </a:cubicBezTo>
                        <a:cubicBezTo>
                          <a:pt x="76" y="23"/>
                          <a:pt x="152" y="33"/>
                          <a:pt x="194" y="37"/>
                        </a:cubicBezTo>
                        <a:cubicBezTo>
                          <a:pt x="206" y="54"/>
                          <a:pt x="213" y="74"/>
                          <a:pt x="213" y="96"/>
                        </a:cubicBezTo>
                        <a:cubicBezTo>
                          <a:pt x="213" y="155"/>
                          <a:pt x="165" y="202"/>
                          <a:pt x="106" y="202"/>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98" name="Oval 148">
                    <a:extLst>
                      <a:ext uri="{FF2B5EF4-FFF2-40B4-BE49-F238E27FC236}">
                        <a16:creationId xmlns:a16="http://schemas.microsoft.com/office/drawing/2014/main" id="{EECA95B3-E9D1-441E-A444-7EDB52124C5E}"/>
                      </a:ext>
                    </a:extLst>
                  </p:cNvPr>
                  <p:cNvSpPr>
                    <a:spLocks noChangeAspect="1" noChangeArrowheads="1"/>
                  </p:cNvSpPr>
                  <p:nvPr/>
                </p:nvSpPr>
                <p:spPr bwMode="gray">
                  <a:xfrm>
                    <a:off x="1339" y="2441"/>
                    <a:ext cx="19" cy="19"/>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399" name="Oval 149">
                    <a:extLst>
                      <a:ext uri="{FF2B5EF4-FFF2-40B4-BE49-F238E27FC236}">
                        <a16:creationId xmlns:a16="http://schemas.microsoft.com/office/drawing/2014/main" id="{1A5A9C4F-99D3-47E9-8AAF-453DA041B9E0}"/>
                      </a:ext>
                    </a:extLst>
                  </p:cNvPr>
                  <p:cNvSpPr>
                    <a:spLocks noChangeAspect="1" noChangeArrowheads="1"/>
                  </p:cNvSpPr>
                  <p:nvPr/>
                </p:nvSpPr>
                <p:spPr bwMode="gray">
                  <a:xfrm>
                    <a:off x="1417" y="2441"/>
                    <a:ext cx="20" cy="19"/>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grpSp>
      </p:grpSp>
      <p:grpSp>
        <p:nvGrpSpPr>
          <p:cNvPr id="411" name="Group 128">
            <a:extLst>
              <a:ext uri="{FF2B5EF4-FFF2-40B4-BE49-F238E27FC236}">
                <a16:creationId xmlns:a16="http://schemas.microsoft.com/office/drawing/2014/main" id="{33DF1D0F-70C5-4EDC-9E1D-85DC671128F9}"/>
              </a:ext>
            </a:extLst>
          </p:cNvPr>
          <p:cNvGrpSpPr>
            <a:grpSpLocks/>
          </p:cNvGrpSpPr>
          <p:nvPr/>
        </p:nvGrpSpPr>
        <p:grpSpPr bwMode="auto">
          <a:xfrm>
            <a:off x="8651177" y="3857936"/>
            <a:ext cx="545403" cy="421970"/>
            <a:chOff x="5070" y="881"/>
            <a:chExt cx="950" cy="735"/>
          </a:xfrm>
        </p:grpSpPr>
        <p:grpSp>
          <p:nvGrpSpPr>
            <p:cNvPr id="412" name="Group 129">
              <a:extLst>
                <a:ext uri="{FF2B5EF4-FFF2-40B4-BE49-F238E27FC236}">
                  <a16:creationId xmlns:a16="http://schemas.microsoft.com/office/drawing/2014/main" id="{ECF05916-03E3-4D54-93B4-DF5604BACAE9}"/>
                </a:ext>
              </a:extLst>
            </p:cNvPr>
            <p:cNvGrpSpPr>
              <a:grpSpLocks/>
            </p:cNvGrpSpPr>
            <p:nvPr/>
          </p:nvGrpSpPr>
          <p:grpSpPr bwMode="auto">
            <a:xfrm>
              <a:off x="5070" y="1389"/>
              <a:ext cx="950" cy="227"/>
              <a:chOff x="5070" y="2160"/>
              <a:chExt cx="950" cy="227"/>
            </a:xfrm>
          </p:grpSpPr>
          <p:sp>
            <p:nvSpPr>
              <p:cNvPr id="430" name="Freeform 130">
                <a:extLst>
                  <a:ext uri="{FF2B5EF4-FFF2-40B4-BE49-F238E27FC236}">
                    <a16:creationId xmlns:a16="http://schemas.microsoft.com/office/drawing/2014/main" id="{1E0E4536-1E9C-42EA-B8B2-F3F1EB0661A7}"/>
                  </a:ext>
                </a:extLst>
              </p:cNvPr>
              <p:cNvSpPr>
                <a:spLocks/>
              </p:cNvSpPr>
              <p:nvPr/>
            </p:nvSpPr>
            <p:spPr bwMode="auto">
              <a:xfrm>
                <a:off x="5070" y="2160"/>
                <a:ext cx="950" cy="161"/>
              </a:xfrm>
              <a:custGeom>
                <a:avLst/>
                <a:gdLst>
                  <a:gd name="T0" fmla="*/ 777 w 950"/>
                  <a:gd name="T1" fmla="*/ 0 h 116"/>
                  <a:gd name="T2" fmla="*/ 180 w 950"/>
                  <a:gd name="T3" fmla="*/ 0 h 116"/>
                  <a:gd name="T4" fmla="*/ 0 w 950"/>
                  <a:gd name="T5" fmla="*/ 116 h 116"/>
                  <a:gd name="T6" fmla="*/ 950 w 950"/>
                  <a:gd name="T7" fmla="*/ 116 h 116"/>
                  <a:gd name="T8" fmla="*/ 777 w 950"/>
                  <a:gd name="T9" fmla="*/ 0 h 116"/>
                  <a:gd name="T10" fmla="*/ 777 w 950"/>
                  <a:gd name="T11" fmla="*/ 0 h 116"/>
                </a:gdLst>
                <a:ahLst/>
                <a:cxnLst>
                  <a:cxn ang="0">
                    <a:pos x="T0" y="T1"/>
                  </a:cxn>
                  <a:cxn ang="0">
                    <a:pos x="T2" y="T3"/>
                  </a:cxn>
                  <a:cxn ang="0">
                    <a:pos x="T4" y="T5"/>
                  </a:cxn>
                  <a:cxn ang="0">
                    <a:pos x="T6" y="T7"/>
                  </a:cxn>
                  <a:cxn ang="0">
                    <a:pos x="T8" y="T9"/>
                  </a:cxn>
                  <a:cxn ang="0">
                    <a:pos x="T10" y="T11"/>
                  </a:cxn>
                </a:cxnLst>
                <a:rect l="0" t="0" r="r" b="b"/>
                <a:pathLst>
                  <a:path w="950" h="116">
                    <a:moveTo>
                      <a:pt x="777" y="0"/>
                    </a:moveTo>
                    <a:lnTo>
                      <a:pt x="180" y="0"/>
                    </a:lnTo>
                    <a:lnTo>
                      <a:pt x="0" y="116"/>
                    </a:lnTo>
                    <a:lnTo>
                      <a:pt x="950" y="116"/>
                    </a:lnTo>
                    <a:lnTo>
                      <a:pt x="777" y="0"/>
                    </a:lnTo>
                    <a:lnTo>
                      <a:pt x="777"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31" name="Freeform 131">
                <a:extLst>
                  <a:ext uri="{FF2B5EF4-FFF2-40B4-BE49-F238E27FC236}">
                    <a16:creationId xmlns:a16="http://schemas.microsoft.com/office/drawing/2014/main" id="{E3342669-9176-4352-8991-2E43E8D8D1ED}"/>
                  </a:ext>
                </a:extLst>
              </p:cNvPr>
              <p:cNvSpPr>
                <a:spLocks/>
              </p:cNvSpPr>
              <p:nvPr/>
            </p:nvSpPr>
            <p:spPr bwMode="auto">
              <a:xfrm>
                <a:off x="5072" y="2323"/>
                <a:ext cx="948" cy="64"/>
              </a:xfrm>
              <a:custGeom>
                <a:avLst/>
                <a:gdLst>
                  <a:gd name="T0" fmla="*/ 948 w 948"/>
                  <a:gd name="T1" fmla="*/ 80 h 80"/>
                  <a:gd name="T2" fmla="*/ 0 w 948"/>
                  <a:gd name="T3" fmla="*/ 80 h 80"/>
                  <a:gd name="T4" fmla="*/ 0 w 948"/>
                  <a:gd name="T5" fmla="*/ 0 h 80"/>
                  <a:gd name="T6" fmla="*/ 948 w 948"/>
                  <a:gd name="T7" fmla="*/ 0 h 80"/>
                  <a:gd name="T8" fmla="*/ 948 w 948"/>
                  <a:gd name="T9" fmla="*/ 80 h 80"/>
                  <a:gd name="T10" fmla="*/ 948 w 948"/>
                  <a:gd name="T11" fmla="*/ 80 h 80"/>
                </a:gdLst>
                <a:ahLst/>
                <a:cxnLst>
                  <a:cxn ang="0">
                    <a:pos x="T0" y="T1"/>
                  </a:cxn>
                  <a:cxn ang="0">
                    <a:pos x="T2" y="T3"/>
                  </a:cxn>
                  <a:cxn ang="0">
                    <a:pos x="T4" y="T5"/>
                  </a:cxn>
                  <a:cxn ang="0">
                    <a:pos x="T6" y="T7"/>
                  </a:cxn>
                  <a:cxn ang="0">
                    <a:pos x="T8" y="T9"/>
                  </a:cxn>
                  <a:cxn ang="0">
                    <a:pos x="T10" y="T11"/>
                  </a:cxn>
                </a:cxnLst>
                <a:rect l="0" t="0" r="r" b="b"/>
                <a:pathLst>
                  <a:path w="948" h="80">
                    <a:moveTo>
                      <a:pt x="948" y="80"/>
                    </a:moveTo>
                    <a:lnTo>
                      <a:pt x="0" y="80"/>
                    </a:lnTo>
                    <a:lnTo>
                      <a:pt x="0" y="0"/>
                    </a:lnTo>
                    <a:lnTo>
                      <a:pt x="948" y="0"/>
                    </a:lnTo>
                    <a:lnTo>
                      <a:pt x="948" y="80"/>
                    </a:lnTo>
                    <a:lnTo>
                      <a:pt x="948" y="8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32" name="Freeform 132">
                <a:extLst>
                  <a:ext uri="{FF2B5EF4-FFF2-40B4-BE49-F238E27FC236}">
                    <a16:creationId xmlns:a16="http://schemas.microsoft.com/office/drawing/2014/main" id="{2F9A4E9F-0F91-46F6-9CA6-9BEE14B5A0C7}"/>
                  </a:ext>
                </a:extLst>
              </p:cNvPr>
              <p:cNvSpPr>
                <a:spLocks/>
              </p:cNvSpPr>
              <p:nvPr/>
            </p:nvSpPr>
            <p:spPr bwMode="auto">
              <a:xfrm>
                <a:off x="5386" y="2172"/>
                <a:ext cx="318" cy="124"/>
              </a:xfrm>
              <a:custGeom>
                <a:avLst/>
                <a:gdLst>
                  <a:gd name="T0" fmla="*/ 312 w 312"/>
                  <a:gd name="T1" fmla="*/ 59 h 59"/>
                  <a:gd name="T2" fmla="*/ 0 w 312"/>
                  <a:gd name="T3" fmla="*/ 59 h 59"/>
                  <a:gd name="T4" fmla="*/ 50 w 312"/>
                  <a:gd name="T5" fmla="*/ 0 h 59"/>
                  <a:gd name="T6" fmla="*/ 263 w 312"/>
                  <a:gd name="T7" fmla="*/ 0 h 59"/>
                  <a:gd name="T8" fmla="*/ 312 w 312"/>
                  <a:gd name="T9" fmla="*/ 59 h 59"/>
                  <a:gd name="T10" fmla="*/ 312 w 312"/>
                  <a:gd name="T11" fmla="*/ 59 h 59"/>
                </a:gdLst>
                <a:ahLst/>
                <a:cxnLst>
                  <a:cxn ang="0">
                    <a:pos x="T0" y="T1"/>
                  </a:cxn>
                  <a:cxn ang="0">
                    <a:pos x="T2" y="T3"/>
                  </a:cxn>
                  <a:cxn ang="0">
                    <a:pos x="T4" y="T5"/>
                  </a:cxn>
                  <a:cxn ang="0">
                    <a:pos x="T6" y="T7"/>
                  </a:cxn>
                  <a:cxn ang="0">
                    <a:pos x="T8" y="T9"/>
                  </a:cxn>
                  <a:cxn ang="0">
                    <a:pos x="T10" y="T11"/>
                  </a:cxn>
                </a:cxnLst>
                <a:rect l="0" t="0" r="r" b="b"/>
                <a:pathLst>
                  <a:path w="312" h="59">
                    <a:moveTo>
                      <a:pt x="312" y="59"/>
                    </a:moveTo>
                    <a:lnTo>
                      <a:pt x="0" y="59"/>
                    </a:lnTo>
                    <a:lnTo>
                      <a:pt x="50" y="0"/>
                    </a:lnTo>
                    <a:lnTo>
                      <a:pt x="263" y="0"/>
                    </a:lnTo>
                    <a:lnTo>
                      <a:pt x="312" y="59"/>
                    </a:lnTo>
                    <a:lnTo>
                      <a:pt x="31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413" name="Group 133">
              <a:extLst>
                <a:ext uri="{FF2B5EF4-FFF2-40B4-BE49-F238E27FC236}">
                  <a16:creationId xmlns:a16="http://schemas.microsoft.com/office/drawing/2014/main" id="{6DAD73BF-D4ED-4D16-A36F-547B2A7C8102}"/>
                </a:ext>
              </a:extLst>
            </p:cNvPr>
            <p:cNvGrpSpPr>
              <a:grpSpLocks/>
            </p:cNvGrpSpPr>
            <p:nvPr/>
          </p:nvGrpSpPr>
          <p:grpSpPr bwMode="auto">
            <a:xfrm>
              <a:off x="5343" y="881"/>
              <a:ext cx="415" cy="615"/>
              <a:chOff x="5343" y="881"/>
              <a:chExt cx="415" cy="615"/>
            </a:xfrm>
          </p:grpSpPr>
          <p:grpSp>
            <p:nvGrpSpPr>
              <p:cNvPr id="414" name="Group 134">
                <a:extLst>
                  <a:ext uri="{FF2B5EF4-FFF2-40B4-BE49-F238E27FC236}">
                    <a16:creationId xmlns:a16="http://schemas.microsoft.com/office/drawing/2014/main" id="{3A9E01A5-710C-4F89-BBC1-37B0503688AD}"/>
                  </a:ext>
                </a:extLst>
              </p:cNvPr>
              <p:cNvGrpSpPr>
                <a:grpSpLocks/>
              </p:cNvGrpSpPr>
              <p:nvPr/>
            </p:nvGrpSpPr>
            <p:grpSpPr bwMode="auto">
              <a:xfrm rot="861551" flipH="1">
                <a:off x="5466" y="1360"/>
                <a:ext cx="88" cy="136"/>
                <a:chOff x="821" y="2987"/>
                <a:chExt cx="395" cy="612"/>
              </a:xfrm>
            </p:grpSpPr>
            <p:sp>
              <p:nvSpPr>
                <p:cNvPr id="428" name="Freeform 135">
                  <a:extLst>
                    <a:ext uri="{FF2B5EF4-FFF2-40B4-BE49-F238E27FC236}">
                      <a16:creationId xmlns:a16="http://schemas.microsoft.com/office/drawing/2014/main" id="{966914A5-9CE5-4ED4-878E-AC919377F5A1}"/>
                    </a:ext>
                  </a:extLst>
                </p:cNvPr>
                <p:cNvSpPr>
                  <a:spLocks noChangeAspect="1"/>
                </p:cNvSpPr>
                <p:nvPr/>
              </p:nvSpPr>
              <p:spPr bwMode="gray">
                <a:xfrm>
                  <a:off x="821" y="2987"/>
                  <a:ext cx="395" cy="612"/>
                </a:xfrm>
                <a:custGeom>
                  <a:avLst/>
                  <a:gdLst>
                    <a:gd name="T0" fmla="*/ 167 w 167"/>
                    <a:gd name="T1" fmla="*/ 30 h 259"/>
                    <a:gd name="T2" fmla="*/ 166 w 167"/>
                    <a:gd name="T3" fmla="*/ 28 h 259"/>
                    <a:gd name="T4" fmla="*/ 119 w 167"/>
                    <a:gd name="T5" fmla="*/ 1 h 259"/>
                    <a:gd name="T6" fmla="*/ 115 w 167"/>
                    <a:gd name="T7" fmla="*/ 2 h 259"/>
                    <a:gd name="T8" fmla="*/ 6 w 167"/>
                    <a:gd name="T9" fmla="*/ 189 h 259"/>
                    <a:gd name="T10" fmla="*/ 6 w 167"/>
                    <a:gd name="T11" fmla="*/ 191 h 259"/>
                    <a:gd name="T12" fmla="*/ 3 w 167"/>
                    <a:gd name="T13" fmla="*/ 227 h 259"/>
                    <a:gd name="T14" fmla="*/ 0 w 167"/>
                    <a:gd name="T15" fmla="*/ 256 h 259"/>
                    <a:gd name="T16" fmla="*/ 1 w 167"/>
                    <a:gd name="T17" fmla="*/ 258 h 259"/>
                    <a:gd name="T18" fmla="*/ 4 w 167"/>
                    <a:gd name="T19" fmla="*/ 258 h 259"/>
                    <a:gd name="T20" fmla="*/ 58 w 167"/>
                    <a:gd name="T21" fmla="*/ 220 h 259"/>
                    <a:gd name="T22" fmla="*/ 58 w 167"/>
                    <a:gd name="T23" fmla="*/ 219 h 259"/>
                    <a:gd name="T24" fmla="*/ 167 w 167"/>
                    <a:gd name="T25" fmla="*/ 32 h 259"/>
                    <a:gd name="T26" fmla="*/ 167 w 167"/>
                    <a:gd name="T27" fmla="*/ 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259">
                      <a:moveTo>
                        <a:pt x="167" y="30"/>
                      </a:moveTo>
                      <a:cubicBezTo>
                        <a:pt x="167" y="29"/>
                        <a:pt x="167" y="29"/>
                        <a:pt x="166" y="28"/>
                      </a:cubicBezTo>
                      <a:cubicBezTo>
                        <a:pt x="119" y="1"/>
                        <a:pt x="119" y="1"/>
                        <a:pt x="119" y="1"/>
                      </a:cubicBezTo>
                      <a:cubicBezTo>
                        <a:pt x="118" y="0"/>
                        <a:pt x="116" y="1"/>
                        <a:pt x="115" y="2"/>
                      </a:cubicBezTo>
                      <a:cubicBezTo>
                        <a:pt x="6" y="189"/>
                        <a:pt x="6" y="189"/>
                        <a:pt x="6" y="189"/>
                      </a:cubicBezTo>
                      <a:cubicBezTo>
                        <a:pt x="6" y="190"/>
                        <a:pt x="6" y="190"/>
                        <a:pt x="6" y="191"/>
                      </a:cubicBezTo>
                      <a:cubicBezTo>
                        <a:pt x="3" y="227"/>
                        <a:pt x="3" y="227"/>
                        <a:pt x="3" y="227"/>
                      </a:cubicBezTo>
                      <a:cubicBezTo>
                        <a:pt x="0" y="256"/>
                        <a:pt x="0" y="256"/>
                        <a:pt x="0" y="256"/>
                      </a:cubicBezTo>
                      <a:cubicBezTo>
                        <a:pt x="0" y="257"/>
                        <a:pt x="0" y="258"/>
                        <a:pt x="1" y="258"/>
                      </a:cubicBezTo>
                      <a:cubicBezTo>
                        <a:pt x="2" y="259"/>
                        <a:pt x="3" y="259"/>
                        <a:pt x="4" y="258"/>
                      </a:cubicBezTo>
                      <a:cubicBezTo>
                        <a:pt x="58" y="220"/>
                        <a:pt x="58" y="220"/>
                        <a:pt x="58" y="220"/>
                      </a:cubicBezTo>
                      <a:cubicBezTo>
                        <a:pt x="58" y="220"/>
                        <a:pt x="58" y="220"/>
                        <a:pt x="58" y="219"/>
                      </a:cubicBezTo>
                      <a:cubicBezTo>
                        <a:pt x="167" y="32"/>
                        <a:pt x="167" y="32"/>
                        <a:pt x="167" y="32"/>
                      </a:cubicBezTo>
                      <a:cubicBezTo>
                        <a:pt x="167" y="31"/>
                        <a:pt x="167" y="31"/>
                        <a:pt x="167" y="30"/>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29" name="Freeform 136">
                  <a:extLst>
                    <a:ext uri="{FF2B5EF4-FFF2-40B4-BE49-F238E27FC236}">
                      <a16:creationId xmlns:a16="http://schemas.microsoft.com/office/drawing/2014/main" id="{F738C60B-408D-4388-A6CC-6B1AE04A48B9}"/>
                    </a:ext>
                  </a:extLst>
                </p:cNvPr>
                <p:cNvSpPr>
                  <a:spLocks noChangeAspect="1"/>
                </p:cNvSpPr>
                <p:nvPr/>
              </p:nvSpPr>
              <p:spPr bwMode="gray">
                <a:xfrm>
                  <a:off x="840" y="3015"/>
                  <a:ext cx="345" cy="532"/>
                </a:xfrm>
                <a:custGeom>
                  <a:avLst/>
                  <a:gdLst>
                    <a:gd name="T0" fmla="*/ 146 w 146"/>
                    <a:gd name="T1" fmla="*/ 16 h 225"/>
                    <a:gd name="T2" fmla="*/ 143 w 146"/>
                    <a:gd name="T3" fmla="*/ 14 h 225"/>
                    <a:gd name="T4" fmla="*/ 39 w 146"/>
                    <a:gd name="T5" fmla="*/ 193 h 225"/>
                    <a:gd name="T6" fmla="*/ 26 w 146"/>
                    <a:gd name="T7" fmla="*/ 193 h 225"/>
                    <a:gd name="T8" fmla="*/ 25 w 146"/>
                    <a:gd name="T9" fmla="*/ 193 h 225"/>
                    <a:gd name="T10" fmla="*/ 18 w 146"/>
                    <a:gd name="T11" fmla="*/ 181 h 225"/>
                    <a:gd name="T12" fmla="*/ 122 w 146"/>
                    <a:gd name="T13" fmla="*/ 2 h 225"/>
                    <a:gd name="T14" fmla="*/ 119 w 146"/>
                    <a:gd name="T15" fmla="*/ 0 h 225"/>
                    <a:gd name="T16" fmla="*/ 16 w 146"/>
                    <a:gd name="T17" fmla="*/ 179 h 225"/>
                    <a:gd name="T18" fmla="*/ 4 w 146"/>
                    <a:gd name="T19" fmla="*/ 180 h 225"/>
                    <a:gd name="T20" fmla="*/ 4 w 146"/>
                    <a:gd name="T21" fmla="*/ 180 h 225"/>
                    <a:gd name="T22" fmla="*/ 0 w 146"/>
                    <a:gd name="T23" fmla="*/ 216 h 225"/>
                    <a:gd name="T24" fmla="*/ 16 w 146"/>
                    <a:gd name="T25" fmla="*/ 225 h 225"/>
                    <a:gd name="T26" fmla="*/ 46 w 146"/>
                    <a:gd name="T27" fmla="*/ 204 h 225"/>
                    <a:gd name="T28" fmla="*/ 46 w 146"/>
                    <a:gd name="T29" fmla="*/ 203 h 225"/>
                    <a:gd name="T30" fmla="*/ 42 w 146"/>
                    <a:gd name="T31" fmla="*/ 194 h 225"/>
                    <a:gd name="T32" fmla="*/ 146 w 146"/>
                    <a:gd name="T33" fmla="*/ 1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25">
                      <a:moveTo>
                        <a:pt x="146" y="16"/>
                      </a:moveTo>
                      <a:cubicBezTo>
                        <a:pt x="145" y="15"/>
                        <a:pt x="144" y="15"/>
                        <a:pt x="143" y="14"/>
                      </a:cubicBezTo>
                      <a:cubicBezTo>
                        <a:pt x="39" y="193"/>
                        <a:pt x="39" y="193"/>
                        <a:pt x="39" y="193"/>
                      </a:cubicBezTo>
                      <a:cubicBezTo>
                        <a:pt x="26" y="193"/>
                        <a:pt x="26" y="193"/>
                        <a:pt x="26" y="193"/>
                      </a:cubicBezTo>
                      <a:cubicBezTo>
                        <a:pt x="25" y="193"/>
                        <a:pt x="25" y="193"/>
                        <a:pt x="25" y="193"/>
                      </a:cubicBezTo>
                      <a:cubicBezTo>
                        <a:pt x="18" y="181"/>
                        <a:pt x="18" y="181"/>
                        <a:pt x="18" y="181"/>
                      </a:cubicBezTo>
                      <a:cubicBezTo>
                        <a:pt x="122" y="2"/>
                        <a:pt x="122" y="2"/>
                        <a:pt x="122" y="2"/>
                      </a:cubicBezTo>
                      <a:cubicBezTo>
                        <a:pt x="121" y="1"/>
                        <a:pt x="120" y="1"/>
                        <a:pt x="119" y="0"/>
                      </a:cubicBezTo>
                      <a:cubicBezTo>
                        <a:pt x="16" y="179"/>
                        <a:pt x="16" y="179"/>
                        <a:pt x="16" y="179"/>
                      </a:cubicBezTo>
                      <a:cubicBezTo>
                        <a:pt x="4" y="180"/>
                        <a:pt x="4" y="180"/>
                        <a:pt x="4" y="180"/>
                      </a:cubicBezTo>
                      <a:cubicBezTo>
                        <a:pt x="4" y="180"/>
                        <a:pt x="4" y="180"/>
                        <a:pt x="4" y="180"/>
                      </a:cubicBezTo>
                      <a:cubicBezTo>
                        <a:pt x="4" y="180"/>
                        <a:pt x="2" y="200"/>
                        <a:pt x="0" y="216"/>
                      </a:cubicBezTo>
                      <a:cubicBezTo>
                        <a:pt x="16" y="225"/>
                        <a:pt x="16" y="225"/>
                        <a:pt x="16" y="225"/>
                      </a:cubicBezTo>
                      <a:cubicBezTo>
                        <a:pt x="29" y="216"/>
                        <a:pt x="45" y="205"/>
                        <a:pt x="46" y="204"/>
                      </a:cubicBezTo>
                      <a:cubicBezTo>
                        <a:pt x="46" y="204"/>
                        <a:pt x="46" y="204"/>
                        <a:pt x="46" y="203"/>
                      </a:cubicBezTo>
                      <a:cubicBezTo>
                        <a:pt x="42" y="194"/>
                        <a:pt x="42" y="194"/>
                        <a:pt x="42" y="194"/>
                      </a:cubicBezTo>
                      <a:lnTo>
                        <a:pt x="14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415" name="Group 137">
                <a:extLst>
                  <a:ext uri="{FF2B5EF4-FFF2-40B4-BE49-F238E27FC236}">
                    <a16:creationId xmlns:a16="http://schemas.microsoft.com/office/drawing/2014/main" id="{6950DABB-F1E8-40FD-A951-592FE8211AEC}"/>
                  </a:ext>
                </a:extLst>
              </p:cNvPr>
              <p:cNvGrpSpPr>
                <a:grpSpLocks/>
              </p:cNvGrpSpPr>
              <p:nvPr/>
            </p:nvGrpSpPr>
            <p:grpSpPr bwMode="auto">
              <a:xfrm>
                <a:off x="5343" y="881"/>
                <a:ext cx="415" cy="592"/>
                <a:chOff x="5343" y="881"/>
                <a:chExt cx="415" cy="592"/>
              </a:xfrm>
            </p:grpSpPr>
            <p:grpSp>
              <p:nvGrpSpPr>
                <p:cNvPr id="416" name="Group 138">
                  <a:extLst>
                    <a:ext uri="{FF2B5EF4-FFF2-40B4-BE49-F238E27FC236}">
                      <a16:creationId xmlns:a16="http://schemas.microsoft.com/office/drawing/2014/main" id="{705C875C-8E7C-49FA-8C83-91AA96E91E78}"/>
                    </a:ext>
                  </a:extLst>
                </p:cNvPr>
                <p:cNvGrpSpPr>
                  <a:grpSpLocks noChangeAspect="1"/>
                </p:cNvGrpSpPr>
                <p:nvPr/>
              </p:nvGrpSpPr>
              <p:grpSpPr bwMode="auto">
                <a:xfrm>
                  <a:off x="5343" y="1062"/>
                  <a:ext cx="415" cy="411"/>
                  <a:chOff x="4844" y="1480"/>
                  <a:chExt cx="487" cy="482"/>
                </a:xfrm>
              </p:grpSpPr>
              <p:sp>
                <p:nvSpPr>
                  <p:cNvPr id="422" name="Freeform 139">
                    <a:extLst>
                      <a:ext uri="{FF2B5EF4-FFF2-40B4-BE49-F238E27FC236}">
                        <a16:creationId xmlns:a16="http://schemas.microsoft.com/office/drawing/2014/main" id="{B03C41A1-057A-4D23-9748-FBF6443B0DAC}"/>
                      </a:ext>
                    </a:extLst>
                  </p:cNvPr>
                  <p:cNvSpPr>
                    <a:spLocks noChangeAspect="1" noEditPoints="1"/>
                  </p:cNvSpPr>
                  <p:nvPr/>
                </p:nvSpPr>
                <p:spPr bwMode="auto">
                  <a:xfrm>
                    <a:off x="4844" y="1480"/>
                    <a:ext cx="487" cy="482"/>
                  </a:xfrm>
                  <a:custGeom>
                    <a:avLst/>
                    <a:gdLst>
                      <a:gd name="T0" fmla="*/ 108 w 206"/>
                      <a:gd name="T1" fmla="*/ 160 h 204"/>
                      <a:gd name="T2" fmla="*/ 135 w 206"/>
                      <a:gd name="T3" fmla="*/ 160 h 204"/>
                      <a:gd name="T4" fmla="*/ 115 w 206"/>
                      <a:gd name="T5" fmla="*/ 170 h 204"/>
                      <a:gd name="T6" fmla="*/ 107 w 206"/>
                      <a:gd name="T7" fmla="*/ 193 h 204"/>
                      <a:gd name="T8" fmla="*/ 107 w 206"/>
                      <a:gd name="T9" fmla="*/ 194 h 204"/>
                      <a:gd name="T10" fmla="*/ 130 w 206"/>
                      <a:gd name="T11" fmla="*/ 200 h 204"/>
                      <a:gd name="T12" fmla="*/ 144 w 206"/>
                      <a:gd name="T13" fmla="*/ 194 h 204"/>
                      <a:gd name="T14" fmla="*/ 165 w 206"/>
                      <a:gd name="T15" fmla="*/ 184 h 204"/>
                      <a:gd name="T16" fmla="*/ 195 w 206"/>
                      <a:gd name="T17" fmla="*/ 169 h 204"/>
                      <a:gd name="T18" fmla="*/ 200 w 206"/>
                      <a:gd name="T19" fmla="*/ 167 h 204"/>
                      <a:gd name="T20" fmla="*/ 205 w 206"/>
                      <a:gd name="T21" fmla="*/ 160 h 204"/>
                      <a:gd name="T22" fmla="*/ 206 w 206"/>
                      <a:gd name="T23" fmla="*/ 160 h 204"/>
                      <a:gd name="T24" fmla="*/ 206 w 206"/>
                      <a:gd name="T25" fmla="*/ 24 h 204"/>
                      <a:gd name="T26" fmla="*/ 180 w 206"/>
                      <a:gd name="T27" fmla="*/ 0 h 204"/>
                      <a:gd name="T28" fmla="*/ 24 w 206"/>
                      <a:gd name="T29" fmla="*/ 0 h 204"/>
                      <a:gd name="T30" fmla="*/ 0 w 206"/>
                      <a:gd name="T31" fmla="*/ 24 h 204"/>
                      <a:gd name="T32" fmla="*/ 0 w 206"/>
                      <a:gd name="T33" fmla="*/ 160 h 204"/>
                      <a:gd name="T34" fmla="*/ 0 w 206"/>
                      <a:gd name="T35" fmla="*/ 160 h 204"/>
                      <a:gd name="T36" fmla="*/ 5 w 206"/>
                      <a:gd name="T37" fmla="*/ 167 h 204"/>
                      <a:gd name="T38" fmla="*/ 10 w 206"/>
                      <a:gd name="T39" fmla="*/ 169 h 204"/>
                      <a:gd name="T40" fmla="*/ 41 w 206"/>
                      <a:gd name="T41" fmla="*/ 184 h 204"/>
                      <a:gd name="T42" fmla="*/ 62 w 206"/>
                      <a:gd name="T43" fmla="*/ 194 h 204"/>
                      <a:gd name="T44" fmla="*/ 76 w 206"/>
                      <a:gd name="T45" fmla="*/ 200 h 204"/>
                      <a:gd name="T46" fmla="*/ 98 w 206"/>
                      <a:gd name="T47" fmla="*/ 194 h 204"/>
                      <a:gd name="T48" fmla="*/ 99 w 206"/>
                      <a:gd name="T49" fmla="*/ 193 h 204"/>
                      <a:gd name="T50" fmla="*/ 91 w 206"/>
                      <a:gd name="T51" fmla="*/ 170 h 204"/>
                      <a:gd name="T52" fmla="*/ 71 w 206"/>
                      <a:gd name="T53" fmla="*/ 160 h 204"/>
                      <a:gd name="T54" fmla="*/ 90 w 206"/>
                      <a:gd name="T55" fmla="*/ 160 h 204"/>
                      <a:gd name="T56" fmla="*/ 99 w 206"/>
                      <a:gd name="T57" fmla="*/ 160 h 204"/>
                      <a:gd name="T58" fmla="*/ 99 w 206"/>
                      <a:gd name="T59" fmla="*/ 160 h 204"/>
                      <a:gd name="T60" fmla="*/ 34 w 206"/>
                      <a:gd name="T61" fmla="*/ 143 h 204"/>
                      <a:gd name="T62" fmla="*/ 34 w 206"/>
                      <a:gd name="T63" fmla="*/ 64 h 204"/>
                      <a:gd name="T64" fmla="*/ 40 w 206"/>
                      <a:gd name="T65" fmla="*/ 64 h 204"/>
                      <a:gd name="T66" fmla="*/ 40 w 206"/>
                      <a:gd name="T67" fmla="*/ 146 h 204"/>
                      <a:gd name="T68" fmla="*/ 34 w 206"/>
                      <a:gd name="T69" fmla="*/ 143 h 204"/>
                      <a:gd name="T70" fmla="*/ 165 w 206"/>
                      <a:gd name="T71" fmla="*/ 64 h 204"/>
                      <a:gd name="T72" fmla="*/ 172 w 206"/>
                      <a:gd name="T73" fmla="*/ 64 h 204"/>
                      <a:gd name="T74" fmla="*/ 172 w 206"/>
                      <a:gd name="T75" fmla="*/ 143 h 204"/>
                      <a:gd name="T76" fmla="*/ 165 w 206"/>
                      <a:gd name="T77" fmla="*/ 146 h 204"/>
                      <a:gd name="T78" fmla="*/ 165 w 206"/>
                      <a:gd name="T79" fmla="*/ 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204">
                        <a:moveTo>
                          <a:pt x="108" y="160"/>
                        </a:moveTo>
                        <a:cubicBezTo>
                          <a:pt x="135" y="160"/>
                          <a:pt x="135" y="160"/>
                          <a:pt x="135" y="160"/>
                        </a:cubicBezTo>
                        <a:cubicBezTo>
                          <a:pt x="123" y="166"/>
                          <a:pt x="115" y="170"/>
                          <a:pt x="115" y="170"/>
                        </a:cubicBezTo>
                        <a:cubicBezTo>
                          <a:pt x="107" y="173"/>
                          <a:pt x="102" y="184"/>
                          <a:pt x="107" y="193"/>
                        </a:cubicBezTo>
                        <a:cubicBezTo>
                          <a:pt x="107" y="193"/>
                          <a:pt x="107" y="193"/>
                          <a:pt x="107" y="194"/>
                        </a:cubicBezTo>
                        <a:cubicBezTo>
                          <a:pt x="112" y="202"/>
                          <a:pt x="122" y="204"/>
                          <a:pt x="130" y="200"/>
                        </a:cubicBezTo>
                        <a:cubicBezTo>
                          <a:pt x="130" y="200"/>
                          <a:pt x="135" y="198"/>
                          <a:pt x="144" y="194"/>
                        </a:cubicBezTo>
                        <a:cubicBezTo>
                          <a:pt x="150" y="191"/>
                          <a:pt x="157" y="187"/>
                          <a:pt x="165" y="184"/>
                        </a:cubicBezTo>
                        <a:cubicBezTo>
                          <a:pt x="174" y="179"/>
                          <a:pt x="184" y="174"/>
                          <a:pt x="195" y="169"/>
                        </a:cubicBezTo>
                        <a:cubicBezTo>
                          <a:pt x="197" y="168"/>
                          <a:pt x="198" y="168"/>
                          <a:pt x="200" y="167"/>
                        </a:cubicBezTo>
                        <a:cubicBezTo>
                          <a:pt x="202" y="165"/>
                          <a:pt x="204" y="163"/>
                          <a:pt x="205" y="160"/>
                        </a:cubicBezTo>
                        <a:cubicBezTo>
                          <a:pt x="206" y="160"/>
                          <a:pt x="206" y="160"/>
                          <a:pt x="206" y="160"/>
                        </a:cubicBezTo>
                        <a:cubicBezTo>
                          <a:pt x="206" y="97"/>
                          <a:pt x="206" y="29"/>
                          <a:pt x="206" y="24"/>
                        </a:cubicBezTo>
                        <a:cubicBezTo>
                          <a:pt x="206" y="13"/>
                          <a:pt x="195" y="0"/>
                          <a:pt x="180" y="0"/>
                        </a:cubicBezTo>
                        <a:cubicBezTo>
                          <a:pt x="166" y="0"/>
                          <a:pt x="38" y="0"/>
                          <a:pt x="24" y="0"/>
                        </a:cubicBezTo>
                        <a:cubicBezTo>
                          <a:pt x="10" y="0"/>
                          <a:pt x="0" y="14"/>
                          <a:pt x="0" y="24"/>
                        </a:cubicBezTo>
                        <a:cubicBezTo>
                          <a:pt x="0" y="28"/>
                          <a:pt x="0" y="97"/>
                          <a:pt x="0" y="160"/>
                        </a:cubicBezTo>
                        <a:cubicBezTo>
                          <a:pt x="0" y="160"/>
                          <a:pt x="0" y="160"/>
                          <a:pt x="0" y="160"/>
                        </a:cubicBezTo>
                        <a:cubicBezTo>
                          <a:pt x="1" y="163"/>
                          <a:pt x="3" y="165"/>
                          <a:pt x="5" y="167"/>
                        </a:cubicBezTo>
                        <a:cubicBezTo>
                          <a:pt x="7" y="168"/>
                          <a:pt x="9" y="168"/>
                          <a:pt x="10" y="169"/>
                        </a:cubicBezTo>
                        <a:cubicBezTo>
                          <a:pt x="21" y="174"/>
                          <a:pt x="32" y="179"/>
                          <a:pt x="41" y="184"/>
                        </a:cubicBezTo>
                        <a:cubicBezTo>
                          <a:pt x="49" y="187"/>
                          <a:pt x="56" y="191"/>
                          <a:pt x="62" y="194"/>
                        </a:cubicBezTo>
                        <a:cubicBezTo>
                          <a:pt x="70" y="198"/>
                          <a:pt x="76" y="200"/>
                          <a:pt x="76" y="200"/>
                        </a:cubicBezTo>
                        <a:cubicBezTo>
                          <a:pt x="84" y="204"/>
                          <a:pt x="94" y="202"/>
                          <a:pt x="98" y="194"/>
                        </a:cubicBezTo>
                        <a:cubicBezTo>
                          <a:pt x="99" y="193"/>
                          <a:pt x="99" y="193"/>
                          <a:pt x="99" y="193"/>
                        </a:cubicBezTo>
                        <a:cubicBezTo>
                          <a:pt x="103" y="184"/>
                          <a:pt x="98" y="173"/>
                          <a:pt x="91" y="170"/>
                        </a:cubicBezTo>
                        <a:cubicBezTo>
                          <a:pt x="90" y="170"/>
                          <a:pt x="83" y="166"/>
                          <a:pt x="71" y="160"/>
                        </a:cubicBezTo>
                        <a:cubicBezTo>
                          <a:pt x="90" y="160"/>
                          <a:pt x="90" y="160"/>
                          <a:pt x="90" y="160"/>
                        </a:cubicBezTo>
                        <a:cubicBezTo>
                          <a:pt x="99" y="160"/>
                          <a:pt x="99" y="160"/>
                          <a:pt x="99" y="160"/>
                        </a:cubicBezTo>
                        <a:cubicBezTo>
                          <a:pt x="99" y="160"/>
                          <a:pt x="99" y="160"/>
                          <a:pt x="99" y="160"/>
                        </a:cubicBezTo>
                        <a:moveTo>
                          <a:pt x="34" y="143"/>
                        </a:moveTo>
                        <a:cubicBezTo>
                          <a:pt x="34" y="101"/>
                          <a:pt x="34" y="64"/>
                          <a:pt x="34" y="64"/>
                        </a:cubicBezTo>
                        <a:cubicBezTo>
                          <a:pt x="40" y="64"/>
                          <a:pt x="40" y="64"/>
                          <a:pt x="40" y="64"/>
                        </a:cubicBezTo>
                        <a:cubicBezTo>
                          <a:pt x="40" y="64"/>
                          <a:pt x="40" y="97"/>
                          <a:pt x="40" y="146"/>
                        </a:cubicBezTo>
                        <a:cubicBezTo>
                          <a:pt x="38" y="145"/>
                          <a:pt x="36" y="144"/>
                          <a:pt x="34" y="143"/>
                        </a:cubicBezTo>
                        <a:close/>
                        <a:moveTo>
                          <a:pt x="165" y="64"/>
                        </a:moveTo>
                        <a:cubicBezTo>
                          <a:pt x="172" y="64"/>
                          <a:pt x="172" y="64"/>
                          <a:pt x="172" y="64"/>
                        </a:cubicBezTo>
                        <a:cubicBezTo>
                          <a:pt x="172" y="64"/>
                          <a:pt x="172" y="100"/>
                          <a:pt x="172" y="143"/>
                        </a:cubicBezTo>
                        <a:cubicBezTo>
                          <a:pt x="169" y="144"/>
                          <a:pt x="167" y="145"/>
                          <a:pt x="165" y="146"/>
                        </a:cubicBezTo>
                        <a:cubicBezTo>
                          <a:pt x="165" y="97"/>
                          <a:pt x="165" y="64"/>
                          <a:pt x="165" y="64"/>
                        </a:cubicBezTo>
                        <a:close/>
                      </a:path>
                    </a:pathLst>
                  </a:custGeom>
                  <a:solidFill>
                    <a:srgbClr val="5588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23" name="Oval 140">
                    <a:extLst>
                      <a:ext uri="{FF2B5EF4-FFF2-40B4-BE49-F238E27FC236}">
                        <a16:creationId xmlns:a16="http://schemas.microsoft.com/office/drawing/2014/main" id="{AD5C29B4-63F8-4DDB-ACCB-CF1A5AB6BE89}"/>
                      </a:ext>
                    </a:extLst>
                  </p:cNvPr>
                  <p:cNvSpPr>
                    <a:spLocks noChangeAspect="1" noChangeArrowheads="1"/>
                  </p:cNvSpPr>
                  <p:nvPr/>
                </p:nvSpPr>
                <p:spPr bwMode="auto">
                  <a:xfrm>
                    <a:off x="5077" y="1771"/>
                    <a:ext cx="21" cy="21"/>
                  </a:xfrm>
                  <a:prstGeom prst="ellipse">
                    <a:avLst/>
                  </a:pr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24" name="Freeform 141">
                    <a:extLst>
                      <a:ext uri="{FF2B5EF4-FFF2-40B4-BE49-F238E27FC236}">
                        <a16:creationId xmlns:a16="http://schemas.microsoft.com/office/drawing/2014/main" id="{7529B107-F9B8-48A9-88D1-6AE44AB4034B}"/>
                      </a:ext>
                    </a:extLst>
                  </p:cNvPr>
                  <p:cNvSpPr>
                    <a:spLocks noChangeAspect="1"/>
                  </p:cNvSpPr>
                  <p:nvPr/>
                </p:nvSpPr>
                <p:spPr bwMode="auto">
                  <a:xfrm>
                    <a:off x="5097" y="1875"/>
                    <a:ext cx="82" cy="78"/>
                  </a:xfrm>
                  <a:custGeom>
                    <a:avLst/>
                    <a:gdLst>
                      <a:gd name="T0" fmla="*/ 3 w 35"/>
                      <a:gd name="T1" fmla="*/ 25 h 33"/>
                      <a:gd name="T2" fmla="*/ 21 w 35"/>
                      <a:gd name="T3" fmla="*/ 30 h 33"/>
                      <a:gd name="T4" fmla="*/ 35 w 35"/>
                      <a:gd name="T5" fmla="*/ 23 h 33"/>
                      <a:gd name="T6" fmla="*/ 24 w 35"/>
                      <a:gd name="T7" fmla="*/ 0 h 33"/>
                      <a:gd name="T8" fmla="*/ 10 w 35"/>
                      <a:gd name="T9" fmla="*/ 6 h 33"/>
                      <a:gd name="T10" fmla="*/ 3 w 35"/>
                      <a:gd name="T11" fmla="*/ 25 h 33"/>
                    </a:gdLst>
                    <a:ahLst/>
                    <a:cxnLst>
                      <a:cxn ang="0">
                        <a:pos x="T0" y="T1"/>
                      </a:cxn>
                      <a:cxn ang="0">
                        <a:pos x="T2" y="T3"/>
                      </a:cxn>
                      <a:cxn ang="0">
                        <a:pos x="T4" y="T5"/>
                      </a:cxn>
                      <a:cxn ang="0">
                        <a:pos x="T6" y="T7"/>
                      </a:cxn>
                      <a:cxn ang="0">
                        <a:pos x="T8" y="T9"/>
                      </a:cxn>
                      <a:cxn ang="0">
                        <a:pos x="T10" y="T11"/>
                      </a:cxn>
                    </a:cxnLst>
                    <a:rect l="0" t="0" r="r" b="b"/>
                    <a:pathLst>
                      <a:path w="35" h="33">
                        <a:moveTo>
                          <a:pt x="3" y="25"/>
                        </a:moveTo>
                        <a:cubicBezTo>
                          <a:pt x="7" y="32"/>
                          <a:pt x="15" y="33"/>
                          <a:pt x="21" y="30"/>
                        </a:cubicBezTo>
                        <a:cubicBezTo>
                          <a:pt x="21" y="30"/>
                          <a:pt x="21" y="30"/>
                          <a:pt x="35" y="23"/>
                        </a:cubicBezTo>
                        <a:cubicBezTo>
                          <a:pt x="35" y="23"/>
                          <a:pt x="35" y="23"/>
                          <a:pt x="24" y="0"/>
                        </a:cubicBezTo>
                        <a:cubicBezTo>
                          <a:pt x="24" y="0"/>
                          <a:pt x="24" y="0"/>
                          <a:pt x="10" y="6"/>
                        </a:cubicBezTo>
                        <a:cubicBezTo>
                          <a:pt x="4" y="9"/>
                          <a:pt x="0" y="17"/>
                          <a:pt x="3" y="25"/>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25" name="Freeform 142">
                    <a:extLst>
                      <a:ext uri="{FF2B5EF4-FFF2-40B4-BE49-F238E27FC236}">
                        <a16:creationId xmlns:a16="http://schemas.microsoft.com/office/drawing/2014/main" id="{DC92AF94-0864-4C7B-8B36-E34DB8360048}"/>
                      </a:ext>
                    </a:extLst>
                  </p:cNvPr>
                  <p:cNvSpPr>
                    <a:spLocks noChangeAspect="1"/>
                  </p:cNvSpPr>
                  <p:nvPr/>
                </p:nvSpPr>
                <p:spPr bwMode="auto">
                  <a:xfrm>
                    <a:off x="4993" y="1873"/>
                    <a:ext cx="82" cy="77"/>
                  </a:xfrm>
                  <a:custGeom>
                    <a:avLst/>
                    <a:gdLst>
                      <a:gd name="T0" fmla="*/ 32 w 35"/>
                      <a:gd name="T1" fmla="*/ 25 h 33"/>
                      <a:gd name="T2" fmla="*/ 14 w 35"/>
                      <a:gd name="T3" fmla="*/ 30 h 33"/>
                      <a:gd name="T4" fmla="*/ 0 w 35"/>
                      <a:gd name="T5" fmla="*/ 23 h 33"/>
                      <a:gd name="T6" fmla="*/ 11 w 35"/>
                      <a:gd name="T7" fmla="*/ 0 h 33"/>
                      <a:gd name="T8" fmla="*/ 25 w 35"/>
                      <a:gd name="T9" fmla="*/ 7 h 33"/>
                      <a:gd name="T10" fmla="*/ 32 w 35"/>
                      <a:gd name="T11" fmla="*/ 25 h 33"/>
                    </a:gdLst>
                    <a:ahLst/>
                    <a:cxnLst>
                      <a:cxn ang="0">
                        <a:pos x="T0" y="T1"/>
                      </a:cxn>
                      <a:cxn ang="0">
                        <a:pos x="T2" y="T3"/>
                      </a:cxn>
                      <a:cxn ang="0">
                        <a:pos x="T4" y="T5"/>
                      </a:cxn>
                      <a:cxn ang="0">
                        <a:pos x="T6" y="T7"/>
                      </a:cxn>
                      <a:cxn ang="0">
                        <a:pos x="T8" y="T9"/>
                      </a:cxn>
                      <a:cxn ang="0">
                        <a:pos x="T10" y="T11"/>
                      </a:cxn>
                    </a:cxnLst>
                    <a:rect l="0" t="0" r="r" b="b"/>
                    <a:pathLst>
                      <a:path w="35" h="33">
                        <a:moveTo>
                          <a:pt x="32" y="25"/>
                        </a:moveTo>
                        <a:cubicBezTo>
                          <a:pt x="28" y="32"/>
                          <a:pt x="20" y="33"/>
                          <a:pt x="14" y="30"/>
                        </a:cubicBezTo>
                        <a:cubicBezTo>
                          <a:pt x="14" y="30"/>
                          <a:pt x="14" y="30"/>
                          <a:pt x="0" y="23"/>
                        </a:cubicBezTo>
                        <a:cubicBezTo>
                          <a:pt x="0" y="23"/>
                          <a:pt x="0" y="23"/>
                          <a:pt x="11" y="0"/>
                        </a:cubicBezTo>
                        <a:cubicBezTo>
                          <a:pt x="11" y="0"/>
                          <a:pt x="11" y="0"/>
                          <a:pt x="25" y="7"/>
                        </a:cubicBezTo>
                        <a:cubicBezTo>
                          <a:pt x="31" y="10"/>
                          <a:pt x="35" y="18"/>
                          <a:pt x="32" y="25"/>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26" name="Freeform 143">
                    <a:extLst>
                      <a:ext uri="{FF2B5EF4-FFF2-40B4-BE49-F238E27FC236}">
                        <a16:creationId xmlns:a16="http://schemas.microsoft.com/office/drawing/2014/main" id="{198FDFCD-A26E-421F-8174-9CDAFF5D0062}"/>
                      </a:ext>
                    </a:extLst>
                  </p:cNvPr>
                  <p:cNvSpPr>
                    <a:spLocks noChangeAspect="1"/>
                  </p:cNvSpPr>
                  <p:nvPr/>
                </p:nvSpPr>
                <p:spPr bwMode="auto">
                  <a:xfrm>
                    <a:off x="5005" y="1490"/>
                    <a:ext cx="165" cy="217"/>
                  </a:xfrm>
                  <a:custGeom>
                    <a:avLst/>
                    <a:gdLst>
                      <a:gd name="T0" fmla="*/ 165 w 165"/>
                      <a:gd name="T1" fmla="*/ 0 h 217"/>
                      <a:gd name="T2" fmla="*/ 106 w 165"/>
                      <a:gd name="T3" fmla="*/ 0 h 217"/>
                      <a:gd name="T4" fmla="*/ 59 w 165"/>
                      <a:gd name="T5" fmla="*/ 0 h 217"/>
                      <a:gd name="T6" fmla="*/ 0 w 165"/>
                      <a:gd name="T7" fmla="*/ 0 h 217"/>
                      <a:gd name="T8" fmla="*/ 56 w 165"/>
                      <a:gd name="T9" fmla="*/ 151 h 217"/>
                      <a:gd name="T10" fmla="*/ 56 w 165"/>
                      <a:gd name="T11" fmla="*/ 151 h 217"/>
                      <a:gd name="T12" fmla="*/ 82 w 165"/>
                      <a:gd name="T13" fmla="*/ 217 h 217"/>
                      <a:gd name="T14" fmla="*/ 82 w 165"/>
                      <a:gd name="T15" fmla="*/ 215 h 217"/>
                      <a:gd name="T16" fmla="*/ 96 w 165"/>
                      <a:gd name="T17" fmla="*/ 182 h 217"/>
                      <a:gd name="T18" fmla="*/ 108 w 165"/>
                      <a:gd name="T19" fmla="*/ 151 h 217"/>
                      <a:gd name="T20" fmla="*/ 108 w 165"/>
                      <a:gd name="T21" fmla="*/ 151 h 217"/>
                      <a:gd name="T22" fmla="*/ 165 w 165"/>
                      <a:gd name="T2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17">
                        <a:moveTo>
                          <a:pt x="165" y="0"/>
                        </a:moveTo>
                        <a:lnTo>
                          <a:pt x="106" y="0"/>
                        </a:lnTo>
                        <a:lnTo>
                          <a:pt x="59" y="0"/>
                        </a:lnTo>
                        <a:lnTo>
                          <a:pt x="0" y="0"/>
                        </a:lnTo>
                        <a:lnTo>
                          <a:pt x="56" y="151"/>
                        </a:lnTo>
                        <a:lnTo>
                          <a:pt x="56" y="151"/>
                        </a:lnTo>
                        <a:lnTo>
                          <a:pt x="82" y="217"/>
                        </a:lnTo>
                        <a:lnTo>
                          <a:pt x="82" y="215"/>
                        </a:lnTo>
                        <a:lnTo>
                          <a:pt x="96" y="182"/>
                        </a:lnTo>
                        <a:lnTo>
                          <a:pt x="108" y="151"/>
                        </a:lnTo>
                        <a:lnTo>
                          <a:pt x="108" y="151"/>
                        </a:lnTo>
                        <a:lnTo>
                          <a:pt x="165" y="0"/>
                        </a:ln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27" name="Freeform 144">
                    <a:extLst>
                      <a:ext uri="{FF2B5EF4-FFF2-40B4-BE49-F238E27FC236}">
                        <a16:creationId xmlns:a16="http://schemas.microsoft.com/office/drawing/2014/main" id="{6AFD300C-A0EB-4B60-9445-85EAA2BC3E92}"/>
                      </a:ext>
                    </a:extLst>
                  </p:cNvPr>
                  <p:cNvSpPr>
                    <a:spLocks noChangeAspect="1"/>
                  </p:cNvSpPr>
                  <p:nvPr/>
                </p:nvSpPr>
                <p:spPr bwMode="auto">
                  <a:xfrm>
                    <a:off x="5062" y="1490"/>
                    <a:ext cx="52" cy="217"/>
                  </a:xfrm>
                  <a:custGeom>
                    <a:avLst/>
                    <a:gdLst>
                      <a:gd name="T0" fmla="*/ 0 w 52"/>
                      <a:gd name="T1" fmla="*/ 151 h 217"/>
                      <a:gd name="T2" fmla="*/ 0 w 52"/>
                      <a:gd name="T3" fmla="*/ 151 h 217"/>
                      <a:gd name="T4" fmla="*/ 26 w 52"/>
                      <a:gd name="T5" fmla="*/ 217 h 217"/>
                      <a:gd name="T6" fmla="*/ 26 w 52"/>
                      <a:gd name="T7" fmla="*/ 215 h 217"/>
                      <a:gd name="T8" fmla="*/ 40 w 52"/>
                      <a:gd name="T9" fmla="*/ 182 h 217"/>
                      <a:gd name="T10" fmla="*/ 52 w 52"/>
                      <a:gd name="T11" fmla="*/ 151 h 217"/>
                      <a:gd name="T12" fmla="*/ 52 w 52"/>
                      <a:gd name="T13" fmla="*/ 151 h 217"/>
                      <a:gd name="T14" fmla="*/ 29 w 52"/>
                      <a:gd name="T15" fmla="*/ 31 h 217"/>
                      <a:gd name="T16" fmla="*/ 50 w 52"/>
                      <a:gd name="T17" fmla="*/ 0 h 217"/>
                      <a:gd name="T18" fmla="*/ 3 w 52"/>
                      <a:gd name="T19" fmla="*/ 0 h 217"/>
                      <a:gd name="T20" fmla="*/ 24 w 52"/>
                      <a:gd name="T21" fmla="*/ 31 h 217"/>
                      <a:gd name="T22" fmla="*/ 0 w 52"/>
                      <a:gd name="T23" fmla="*/ 15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217">
                        <a:moveTo>
                          <a:pt x="0" y="151"/>
                        </a:moveTo>
                        <a:lnTo>
                          <a:pt x="0" y="151"/>
                        </a:lnTo>
                        <a:lnTo>
                          <a:pt x="26" y="217"/>
                        </a:lnTo>
                        <a:lnTo>
                          <a:pt x="26" y="215"/>
                        </a:lnTo>
                        <a:lnTo>
                          <a:pt x="40" y="182"/>
                        </a:lnTo>
                        <a:lnTo>
                          <a:pt x="52" y="151"/>
                        </a:lnTo>
                        <a:lnTo>
                          <a:pt x="52" y="151"/>
                        </a:lnTo>
                        <a:lnTo>
                          <a:pt x="29" y="31"/>
                        </a:lnTo>
                        <a:lnTo>
                          <a:pt x="50" y="0"/>
                        </a:lnTo>
                        <a:lnTo>
                          <a:pt x="3" y="0"/>
                        </a:lnTo>
                        <a:lnTo>
                          <a:pt x="24" y="31"/>
                        </a:lnTo>
                        <a:lnTo>
                          <a:pt x="0" y="151"/>
                        </a:lnTo>
                        <a:close/>
                      </a:path>
                    </a:pathLst>
                  </a:custGeom>
                  <a:solidFill>
                    <a:srgbClr val="89B1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nvGrpSpPr>
                <p:cNvPr id="417" name="Group 145">
                  <a:extLst>
                    <a:ext uri="{FF2B5EF4-FFF2-40B4-BE49-F238E27FC236}">
                      <a16:creationId xmlns:a16="http://schemas.microsoft.com/office/drawing/2014/main" id="{FFD0BB98-3EA2-443F-8AC8-1150213E44AB}"/>
                    </a:ext>
                  </a:extLst>
                </p:cNvPr>
                <p:cNvGrpSpPr>
                  <a:grpSpLocks/>
                </p:cNvGrpSpPr>
                <p:nvPr/>
              </p:nvGrpSpPr>
              <p:grpSpPr bwMode="auto">
                <a:xfrm>
                  <a:off x="5467" y="881"/>
                  <a:ext cx="168" cy="168"/>
                  <a:chOff x="1304" y="2372"/>
                  <a:chExt cx="168" cy="168"/>
                </a:xfrm>
              </p:grpSpPr>
              <p:sp>
                <p:nvSpPr>
                  <p:cNvPr id="418" name="Oval 146">
                    <a:extLst>
                      <a:ext uri="{FF2B5EF4-FFF2-40B4-BE49-F238E27FC236}">
                        <a16:creationId xmlns:a16="http://schemas.microsoft.com/office/drawing/2014/main" id="{E9FA2524-FB5F-4EA1-BE32-B6FE018B5A0B}"/>
                      </a:ext>
                    </a:extLst>
                  </p:cNvPr>
                  <p:cNvSpPr>
                    <a:spLocks noChangeAspect="1" noChangeArrowheads="1"/>
                  </p:cNvSpPr>
                  <p:nvPr/>
                </p:nvSpPr>
                <p:spPr bwMode="gray">
                  <a:xfrm>
                    <a:off x="1304" y="2372"/>
                    <a:ext cx="168" cy="168"/>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19" name="Freeform 147">
                    <a:extLst>
                      <a:ext uri="{FF2B5EF4-FFF2-40B4-BE49-F238E27FC236}">
                        <a16:creationId xmlns:a16="http://schemas.microsoft.com/office/drawing/2014/main" id="{CC8E7DDD-BCC1-4A5B-9C4B-FB3DF330AC33}"/>
                      </a:ext>
                    </a:extLst>
                  </p:cNvPr>
                  <p:cNvSpPr>
                    <a:spLocks noChangeAspect="1"/>
                  </p:cNvSpPr>
                  <p:nvPr/>
                </p:nvSpPr>
                <p:spPr bwMode="gray">
                  <a:xfrm>
                    <a:off x="1314" y="2389"/>
                    <a:ext cx="148" cy="141"/>
                  </a:xfrm>
                  <a:custGeom>
                    <a:avLst/>
                    <a:gdLst>
                      <a:gd name="T0" fmla="*/ 106 w 213"/>
                      <a:gd name="T1" fmla="*/ 202 h 202"/>
                      <a:gd name="T2" fmla="*/ 0 w 213"/>
                      <a:gd name="T3" fmla="*/ 96 h 202"/>
                      <a:gd name="T4" fmla="*/ 5 w 213"/>
                      <a:gd name="T5" fmla="*/ 67 h 202"/>
                      <a:gd name="T6" fmla="*/ 58 w 213"/>
                      <a:gd name="T7" fmla="*/ 2 h 202"/>
                      <a:gd name="T8" fmla="*/ 62 w 213"/>
                      <a:gd name="T9" fmla="*/ 0 h 202"/>
                      <a:gd name="T10" fmla="*/ 194 w 213"/>
                      <a:gd name="T11" fmla="*/ 37 h 202"/>
                      <a:gd name="T12" fmla="*/ 213 w 213"/>
                      <a:gd name="T13" fmla="*/ 96 h 202"/>
                      <a:gd name="T14" fmla="*/ 106 w 213"/>
                      <a:gd name="T15" fmla="*/ 202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02">
                        <a:moveTo>
                          <a:pt x="106" y="202"/>
                        </a:moveTo>
                        <a:cubicBezTo>
                          <a:pt x="48" y="202"/>
                          <a:pt x="0" y="155"/>
                          <a:pt x="0" y="96"/>
                        </a:cubicBezTo>
                        <a:cubicBezTo>
                          <a:pt x="0" y="86"/>
                          <a:pt x="2" y="77"/>
                          <a:pt x="5" y="67"/>
                        </a:cubicBezTo>
                        <a:cubicBezTo>
                          <a:pt x="30" y="53"/>
                          <a:pt x="53" y="26"/>
                          <a:pt x="58" y="2"/>
                        </a:cubicBezTo>
                        <a:cubicBezTo>
                          <a:pt x="60" y="1"/>
                          <a:pt x="61" y="0"/>
                          <a:pt x="62" y="0"/>
                        </a:cubicBezTo>
                        <a:cubicBezTo>
                          <a:pt x="76" y="23"/>
                          <a:pt x="152" y="33"/>
                          <a:pt x="194" y="37"/>
                        </a:cubicBezTo>
                        <a:cubicBezTo>
                          <a:pt x="206" y="54"/>
                          <a:pt x="213" y="74"/>
                          <a:pt x="213" y="96"/>
                        </a:cubicBezTo>
                        <a:cubicBezTo>
                          <a:pt x="213" y="155"/>
                          <a:pt x="165" y="202"/>
                          <a:pt x="106" y="202"/>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20" name="Oval 148">
                    <a:extLst>
                      <a:ext uri="{FF2B5EF4-FFF2-40B4-BE49-F238E27FC236}">
                        <a16:creationId xmlns:a16="http://schemas.microsoft.com/office/drawing/2014/main" id="{D0741AB5-4278-4081-A2CE-8A469D7DB742}"/>
                      </a:ext>
                    </a:extLst>
                  </p:cNvPr>
                  <p:cNvSpPr>
                    <a:spLocks noChangeAspect="1" noChangeArrowheads="1"/>
                  </p:cNvSpPr>
                  <p:nvPr/>
                </p:nvSpPr>
                <p:spPr bwMode="gray">
                  <a:xfrm>
                    <a:off x="1339" y="2441"/>
                    <a:ext cx="19" cy="19"/>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21" name="Oval 149">
                    <a:extLst>
                      <a:ext uri="{FF2B5EF4-FFF2-40B4-BE49-F238E27FC236}">
                        <a16:creationId xmlns:a16="http://schemas.microsoft.com/office/drawing/2014/main" id="{832100A1-3885-4A25-8790-8DA92F832B80}"/>
                      </a:ext>
                    </a:extLst>
                  </p:cNvPr>
                  <p:cNvSpPr>
                    <a:spLocks noChangeAspect="1" noChangeArrowheads="1"/>
                  </p:cNvSpPr>
                  <p:nvPr/>
                </p:nvSpPr>
                <p:spPr bwMode="gray">
                  <a:xfrm>
                    <a:off x="1417" y="2441"/>
                    <a:ext cx="20" cy="19"/>
                  </a:xfrm>
                  <a:prstGeom prst="ellipse">
                    <a:avLst/>
                  </a:pr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grpSp>
      </p:grpSp>
      <p:sp>
        <p:nvSpPr>
          <p:cNvPr id="433" name="テキスト ボックス 432">
            <a:extLst>
              <a:ext uri="{FF2B5EF4-FFF2-40B4-BE49-F238E27FC236}">
                <a16:creationId xmlns:a16="http://schemas.microsoft.com/office/drawing/2014/main" id="{6A2BC2F7-2149-409D-A4D5-48454FA2BE1F}"/>
              </a:ext>
            </a:extLst>
          </p:cNvPr>
          <p:cNvSpPr txBox="1"/>
          <p:nvPr/>
        </p:nvSpPr>
        <p:spPr>
          <a:xfrm>
            <a:off x="4806812" y="6010821"/>
            <a:ext cx="958080" cy="340991"/>
          </a:xfrm>
          <a:prstGeom prst="rect">
            <a:avLst/>
          </a:prstGeom>
          <a:noFill/>
          <a:ln>
            <a:noFill/>
          </a:ln>
        </p:spPr>
        <p:txBody>
          <a:bodyPr wrap="square" lIns="0" tIns="0" rIns="0" bIns="0" rtlCol="0">
            <a:sp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1108"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サポーター面談、マッチング</a:t>
            </a:r>
          </a:p>
        </p:txBody>
      </p:sp>
      <p:sp>
        <p:nvSpPr>
          <p:cNvPr id="434" name="正方形/長方形 433">
            <a:extLst>
              <a:ext uri="{FF2B5EF4-FFF2-40B4-BE49-F238E27FC236}">
                <a16:creationId xmlns:a16="http://schemas.microsoft.com/office/drawing/2014/main" id="{CAEA0F9E-0092-45D9-AD8A-190F4FB672C3}"/>
              </a:ext>
            </a:extLst>
          </p:cNvPr>
          <p:cNvSpPr/>
          <p:nvPr/>
        </p:nvSpPr>
        <p:spPr>
          <a:xfrm>
            <a:off x="7335942" y="3083804"/>
            <a:ext cx="1987768" cy="1731536"/>
          </a:xfrm>
          <a:prstGeom prst="rect">
            <a:avLst/>
          </a:prstGeom>
          <a:noFill/>
          <a:ln w="9525" cap="flat" cmpd="sng" algn="ctr">
            <a:solidFill>
              <a:srgbClr val="8064A2">
                <a:lumMod val="50000"/>
              </a:srgb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1" lang="ja-JP" altLang="en-US" sz="1108" b="0" i="0" u="none" strike="noStrike" kern="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435" name="テキスト ボックス 434">
            <a:extLst>
              <a:ext uri="{FF2B5EF4-FFF2-40B4-BE49-F238E27FC236}">
                <a16:creationId xmlns:a16="http://schemas.microsoft.com/office/drawing/2014/main" id="{80FD07E5-8D77-45CF-B101-8D51C14462BB}"/>
              </a:ext>
            </a:extLst>
          </p:cNvPr>
          <p:cNvSpPr txBox="1"/>
          <p:nvPr/>
        </p:nvSpPr>
        <p:spPr>
          <a:xfrm>
            <a:off x="7397176" y="3134254"/>
            <a:ext cx="1871778" cy="681982"/>
          </a:xfrm>
          <a:prstGeom prst="rect">
            <a:avLst/>
          </a:prstGeom>
          <a:noFill/>
          <a:ln>
            <a:noFill/>
          </a:ln>
        </p:spPr>
        <p:txBody>
          <a:bodyPr wrap="square" lIns="0" tIns="0" rIns="0" bIns="0" rtlCol="0">
            <a:spAutoFit/>
          </a:bodyPr>
          <a:lstStyle/>
          <a:p>
            <a:pPr marL="0" marR="0" lvl="0" indent="0" algn="just"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1100"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非常勤サポーター（法規制対応、マーケティング、事業計画、資金調達、経営戦略、知財戦略、国際展開等の専門家）</a:t>
            </a:r>
          </a:p>
        </p:txBody>
      </p:sp>
      <p:cxnSp>
        <p:nvCxnSpPr>
          <p:cNvPr id="436" name="直線矢印コネクタ 435">
            <a:extLst>
              <a:ext uri="{FF2B5EF4-FFF2-40B4-BE49-F238E27FC236}">
                <a16:creationId xmlns:a16="http://schemas.microsoft.com/office/drawing/2014/main" id="{0D628BEB-0641-4B5F-93E1-0A2ED1E084BE}"/>
              </a:ext>
            </a:extLst>
          </p:cNvPr>
          <p:cNvCxnSpPr/>
          <p:nvPr/>
        </p:nvCxnSpPr>
        <p:spPr>
          <a:xfrm>
            <a:off x="1719608" y="3902049"/>
            <a:ext cx="497393" cy="0"/>
          </a:xfrm>
          <a:prstGeom prst="straightConnector1">
            <a:avLst/>
          </a:prstGeom>
          <a:noFill/>
          <a:ln w="57150" cap="flat" cmpd="sng" algn="ctr">
            <a:solidFill>
              <a:srgbClr val="8064A2">
                <a:lumMod val="50000"/>
              </a:srgbClr>
            </a:solidFill>
            <a:prstDash val="solid"/>
            <a:tailEnd type="triangle"/>
          </a:ln>
          <a:effectLst/>
        </p:spPr>
      </p:cxnSp>
      <p:sp>
        <p:nvSpPr>
          <p:cNvPr id="437" name="テキスト ボックス 436">
            <a:extLst>
              <a:ext uri="{FF2B5EF4-FFF2-40B4-BE49-F238E27FC236}">
                <a16:creationId xmlns:a16="http://schemas.microsoft.com/office/drawing/2014/main" id="{E674EC19-13BF-4C6F-86DA-1576235C5EB9}"/>
              </a:ext>
            </a:extLst>
          </p:cNvPr>
          <p:cNvSpPr txBox="1"/>
          <p:nvPr/>
        </p:nvSpPr>
        <p:spPr>
          <a:xfrm>
            <a:off x="7134683" y="4941216"/>
            <a:ext cx="2226109" cy="1562928"/>
          </a:xfrm>
          <a:prstGeom prst="rect">
            <a:avLst/>
          </a:prstGeom>
          <a:solidFill>
            <a:srgbClr val="8064A2">
              <a:lumMod val="50000"/>
            </a:srgbClr>
          </a:solidFill>
          <a:ln>
            <a:noFill/>
          </a:ln>
        </p:spPr>
        <p:txBody>
          <a:bodyPr wrap="square" lIns="0" tIns="0" rIns="0" bIns="0" rtlCol="0">
            <a:sp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1292"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事務局の機能</a:t>
            </a:r>
            <a:endParaRPr kumimoji="1" lang="en-US" altLang="ja-JP" sz="1292"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53518" marR="0" lvl="0" indent="-168524" algn="l" defTabSz="844083" rtl="0" eaLnBrk="1" fontAlgn="base" latinLnBrk="0" hangingPunct="1">
              <a:lnSpc>
                <a:spcPct val="100000"/>
              </a:lnSpc>
              <a:spcBef>
                <a:spcPct val="50000"/>
              </a:spcBef>
              <a:spcAft>
                <a:spcPct val="0"/>
              </a:spcAft>
              <a:buClr>
                <a:srgbClr val="FFFFFF"/>
              </a:buClr>
              <a:buSzTx/>
              <a:buFont typeface="Wingdings" panose="05000000000000000000" pitchFamily="2" charset="2"/>
              <a:buChar char="Ø"/>
              <a:tabLst/>
              <a:defRPr/>
            </a:pPr>
            <a:r>
              <a:rPr kumimoji="1" lang="ja-JP" altLang="en-US" sz="1108"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相談受付、内容の精査</a:t>
            </a:r>
            <a:endParaRPr kumimoji="1" lang="en-US" altLang="ja-JP" sz="1108"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53518" marR="0" lvl="0" indent="-168524" algn="l" defTabSz="844083" rtl="0" eaLnBrk="1" fontAlgn="base" latinLnBrk="0" hangingPunct="1">
              <a:lnSpc>
                <a:spcPct val="100000"/>
              </a:lnSpc>
              <a:spcBef>
                <a:spcPct val="50000"/>
              </a:spcBef>
              <a:spcAft>
                <a:spcPct val="0"/>
              </a:spcAft>
              <a:buClr>
                <a:srgbClr val="FFFFFF"/>
              </a:buClr>
              <a:buSzTx/>
              <a:buFont typeface="Wingdings" panose="05000000000000000000" pitchFamily="2" charset="2"/>
              <a:buChar char="Ø"/>
              <a:tabLst/>
              <a:defRPr/>
            </a:pPr>
            <a:r>
              <a:rPr kumimoji="1" lang="ja-JP" altLang="en-US" sz="1108"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支援計画作成、面談設定、マッチング、プレゼン資料作成支援</a:t>
            </a:r>
            <a:endParaRPr kumimoji="1" lang="en-US" altLang="ja-JP" sz="1108"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53518" marR="0" lvl="0" indent="-168524" algn="l" defTabSz="844083" rtl="0" eaLnBrk="1" fontAlgn="base" latinLnBrk="0" hangingPunct="1">
              <a:lnSpc>
                <a:spcPct val="100000"/>
              </a:lnSpc>
              <a:spcBef>
                <a:spcPct val="50000"/>
              </a:spcBef>
              <a:spcAft>
                <a:spcPct val="0"/>
              </a:spcAft>
              <a:buClr>
                <a:srgbClr val="FFFFFF"/>
              </a:buClr>
              <a:buSzTx/>
              <a:buFont typeface="Wingdings" panose="05000000000000000000" pitchFamily="2" charset="2"/>
              <a:buChar char="Ø"/>
              <a:tabLst/>
              <a:defRPr/>
            </a:pPr>
            <a:r>
              <a:rPr kumimoji="1" lang="ja-JP" altLang="en-US" sz="1108"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有望なシーズに対する市場調査、知財調査等</a:t>
            </a:r>
            <a:endParaRPr kumimoji="1" lang="en-US" altLang="ja-JP" sz="1108"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53518" marR="0" lvl="0" indent="-168524" algn="l" defTabSz="844083" rtl="0" eaLnBrk="1" fontAlgn="base" latinLnBrk="0" hangingPunct="1">
              <a:lnSpc>
                <a:spcPct val="100000"/>
              </a:lnSpc>
              <a:spcBef>
                <a:spcPct val="50000"/>
              </a:spcBef>
              <a:spcAft>
                <a:spcPct val="0"/>
              </a:spcAft>
              <a:buClr>
                <a:srgbClr val="FFFFFF"/>
              </a:buClr>
              <a:buSzTx/>
              <a:buFont typeface="Wingdings" panose="05000000000000000000" pitchFamily="2" charset="2"/>
              <a:buChar char="Ø"/>
              <a:tabLst/>
              <a:defRPr/>
            </a:pPr>
            <a:r>
              <a:rPr kumimoji="1" lang="ja-JP" altLang="en-US" sz="1108"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ハンズオンマッチングに関する調整</a:t>
            </a:r>
          </a:p>
        </p:txBody>
      </p:sp>
      <p:sp>
        <p:nvSpPr>
          <p:cNvPr id="438" name="テキスト ボックス 437">
            <a:extLst>
              <a:ext uri="{FF2B5EF4-FFF2-40B4-BE49-F238E27FC236}">
                <a16:creationId xmlns:a16="http://schemas.microsoft.com/office/drawing/2014/main" id="{722DC5AC-1C3A-499A-9156-449F2069D450}"/>
              </a:ext>
            </a:extLst>
          </p:cNvPr>
          <p:cNvSpPr txBox="1"/>
          <p:nvPr/>
        </p:nvSpPr>
        <p:spPr>
          <a:xfrm>
            <a:off x="1783810" y="3989237"/>
            <a:ext cx="368989" cy="153888"/>
          </a:xfrm>
          <a:prstGeom prst="rect">
            <a:avLst/>
          </a:prstGeom>
          <a:noFill/>
          <a:ln>
            <a:noFill/>
          </a:ln>
        </p:spPr>
        <p:txBody>
          <a:bodyPr wrap="square" lIns="0" tIns="0" rIns="0" bIns="0" rtlCol="0">
            <a:sp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1000"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相談</a:t>
            </a:r>
          </a:p>
        </p:txBody>
      </p:sp>
      <p:cxnSp>
        <p:nvCxnSpPr>
          <p:cNvPr id="439" name="直線矢印コネクタ 438">
            <a:extLst>
              <a:ext uri="{FF2B5EF4-FFF2-40B4-BE49-F238E27FC236}">
                <a16:creationId xmlns:a16="http://schemas.microsoft.com/office/drawing/2014/main" id="{EC0F25BE-08E7-4FE6-B8E6-9FD2DFB0CD5D}"/>
              </a:ext>
            </a:extLst>
          </p:cNvPr>
          <p:cNvCxnSpPr>
            <a:cxnSpLocks/>
          </p:cNvCxnSpPr>
          <p:nvPr/>
        </p:nvCxnSpPr>
        <p:spPr>
          <a:xfrm flipH="1">
            <a:off x="1692241" y="5095836"/>
            <a:ext cx="517623" cy="0"/>
          </a:xfrm>
          <a:prstGeom prst="straightConnector1">
            <a:avLst/>
          </a:prstGeom>
          <a:noFill/>
          <a:ln w="57150" cap="flat" cmpd="sng" algn="ctr">
            <a:solidFill>
              <a:srgbClr val="8064A2">
                <a:lumMod val="50000"/>
              </a:srgbClr>
            </a:solidFill>
            <a:prstDash val="solid"/>
            <a:tailEnd type="triangle"/>
          </a:ln>
          <a:effectLst/>
        </p:spPr>
      </p:cxnSp>
      <p:sp>
        <p:nvSpPr>
          <p:cNvPr id="440" name="テキスト ボックス 439">
            <a:extLst>
              <a:ext uri="{FF2B5EF4-FFF2-40B4-BE49-F238E27FC236}">
                <a16:creationId xmlns:a16="http://schemas.microsoft.com/office/drawing/2014/main" id="{4E2E16A8-05A2-45EB-B042-590B8DFA9B07}"/>
              </a:ext>
            </a:extLst>
          </p:cNvPr>
          <p:cNvSpPr txBox="1"/>
          <p:nvPr/>
        </p:nvSpPr>
        <p:spPr>
          <a:xfrm>
            <a:off x="1649830" y="5512303"/>
            <a:ext cx="636948" cy="153888"/>
          </a:xfrm>
          <a:prstGeom prst="rect">
            <a:avLst/>
          </a:prstGeom>
          <a:noFill/>
          <a:ln>
            <a:noFill/>
          </a:ln>
        </p:spPr>
        <p:txBody>
          <a:bodyPr wrap="square" lIns="0" tIns="0" rIns="0" bIns="0" rtlCol="0">
            <a:sp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1000"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情報提供</a:t>
            </a:r>
          </a:p>
        </p:txBody>
      </p:sp>
      <p:sp>
        <p:nvSpPr>
          <p:cNvPr id="441" name="テキスト ボックス 440">
            <a:extLst>
              <a:ext uri="{FF2B5EF4-FFF2-40B4-BE49-F238E27FC236}">
                <a16:creationId xmlns:a16="http://schemas.microsoft.com/office/drawing/2014/main" id="{BBA9EC43-C395-4A52-8DBA-894C4B844FBF}"/>
              </a:ext>
            </a:extLst>
          </p:cNvPr>
          <p:cNvSpPr txBox="1"/>
          <p:nvPr/>
        </p:nvSpPr>
        <p:spPr>
          <a:xfrm>
            <a:off x="1687105" y="5911117"/>
            <a:ext cx="562399" cy="307777"/>
          </a:xfrm>
          <a:prstGeom prst="rect">
            <a:avLst/>
          </a:prstGeom>
          <a:noFill/>
          <a:ln>
            <a:noFill/>
          </a:ln>
        </p:spPr>
        <p:txBody>
          <a:bodyPr wrap="square" lIns="0" tIns="0" rIns="0" bIns="0" rtlCol="0">
            <a:sp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1000"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支援対象発掘</a:t>
            </a:r>
          </a:p>
        </p:txBody>
      </p:sp>
      <p:cxnSp>
        <p:nvCxnSpPr>
          <p:cNvPr id="442" name="直線矢印コネクタ 441">
            <a:extLst>
              <a:ext uri="{FF2B5EF4-FFF2-40B4-BE49-F238E27FC236}">
                <a16:creationId xmlns:a16="http://schemas.microsoft.com/office/drawing/2014/main" id="{B4E50CC8-56FC-4900-A50F-4DEF0D4E8AB5}"/>
              </a:ext>
            </a:extLst>
          </p:cNvPr>
          <p:cNvCxnSpPr>
            <a:cxnSpLocks/>
          </p:cNvCxnSpPr>
          <p:nvPr/>
        </p:nvCxnSpPr>
        <p:spPr>
          <a:xfrm flipH="1">
            <a:off x="1692241" y="5778179"/>
            <a:ext cx="517623" cy="0"/>
          </a:xfrm>
          <a:prstGeom prst="straightConnector1">
            <a:avLst/>
          </a:prstGeom>
          <a:noFill/>
          <a:ln w="57150" cap="flat" cmpd="sng" algn="ctr">
            <a:solidFill>
              <a:srgbClr val="8064A2">
                <a:lumMod val="50000"/>
              </a:srgbClr>
            </a:solidFill>
            <a:prstDash val="solid"/>
            <a:tailEnd type="triangle"/>
          </a:ln>
          <a:effectLst/>
        </p:spPr>
      </p:cxnSp>
      <p:sp>
        <p:nvSpPr>
          <p:cNvPr id="443" name="テキスト ボックス 442">
            <a:extLst>
              <a:ext uri="{FF2B5EF4-FFF2-40B4-BE49-F238E27FC236}">
                <a16:creationId xmlns:a16="http://schemas.microsoft.com/office/drawing/2014/main" id="{F0825AB1-F675-4B17-9042-FAE4A5713623}"/>
              </a:ext>
            </a:extLst>
          </p:cNvPr>
          <p:cNvSpPr txBox="1"/>
          <p:nvPr/>
        </p:nvSpPr>
        <p:spPr>
          <a:xfrm>
            <a:off x="1700404" y="4688983"/>
            <a:ext cx="535801" cy="307777"/>
          </a:xfrm>
          <a:prstGeom prst="rect">
            <a:avLst/>
          </a:prstGeom>
          <a:noFill/>
          <a:ln>
            <a:noFill/>
          </a:ln>
        </p:spPr>
        <p:txBody>
          <a:bodyPr wrap="square" lIns="0" tIns="0" rIns="0" bIns="0" rtlCol="0">
            <a:sp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1000"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総合的な支援</a:t>
            </a:r>
          </a:p>
        </p:txBody>
      </p:sp>
      <p:sp>
        <p:nvSpPr>
          <p:cNvPr id="444" name="テキスト ボックス 443">
            <a:extLst>
              <a:ext uri="{FF2B5EF4-FFF2-40B4-BE49-F238E27FC236}">
                <a16:creationId xmlns:a16="http://schemas.microsoft.com/office/drawing/2014/main" id="{473E4CEF-B926-4F51-8E6A-2A44DF9B27E1}"/>
              </a:ext>
            </a:extLst>
          </p:cNvPr>
          <p:cNvSpPr txBox="1"/>
          <p:nvPr/>
        </p:nvSpPr>
        <p:spPr>
          <a:xfrm>
            <a:off x="2766020" y="4781145"/>
            <a:ext cx="3928361" cy="219345"/>
          </a:xfrm>
          <a:prstGeom prst="rect">
            <a:avLst/>
          </a:prstGeom>
          <a:solidFill>
            <a:srgbClr val="4BACC6">
              <a:lumMod val="50000"/>
            </a:srgbClr>
          </a:solidFill>
          <a:ln>
            <a:noFill/>
          </a:ln>
        </p:spPr>
        <p:txBody>
          <a:bodyPr wrap="square" lIns="0" tIns="0" rIns="0" bIns="0" rtlCol="0">
            <a:no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1108"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ベンチャー企業等に対しワンストップで総合的な支援を実施</a:t>
            </a:r>
          </a:p>
        </p:txBody>
      </p:sp>
      <p:grpSp>
        <p:nvGrpSpPr>
          <p:cNvPr id="445" name="Group 2">
            <a:extLst>
              <a:ext uri="{FF2B5EF4-FFF2-40B4-BE49-F238E27FC236}">
                <a16:creationId xmlns:a16="http://schemas.microsoft.com/office/drawing/2014/main" id="{5FFA737E-6E99-4392-A991-16D83A7B10D5}"/>
              </a:ext>
            </a:extLst>
          </p:cNvPr>
          <p:cNvGrpSpPr>
            <a:grpSpLocks/>
          </p:cNvGrpSpPr>
          <p:nvPr/>
        </p:nvGrpSpPr>
        <p:grpSpPr bwMode="auto">
          <a:xfrm>
            <a:off x="6044917" y="5133251"/>
            <a:ext cx="670731" cy="553288"/>
            <a:chOff x="2304" y="2749"/>
            <a:chExt cx="771" cy="636"/>
          </a:xfrm>
        </p:grpSpPr>
        <p:sp>
          <p:nvSpPr>
            <p:cNvPr id="446" name="Rectangle 3">
              <a:extLst>
                <a:ext uri="{FF2B5EF4-FFF2-40B4-BE49-F238E27FC236}">
                  <a16:creationId xmlns:a16="http://schemas.microsoft.com/office/drawing/2014/main" id="{ECDD9EE3-4270-435A-BC7E-6EC66985EC49}"/>
                </a:ext>
              </a:extLst>
            </p:cNvPr>
            <p:cNvSpPr>
              <a:spLocks noChangeAspect="1" noChangeArrowheads="1"/>
            </p:cNvSpPr>
            <p:nvPr/>
          </p:nvSpPr>
          <p:spPr bwMode="gray">
            <a:xfrm>
              <a:off x="2449" y="2749"/>
              <a:ext cx="626" cy="428"/>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47" name="Rectangle 4">
              <a:extLst>
                <a:ext uri="{FF2B5EF4-FFF2-40B4-BE49-F238E27FC236}">
                  <a16:creationId xmlns:a16="http://schemas.microsoft.com/office/drawing/2014/main" id="{1C5D0C0E-A4E4-4C19-AFEC-12A40599C124}"/>
                </a:ext>
              </a:extLst>
            </p:cNvPr>
            <p:cNvSpPr>
              <a:spLocks noChangeAspect="1" noChangeArrowheads="1"/>
            </p:cNvSpPr>
            <p:nvPr/>
          </p:nvSpPr>
          <p:spPr bwMode="gray">
            <a:xfrm>
              <a:off x="2527" y="2802"/>
              <a:ext cx="471" cy="3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48" name="Oval 5">
              <a:extLst>
                <a:ext uri="{FF2B5EF4-FFF2-40B4-BE49-F238E27FC236}">
                  <a16:creationId xmlns:a16="http://schemas.microsoft.com/office/drawing/2014/main" id="{18A6FF12-821A-4CE4-AB25-83CED7BBB847}"/>
                </a:ext>
              </a:extLst>
            </p:cNvPr>
            <p:cNvSpPr>
              <a:spLocks noChangeAspect="1" noChangeArrowheads="1"/>
            </p:cNvSpPr>
            <p:nvPr/>
          </p:nvSpPr>
          <p:spPr bwMode="gray">
            <a:xfrm>
              <a:off x="2634" y="2835"/>
              <a:ext cx="256" cy="256"/>
            </a:xfrm>
            <a:prstGeom prst="ellipse">
              <a:avLst/>
            </a:pr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49" name="Freeform 6">
              <a:extLst>
                <a:ext uri="{FF2B5EF4-FFF2-40B4-BE49-F238E27FC236}">
                  <a16:creationId xmlns:a16="http://schemas.microsoft.com/office/drawing/2014/main" id="{67376C38-9789-44A3-B1C6-E1813322B40D}"/>
                </a:ext>
              </a:extLst>
            </p:cNvPr>
            <p:cNvSpPr>
              <a:spLocks noChangeAspect="1"/>
            </p:cNvSpPr>
            <p:nvPr/>
          </p:nvSpPr>
          <p:spPr bwMode="gray">
            <a:xfrm>
              <a:off x="2763" y="2844"/>
              <a:ext cx="119" cy="191"/>
            </a:xfrm>
            <a:custGeom>
              <a:avLst/>
              <a:gdLst>
                <a:gd name="T0" fmla="*/ 236 w 297"/>
                <a:gd name="T1" fmla="*/ 475 h 475"/>
                <a:gd name="T2" fmla="*/ 297 w 297"/>
                <a:gd name="T3" fmla="*/ 297 h 475"/>
                <a:gd name="T4" fmla="*/ 0 w 297"/>
                <a:gd name="T5" fmla="*/ 0 h 475"/>
                <a:gd name="T6" fmla="*/ 0 w 297"/>
                <a:gd name="T7" fmla="*/ 297 h 475"/>
                <a:gd name="T8" fmla="*/ 236 w 297"/>
                <a:gd name="T9" fmla="*/ 475 h 475"/>
              </a:gdLst>
              <a:ahLst/>
              <a:cxnLst>
                <a:cxn ang="0">
                  <a:pos x="T0" y="T1"/>
                </a:cxn>
                <a:cxn ang="0">
                  <a:pos x="T2" y="T3"/>
                </a:cxn>
                <a:cxn ang="0">
                  <a:pos x="T4" y="T5"/>
                </a:cxn>
                <a:cxn ang="0">
                  <a:pos x="T6" y="T7"/>
                </a:cxn>
                <a:cxn ang="0">
                  <a:pos x="T8" y="T9"/>
                </a:cxn>
              </a:cxnLst>
              <a:rect l="0" t="0" r="r" b="b"/>
              <a:pathLst>
                <a:path w="297" h="475">
                  <a:moveTo>
                    <a:pt x="236" y="475"/>
                  </a:moveTo>
                  <a:cubicBezTo>
                    <a:pt x="274" y="425"/>
                    <a:pt x="297" y="364"/>
                    <a:pt x="297" y="297"/>
                  </a:cubicBezTo>
                  <a:cubicBezTo>
                    <a:pt x="297" y="133"/>
                    <a:pt x="164" y="0"/>
                    <a:pt x="0" y="0"/>
                  </a:cubicBezTo>
                  <a:cubicBezTo>
                    <a:pt x="0" y="297"/>
                    <a:pt x="0" y="297"/>
                    <a:pt x="0" y="297"/>
                  </a:cubicBezTo>
                  <a:lnTo>
                    <a:pt x="236" y="475"/>
                  </a:lnTo>
                  <a:close/>
                </a:path>
              </a:pathLst>
            </a:cu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50" name="Freeform 7">
              <a:extLst>
                <a:ext uri="{FF2B5EF4-FFF2-40B4-BE49-F238E27FC236}">
                  <a16:creationId xmlns:a16="http://schemas.microsoft.com/office/drawing/2014/main" id="{CA58A177-7464-4A90-9363-374C67C2022E}"/>
                </a:ext>
              </a:extLst>
            </p:cNvPr>
            <p:cNvSpPr>
              <a:spLocks noChangeAspect="1"/>
            </p:cNvSpPr>
            <p:nvPr/>
          </p:nvSpPr>
          <p:spPr bwMode="gray">
            <a:xfrm>
              <a:off x="2643" y="2844"/>
              <a:ext cx="120" cy="160"/>
            </a:xfrm>
            <a:custGeom>
              <a:avLst/>
              <a:gdLst>
                <a:gd name="T0" fmla="*/ 297 w 297"/>
                <a:gd name="T1" fmla="*/ 0 h 399"/>
                <a:gd name="T2" fmla="*/ 0 w 297"/>
                <a:gd name="T3" fmla="*/ 297 h 399"/>
                <a:gd name="T4" fmla="*/ 19 w 297"/>
                <a:gd name="T5" fmla="*/ 399 h 399"/>
                <a:gd name="T6" fmla="*/ 297 w 297"/>
                <a:gd name="T7" fmla="*/ 297 h 399"/>
                <a:gd name="T8" fmla="*/ 297 w 297"/>
                <a:gd name="T9" fmla="*/ 0 h 399"/>
              </a:gdLst>
              <a:ahLst/>
              <a:cxnLst>
                <a:cxn ang="0">
                  <a:pos x="T0" y="T1"/>
                </a:cxn>
                <a:cxn ang="0">
                  <a:pos x="T2" y="T3"/>
                </a:cxn>
                <a:cxn ang="0">
                  <a:pos x="T4" y="T5"/>
                </a:cxn>
                <a:cxn ang="0">
                  <a:pos x="T6" y="T7"/>
                </a:cxn>
                <a:cxn ang="0">
                  <a:pos x="T8" y="T9"/>
                </a:cxn>
              </a:cxnLst>
              <a:rect l="0" t="0" r="r" b="b"/>
              <a:pathLst>
                <a:path w="297" h="399">
                  <a:moveTo>
                    <a:pt x="297" y="0"/>
                  </a:moveTo>
                  <a:cubicBezTo>
                    <a:pt x="133" y="0"/>
                    <a:pt x="0" y="133"/>
                    <a:pt x="0" y="297"/>
                  </a:cubicBezTo>
                  <a:cubicBezTo>
                    <a:pt x="0" y="333"/>
                    <a:pt x="7" y="367"/>
                    <a:pt x="19" y="399"/>
                  </a:cubicBezTo>
                  <a:cubicBezTo>
                    <a:pt x="297" y="297"/>
                    <a:pt x="297" y="297"/>
                    <a:pt x="297" y="297"/>
                  </a:cubicBezTo>
                  <a:lnTo>
                    <a:pt x="297"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51" name="Freeform 8">
              <a:extLst>
                <a:ext uri="{FF2B5EF4-FFF2-40B4-BE49-F238E27FC236}">
                  <a16:creationId xmlns:a16="http://schemas.microsoft.com/office/drawing/2014/main" id="{0D3ED599-3567-495C-BA6D-C0158CCEF476}"/>
                </a:ext>
              </a:extLst>
            </p:cNvPr>
            <p:cNvSpPr>
              <a:spLocks noChangeAspect="1"/>
            </p:cNvSpPr>
            <p:nvPr/>
          </p:nvSpPr>
          <p:spPr bwMode="gray">
            <a:xfrm>
              <a:off x="2692" y="2963"/>
              <a:ext cx="165" cy="119"/>
            </a:xfrm>
            <a:custGeom>
              <a:avLst/>
              <a:gdLst>
                <a:gd name="T0" fmla="*/ 175 w 411"/>
                <a:gd name="T1" fmla="*/ 0 h 296"/>
                <a:gd name="T2" fmla="*/ 0 w 411"/>
                <a:gd name="T3" fmla="*/ 239 h 296"/>
                <a:gd name="T4" fmla="*/ 175 w 411"/>
                <a:gd name="T5" fmla="*/ 296 h 296"/>
                <a:gd name="T6" fmla="*/ 411 w 411"/>
                <a:gd name="T7" fmla="*/ 178 h 296"/>
                <a:gd name="T8" fmla="*/ 175 w 411"/>
                <a:gd name="T9" fmla="*/ 0 h 296"/>
              </a:gdLst>
              <a:ahLst/>
              <a:cxnLst>
                <a:cxn ang="0">
                  <a:pos x="T0" y="T1"/>
                </a:cxn>
                <a:cxn ang="0">
                  <a:pos x="T2" y="T3"/>
                </a:cxn>
                <a:cxn ang="0">
                  <a:pos x="T4" y="T5"/>
                </a:cxn>
                <a:cxn ang="0">
                  <a:pos x="T6" y="T7"/>
                </a:cxn>
                <a:cxn ang="0">
                  <a:pos x="T8" y="T9"/>
                </a:cxn>
              </a:cxnLst>
              <a:rect l="0" t="0" r="r" b="b"/>
              <a:pathLst>
                <a:path w="411" h="296">
                  <a:moveTo>
                    <a:pt x="175" y="0"/>
                  </a:moveTo>
                  <a:cubicBezTo>
                    <a:pt x="0" y="239"/>
                    <a:pt x="0" y="239"/>
                    <a:pt x="0" y="239"/>
                  </a:cubicBezTo>
                  <a:cubicBezTo>
                    <a:pt x="49" y="275"/>
                    <a:pt x="109" y="296"/>
                    <a:pt x="175" y="296"/>
                  </a:cubicBezTo>
                  <a:cubicBezTo>
                    <a:pt x="272" y="296"/>
                    <a:pt x="357" y="250"/>
                    <a:pt x="411" y="178"/>
                  </a:cubicBezTo>
                  <a:lnTo>
                    <a:pt x="175" y="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52" name="Freeform 9">
              <a:extLst>
                <a:ext uri="{FF2B5EF4-FFF2-40B4-BE49-F238E27FC236}">
                  <a16:creationId xmlns:a16="http://schemas.microsoft.com/office/drawing/2014/main" id="{BAE02A62-DE36-4019-B340-0BCC43ACED5B}"/>
                </a:ext>
              </a:extLst>
            </p:cNvPr>
            <p:cNvSpPr>
              <a:spLocks noChangeAspect="1"/>
            </p:cNvSpPr>
            <p:nvPr/>
          </p:nvSpPr>
          <p:spPr bwMode="gray">
            <a:xfrm>
              <a:off x="2651" y="2963"/>
              <a:ext cx="112" cy="96"/>
            </a:xfrm>
            <a:custGeom>
              <a:avLst/>
              <a:gdLst>
                <a:gd name="T0" fmla="*/ 0 w 278"/>
                <a:gd name="T1" fmla="*/ 102 h 239"/>
                <a:gd name="T2" fmla="*/ 103 w 278"/>
                <a:gd name="T3" fmla="*/ 239 h 239"/>
                <a:gd name="T4" fmla="*/ 278 w 278"/>
                <a:gd name="T5" fmla="*/ 0 h 239"/>
                <a:gd name="T6" fmla="*/ 0 w 278"/>
                <a:gd name="T7" fmla="*/ 102 h 239"/>
              </a:gdLst>
              <a:ahLst/>
              <a:cxnLst>
                <a:cxn ang="0">
                  <a:pos x="T0" y="T1"/>
                </a:cxn>
                <a:cxn ang="0">
                  <a:pos x="T2" y="T3"/>
                </a:cxn>
                <a:cxn ang="0">
                  <a:pos x="T4" y="T5"/>
                </a:cxn>
                <a:cxn ang="0">
                  <a:pos x="T6" y="T7"/>
                </a:cxn>
              </a:cxnLst>
              <a:rect l="0" t="0" r="r" b="b"/>
              <a:pathLst>
                <a:path w="278" h="239">
                  <a:moveTo>
                    <a:pt x="0" y="102"/>
                  </a:moveTo>
                  <a:cubicBezTo>
                    <a:pt x="20" y="157"/>
                    <a:pt x="56" y="204"/>
                    <a:pt x="103" y="239"/>
                  </a:cubicBezTo>
                  <a:cubicBezTo>
                    <a:pt x="278" y="0"/>
                    <a:pt x="278" y="0"/>
                    <a:pt x="278" y="0"/>
                  </a:cubicBezTo>
                  <a:lnTo>
                    <a:pt x="0" y="102"/>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53" name="Freeform 10">
              <a:extLst>
                <a:ext uri="{FF2B5EF4-FFF2-40B4-BE49-F238E27FC236}">
                  <a16:creationId xmlns:a16="http://schemas.microsoft.com/office/drawing/2014/main" id="{D493E91E-7FCD-4DBD-8A1A-9AED954C0C0C}"/>
                </a:ext>
              </a:extLst>
            </p:cNvPr>
            <p:cNvSpPr>
              <a:spLocks noChangeAspect="1"/>
            </p:cNvSpPr>
            <p:nvPr/>
          </p:nvSpPr>
          <p:spPr bwMode="gray">
            <a:xfrm>
              <a:off x="2606" y="3018"/>
              <a:ext cx="172" cy="90"/>
            </a:xfrm>
            <a:custGeom>
              <a:avLst/>
              <a:gdLst>
                <a:gd name="T0" fmla="*/ 413 w 429"/>
                <a:gd name="T1" fmla="*/ 3 h 224"/>
                <a:gd name="T2" fmla="*/ 7 w 429"/>
                <a:gd name="T3" fmla="*/ 203 h 224"/>
                <a:gd name="T4" fmla="*/ 2 w 429"/>
                <a:gd name="T5" fmla="*/ 217 h 224"/>
                <a:gd name="T6" fmla="*/ 16 w 429"/>
                <a:gd name="T7" fmla="*/ 221 h 224"/>
                <a:gd name="T8" fmla="*/ 422 w 429"/>
                <a:gd name="T9" fmla="*/ 20 h 224"/>
                <a:gd name="T10" fmla="*/ 426 w 429"/>
                <a:gd name="T11" fmla="*/ 7 h 224"/>
                <a:gd name="T12" fmla="*/ 413 w 429"/>
                <a:gd name="T13" fmla="*/ 3 h 224"/>
              </a:gdLst>
              <a:ahLst/>
              <a:cxnLst>
                <a:cxn ang="0">
                  <a:pos x="T0" y="T1"/>
                </a:cxn>
                <a:cxn ang="0">
                  <a:pos x="T2" y="T3"/>
                </a:cxn>
                <a:cxn ang="0">
                  <a:pos x="T4" y="T5"/>
                </a:cxn>
                <a:cxn ang="0">
                  <a:pos x="T6" y="T7"/>
                </a:cxn>
                <a:cxn ang="0">
                  <a:pos x="T8" y="T9"/>
                </a:cxn>
                <a:cxn ang="0">
                  <a:pos x="T10" y="T11"/>
                </a:cxn>
                <a:cxn ang="0">
                  <a:pos x="T12" y="T13"/>
                </a:cxn>
              </a:cxnLst>
              <a:rect l="0" t="0" r="r" b="b"/>
              <a:pathLst>
                <a:path w="429" h="224">
                  <a:moveTo>
                    <a:pt x="413" y="3"/>
                  </a:moveTo>
                  <a:cubicBezTo>
                    <a:pt x="7" y="203"/>
                    <a:pt x="7" y="203"/>
                    <a:pt x="7" y="203"/>
                  </a:cubicBezTo>
                  <a:cubicBezTo>
                    <a:pt x="2" y="206"/>
                    <a:pt x="0" y="212"/>
                    <a:pt x="2" y="217"/>
                  </a:cubicBezTo>
                  <a:cubicBezTo>
                    <a:pt x="5" y="221"/>
                    <a:pt x="11" y="224"/>
                    <a:pt x="16" y="221"/>
                  </a:cubicBezTo>
                  <a:cubicBezTo>
                    <a:pt x="422" y="20"/>
                    <a:pt x="422" y="20"/>
                    <a:pt x="422" y="20"/>
                  </a:cubicBezTo>
                  <a:cubicBezTo>
                    <a:pt x="427" y="18"/>
                    <a:pt x="429" y="12"/>
                    <a:pt x="426" y="7"/>
                  </a:cubicBezTo>
                  <a:cubicBezTo>
                    <a:pt x="424" y="2"/>
                    <a:pt x="418" y="0"/>
                    <a:pt x="413" y="3"/>
                  </a:cubicBez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nvGrpSpPr>
            <p:cNvPr id="454" name="Group 11">
              <a:extLst>
                <a:ext uri="{FF2B5EF4-FFF2-40B4-BE49-F238E27FC236}">
                  <a16:creationId xmlns:a16="http://schemas.microsoft.com/office/drawing/2014/main" id="{65A327A3-59B1-4B08-ACBA-31C297B9D19A}"/>
                </a:ext>
              </a:extLst>
            </p:cNvPr>
            <p:cNvGrpSpPr>
              <a:grpSpLocks/>
            </p:cNvGrpSpPr>
            <p:nvPr/>
          </p:nvGrpSpPr>
          <p:grpSpPr bwMode="auto">
            <a:xfrm>
              <a:off x="2304" y="2837"/>
              <a:ext cx="338" cy="548"/>
              <a:chOff x="2684" y="2611"/>
              <a:chExt cx="338" cy="548"/>
            </a:xfrm>
          </p:grpSpPr>
          <p:sp>
            <p:nvSpPr>
              <p:cNvPr id="455" name="Freeform 12">
                <a:extLst>
                  <a:ext uri="{FF2B5EF4-FFF2-40B4-BE49-F238E27FC236}">
                    <a16:creationId xmlns:a16="http://schemas.microsoft.com/office/drawing/2014/main" id="{50C1C977-1E25-48E3-8FB7-E4EA0D38BA5A}"/>
                  </a:ext>
                </a:extLst>
              </p:cNvPr>
              <p:cNvSpPr>
                <a:spLocks noChangeAspect="1"/>
              </p:cNvSpPr>
              <p:nvPr/>
            </p:nvSpPr>
            <p:spPr bwMode="gray">
              <a:xfrm>
                <a:off x="2684" y="2981"/>
                <a:ext cx="39" cy="178"/>
              </a:xfrm>
              <a:custGeom>
                <a:avLst/>
                <a:gdLst>
                  <a:gd name="T0" fmla="*/ 39 w 39"/>
                  <a:gd name="T1" fmla="*/ 178 h 178"/>
                  <a:gd name="T2" fmla="*/ 10 w 39"/>
                  <a:gd name="T3" fmla="*/ 125 h 178"/>
                  <a:gd name="T4" fmla="*/ 0 w 39"/>
                  <a:gd name="T5" fmla="*/ 0 h 178"/>
                  <a:gd name="T6" fmla="*/ 0 w 39"/>
                  <a:gd name="T7" fmla="*/ 177 h 178"/>
                  <a:gd name="T8" fmla="*/ 39 w 39"/>
                  <a:gd name="T9" fmla="*/ 178 h 178"/>
                </a:gdLst>
                <a:ahLst/>
                <a:cxnLst>
                  <a:cxn ang="0">
                    <a:pos x="T0" y="T1"/>
                  </a:cxn>
                  <a:cxn ang="0">
                    <a:pos x="T2" y="T3"/>
                  </a:cxn>
                  <a:cxn ang="0">
                    <a:pos x="T4" y="T5"/>
                  </a:cxn>
                  <a:cxn ang="0">
                    <a:pos x="T6" y="T7"/>
                  </a:cxn>
                  <a:cxn ang="0">
                    <a:pos x="T8" y="T9"/>
                  </a:cxn>
                </a:cxnLst>
                <a:rect l="0" t="0" r="r" b="b"/>
                <a:pathLst>
                  <a:path w="39" h="178">
                    <a:moveTo>
                      <a:pt x="39" y="178"/>
                    </a:moveTo>
                    <a:lnTo>
                      <a:pt x="10" y="125"/>
                    </a:lnTo>
                    <a:cubicBezTo>
                      <a:pt x="0" y="0"/>
                      <a:pt x="0" y="0"/>
                      <a:pt x="0" y="0"/>
                    </a:cubicBezTo>
                    <a:cubicBezTo>
                      <a:pt x="0" y="167"/>
                      <a:pt x="0" y="177"/>
                      <a:pt x="0" y="177"/>
                    </a:cubicBezTo>
                    <a:lnTo>
                      <a:pt x="39" y="178"/>
                    </a:lnTo>
                    <a:close/>
                  </a:path>
                </a:pathLst>
              </a:custGeom>
              <a:solidFill>
                <a:srgbClr val="558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56" name="Freeform 13">
                <a:extLst>
                  <a:ext uri="{FF2B5EF4-FFF2-40B4-BE49-F238E27FC236}">
                    <a16:creationId xmlns:a16="http://schemas.microsoft.com/office/drawing/2014/main" id="{2B400705-E0A1-418C-8801-02F57946B204}"/>
                  </a:ext>
                </a:extLst>
              </p:cNvPr>
              <p:cNvSpPr>
                <a:spLocks noChangeAspect="1"/>
              </p:cNvSpPr>
              <p:nvPr/>
            </p:nvSpPr>
            <p:spPr bwMode="gray">
              <a:xfrm>
                <a:off x="2684" y="2795"/>
                <a:ext cx="170" cy="363"/>
              </a:xfrm>
              <a:custGeom>
                <a:avLst/>
                <a:gdLst>
                  <a:gd name="T0" fmla="*/ 86 w 170"/>
                  <a:gd name="T1" fmla="*/ 295 h 363"/>
                  <a:gd name="T2" fmla="*/ 67 w 170"/>
                  <a:gd name="T3" fmla="*/ 78 h 363"/>
                  <a:gd name="T4" fmla="*/ 71 w 170"/>
                  <a:gd name="T5" fmla="*/ 73 h 363"/>
                  <a:gd name="T6" fmla="*/ 75 w 170"/>
                  <a:gd name="T7" fmla="*/ 77 h 363"/>
                  <a:gd name="T8" fmla="*/ 95 w 170"/>
                  <a:gd name="T9" fmla="*/ 292 h 363"/>
                  <a:gd name="T10" fmla="*/ 139 w 170"/>
                  <a:gd name="T11" fmla="*/ 363 h 363"/>
                  <a:gd name="T12" fmla="*/ 169 w 170"/>
                  <a:gd name="T13" fmla="*/ 363 h 363"/>
                  <a:gd name="T14" fmla="*/ 170 w 170"/>
                  <a:gd name="T15" fmla="*/ 85 h 363"/>
                  <a:gd name="T16" fmla="*/ 85 w 170"/>
                  <a:gd name="T17" fmla="*/ 0 h 363"/>
                  <a:gd name="T18" fmla="*/ 0 w 170"/>
                  <a:gd name="T19" fmla="*/ 84 h 363"/>
                  <a:gd name="T20" fmla="*/ 19 w 170"/>
                  <a:gd name="T21" fmla="*/ 309 h 363"/>
                  <a:gd name="T22" fmla="*/ 50 w 170"/>
                  <a:gd name="T23" fmla="*/ 363 h 363"/>
                  <a:gd name="T24" fmla="*/ 127 w 170"/>
                  <a:gd name="T25" fmla="*/ 363 h 363"/>
                  <a:gd name="T26" fmla="*/ 86 w 170"/>
                  <a:gd name="T27" fmla="*/ 29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363">
                    <a:moveTo>
                      <a:pt x="86" y="295"/>
                    </a:moveTo>
                    <a:cubicBezTo>
                      <a:pt x="67" y="78"/>
                      <a:pt x="67" y="78"/>
                      <a:pt x="67" y="78"/>
                    </a:cubicBezTo>
                    <a:cubicBezTo>
                      <a:pt x="67" y="76"/>
                      <a:pt x="68" y="73"/>
                      <a:pt x="71" y="73"/>
                    </a:cubicBezTo>
                    <a:cubicBezTo>
                      <a:pt x="73" y="73"/>
                      <a:pt x="75" y="75"/>
                      <a:pt x="75" y="77"/>
                    </a:cubicBezTo>
                    <a:cubicBezTo>
                      <a:pt x="75" y="77"/>
                      <a:pt x="95" y="290"/>
                      <a:pt x="95" y="292"/>
                    </a:cubicBezTo>
                    <a:lnTo>
                      <a:pt x="139" y="363"/>
                    </a:lnTo>
                    <a:lnTo>
                      <a:pt x="169" y="363"/>
                    </a:lnTo>
                    <a:lnTo>
                      <a:pt x="170" y="85"/>
                    </a:lnTo>
                    <a:cubicBezTo>
                      <a:pt x="170" y="38"/>
                      <a:pt x="131" y="0"/>
                      <a:pt x="85" y="0"/>
                    </a:cubicBezTo>
                    <a:cubicBezTo>
                      <a:pt x="38" y="0"/>
                      <a:pt x="1" y="37"/>
                      <a:pt x="0" y="84"/>
                    </a:cubicBezTo>
                    <a:cubicBezTo>
                      <a:pt x="2" y="114"/>
                      <a:pt x="18" y="307"/>
                      <a:pt x="19" y="309"/>
                    </a:cubicBezTo>
                    <a:lnTo>
                      <a:pt x="50" y="363"/>
                    </a:lnTo>
                    <a:lnTo>
                      <a:pt x="127" y="363"/>
                    </a:lnTo>
                    <a:lnTo>
                      <a:pt x="86" y="295"/>
                    </a:lnTo>
                    <a:close/>
                  </a:path>
                </a:pathLst>
              </a:custGeom>
              <a:solidFill>
                <a:srgbClr val="558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57" name="Oval 14">
                <a:extLst>
                  <a:ext uri="{FF2B5EF4-FFF2-40B4-BE49-F238E27FC236}">
                    <a16:creationId xmlns:a16="http://schemas.microsoft.com/office/drawing/2014/main" id="{2F138042-7F85-4A11-9729-A8A7060102D4}"/>
                  </a:ext>
                </a:extLst>
              </p:cNvPr>
              <p:cNvSpPr>
                <a:spLocks noChangeAspect="1" noChangeArrowheads="1"/>
              </p:cNvSpPr>
              <p:nvPr/>
            </p:nvSpPr>
            <p:spPr bwMode="gray">
              <a:xfrm>
                <a:off x="2827" y="3041"/>
                <a:ext cx="18" cy="18"/>
              </a:xfrm>
              <a:prstGeom prst="ellipse">
                <a:avLst/>
              </a:prstGeom>
              <a:solidFill>
                <a:srgbClr val="E5F3F6"/>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58" name="Oval 15">
                <a:extLst>
                  <a:ext uri="{FF2B5EF4-FFF2-40B4-BE49-F238E27FC236}">
                    <a16:creationId xmlns:a16="http://schemas.microsoft.com/office/drawing/2014/main" id="{CFC5E737-7A89-4174-BB27-8746575DE28C}"/>
                  </a:ext>
                </a:extLst>
              </p:cNvPr>
              <p:cNvSpPr>
                <a:spLocks noChangeAspect="1" noChangeArrowheads="1"/>
              </p:cNvSpPr>
              <p:nvPr/>
            </p:nvSpPr>
            <p:spPr bwMode="gray">
              <a:xfrm>
                <a:off x="2827" y="3110"/>
                <a:ext cx="18" cy="17"/>
              </a:xfrm>
              <a:prstGeom prst="ellipse">
                <a:avLst/>
              </a:prstGeom>
              <a:solidFill>
                <a:srgbClr val="E5F3F6"/>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59" name="Freeform 16">
                <a:extLst>
                  <a:ext uri="{FF2B5EF4-FFF2-40B4-BE49-F238E27FC236}">
                    <a16:creationId xmlns:a16="http://schemas.microsoft.com/office/drawing/2014/main" id="{1B059655-0C59-4E5C-8826-E018293F814C}"/>
                  </a:ext>
                </a:extLst>
              </p:cNvPr>
              <p:cNvSpPr>
                <a:spLocks noChangeAspect="1"/>
              </p:cNvSpPr>
              <p:nvPr/>
            </p:nvSpPr>
            <p:spPr bwMode="gray">
              <a:xfrm>
                <a:off x="2774" y="2804"/>
                <a:ext cx="47" cy="118"/>
              </a:xfrm>
              <a:custGeom>
                <a:avLst/>
                <a:gdLst>
                  <a:gd name="T0" fmla="*/ 0 w 117"/>
                  <a:gd name="T1" fmla="*/ 0 h 295"/>
                  <a:gd name="T2" fmla="*/ 117 w 117"/>
                  <a:gd name="T3" fmla="*/ 295 h 295"/>
                  <a:gd name="T4" fmla="*/ 115 w 117"/>
                  <a:gd name="T5" fmla="*/ 53 h 295"/>
                  <a:gd name="T6" fmla="*/ 0 w 117"/>
                  <a:gd name="T7" fmla="*/ 0 h 295"/>
                </a:gdLst>
                <a:ahLst/>
                <a:cxnLst>
                  <a:cxn ang="0">
                    <a:pos x="T0" y="T1"/>
                  </a:cxn>
                  <a:cxn ang="0">
                    <a:pos x="T2" y="T3"/>
                  </a:cxn>
                  <a:cxn ang="0">
                    <a:pos x="T4" y="T5"/>
                  </a:cxn>
                  <a:cxn ang="0">
                    <a:pos x="T6" y="T7"/>
                  </a:cxn>
                </a:cxnLst>
                <a:rect l="0" t="0" r="r" b="b"/>
                <a:pathLst>
                  <a:path w="117" h="295">
                    <a:moveTo>
                      <a:pt x="0" y="0"/>
                    </a:moveTo>
                    <a:cubicBezTo>
                      <a:pt x="117" y="295"/>
                      <a:pt x="117" y="295"/>
                      <a:pt x="117" y="295"/>
                    </a:cubicBezTo>
                    <a:cubicBezTo>
                      <a:pt x="115" y="53"/>
                      <a:pt x="115" y="53"/>
                      <a:pt x="115" y="53"/>
                    </a:cubicBezTo>
                    <a:cubicBezTo>
                      <a:pt x="85" y="25"/>
                      <a:pt x="45" y="5"/>
                      <a:pt x="0" y="0"/>
                    </a:cubicBezTo>
                    <a:close/>
                  </a:path>
                </a:pathLst>
              </a:custGeom>
              <a:solidFill>
                <a:srgbClr val="E5F3F6"/>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60" name="Freeform 17">
                <a:extLst>
                  <a:ext uri="{FF2B5EF4-FFF2-40B4-BE49-F238E27FC236}">
                    <a16:creationId xmlns:a16="http://schemas.microsoft.com/office/drawing/2014/main" id="{AC201BE1-ADF5-45AF-8D16-1E49E2064ADF}"/>
                  </a:ext>
                </a:extLst>
              </p:cNvPr>
              <p:cNvSpPr>
                <a:spLocks noChangeAspect="1"/>
              </p:cNvSpPr>
              <p:nvPr/>
            </p:nvSpPr>
            <p:spPr bwMode="gray">
              <a:xfrm>
                <a:off x="2820" y="2825"/>
                <a:ext cx="24" cy="155"/>
              </a:xfrm>
              <a:custGeom>
                <a:avLst/>
                <a:gdLst>
                  <a:gd name="T0" fmla="*/ 58 w 59"/>
                  <a:gd name="T1" fmla="*/ 117 h 387"/>
                  <a:gd name="T2" fmla="*/ 58 w 59"/>
                  <a:gd name="T3" fmla="*/ 111 h 387"/>
                  <a:gd name="T4" fmla="*/ 55 w 59"/>
                  <a:gd name="T5" fmla="*/ 98 h 387"/>
                  <a:gd name="T6" fmla="*/ 54 w 59"/>
                  <a:gd name="T7" fmla="*/ 92 h 387"/>
                  <a:gd name="T8" fmla="*/ 51 w 59"/>
                  <a:gd name="T9" fmla="*/ 81 h 387"/>
                  <a:gd name="T10" fmla="*/ 49 w 59"/>
                  <a:gd name="T11" fmla="*/ 74 h 387"/>
                  <a:gd name="T12" fmla="*/ 44 w 59"/>
                  <a:gd name="T13" fmla="*/ 63 h 387"/>
                  <a:gd name="T14" fmla="*/ 41 w 59"/>
                  <a:gd name="T15" fmla="*/ 57 h 387"/>
                  <a:gd name="T16" fmla="*/ 36 w 59"/>
                  <a:gd name="T17" fmla="*/ 47 h 387"/>
                  <a:gd name="T18" fmla="*/ 33 w 59"/>
                  <a:gd name="T19" fmla="*/ 41 h 387"/>
                  <a:gd name="T20" fmla="*/ 27 w 59"/>
                  <a:gd name="T21" fmla="*/ 32 h 387"/>
                  <a:gd name="T22" fmla="*/ 22 w 59"/>
                  <a:gd name="T23" fmla="*/ 25 h 387"/>
                  <a:gd name="T24" fmla="*/ 17 w 59"/>
                  <a:gd name="T25" fmla="*/ 18 h 387"/>
                  <a:gd name="T26" fmla="*/ 11 w 59"/>
                  <a:gd name="T27" fmla="*/ 11 h 387"/>
                  <a:gd name="T28" fmla="*/ 6 w 59"/>
                  <a:gd name="T29" fmla="*/ 6 h 387"/>
                  <a:gd name="T30" fmla="*/ 0 w 59"/>
                  <a:gd name="T31" fmla="*/ 0 h 387"/>
                  <a:gd name="T32" fmla="*/ 2 w 59"/>
                  <a:gd name="T33" fmla="*/ 242 h 387"/>
                  <a:gd name="T34" fmla="*/ 59 w 59"/>
                  <a:gd name="T35" fmla="*/ 387 h 387"/>
                  <a:gd name="T36" fmla="*/ 59 w 59"/>
                  <a:gd name="T37" fmla="*/ 136 h 387"/>
                  <a:gd name="T38" fmla="*/ 58 w 59"/>
                  <a:gd name="T39" fmla="*/ 11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387">
                    <a:moveTo>
                      <a:pt x="58" y="117"/>
                    </a:moveTo>
                    <a:cubicBezTo>
                      <a:pt x="58" y="115"/>
                      <a:pt x="58" y="113"/>
                      <a:pt x="58" y="111"/>
                    </a:cubicBezTo>
                    <a:cubicBezTo>
                      <a:pt x="57" y="107"/>
                      <a:pt x="56" y="103"/>
                      <a:pt x="55" y="98"/>
                    </a:cubicBezTo>
                    <a:cubicBezTo>
                      <a:pt x="55" y="96"/>
                      <a:pt x="54" y="94"/>
                      <a:pt x="54" y="92"/>
                    </a:cubicBezTo>
                    <a:cubicBezTo>
                      <a:pt x="53" y="88"/>
                      <a:pt x="52" y="84"/>
                      <a:pt x="51" y="81"/>
                    </a:cubicBezTo>
                    <a:cubicBezTo>
                      <a:pt x="50" y="78"/>
                      <a:pt x="49" y="76"/>
                      <a:pt x="49" y="74"/>
                    </a:cubicBezTo>
                    <a:cubicBezTo>
                      <a:pt x="47" y="71"/>
                      <a:pt x="46" y="67"/>
                      <a:pt x="44" y="63"/>
                    </a:cubicBezTo>
                    <a:cubicBezTo>
                      <a:pt x="43" y="61"/>
                      <a:pt x="42" y="59"/>
                      <a:pt x="41" y="57"/>
                    </a:cubicBezTo>
                    <a:cubicBezTo>
                      <a:pt x="40" y="54"/>
                      <a:pt x="38" y="50"/>
                      <a:pt x="36" y="47"/>
                    </a:cubicBezTo>
                    <a:cubicBezTo>
                      <a:pt x="35" y="45"/>
                      <a:pt x="34" y="43"/>
                      <a:pt x="33" y="41"/>
                    </a:cubicBezTo>
                    <a:cubicBezTo>
                      <a:pt x="31" y="38"/>
                      <a:pt x="29" y="35"/>
                      <a:pt x="27" y="32"/>
                    </a:cubicBezTo>
                    <a:cubicBezTo>
                      <a:pt x="26" y="30"/>
                      <a:pt x="24" y="28"/>
                      <a:pt x="22" y="25"/>
                    </a:cubicBezTo>
                    <a:cubicBezTo>
                      <a:pt x="21" y="23"/>
                      <a:pt x="19" y="20"/>
                      <a:pt x="17" y="18"/>
                    </a:cubicBezTo>
                    <a:cubicBezTo>
                      <a:pt x="15" y="16"/>
                      <a:pt x="13" y="13"/>
                      <a:pt x="11" y="11"/>
                    </a:cubicBezTo>
                    <a:cubicBezTo>
                      <a:pt x="9" y="9"/>
                      <a:pt x="7" y="7"/>
                      <a:pt x="6" y="6"/>
                    </a:cubicBezTo>
                    <a:cubicBezTo>
                      <a:pt x="4" y="4"/>
                      <a:pt x="2" y="2"/>
                      <a:pt x="0" y="0"/>
                    </a:cubicBezTo>
                    <a:cubicBezTo>
                      <a:pt x="2" y="242"/>
                      <a:pt x="2" y="242"/>
                      <a:pt x="2" y="242"/>
                    </a:cubicBezTo>
                    <a:cubicBezTo>
                      <a:pt x="59" y="387"/>
                      <a:pt x="59" y="387"/>
                      <a:pt x="59" y="387"/>
                    </a:cubicBezTo>
                    <a:cubicBezTo>
                      <a:pt x="59" y="136"/>
                      <a:pt x="59" y="136"/>
                      <a:pt x="59" y="136"/>
                    </a:cubicBezTo>
                    <a:cubicBezTo>
                      <a:pt x="59" y="129"/>
                      <a:pt x="59" y="123"/>
                      <a:pt x="58" y="117"/>
                    </a:cubicBezTo>
                    <a:close/>
                  </a:path>
                </a:pathLst>
              </a:custGeom>
              <a:solidFill>
                <a:srgbClr val="8AB6C1"/>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61" name="Oval 18">
                <a:extLst>
                  <a:ext uri="{FF2B5EF4-FFF2-40B4-BE49-F238E27FC236}">
                    <a16:creationId xmlns:a16="http://schemas.microsoft.com/office/drawing/2014/main" id="{428C6DB3-DC6D-4622-A599-4ABE2184E596}"/>
                  </a:ext>
                </a:extLst>
              </p:cNvPr>
              <p:cNvSpPr>
                <a:spLocks noChangeAspect="1" noChangeArrowheads="1"/>
              </p:cNvSpPr>
              <p:nvPr/>
            </p:nvSpPr>
            <p:spPr bwMode="gray">
              <a:xfrm>
                <a:off x="2695" y="2611"/>
                <a:ext cx="167" cy="168"/>
              </a:xfrm>
              <a:prstGeom prst="ellipse">
                <a:avLst/>
              </a:prstGeom>
              <a:solidFill>
                <a:srgbClr val="558C99"/>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62" name="Freeform 19">
                <a:extLst>
                  <a:ext uri="{FF2B5EF4-FFF2-40B4-BE49-F238E27FC236}">
                    <a16:creationId xmlns:a16="http://schemas.microsoft.com/office/drawing/2014/main" id="{38198D34-AB46-419B-B1FE-2E8384DE8EF6}"/>
                  </a:ext>
                </a:extLst>
              </p:cNvPr>
              <p:cNvSpPr>
                <a:spLocks noChangeAspect="1"/>
              </p:cNvSpPr>
              <p:nvPr/>
            </p:nvSpPr>
            <p:spPr bwMode="gray">
              <a:xfrm>
                <a:off x="2705" y="2640"/>
                <a:ext cx="147" cy="129"/>
              </a:xfrm>
              <a:custGeom>
                <a:avLst/>
                <a:gdLst>
                  <a:gd name="T0" fmla="*/ 306 w 367"/>
                  <a:gd name="T1" fmla="*/ 0 h 321"/>
                  <a:gd name="T2" fmla="*/ 15 w 367"/>
                  <a:gd name="T3" fmla="*/ 64 h 321"/>
                  <a:gd name="T4" fmla="*/ 0 w 367"/>
                  <a:gd name="T5" fmla="*/ 137 h 321"/>
                  <a:gd name="T6" fmla="*/ 184 w 367"/>
                  <a:gd name="T7" fmla="*/ 321 h 321"/>
                  <a:gd name="T8" fmla="*/ 367 w 367"/>
                  <a:gd name="T9" fmla="*/ 137 h 321"/>
                  <a:gd name="T10" fmla="*/ 306 w 367"/>
                  <a:gd name="T11" fmla="*/ 0 h 321"/>
                </a:gdLst>
                <a:ahLst/>
                <a:cxnLst>
                  <a:cxn ang="0">
                    <a:pos x="T0" y="T1"/>
                  </a:cxn>
                  <a:cxn ang="0">
                    <a:pos x="T2" y="T3"/>
                  </a:cxn>
                  <a:cxn ang="0">
                    <a:pos x="T4" y="T5"/>
                  </a:cxn>
                  <a:cxn ang="0">
                    <a:pos x="T6" y="T7"/>
                  </a:cxn>
                  <a:cxn ang="0">
                    <a:pos x="T8" y="T9"/>
                  </a:cxn>
                  <a:cxn ang="0">
                    <a:pos x="T10" y="T11"/>
                  </a:cxn>
                </a:cxnLst>
                <a:rect l="0" t="0" r="r" b="b"/>
                <a:pathLst>
                  <a:path w="367" h="321">
                    <a:moveTo>
                      <a:pt x="306" y="0"/>
                    </a:moveTo>
                    <a:cubicBezTo>
                      <a:pt x="235" y="48"/>
                      <a:pt x="110" y="75"/>
                      <a:pt x="15" y="64"/>
                    </a:cubicBezTo>
                    <a:cubicBezTo>
                      <a:pt x="5" y="86"/>
                      <a:pt x="0" y="111"/>
                      <a:pt x="0" y="137"/>
                    </a:cubicBezTo>
                    <a:cubicBezTo>
                      <a:pt x="0" y="238"/>
                      <a:pt x="82" y="321"/>
                      <a:pt x="184" y="321"/>
                    </a:cubicBezTo>
                    <a:cubicBezTo>
                      <a:pt x="285" y="321"/>
                      <a:pt x="367" y="238"/>
                      <a:pt x="367" y="137"/>
                    </a:cubicBezTo>
                    <a:cubicBezTo>
                      <a:pt x="367" y="82"/>
                      <a:pt x="344" y="34"/>
                      <a:pt x="306" y="0"/>
                    </a:cubicBezTo>
                    <a:close/>
                  </a:path>
                </a:pathLst>
              </a:custGeom>
              <a:solidFill>
                <a:srgbClr val="E5F3F6"/>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63" name="Oval 20">
                <a:extLst>
                  <a:ext uri="{FF2B5EF4-FFF2-40B4-BE49-F238E27FC236}">
                    <a16:creationId xmlns:a16="http://schemas.microsoft.com/office/drawing/2014/main" id="{7AD961E8-7E9C-4635-AB21-383EAA1ABD8E}"/>
                  </a:ext>
                </a:extLst>
              </p:cNvPr>
              <p:cNvSpPr>
                <a:spLocks noChangeAspect="1" noChangeArrowheads="1"/>
              </p:cNvSpPr>
              <p:nvPr/>
            </p:nvSpPr>
            <p:spPr bwMode="gray">
              <a:xfrm>
                <a:off x="2802" y="2679"/>
                <a:ext cx="20" cy="20"/>
              </a:xfrm>
              <a:prstGeom prst="ellipse">
                <a:avLst/>
              </a:prstGeom>
              <a:solidFill>
                <a:srgbClr val="558C99"/>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64" name="Freeform 21">
                <a:extLst>
                  <a:ext uri="{FF2B5EF4-FFF2-40B4-BE49-F238E27FC236}">
                    <a16:creationId xmlns:a16="http://schemas.microsoft.com/office/drawing/2014/main" id="{ECFF87C3-64B6-4582-A727-DD13542C00D7}"/>
                  </a:ext>
                </a:extLst>
              </p:cNvPr>
              <p:cNvSpPr>
                <a:spLocks noChangeAspect="1"/>
              </p:cNvSpPr>
              <p:nvPr/>
            </p:nvSpPr>
            <p:spPr bwMode="gray">
              <a:xfrm>
                <a:off x="2861" y="2841"/>
                <a:ext cx="161" cy="211"/>
              </a:xfrm>
              <a:custGeom>
                <a:avLst/>
                <a:gdLst>
                  <a:gd name="T0" fmla="*/ 365 w 400"/>
                  <a:gd name="T1" fmla="*/ 34 h 525"/>
                  <a:gd name="T2" fmla="*/ 240 w 400"/>
                  <a:gd name="T3" fmla="*/ 34 h 525"/>
                  <a:gd name="T4" fmla="*/ 167 w 400"/>
                  <a:gd name="T5" fmla="*/ 107 h 525"/>
                  <a:gd name="T6" fmla="*/ 0 w 400"/>
                  <a:gd name="T7" fmla="*/ 274 h 525"/>
                  <a:gd name="T8" fmla="*/ 0 w 400"/>
                  <a:gd name="T9" fmla="*/ 525 h 525"/>
                  <a:gd name="T10" fmla="*/ 293 w 400"/>
                  <a:gd name="T11" fmla="*/ 232 h 525"/>
                  <a:gd name="T12" fmla="*/ 365 w 400"/>
                  <a:gd name="T13" fmla="*/ 160 h 525"/>
                  <a:gd name="T14" fmla="*/ 365 w 400"/>
                  <a:gd name="T15" fmla="*/ 34 h 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525">
                    <a:moveTo>
                      <a:pt x="365" y="34"/>
                    </a:moveTo>
                    <a:cubicBezTo>
                      <a:pt x="330" y="0"/>
                      <a:pt x="274" y="0"/>
                      <a:pt x="240" y="34"/>
                    </a:cubicBezTo>
                    <a:cubicBezTo>
                      <a:pt x="167" y="107"/>
                      <a:pt x="167" y="107"/>
                      <a:pt x="167" y="107"/>
                    </a:cubicBezTo>
                    <a:cubicBezTo>
                      <a:pt x="0" y="274"/>
                      <a:pt x="0" y="274"/>
                      <a:pt x="0" y="274"/>
                    </a:cubicBezTo>
                    <a:cubicBezTo>
                      <a:pt x="0" y="525"/>
                      <a:pt x="0" y="525"/>
                      <a:pt x="0" y="525"/>
                    </a:cubicBezTo>
                    <a:cubicBezTo>
                      <a:pt x="107" y="419"/>
                      <a:pt x="293" y="232"/>
                      <a:pt x="293" y="232"/>
                    </a:cubicBezTo>
                    <a:cubicBezTo>
                      <a:pt x="365" y="160"/>
                      <a:pt x="365" y="160"/>
                      <a:pt x="365" y="160"/>
                    </a:cubicBezTo>
                    <a:cubicBezTo>
                      <a:pt x="400" y="125"/>
                      <a:pt x="400" y="69"/>
                      <a:pt x="365" y="34"/>
                    </a:cubicBezTo>
                    <a:close/>
                  </a:path>
                </a:pathLst>
              </a:custGeom>
              <a:solidFill>
                <a:srgbClr val="558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sp>
            <p:nvSpPr>
              <p:cNvPr id="465" name="Freeform 22">
                <a:extLst>
                  <a:ext uri="{FF2B5EF4-FFF2-40B4-BE49-F238E27FC236}">
                    <a16:creationId xmlns:a16="http://schemas.microsoft.com/office/drawing/2014/main" id="{EE2D7FAA-0603-44D4-AC5C-AABDE63379C1}"/>
                  </a:ext>
                </a:extLst>
              </p:cNvPr>
              <p:cNvSpPr>
                <a:spLocks noChangeAspect="1"/>
              </p:cNvSpPr>
              <p:nvPr/>
            </p:nvSpPr>
            <p:spPr bwMode="gray">
              <a:xfrm>
                <a:off x="2940" y="2850"/>
                <a:ext cx="73" cy="73"/>
              </a:xfrm>
              <a:custGeom>
                <a:avLst/>
                <a:gdLst>
                  <a:gd name="T0" fmla="*/ 0 w 182"/>
                  <a:gd name="T1" fmla="*/ 85 h 182"/>
                  <a:gd name="T2" fmla="*/ 58 w 182"/>
                  <a:gd name="T3" fmla="*/ 27 h 182"/>
                  <a:gd name="T4" fmla="*/ 155 w 182"/>
                  <a:gd name="T5" fmla="*/ 27 h 182"/>
                  <a:gd name="T6" fmla="*/ 155 w 182"/>
                  <a:gd name="T7" fmla="*/ 124 h 182"/>
                  <a:gd name="T8" fmla="*/ 97 w 182"/>
                  <a:gd name="T9" fmla="*/ 182 h 182"/>
                  <a:gd name="T10" fmla="*/ 0 w 182"/>
                  <a:gd name="T11" fmla="*/ 85 h 182"/>
                </a:gdLst>
                <a:ahLst/>
                <a:cxnLst>
                  <a:cxn ang="0">
                    <a:pos x="T0" y="T1"/>
                  </a:cxn>
                  <a:cxn ang="0">
                    <a:pos x="T2" y="T3"/>
                  </a:cxn>
                  <a:cxn ang="0">
                    <a:pos x="T4" y="T5"/>
                  </a:cxn>
                  <a:cxn ang="0">
                    <a:pos x="T6" y="T7"/>
                  </a:cxn>
                  <a:cxn ang="0">
                    <a:pos x="T8" y="T9"/>
                  </a:cxn>
                  <a:cxn ang="0">
                    <a:pos x="T10" y="T11"/>
                  </a:cxn>
                </a:cxnLst>
                <a:rect l="0" t="0" r="r" b="b"/>
                <a:pathLst>
                  <a:path w="182" h="182">
                    <a:moveTo>
                      <a:pt x="0" y="85"/>
                    </a:moveTo>
                    <a:cubicBezTo>
                      <a:pt x="58" y="27"/>
                      <a:pt x="58" y="27"/>
                      <a:pt x="58" y="27"/>
                    </a:cubicBezTo>
                    <a:cubicBezTo>
                      <a:pt x="85" y="0"/>
                      <a:pt x="128" y="0"/>
                      <a:pt x="155" y="27"/>
                    </a:cubicBezTo>
                    <a:cubicBezTo>
                      <a:pt x="182" y="53"/>
                      <a:pt x="182" y="97"/>
                      <a:pt x="155" y="124"/>
                    </a:cubicBezTo>
                    <a:cubicBezTo>
                      <a:pt x="97" y="182"/>
                      <a:pt x="97" y="182"/>
                      <a:pt x="97" y="182"/>
                    </a:cubicBezTo>
                    <a:lnTo>
                      <a:pt x="0" y="85"/>
                    </a:lnTo>
                    <a:close/>
                  </a:path>
                </a:pathLst>
              </a:custGeom>
              <a:solidFill>
                <a:srgbClr val="E5F3F6"/>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0" lang="ja-JP" altLang="en-US" sz="1108"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endParaRPr>
              </a:p>
            </p:txBody>
          </p:sp>
        </p:grpSp>
      </p:grpSp>
      <p:sp>
        <p:nvSpPr>
          <p:cNvPr id="466" name="テキスト ボックス 465">
            <a:extLst>
              <a:ext uri="{FF2B5EF4-FFF2-40B4-BE49-F238E27FC236}">
                <a16:creationId xmlns:a16="http://schemas.microsoft.com/office/drawing/2014/main" id="{EC72A113-C134-4469-98F0-5AEF5222BB1E}"/>
              </a:ext>
            </a:extLst>
          </p:cNvPr>
          <p:cNvSpPr txBox="1"/>
          <p:nvPr/>
        </p:nvSpPr>
        <p:spPr>
          <a:xfrm>
            <a:off x="6165524" y="5696141"/>
            <a:ext cx="681721" cy="298287"/>
          </a:xfrm>
          <a:prstGeom prst="rect">
            <a:avLst/>
          </a:prstGeom>
          <a:noFill/>
          <a:ln>
            <a:noFill/>
          </a:ln>
        </p:spPr>
        <p:txBody>
          <a:bodyPr wrap="square" lIns="0" tIns="0" rIns="0" bIns="0" rtlCol="0">
            <a:sp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969" b="0" i="0" u="none" strike="noStrike" kern="120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プレゼン資料作成支援</a:t>
            </a:r>
          </a:p>
        </p:txBody>
      </p:sp>
      <p:cxnSp>
        <p:nvCxnSpPr>
          <p:cNvPr id="467" name="直線矢印コネクタ 466">
            <a:extLst>
              <a:ext uri="{FF2B5EF4-FFF2-40B4-BE49-F238E27FC236}">
                <a16:creationId xmlns:a16="http://schemas.microsoft.com/office/drawing/2014/main" id="{12AA06FA-C5D4-459A-A222-71F3322927C9}"/>
              </a:ext>
            </a:extLst>
          </p:cNvPr>
          <p:cNvCxnSpPr>
            <a:cxnSpLocks/>
          </p:cNvCxnSpPr>
          <p:nvPr/>
        </p:nvCxnSpPr>
        <p:spPr>
          <a:xfrm flipH="1">
            <a:off x="6839995" y="4328295"/>
            <a:ext cx="517623" cy="0"/>
          </a:xfrm>
          <a:prstGeom prst="straightConnector1">
            <a:avLst/>
          </a:prstGeom>
          <a:noFill/>
          <a:ln w="57150" cap="flat" cmpd="sng" algn="ctr">
            <a:solidFill>
              <a:srgbClr val="8064A2">
                <a:lumMod val="50000"/>
              </a:srgbClr>
            </a:solidFill>
            <a:prstDash val="solid"/>
            <a:tailEnd type="triangle"/>
          </a:ln>
          <a:effectLst/>
        </p:spPr>
      </p:cxnSp>
      <p:sp>
        <p:nvSpPr>
          <p:cNvPr id="468" name="テキスト ボックス 467">
            <a:extLst>
              <a:ext uri="{FF2B5EF4-FFF2-40B4-BE49-F238E27FC236}">
                <a16:creationId xmlns:a16="http://schemas.microsoft.com/office/drawing/2014/main" id="{38BF692D-D126-49CE-BC2C-661E19E591A8}"/>
              </a:ext>
            </a:extLst>
          </p:cNvPr>
          <p:cNvSpPr txBox="1"/>
          <p:nvPr/>
        </p:nvSpPr>
        <p:spPr>
          <a:xfrm>
            <a:off x="6752646" y="4394765"/>
            <a:ext cx="636948" cy="511487"/>
          </a:xfrm>
          <a:prstGeom prst="rect">
            <a:avLst/>
          </a:prstGeom>
          <a:solidFill>
            <a:sysClr val="window" lastClr="FFFFFF"/>
          </a:solidFill>
          <a:ln>
            <a:noFill/>
          </a:ln>
        </p:spPr>
        <p:txBody>
          <a:bodyPr wrap="square" lIns="0" tIns="0" rIns="0" bIns="0" rtlCol="0">
            <a:sp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r>
              <a:rPr kumimoji="1" lang="ja-JP" altLang="en-US" sz="1108" b="0" i="0" u="none" strike="noStrike" kern="0" cap="none" spc="0" normalizeH="0" baseline="0" noProof="0">
                <a:ln>
                  <a:noFill/>
                </a:ln>
                <a:solidFill>
                  <a:srgbClr val="A89FBC">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ケースにより面談等に対応</a:t>
            </a:r>
          </a:p>
        </p:txBody>
      </p:sp>
      <p:sp>
        <p:nvSpPr>
          <p:cNvPr id="469" name="テキスト ボックス 468">
            <a:extLst>
              <a:ext uri="{FF2B5EF4-FFF2-40B4-BE49-F238E27FC236}">
                <a16:creationId xmlns:a16="http://schemas.microsoft.com/office/drawing/2014/main" id="{D9DA7519-D5D6-4EB5-B0FE-9B4BB6088833}"/>
              </a:ext>
            </a:extLst>
          </p:cNvPr>
          <p:cNvSpPr txBox="1"/>
          <p:nvPr/>
        </p:nvSpPr>
        <p:spPr>
          <a:xfrm>
            <a:off x="2419329" y="6343166"/>
            <a:ext cx="2059860" cy="113557"/>
          </a:xfrm>
          <a:prstGeom prst="rect">
            <a:avLst/>
          </a:prstGeom>
          <a:noFill/>
          <a:ln>
            <a:noFill/>
          </a:ln>
        </p:spPr>
        <p:txBody>
          <a:bodyPr wrap="square" lIns="0" tIns="0" rIns="0" bIns="0" rtlCol="0">
            <a:sp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r>
              <a:rPr kumimoji="1" lang="en-US" altLang="ja-JP" sz="738"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https://mediso.mhlw.go.jp/</a:t>
            </a:r>
            <a:endParaRPr kumimoji="1" lang="ja-JP" altLang="en-US" sz="738"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0" name="正方形/長方形 469">
            <a:extLst>
              <a:ext uri="{FF2B5EF4-FFF2-40B4-BE49-F238E27FC236}">
                <a16:creationId xmlns:a16="http://schemas.microsoft.com/office/drawing/2014/main" id="{10B15DA8-7AD0-4A1A-B296-9C371E4F8B42}"/>
              </a:ext>
            </a:extLst>
          </p:cNvPr>
          <p:cNvSpPr/>
          <p:nvPr/>
        </p:nvSpPr>
        <p:spPr>
          <a:xfrm>
            <a:off x="466726" y="2965857"/>
            <a:ext cx="8941245" cy="3643184"/>
          </a:xfrm>
          <a:prstGeom prst="rect">
            <a:avLst/>
          </a:prstGeom>
          <a:noFill/>
          <a:ln w="9525" cap="flat" cmpd="sng" algn="ctr">
            <a:solidFill>
              <a:srgbClr val="8064A2">
                <a:lumMod val="50000"/>
              </a:srgb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100000"/>
              </a:lnSpc>
              <a:spcBef>
                <a:spcPct val="50000"/>
              </a:spcBef>
              <a:spcAft>
                <a:spcPct val="0"/>
              </a:spcAft>
              <a:buClr>
                <a:srgbClr val="5F5F5F"/>
              </a:buClr>
              <a:buSzTx/>
              <a:buFontTx/>
              <a:buNone/>
              <a:tabLst/>
              <a:defRPr/>
            </a:pPr>
            <a:endParaRPr kumimoji="1" lang="ja-JP" altLang="en-US" sz="1108" b="0" i="0" u="none" strike="noStrike" kern="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471" name="Rectangle 20">
            <a:extLst>
              <a:ext uri="{FF2B5EF4-FFF2-40B4-BE49-F238E27FC236}">
                <a16:creationId xmlns:a16="http://schemas.microsoft.com/office/drawing/2014/main" id="{522211CA-ADE5-4D53-BAF1-620060D3F7EB}"/>
              </a:ext>
            </a:extLst>
          </p:cNvPr>
          <p:cNvSpPr>
            <a:spLocks noChangeArrowheads="1"/>
          </p:cNvSpPr>
          <p:nvPr/>
        </p:nvSpPr>
        <p:spPr bwMode="gray">
          <a:xfrm>
            <a:off x="648390" y="6588239"/>
            <a:ext cx="8471554" cy="244958"/>
          </a:xfrm>
          <a:prstGeom prst="rect">
            <a:avLst/>
          </a:prstGeom>
          <a:solidFill>
            <a:srgbClr val="3E5E84"/>
          </a:solidFill>
          <a:ln>
            <a:noFill/>
          </a:ln>
          <a:effectLst/>
          <a:extLst>
            <a:ext uri="{91240B29-F687-4F45-9708-019B960494DF}">
              <a14:hiddenLine xmlns:a14="http://schemas.microsoft.com/office/drawing/2010/main" w="9525" algn="ctr">
                <a:solidFill>
                  <a:srgbClr val="027F9C"/>
                </a:solidFill>
                <a:miter lim="800000"/>
                <a:headEnd/>
                <a:tailEnd/>
              </a14:hiddenLine>
            </a:ext>
            <a:ext uri="{AF507438-7753-43E0-B8FC-AC1667EBCBE1}">
              <a14:hiddenEffects xmlns:a14="http://schemas.microsoft.com/office/drawing/2010/main">
                <a:effectLst>
                  <a:outerShdw dist="63500" algn="ctr" rotWithShape="0">
                    <a:srgbClr val="FFFFFF"/>
                  </a:outerShdw>
                </a:effectLst>
              </a14:hiddenEffects>
            </a:ext>
          </a:extLst>
        </p:spPr>
        <p:txBody>
          <a:bodyPr wrap="none" lIns="0" tIns="19938" rIns="0" bIns="43200" anchor="ctr"/>
          <a:lstStyle>
            <a:defPPr>
              <a:defRPr lang="ja-JP"/>
            </a:defPPr>
            <a:lvl1pPr marL="0" algn="l" defTabSz="911929" rtl="0" eaLnBrk="1" latinLnBrk="0" hangingPunct="1">
              <a:defRPr kumimoji="1" sz="1800" kern="1200">
                <a:solidFill>
                  <a:schemeClr val="tx1"/>
                </a:solidFill>
                <a:latin typeface="+mn-lt"/>
                <a:ea typeface="+mn-ea"/>
                <a:cs typeface="+mn-cs"/>
              </a:defRPr>
            </a:lvl1pPr>
            <a:lvl2pPr marL="455963" algn="l" defTabSz="911929" rtl="0" eaLnBrk="1" latinLnBrk="0" hangingPunct="1">
              <a:defRPr kumimoji="1" sz="1800" kern="1200">
                <a:solidFill>
                  <a:schemeClr val="tx1"/>
                </a:solidFill>
                <a:latin typeface="+mn-lt"/>
                <a:ea typeface="+mn-ea"/>
                <a:cs typeface="+mn-cs"/>
              </a:defRPr>
            </a:lvl2pPr>
            <a:lvl3pPr marL="911929" algn="l" defTabSz="911929" rtl="0" eaLnBrk="1" latinLnBrk="0" hangingPunct="1">
              <a:defRPr kumimoji="1" sz="1800" kern="1200">
                <a:solidFill>
                  <a:schemeClr val="tx1"/>
                </a:solidFill>
                <a:latin typeface="+mn-lt"/>
                <a:ea typeface="+mn-ea"/>
                <a:cs typeface="+mn-cs"/>
              </a:defRPr>
            </a:lvl3pPr>
            <a:lvl4pPr marL="1367895" algn="l" defTabSz="911929" rtl="0" eaLnBrk="1" latinLnBrk="0" hangingPunct="1">
              <a:defRPr kumimoji="1" sz="1800" kern="1200">
                <a:solidFill>
                  <a:schemeClr val="tx1"/>
                </a:solidFill>
                <a:latin typeface="+mn-lt"/>
                <a:ea typeface="+mn-ea"/>
                <a:cs typeface="+mn-cs"/>
              </a:defRPr>
            </a:lvl4pPr>
            <a:lvl5pPr marL="1823858" algn="l" defTabSz="911929" rtl="0" eaLnBrk="1" latinLnBrk="0" hangingPunct="1">
              <a:defRPr kumimoji="1" sz="1800" kern="1200">
                <a:solidFill>
                  <a:schemeClr val="tx1"/>
                </a:solidFill>
                <a:latin typeface="+mn-lt"/>
                <a:ea typeface="+mn-ea"/>
                <a:cs typeface="+mn-cs"/>
              </a:defRPr>
            </a:lvl5pPr>
            <a:lvl6pPr marL="2279825" algn="l" defTabSz="911929" rtl="0" eaLnBrk="1" latinLnBrk="0" hangingPunct="1">
              <a:defRPr kumimoji="1" sz="1800" kern="1200">
                <a:solidFill>
                  <a:schemeClr val="tx1"/>
                </a:solidFill>
                <a:latin typeface="+mn-lt"/>
                <a:ea typeface="+mn-ea"/>
                <a:cs typeface="+mn-cs"/>
              </a:defRPr>
            </a:lvl6pPr>
            <a:lvl7pPr marL="2735790" algn="l" defTabSz="911929" rtl="0" eaLnBrk="1" latinLnBrk="0" hangingPunct="1">
              <a:defRPr kumimoji="1" sz="1800" kern="1200">
                <a:solidFill>
                  <a:schemeClr val="tx1"/>
                </a:solidFill>
                <a:latin typeface="+mn-lt"/>
                <a:ea typeface="+mn-ea"/>
                <a:cs typeface="+mn-cs"/>
              </a:defRPr>
            </a:lvl7pPr>
            <a:lvl8pPr marL="3191752" algn="l" defTabSz="911929" rtl="0" eaLnBrk="1" latinLnBrk="0" hangingPunct="1">
              <a:defRPr kumimoji="1" sz="1800" kern="1200">
                <a:solidFill>
                  <a:schemeClr val="tx1"/>
                </a:solidFill>
                <a:latin typeface="+mn-lt"/>
                <a:ea typeface="+mn-ea"/>
                <a:cs typeface="+mn-cs"/>
              </a:defRPr>
            </a:lvl8pPr>
            <a:lvl9pPr marL="3647718" algn="l" defTabSz="911929" rtl="0" eaLnBrk="1" latinLnBrk="0" hangingPunct="1">
              <a:defRPr kumimoji="1" sz="1800" kern="1200">
                <a:solidFill>
                  <a:schemeClr val="tx1"/>
                </a:solidFill>
                <a:latin typeface="+mn-lt"/>
                <a:ea typeface="+mn-ea"/>
                <a:cs typeface="+mn-cs"/>
              </a:defRPr>
            </a:lvl9pPr>
          </a:lstStyle>
          <a:p>
            <a:pPr marL="0" marR="0" lvl="0" indent="0" algn="ctr" defTabSz="844083" rtl="0" eaLnBrk="1" fontAlgn="base" latinLnBrk="0" hangingPunct="1">
              <a:lnSpc>
                <a:spcPct val="100000"/>
              </a:lnSpc>
              <a:spcBef>
                <a:spcPct val="50000"/>
              </a:spcBef>
              <a:spcAft>
                <a:spcPct val="0"/>
              </a:spcAft>
              <a:buClr>
                <a:srgbClr val="99B67C"/>
              </a:buClr>
              <a:buSzTx/>
              <a:buFontTx/>
              <a:buNone/>
              <a:tabLst/>
              <a:defRPr/>
            </a:pPr>
            <a:r>
              <a:rPr kumimoji="1" lang="ja-JP" altLang="en-US" sz="1292"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経済産業省「</a:t>
            </a:r>
            <a:r>
              <a:rPr kumimoji="1" lang="en-US" altLang="ja-JP" sz="1292" b="1" i="0" u="none" strike="noStrike" kern="1200" cap="none" spc="0" normalizeH="0" baseline="0" noProof="0" err="1">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InnoHub</a:t>
            </a:r>
            <a:r>
              <a:rPr kumimoji="1" lang="ja-JP" altLang="en-US" sz="1292"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92"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 PMDA</a:t>
            </a:r>
            <a:r>
              <a:rPr kumimoji="1" lang="ja-JP" altLang="en-US" sz="1292" b="1" i="0" u="none" strike="noStrike" kern="1200" cap="none" spc="0" normalizeH="0" baseline="0" noProof="0" err="1">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92"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1292" b="1" i="0" u="none" strike="noStrike" kern="1200" cap="none" spc="0" normalizeH="0" baseline="0" noProof="0" err="1">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医療機器開発支援ネットワーク（</a:t>
            </a:r>
            <a:r>
              <a:rPr kumimoji="1" lang="en-US" altLang="ja-JP" sz="1292"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MEDIC</a:t>
            </a:r>
            <a:r>
              <a:rPr kumimoji="1" lang="ja-JP" altLang="en-US" sz="1292"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）等とも連携</a:t>
            </a:r>
            <a:endParaRPr kumimoji="1" lang="en-US" altLang="ja-JP" sz="1292"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2" name="タイトル 1">
            <a:extLst>
              <a:ext uri="{FF2B5EF4-FFF2-40B4-BE49-F238E27FC236}">
                <a16:creationId xmlns:a16="http://schemas.microsoft.com/office/drawing/2014/main" id="{13521DBB-7A97-4152-AC3A-FBA5F1001BE9}"/>
              </a:ext>
            </a:extLst>
          </p:cNvPr>
          <p:cNvSpPr txBox="1">
            <a:spLocks/>
          </p:cNvSpPr>
          <p:nvPr/>
        </p:nvSpPr>
        <p:spPr>
          <a:xfrm>
            <a:off x="2703201" y="2832745"/>
            <a:ext cx="4522211" cy="274471"/>
          </a:xfrm>
          <a:prstGeom prst="rect">
            <a:avLst/>
          </a:prstGeom>
          <a:solidFill>
            <a:sysClr val="window" lastClr="FFFFFF"/>
          </a:solidFill>
        </p:spPr>
        <p:txBody>
          <a:bodyPr vert="horz" lIns="0" tIns="42203" rIns="84406" bIns="42203" rtlCol="0" anchor="ctr">
            <a:noAutofit/>
          </a:bodyPr>
          <a:lstStyle>
            <a:lvl1pPr algn="l" defTabSz="914400" rtl="0" eaLnBrk="1" latinLnBrk="0" hangingPunct="1">
              <a:spcBef>
                <a:spcPct val="0"/>
              </a:spcBef>
              <a:buNone/>
              <a:defRPr kumimoji="1" sz="24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477"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MEDISO</a:t>
            </a:r>
            <a:r>
              <a:rPr kumimoji="1" lang="ja-JP" altLang="en-US" sz="1477" b="0" i="0" u="none" strike="noStrike" kern="1200" cap="none" spc="0" normalizeH="0" baseline="0" noProof="0">
                <a:ln>
                  <a:noFill/>
                </a:ln>
                <a:solidFill>
                  <a:srgbClr val="E9EDF3">
                    <a:lumMod val="2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事務局における相談対応・総合的支援の概要</a:t>
            </a:r>
          </a:p>
        </p:txBody>
      </p:sp>
      <p:sp>
        <p:nvSpPr>
          <p:cNvPr id="473" name="角丸四角形吹き出し 472"/>
          <p:cNvSpPr/>
          <p:nvPr/>
        </p:nvSpPr>
        <p:spPr>
          <a:xfrm>
            <a:off x="5800069" y="6101726"/>
            <a:ext cx="1039925" cy="338937"/>
          </a:xfrm>
          <a:prstGeom prst="wedgeRoundRectCallout">
            <a:avLst>
              <a:gd name="adj1" fmla="val -60737"/>
              <a:gd name="adj2" fmla="val -48504"/>
              <a:gd name="adj3" fmla="val 16667"/>
            </a:avLst>
          </a:prstGeom>
          <a:solidFill>
            <a:srgbClr val="FFFF00"/>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オンラインでの</a:t>
            </a:r>
            <a:endParaRPr kumimoji="1"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面談も実施</a:t>
            </a:r>
          </a:p>
        </p:txBody>
      </p:sp>
    </p:spTree>
    <p:extLst>
      <p:ext uri="{BB962C8B-B14F-4D97-AF65-F5344CB8AC3E}">
        <p14:creationId xmlns:p14="http://schemas.microsoft.com/office/powerpoint/2010/main" val="371842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a:extLst>
              <a:ext uri="{FF2B5EF4-FFF2-40B4-BE49-F238E27FC236}">
                <a16:creationId xmlns:a16="http://schemas.microsoft.com/office/drawing/2014/main" id="{DE488B85-CF07-21A4-E35F-1FB2B1ACADD3}"/>
              </a:ext>
            </a:extLst>
          </p:cNvPr>
          <p:cNvSpPr txBox="1"/>
          <p:nvPr/>
        </p:nvSpPr>
        <p:spPr>
          <a:xfrm>
            <a:off x="185490" y="1113024"/>
            <a:ext cx="9634664" cy="1538883"/>
          </a:xfrm>
          <a:prstGeom prst="rect">
            <a:avLst/>
          </a:prstGeom>
          <a:noFill/>
        </p:spPr>
        <p:txBody>
          <a:bodyPr wrap="square" rtlCol="0">
            <a:spAutoFit/>
          </a:bodyPr>
          <a:lstStyle/>
          <a:p>
            <a:pPr marL="265113" indent="-265113"/>
            <a:r>
              <a:rPr kumimoji="1" lang="ja-JP" altLang="en-US" sz="1200">
                <a:latin typeface="Meiryo UI" panose="020B0604030504040204" pitchFamily="50" charset="-128"/>
                <a:ea typeface="Meiryo UI" panose="020B0604030504040204" pitchFamily="50" charset="-128"/>
              </a:rPr>
              <a:t>○　臨床研究中核病院</a:t>
            </a:r>
            <a:r>
              <a:rPr kumimoji="1" lang="en-US" altLang="ja-JP" sz="1200" baseline="30000">
                <a:latin typeface="Meiryo UI" panose="020B0604030504040204" pitchFamily="50" charset="-128"/>
                <a:ea typeface="Meiryo UI" panose="020B0604030504040204" pitchFamily="50" charset="-128"/>
              </a:rPr>
              <a:t>※</a:t>
            </a:r>
            <a:r>
              <a:rPr kumimoji="1" lang="ja-JP" altLang="en-US" sz="1200">
                <a:latin typeface="Meiryo UI" panose="020B0604030504040204" pitchFamily="50" charset="-128"/>
                <a:ea typeface="Meiryo UI" panose="020B0604030504040204" pitchFamily="50" charset="-128"/>
              </a:rPr>
              <a:t>において、国際共同臨床研究に関わる人材の育成やノウハウの共有、医療系ベンチャー支援部門の設置、自施設内の臨床研究の安全性向上のための診療情報の標準化や体制整備等を進めてきた。</a:t>
            </a:r>
          </a:p>
          <a:p>
            <a:pPr marL="265113" indent="-265113"/>
            <a:r>
              <a:rPr kumimoji="1" lang="ja-JP" altLang="en-US" sz="1200">
                <a:latin typeface="Meiryo UI" panose="020B0604030504040204" pitchFamily="50" charset="-128"/>
                <a:ea typeface="Meiryo UI" panose="020B0604030504040204" pitchFamily="50" charset="-128"/>
              </a:rPr>
              <a:t>○　</a:t>
            </a:r>
            <a:r>
              <a:rPr kumimoji="1" lang="ja-JP" altLang="en-US" sz="1200" b="1">
                <a:latin typeface="Meiryo UI" panose="020B0604030504040204" pitchFamily="50" charset="-128"/>
                <a:ea typeface="Meiryo UI" panose="020B0604030504040204" pitchFamily="50" charset="-128"/>
              </a:rPr>
              <a:t>「グローバルヘルス</a:t>
            </a:r>
            <a:r>
              <a:rPr lang="ja-JP" altLang="en-US" sz="1200" b="1" i="0">
                <a:effectLst/>
                <a:latin typeface="Meiryo UI" panose="020B0604030504040204" pitchFamily="50" charset="-128"/>
                <a:ea typeface="Meiryo UI" panose="020B0604030504040204" pitchFamily="50" charset="-128"/>
              </a:rPr>
              <a:t>戦略」（令和４年５月</a:t>
            </a:r>
            <a:r>
              <a:rPr lang="en-US" altLang="ja-JP" sz="1200" b="1">
                <a:latin typeface="Meiryo UI" panose="020B0604030504040204" pitchFamily="50" charset="-128"/>
                <a:ea typeface="Meiryo UI" panose="020B0604030504040204" pitchFamily="50" charset="-128"/>
              </a:rPr>
              <a:t>24</a:t>
            </a:r>
            <a:r>
              <a:rPr lang="ja-JP" altLang="en-US" sz="1200" b="1" i="0">
                <a:effectLst/>
                <a:latin typeface="Meiryo UI" panose="020B0604030504040204" pitchFamily="50" charset="-128"/>
                <a:ea typeface="Meiryo UI" panose="020B0604030504040204" pitchFamily="50" charset="-128"/>
              </a:rPr>
              <a:t>日健康・医療戦略推進本部決定）においては、</a:t>
            </a:r>
            <a:r>
              <a:rPr lang="ja-JP" altLang="en-US" sz="1200" b="1">
                <a:latin typeface="Meiryo UI" panose="020B0604030504040204" pitchFamily="50" charset="-128"/>
                <a:ea typeface="Meiryo UI" panose="020B0604030504040204" pitchFamily="50" charset="-128"/>
              </a:rPr>
              <a:t>臨床研究や治験における国際共同研究を</a:t>
            </a:r>
            <a:endParaRPr lang="en-US" altLang="ja-JP" sz="1200" b="1">
              <a:latin typeface="Meiryo UI" panose="020B0604030504040204" pitchFamily="50" charset="-128"/>
              <a:ea typeface="Meiryo UI" panose="020B0604030504040204" pitchFamily="50" charset="-128"/>
            </a:endParaRPr>
          </a:p>
          <a:p>
            <a:pPr marL="265113" indent="-265113"/>
            <a:r>
              <a:rPr lang="ja-JP" altLang="en-US" sz="1200" b="1">
                <a:latin typeface="Meiryo UI" panose="020B0604030504040204" pitchFamily="50" charset="-128"/>
                <a:ea typeface="Meiryo UI" panose="020B0604030504040204" pitchFamily="50" charset="-128"/>
              </a:rPr>
              <a:t>　　推進すること</a:t>
            </a:r>
            <a:r>
              <a:rPr lang="ja-JP" altLang="en-US" sz="1200" b="0" i="0">
                <a:effectLst/>
                <a:latin typeface="Meiryo UI" panose="020B0604030504040204" pitchFamily="50" charset="-128"/>
                <a:ea typeface="Meiryo UI" panose="020B0604030504040204" pitchFamily="50" charset="-128"/>
              </a:rPr>
              <a:t>が求められている。</a:t>
            </a:r>
            <a:endParaRPr lang="en-US" altLang="ja-JP" sz="1200" b="0" i="0">
              <a:effectLst/>
              <a:latin typeface="Meiryo UI" panose="020B0604030504040204" pitchFamily="50" charset="-128"/>
              <a:ea typeface="Meiryo UI" panose="020B0604030504040204" pitchFamily="50" charset="-128"/>
            </a:endParaRPr>
          </a:p>
          <a:p>
            <a:pPr marL="265113" indent="-265113"/>
            <a:r>
              <a:rPr kumimoji="1" lang="ja-JP" altLang="en-US" sz="1200">
                <a:latin typeface="Meiryo UI" panose="020B0604030504040204" pitchFamily="50" charset="-128"/>
                <a:ea typeface="Meiryo UI" panose="020B0604030504040204" pitchFamily="50" charset="-128"/>
              </a:rPr>
              <a:t>○　そのため、令和７年度からは、国際水準の治験実施体制の整備として、欧米等の医療機関等への人材派遣等を継続・拡充するとともに、</a:t>
            </a:r>
            <a:r>
              <a:rPr kumimoji="1" lang="ja-JP" altLang="en-US" sz="1200" b="1">
                <a:latin typeface="Meiryo UI" panose="020B0604030504040204" pitchFamily="50" charset="-128"/>
                <a:ea typeface="Meiryo UI" panose="020B0604030504040204" pitchFamily="50" charset="-128"/>
              </a:rPr>
              <a:t>海外企業等向けの治験の相談・支援を行うワンストップ・サービス窓口と連携</a:t>
            </a:r>
            <a:r>
              <a:rPr lang="ja-JP" altLang="en-US" sz="1200" b="1">
                <a:latin typeface="Meiryo UI" panose="020B0604030504040204" pitchFamily="50" charset="-128"/>
                <a:ea typeface="Meiryo UI" panose="020B0604030504040204" pitchFamily="50" charset="-128"/>
              </a:rPr>
              <a:t>し、ネットワークを活用した施設の紹介・海外ニーズに応じた症例割り振り・実施の調整など</a:t>
            </a:r>
            <a:r>
              <a:rPr kumimoji="1" lang="ja-JP" altLang="en-US" sz="1200" b="1">
                <a:latin typeface="Meiryo UI" panose="020B0604030504040204" pitchFamily="50" charset="-128"/>
                <a:ea typeface="Meiryo UI" panose="020B0604030504040204" pitchFamily="50" charset="-128"/>
              </a:rPr>
              <a:t>治験実施の支援を行い、ドラッグ・ロスの解消に貢献する。　　　　　　　　　　</a:t>
            </a:r>
            <a:endParaRPr kumimoji="1" lang="en-US" altLang="ja-JP" sz="1200" b="1">
              <a:latin typeface="Meiryo UI" panose="020B0604030504040204" pitchFamily="50" charset="-128"/>
              <a:ea typeface="Meiryo UI" panose="020B0604030504040204" pitchFamily="50" charset="-128"/>
            </a:endParaRPr>
          </a:p>
          <a:p>
            <a:pPr marL="180975" indent="-180975"/>
            <a:r>
              <a:rPr kumimoji="1" lang="ja-JP" altLang="en-US" sz="1000">
                <a:latin typeface="Meiryo UI" panose="020B0604030504040204" pitchFamily="50" charset="-128"/>
                <a:ea typeface="Meiryo UI" panose="020B0604030504040204" pitchFamily="50" charset="-128"/>
              </a:rPr>
              <a:t>　　　　　　　　　　　　　　　　　　　　　　　　　　　　　　　　　　　　　　　　　　　　　　　　　　　　　　　　　　　　　　　　　　　　　　　　　　　</a:t>
            </a:r>
            <a:r>
              <a:rPr kumimoji="1" lang="en-US" altLang="ja-JP" sz="1000">
                <a:latin typeface="Meiryo UI" panose="020B0604030504040204" pitchFamily="50" charset="-128"/>
                <a:ea typeface="Meiryo UI" panose="020B0604030504040204" pitchFamily="50" charset="-128"/>
              </a:rPr>
              <a:t>※</a:t>
            </a:r>
            <a:r>
              <a:rPr kumimoji="1" lang="ja-JP" altLang="en-US" sz="1000">
                <a:latin typeface="Meiryo UI" panose="020B0604030504040204" pitchFamily="50" charset="-128"/>
                <a:ea typeface="Meiryo UI" panose="020B0604030504040204" pitchFamily="50" charset="-128"/>
              </a:rPr>
              <a:t>令和６年４月１日現在、全国で</a:t>
            </a:r>
            <a:r>
              <a:rPr kumimoji="1" lang="en-US" altLang="ja-JP" sz="1000">
                <a:latin typeface="Meiryo UI" panose="020B0604030504040204" pitchFamily="50" charset="-128"/>
                <a:ea typeface="Meiryo UI" panose="020B0604030504040204" pitchFamily="50" charset="-128"/>
              </a:rPr>
              <a:t>15</a:t>
            </a:r>
            <a:r>
              <a:rPr kumimoji="1" lang="ja-JP" altLang="en-US" sz="1000">
                <a:latin typeface="Meiryo UI" panose="020B0604030504040204" pitchFamily="50" charset="-128"/>
                <a:ea typeface="Meiryo UI" panose="020B0604030504040204" pitchFamily="50" charset="-128"/>
              </a:rPr>
              <a:t>病院が承認されている。</a:t>
            </a:r>
            <a:endParaRPr kumimoji="1" lang="en-US" altLang="ja-JP" sz="120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EDB846E8-288B-2255-AD16-CFA7025B303B}"/>
              </a:ext>
            </a:extLst>
          </p:cNvPr>
          <p:cNvSpPr/>
          <p:nvPr/>
        </p:nvSpPr>
        <p:spPr bwMode="gray">
          <a:xfrm>
            <a:off x="399301" y="3852993"/>
            <a:ext cx="9092877" cy="812375"/>
          </a:xfrm>
          <a:prstGeom prst="rect">
            <a:avLst/>
          </a:prstGeom>
          <a:solidFill>
            <a:srgbClr val="FEDFE1"/>
          </a:solidFill>
          <a:ln w="12700" cap="flat" cmpd="sng" algn="ctr">
            <a:noFill/>
            <a:prstDash val="solid"/>
            <a:miter lim="800000"/>
          </a:ln>
          <a:effectLst/>
        </p:spPr>
        <p:txBody>
          <a:bodyPr lIns="97613" tIns="65076" rIns="97613" bIns="65076" rtlCol="0" anchor="t">
            <a:noAutofit/>
          </a:bodyPr>
          <a:lstStyle/>
          <a:p>
            <a:pPr defTabSz="422041">
              <a:lnSpc>
                <a:spcPct val="130000"/>
              </a:lnSpc>
              <a:defRPr/>
            </a:pPr>
            <a:endParaRPr kumimoji="0" lang="ja-JP" altLang="en-US" sz="904" kern="0">
              <a:solidFill>
                <a:srgbClr val="00000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16CEC8CF-2202-ECA9-1CD2-020A2230C250}"/>
              </a:ext>
            </a:extLst>
          </p:cNvPr>
          <p:cNvSpPr txBox="1"/>
          <p:nvPr/>
        </p:nvSpPr>
        <p:spPr>
          <a:xfrm>
            <a:off x="499272" y="4036024"/>
            <a:ext cx="8989140" cy="600164"/>
          </a:xfrm>
          <a:prstGeom prst="rect">
            <a:avLst/>
          </a:prstGeom>
          <a:noFill/>
        </p:spPr>
        <p:txBody>
          <a:bodyPr wrap="square" rtlCol="0">
            <a:spAutoFit/>
          </a:bodyPr>
          <a:lstStyle/>
          <a:p>
            <a:r>
              <a:rPr lang="ja-JP" altLang="en-US" sz="1100">
                <a:latin typeface="Meiryo UI" panose="020B0604030504040204" pitchFamily="50" charset="-128"/>
                <a:ea typeface="Meiryo UI" panose="020B0604030504040204" pitchFamily="50" charset="-128"/>
              </a:rPr>
              <a:t>国際共同臨床研究を担う人材育成を目的とした</a:t>
            </a:r>
            <a:r>
              <a:rPr kumimoji="1" lang="ja-JP" altLang="en-US" sz="1100" b="1" u="sng">
                <a:latin typeface="Meiryo UI" panose="020B0604030504040204" pitchFamily="50" charset="-128"/>
                <a:ea typeface="Meiryo UI" panose="020B0604030504040204" pitchFamily="50" charset="-128"/>
              </a:rPr>
              <a:t>欧米等の先端的な臨床</a:t>
            </a:r>
            <a:r>
              <a:rPr lang="ja-JP" altLang="en-US" sz="1100" b="1" u="sng">
                <a:latin typeface="Meiryo UI" panose="020B0604030504040204" pitchFamily="50" charset="-128"/>
                <a:ea typeface="Meiryo UI" panose="020B0604030504040204" pitchFamily="50" charset="-128"/>
              </a:rPr>
              <a:t>研究</a:t>
            </a:r>
            <a:r>
              <a:rPr kumimoji="1" lang="ja-JP" altLang="en-US" sz="1100" b="1" u="sng">
                <a:latin typeface="Meiryo UI" panose="020B0604030504040204" pitchFamily="50" charset="-128"/>
                <a:ea typeface="Meiryo UI" panose="020B0604030504040204" pitchFamily="50" charset="-128"/>
              </a:rPr>
              <a:t>を実施する医療機関等への人材派遣等を継続・拡充する。</a:t>
            </a:r>
            <a:endParaRPr kumimoji="1" lang="en-US" altLang="ja-JP" sz="1100" b="1" u="sng">
              <a:latin typeface="Meiryo UI" panose="020B0604030504040204" pitchFamily="50" charset="-128"/>
              <a:ea typeface="Meiryo UI" panose="020B0604030504040204" pitchFamily="50" charset="-128"/>
            </a:endParaRPr>
          </a:p>
          <a:p>
            <a:r>
              <a:rPr kumimoji="1" lang="ja-JP" altLang="en-US" sz="1100">
                <a:latin typeface="Meiryo UI" panose="020B0604030504040204" pitchFamily="50" charset="-128"/>
                <a:ea typeface="Meiryo UI" panose="020B0604030504040204" pitchFamily="50" charset="-128"/>
              </a:rPr>
              <a:t>さらに、令和７年度より、</a:t>
            </a:r>
            <a:r>
              <a:rPr kumimoji="1" lang="ja-JP" altLang="en-US" sz="1100" b="1" u="sng">
                <a:latin typeface="Meiryo UI" panose="020B0604030504040204" pitchFamily="50" charset="-128"/>
                <a:ea typeface="Meiryo UI" panose="020B0604030504040204" pitchFamily="50" charset="-128"/>
              </a:rPr>
              <a:t>海外企業等向けの治験の相談・支援を行うワンストップ・サービス窓口と連携し、ネットワークを活用した施設の紹介・海外ニーズに応じた症例割り振り・実施の調整など国内での治験実施の支援を行い、ドラッグ・ロスの解消に貢献する。</a:t>
            </a: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9549507A-A3F6-A8A2-49DE-8B8954A360B6}"/>
              </a:ext>
            </a:extLst>
          </p:cNvPr>
          <p:cNvSpPr/>
          <p:nvPr/>
        </p:nvSpPr>
        <p:spPr bwMode="gray">
          <a:xfrm>
            <a:off x="395536" y="5186184"/>
            <a:ext cx="9092876" cy="541158"/>
          </a:xfrm>
          <a:prstGeom prst="rect">
            <a:avLst/>
          </a:prstGeom>
          <a:solidFill>
            <a:srgbClr val="C9E7E7"/>
          </a:solidFill>
          <a:ln w="12700" cap="flat" cmpd="sng" algn="ctr">
            <a:noFill/>
            <a:prstDash val="solid"/>
            <a:miter lim="800000"/>
          </a:ln>
          <a:effectLst/>
        </p:spPr>
        <p:txBody>
          <a:bodyPr lIns="97613" tIns="65076" rIns="97613" bIns="65076" rtlCol="0" anchor="t">
            <a:noAutofit/>
          </a:bodyPr>
          <a:lstStyle/>
          <a:p>
            <a:pPr defTabSz="422041">
              <a:lnSpc>
                <a:spcPct val="130000"/>
              </a:lnSpc>
              <a:defRPr/>
            </a:pPr>
            <a:endParaRPr kumimoji="0" lang="ja-JP" altLang="en-US" sz="904" kern="0">
              <a:solidFill>
                <a:srgbClr val="0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65DAA197-4D19-BFAE-4B1E-18F251D82B96}"/>
              </a:ext>
            </a:extLst>
          </p:cNvPr>
          <p:cNvSpPr/>
          <p:nvPr/>
        </p:nvSpPr>
        <p:spPr bwMode="gray">
          <a:xfrm>
            <a:off x="395537" y="4703084"/>
            <a:ext cx="9092876" cy="432000"/>
          </a:xfrm>
          <a:prstGeom prst="rect">
            <a:avLst/>
          </a:prstGeom>
          <a:solidFill>
            <a:srgbClr val="C9E7E7"/>
          </a:solidFill>
          <a:ln w="12700" cap="flat" cmpd="sng" algn="ctr">
            <a:noFill/>
            <a:prstDash val="solid"/>
            <a:miter lim="800000"/>
          </a:ln>
          <a:effectLst/>
        </p:spPr>
        <p:txBody>
          <a:bodyPr lIns="97613" tIns="65076" rIns="97613" bIns="65076" rtlCol="0" anchor="t">
            <a:noAutofit/>
          </a:bodyPr>
          <a:lstStyle/>
          <a:p>
            <a:pPr defTabSz="422041">
              <a:lnSpc>
                <a:spcPct val="130000"/>
              </a:lnSpc>
              <a:defRPr/>
            </a:pPr>
            <a:endParaRPr kumimoji="0" lang="ja-JP" altLang="en-US" sz="904" kern="0">
              <a:solidFill>
                <a:srgbClr val="000000"/>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9EB0CB1A-0833-5059-5D87-6B02FA43C65C}"/>
              </a:ext>
            </a:extLst>
          </p:cNvPr>
          <p:cNvSpPr txBox="1"/>
          <p:nvPr/>
        </p:nvSpPr>
        <p:spPr>
          <a:xfrm>
            <a:off x="500108" y="4881168"/>
            <a:ext cx="7960324" cy="261610"/>
          </a:xfrm>
          <a:prstGeom prst="rect">
            <a:avLst/>
          </a:prstGeom>
          <a:noFill/>
        </p:spPr>
        <p:txBody>
          <a:bodyPr wrap="square" rtlCol="0">
            <a:spAutoFit/>
          </a:bodyPr>
          <a:lstStyle/>
          <a:p>
            <a:r>
              <a:rPr lang="ja-JP" altLang="en-US" sz="1100">
                <a:latin typeface="Meiryo UI" panose="020B0604030504040204" pitchFamily="50" charset="-128"/>
                <a:ea typeface="Meiryo UI" panose="020B0604030504040204" pitchFamily="50" charset="-128"/>
                <a:cs typeface="Meiryo UI" panose="020B0604030504040204" pitchFamily="50" charset="-128"/>
              </a:rPr>
              <a:t>産学連携の中心となるような人材の配備等を行い、ベンチャー企業の開発を促進するとともに、各拠点で得られた知見の共有を行う。</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B28D8276-8778-300D-BA88-439304A85020}"/>
              </a:ext>
            </a:extLst>
          </p:cNvPr>
          <p:cNvSpPr txBox="1"/>
          <p:nvPr/>
        </p:nvSpPr>
        <p:spPr>
          <a:xfrm>
            <a:off x="500108" y="5324991"/>
            <a:ext cx="8378120" cy="415498"/>
          </a:xfrm>
          <a:prstGeom prst="rect">
            <a:avLst/>
          </a:prstGeom>
          <a:noFill/>
        </p:spPr>
        <p:txBody>
          <a:bodyPr wrap="square" rtlCol="0">
            <a:spAutoFit/>
          </a:bodyPr>
          <a:lstStyle/>
          <a:p>
            <a:r>
              <a:rPr lang="ja-JP" altLang="en-US" sz="1050">
                <a:latin typeface="Meiryo UI" panose="020B0604030504040204" pitchFamily="50" charset="-128"/>
                <a:ea typeface="Meiryo UI" panose="020B0604030504040204" pitchFamily="50" charset="-128"/>
                <a:cs typeface="Meiryo UI" panose="020B0604030504040204" pitchFamily="50" charset="-128"/>
              </a:rPr>
              <a:t>診療情報の標準化及び品質管理の体制整備を進めることで、リアルワールドデータの活用の推進を図るとともに、</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 Decentralized Clinical Trial</a:t>
            </a:r>
          </a:p>
          <a:p>
            <a:r>
              <a:rPr lang="en-US" altLang="ja-JP" sz="1050">
                <a:solidFill>
                  <a:prstClr val="black"/>
                </a:solidFill>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DCT) </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等、治験</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DX</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の</a:t>
            </a:r>
            <a:r>
              <a:rPr kumimoji="1" lang="ja-JP" altLang="en-US"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実装の推進及び</a:t>
            </a:r>
            <a:r>
              <a:rPr kumimoji="1" lang="en-US" altLang="ja-JP"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rPr>
              <a:t>ARO</a:t>
            </a:r>
            <a:r>
              <a:rPr kumimoji="1" lang="ja-JP" altLang="en-US"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rPr>
              <a:t>機能の強化を行う。</a:t>
            </a:r>
            <a:endParaRPr kumimoji="1" lang="ja-JP" altLang="en-US" sz="1050" strike="sngStrike">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6A0BDC98-0249-01A8-9B05-466DE9D67178}"/>
              </a:ext>
            </a:extLst>
          </p:cNvPr>
          <p:cNvGrpSpPr/>
          <p:nvPr/>
        </p:nvGrpSpPr>
        <p:grpSpPr bwMode="gray">
          <a:xfrm>
            <a:off x="-8269" y="2760"/>
            <a:ext cx="9914267" cy="608203"/>
            <a:chOff x="-8957" y="-27384"/>
            <a:chExt cx="9916510" cy="484680"/>
          </a:xfrm>
        </p:grpSpPr>
        <p:sp>
          <p:nvSpPr>
            <p:cNvPr id="15" name="テキスト プレースホルダー 6">
              <a:extLst>
                <a:ext uri="{FF2B5EF4-FFF2-40B4-BE49-F238E27FC236}">
                  <a16:creationId xmlns:a16="http://schemas.microsoft.com/office/drawing/2014/main" id="{7DFF7E9C-76DD-15CE-9F50-66A552FD880B}"/>
                </a:ext>
              </a:extLst>
            </p:cNvPr>
            <p:cNvSpPr txBox="1">
              <a:spLocks/>
            </p:cNvSpPr>
            <p:nvPr/>
          </p:nvSpPr>
          <p:spPr bwMode="gray">
            <a:xfrm>
              <a:off x="-8957" y="-19376"/>
              <a:ext cx="9907200" cy="476672"/>
            </a:xfrm>
            <a:prstGeom prst="rect">
              <a:avLst/>
            </a:prstGeom>
            <a:pattFill prst="dkUpDiag">
              <a:fgClr>
                <a:srgbClr val="003579"/>
              </a:fgClr>
              <a:bgClr>
                <a:srgbClr val="004292"/>
              </a:bgClr>
            </a:pattFill>
            <a:ln w="12700" cap="flat" cmpd="sng" algn="ctr">
              <a:noFill/>
              <a:prstDash val="solid"/>
              <a:miter lim="800000"/>
            </a:ln>
            <a:effectLst/>
          </p:spPr>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422041">
                <a:defRPr/>
              </a:pPr>
              <a:endParaRPr lang="en" altLang="ja-JP" sz="1675" b="1" kern="0" spc="251">
                <a:solidFill>
                  <a:srgbClr val="FFFFFF"/>
                </a:solidFill>
                <a:latin typeface="Meiryo" panose="020B0604030504040204" pitchFamily="34" charset="-128"/>
                <a:ea typeface="Meiryo" panose="020B0604030504040204" pitchFamily="34" charset="-128"/>
              </a:endParaRPr>
            </a:p>
          </p:txBody>
        </p:sp>
        <p:sp>
          <p:nvSpPr>
            <p:cNvPr id="16" name="テキスト プレースホルダー 6">
              <a:extLst>
                <a:ext uri="{FF2B5EF4-FFF2-40B4-BE49-F238E27FC236}">
                  <a16:creationId xmlns:a16="http://schemas.microsoft.com/office/drawing/2014/main" id="{CC23E044-C45E-079E-9D47-C0D2D9D0867B}"/>
                </a:ext>
              </a:extLst>
            </p:cNvPr>
            <p:cNvSpPr txBox="1">
              <a:spLocks/>
            </p:cNvSpPr>
            <p:nvPr/>
          </p:nvSpPr>
          <p:spPr bwMode="gray">
            <a:xfrm>
              <a:off x="6010843" y="-27384"/>
              <a:ext cx="3896710" cy="476672"/>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w="12700" cap="flat" cmpd="sng" algn="ctr">
              <a:noFill/>
              <a:prstDash val="solid"/>
              <a:miter lim="800000"/>
            </a:ln>
            <a:effectLst/>
          </p:spPr>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422041">
                <a:defRPr/>
              </a:pPr>
              <a:endParaRPr lang="en" altLang="ja-JP" sz="1675" b="1" kern="0" spc="251">
                <a:solidFill>
                  <a:srgbClr val="FFFFFF"/>
                </a:solidFill>
                <a:latin typeface="Meiryo" panose="020B0604030504040204" pitchFamily="34" charset="-128"/>
                <a:ea typeface="Meiryo" panose="020B0604030504040204" pitchFamily="34" charset="-128"/>
              </a:endParaRPr>
            </a:p>
          </p:txBody>
        </p:sp>
      </p:grpSp>
      <p:sp>
        <p:nvSpPr>
          <p:cNvPr id="17" name="正方形/長方形 16">
            <a:extLst>
              <a:ext uri="{FF2B5EF4-FFF2-40B4-BE49-F238E27FC236}">
                <a16:creationId xmlns:a16="http://schemas.microsoft.com/office/drawing/2014/main" id="{5A971200-0758-02F3-3A83-BAB4B142F5A1}"/>
              </a:ext>
            </a:extLst>
          </p:cNvPr>
          <p:cNvSpPr/>
          <p:nvPr/>
        </p:nvSpPr>
        <p:spPr bwMode="gray">
          <a:xfrm>
            <a:off x="117468" y="6519145"/>
            <a:ext cx="9702685" cy="292559"/>
          </a:xfrm>
          <a:prstGeom prst="rect">
            <a:avLst/>
          </a:prstGeom>
          <a:noFill/>
          <a:ln w="25400" cap="rnd" cmpd="sng" algn="ctr">
            <a:solidFill>
              <a:srgbClr val="103185"/>
            </a:solidFill>
            <a:prstDash val="solid"/>
            <a:bevel/>
          </a:ln>
          <a:effectLst/>
        </p:spPr>
        <p:txBody>
          <a:bodyPr lIns="132923" tIns="166154" rIns="132923" bIns="166154" rtlCol="0" anchor="t"/>
          <a:lstStyle/>
          <a:p>
            <a:pPr defTabSz="422041">
              <a:lnSpc>
                <a:spcPct val="120000"/>
              </a:lnSpc>
              <a:spcAft>
                <a:spcPts val="646"/>
              </a:spcAft>
              <a:buClr>
                <a:srgbClr val="103185"/>
              </a:buClr>
              <a:defRPr/>
            </a:pPr>
            <a:endParaRPr kumimoji="0" lang="en-US" altLang="ja-JP" sz="1200" kern="0" spc="-277">
              <a:solidFill>
                <a:prstClr val="black"/>
              </a:solidFill>
              <a:latin typeface="Meiryo UI" panose="020B0604030504040204" pitchFamily="50" charset="-128"/>
              <a:ea typeface="Meiryo UI" panose="020B0604030504040204" pitchFamily="50" charset="-128"/>
            </a:endParaRPr>
          </a:p>
        </p:txBody>
      </p:sp>
      <p:sp>
        <p:nvSpPr>
          <p:cNvPr id="19" name="角丸四角形 26">
            <a:extLst>
              <a:ext uri="{FF2B5EF4-FFF2-40B4-BE49-F238E27FC236}">
                <a16:creationId xmlns:a16="http://schemas.microsoft.com/office/drawing/2014/main" id="{9DE4917B-4E98-1CDD-F918-BC07C5D2768F}"/>
              </a:ext>
            </a:extLst>
          </p:cNvPr>
          <p:cNvSpPr/>
          <p:nvPr/>
        </p:nvSpPr>
        <p:spPr bwMode="gray">
          <a:xfrm>
            <a:off x="52112" y="6254305"/>
            <a:ext cx="1528615" cy="332308"/>
          </a:xfrm>
          <a:prstGeom prst="roundRect">
            <a:avLst>
              <a:gd name="adj" fmla="val 0"/>
            </a:avLst>
          </a:prstGeom>
          <a:solidFill>
            <a:srgbClr val="103185"/>
          </a:solidFill>
          <a:ln w="76200">
            <a:solidFill>
              <a:srgbClr val="FFFFFF"/>
            </a:solidFill>
          </a:ln>
        </p:spPr>
        <p:txBody>
          <a:bodyPr lIns="132923" tIns="33231" bIns="33231" anchor="ctr"/>
          <a:lstStyle/>
          <a:p>
            <a:pPr defTabSz="545603">
              <a:lnSpc>
                <a:spcPct val="130000"/>
              </a:lnSpc>
              <a:spcAft>
                <a:spcPts val="735"/>
              </a:spcAft>
              <a:defRPr/>
            </a:pPr>
            <a:r>
              <a:rPr kumimoji="0" lang="ja-JP" altLang="en-US" sz="1292" b="1" kern="0" spc="221">
                <a:solidFill>
                  <a:srgbClr val="FFFFFF"/>
                </a:solidFill>
                <a:latin typeface="Meiryo UI" panose="020B0604030504040204" pitchFamily="50" charset="-128"/>
                <a:ea typeface="Meiryo UI" panose="020B0604030504040204" pitchFamily="50" charset="-128"/>
                <a:cs typeface="Noto Sans CJK JP DemiLight" charset="-128"/>
              </a:rPr>
              <a:t>３ 実施主体等</a:t>
            </a:r>
          </a:p>
        </p:txBody>
      </p:sp>
      <p:sp>
        <p:nvSpPr>
          <p:cNvPr id="21" name="正方形/長方形 20">
            <a:extLst>
              <a:ext uri="{FF2B5EF4-FFF2-40B4-BE49-F238E27FC236}">
                <a16:creationId xmlns:a16="http://schemas.microsoft.com/office/drawing/2014/main" id="{395E0E15-4F70-92C7-9F47-4827ADFB13AF}"/>
              </a:ext>
            </a:extLst>
          </p:cNvPr>
          <p:cNvSpPr/>
          <p:nvPr/>
        </p:nvSpPr>
        <p:spPr bwMode="gray">
          <a:xfrm>
            <a:off x="85846" y="2902697"/>
            <a:ext cx="9734308" cy="3351607"/>
          </a:xfrm>
          <a:prstGeom prst="rect">
            <a:avLst/>
          </a:prstGeom>
          <a:noFill/>
          <a:ln w="25400" cap="rnd" cmpd="sng" algn="ctr">
            <a:solidFill>
              <a:srgbClr val="103185"/>
            </a:solidFill>
            <a:prstDash val="solid"/>
            <a:bevel/>
          </a:ln>
          <a:effectLst/>
        </p:spPr>
        <p:txBody>
          <a:bodyPr lIns="132923" tIns="166154" rIns="132923" bIns="166154" rtlCol="0" anchor="t"/>
          <a:lstStyle/>
          <a:p>
            <a:pPr marL="1255866" indent="-1521107" defTabSz="422041">
              <a:buClr>
                <a:prstClr val="black"/>
              </a:buClr>
              <a:defRPr/>
            </a:pPr>
            <a:endParaRPr kumimoji="0" lang="ja-JP" altLang="en-US" sz="1015" kern="0" spc="111">
              <a:solidFill>
                <a:prstClr val="black"/>
              </a:solidFill>
              <a:latin typeface="Segoe UI" panose="020B0502040204020203" pitchFamily="34" charset="0"/>
              <a:ea typeface="メイリオ" panose="020B0604030504040204" pitchFamily="50" charset="-128"/>
            </a:endParaRPr>
          </a:p>
        </p:txBody>
      </p:sp>
      <p:sp>
        <p:nvSpPr>
          <p:cNvPr id="25" name="角丸四角形 28">
            <a:extLst>
              <a:ext uri="{FF2B5EF4-FFF2-40B4-BE49-F238E27FC236}">
                <a16:creationId xmlns:a16="http://schemas.microsoft.com/office/drawing/2014/main" id="{330FB8CF-555F-28CB-9A0D-02BC0EB95A7C}"/>
              </a:ext>
            </a:extLst>
          </p:cNvPr>
          <p:cNvSpPr/>
          <p:nvPr/>
        </p:nvSpPr>
        <p:spPr bwMode="gray">
          <a:xfrm>
            <a:off x="52113" y="2635240"/>
            <a:ext cx="2492308" cy="332308"/>
          </a:xfrm>
          <a:prstGeom prst="roundRect">
            <a:avLst>
              <a:gd name="adj" fmla="val 0"/>
            </a:avLst>
          </a:prstGeom>
          <a:solidFill>
            <a:srgbClr val="103185"/>
          </a:solidFill>
          <a:ln w="76200">
            <a:solidFill>
              <a:srgbClr val="FFFFFF"/>
            </a:solidFill>
          </a:ln>
        </p:spPr>
        <p:txBody>
          <a:bodyPr lIns="132923" tIns="33231" bIns="33231" anchor="ctr"/>
          <a:lstStyle/>
          <a:p>
            <a:pPr defTabSz="545603">
              <a:lnSpc>
                <a:spcPct val="130000"/>
              </a:lnSpc>
              <a:spcAft>
                <a:spcPts val="735"/>
              </a:spcAft>
              <a:defRPr/>
            </a:pPr>
            <a:r>
              <a:rPr kumimoji="0" lang="ja-JP" altLang="en-US" sz="1292" b="1" kern="0" spc="221">
                <a:solidFill>
                  <a:srgbClr val="FFFFFF"/>
                </a:solidFill>
                <a:latin typeface="Segoe UI" panose="020B0502040204020203" pitchFamily="34" charset="0"/>
                <a:ea typeface="メイリオ" panose="020B0604030504040204" pitchFamily="50" charset="-128"/>
                <a:cs typeface="Noto Sans CJK JP DemiLight" charset="-128"/>
              </a:rPr>
              <a:t>２ 事業の概要・スキーム</a:t>
            </a:r>
          </a:p>
        </p:txBody>
      </p:sp>
      <p:sp>
        <p:nvSpPr>
          <p:cNvPr id="32" name="正方形/長方形 31">
            <a:extLst>
              <a:ext uri="{FF2B5EF4-FFF2-40B4-BE49-F238E27FC236}">
                <a16:creationId xmlns:a16="http://schemas.microsoft.com/office/drawing/2014/main" id="{AEA8C3CC-22FD-C07A-4AE5-FE5329ABE60C}"/>
              </a:ext>
            </a:extLst>
          </p:cNvPr>
          <p:cNvSpPr/>
          <p:nvPr/>
        </p:nvSpPr>
        <p:spPr bwMode="gray">
          <a:xfrm>
            <a:off x="85846" y="1076893"/>
            <a:ext cx="9734308" cy="1558347"/>
          </a:xfrm>
          <a:prstGeom prst="rect">
            <a:avLst/>
          </a:prstGeom>
          <a:noFill/>
          <a:ln w="25400" cap="rnd" cmpd="sng" algn="ctr">
            <a:solidFill>
              <a:srgbClr val="103185"/>
            </a:solidFill>
            <a:prstDash val="solid"/>
            <a:bevel/>
          </a:ln>
          <a:effectLst/>
        </p:spPr>
        <p:txBody>
          <a:bodyPr lIns="132923" tIns="166154" rIns="132923" bIns="166154" rtlCol="0" anchor="t"/>
          <a:lstStyle/>
          <a:p>
            <a:pPr defTabSz="422041">
              <a:buClr>
                <a:prstClr val="black"/>
              </a:buClr>
              <a:defRPr/>
            </a:pPr>
            <a:endParaRPr kumimoji="0" lang="ja-JP" altLang="en-US" sz="1292" kern="0">
              <a:solidFill>
                <a:prstClr val="black"/>
              </a:solidFill>
              <a:latin typeface="Segoe UI" panose="020B0502040204020203" pitchFamily="34" charset="0"/>
              <a:ea typeface="メイリオ" panose="020B0604030504040204" pitchFamily="50" charset="-128"/>
            </a:endParaRPr>
          </a:p>
        </p:txBody>
      </p:sp>
      <p:sp>
        <p:nvSpPr>
          <p:cNvPr id="34" name="角丸四角形 30">
            <a:extLst>
              <a:ext uri="{FF2B5EF4-FFF2-40B4-BE49-F238E27FC236}">
                <a16:creationId xmlns:a16="http://schemas.microsoft.com/office/drawing/2014/main" id="{B31FAC7B-A541-7CBF-5BF7-0E77BDA330FF}"/>
              </a:ext>
            </a:extLst>
          </p:cNvPr>
          <p:cNvSpPr/>
          <p:nvPr/>
        </p:nvSpPr>
        <p:spPr bwMode="gray">
          <a:xfrm>
            <a:off x="52113" y="813320"/>
            <a:ext cx="1528615" cy="332308"/>
          </a:xfrm>
          <a:prstGeom prst="roundRect">
            <a:avLst>
              <a:gd name="adj" fmla="val 0"/>
            </a:avLst>
          </a:prstGeom>
          <a:solidFill>
            <a:srgbClr val="103185"/>
          </a:solidFill>
          <a:ln w="76200">
            <a:solidFill>
              <a:srgbClr val="FFFFFF"/>
            </a:solidFill>
          </a:ln>
        </p:spPr>
        <p:txBody>
          <a:bodyPr lIns="132923" tIns="33231" bIns="33231" anchor="ctr"/>
          <a:lstStyle/>
          <a:p>
            <a:pPr defTabSz="545603">
              <a:lnSpc>
                <a:spcPct val="130000"/>
              </a:lnSpc>
              <a:spcAft>
                <a:spcPts val="735"/>
              </a:spcAft>
              <a:defRPr/>
            </a:pPr>
            <a:r>
              <a:rPr kumimoji="0" lang="ja-JP" altLang="en-US" sz="1292" b="1" kern="0" spc="221">
                <a:solidFill>
                  <a:srgbClr val="FFFFFF"/>
                </a:solidFill>
                <a:latin typeface="Segoe UI" panose="020B0502040204020203" pitchFamily="34" charset="0"/>
                <a:ea typeface="メイリオ" panose="020B0604030504040204" pitchFamily="50" charset="-128"/>
                <a:cs typeface="Noto Sans CJK JP DemiLight" charset="-128"/>
              </a:rPr>
              <a:t>１ 事業の目的</a:t>
            </a:r>
          </a:p>
        </p:txBody>
      </p:sp>
      <p:sp>
        <p:nvSpPr>
          <p:cNvPr id="35" name="テキスト ボックス 34">
            <a:extLst>
              <a:ext uri="{FF2B5EF4-FFF2-40B4-BE49-F238E27FC236}">
                <a16:creationId xmlns:a16="http://schemas.microsoft.com/office/drawing/2014/main" id="{88ECDE1E-958C-FDF3-879D-0E3BF876B1AC}"/>
              </a:ext>
            </a:extLst>
          </p:cNvPr>
          <p:cNvSpPr txBox="1"/>
          <p:nvPr/>
        </p:nvSpPr>
        <p:spPr bwMode="gray">
          <a:xfrm>
            <a:off x="506668" y="98544"/>
            <a:ext cx="5250340" cy="376385"/>
          </a:xfrm>
          <a:prstGeom prst="rect">
            <a:avLst/>
          </a:prstGeom>
          <a:noFill/>
        </p:spPr>
        <p:txBody>
          <a:bodyPr wrap="square" rtlCol="0">
            <a:spAutoFit/>
          </a:bodyPr>
          <a:lstStyle/>
          <a:p>
            <a:pPr defTabSz="844083">
              <a:defRPr/>
            </a:pPr>
            <a:r>
              <a:rPr lang="zh-TW" altLang="en-US" sz="1846" b="1">
                <a:solidFill>
                  <a:prstClr val="white"/>
                </a:solidFill>
                <a:latin typeface="メイリオ" panose="020B0604030504040204" pitchFamily="50" charset="-128"/>
                <a:ea typeface="メイリオ" panose="020B0604030504040204" pitchFamily="50" charset="-128"/>
              </a:rPr>
              <a:t>医療技術実用化総合促進事業</a:t>
            </a:r>
            <a:endParaRPr lang="ja-JP" altLang="en-US" sz="1846" b="1">
              <a:solidFill>
                <a:prstClr val="white"/>
              </a:solidFill>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600221A8-BCB5-E41E-D57A-42F4B69D2152}"/>
              </a:ext>
            </a:extLst>
          </p:cNvPr>
          <p:cNvSpPr txBox="1"/>
          <p:nvPr/>
        </p:nvSpPr>
        <p:spPr bwMode="gray">
          <a:xfrm>
            <a:off x="6540122" y="28039"/>
            <a:ext cx="3365877" cy="572874"/>
          </a:xfrm>
          <a:prstGeom prst="rect">
            <a:avLst/>
          </a:prstGeom>
          <a:noFill/>
        </p:spPr>
        <p:txBody>
          <a:bodyPr wrap="square" lIns="66462" tIns="33231" rIns="66462" bIns="33231" rtlCol="0" anchor="t" anchorCtr="0">
            <a:noAutofit/>
          </a:bodyPr>
          <a:lstStyle/>
          <a:p>
            <a:pPr algn="r" defTabSz="422041">
              <a:buClr>
                <a:prstClr val="black"/>
              </a:buClr>
            </a:pPr>
            <a:r>
              <a:rPr kumimoji="0" lang="ja-JP" altLang="en-US" sz="1108" kern="0">
                <a:solidFill>
                  <a:srgbClr val="FFFFFF"/>
                </a:solidFill>
                <a:latin typeface="メイリオ" panose="020B0604030504040204" pitchFamily="50" charset="-128"/>
                <a:ea typeface="メイリオ" panose="020B0604030504040204" pitchFamily="50" charset="-128"/>
              </a:rPr>
              <a:t>医政局研究開発政策課（内線</a:t>
            </a:r>
            <a:r>
              <a:rPr kumimoji="0" lang="en-US" altLang="ja-JP" sz="1108" kern="0">
                <a:solidFill>
                  <a:srgbClr val="FFFFFF"/>
                </a:solidFill>
                <a:latin typeface="メイリオ" panose="020B0604030504040204" pitchFamily="50" charset="-128"/>
                <a:ea typeface="メイリオ" panose="020B0604030504040204" pitchFamily="50" charset="-128"/>
              </a:rPr>
              <a:t>4165</a:t>
            </a:r>
            <a:r>
              <a:rPr kumimoji="0" lang="ja-JP" altLang="en-US" sz="1108" kern="0">
                <a:solidFill>
                  <a:srgbClr val="FFFFFF"/>
                </a:solidFill>
                <a:latin typeface="メイリオ" panose="020B0604030504040204" pitchFamily="50" charset="-128"/>
                <a:ea typeface="メイリオ" panose="020B0604030504040204" pitchFamily="50" charset="-128"/>
              </a:rPr>
              <a:t>）</a:t>
            </a:r>
          </a:p>
        </p:txBody>
      </p:sp>
      <p:sp>
        <p:nvSpPr>
          <p:cNvPr id="37" name="テキスト ボックス 36">
            <a:extLst>
              <a:ext uri="{FF2B5EF4-FFF2-40B4-BE49-F238E27FC236}">
                <a16:creationId xmlns:a16="http://schemas.microsoft.com/office/drawing/2014/main" id="{1DBF5564-2A95-FC98-6C48-499C39F842D8}"/>
              </a:ext>
            </a:extLst>
          </p:cNvPr>
          <p:cNvSpPr txBox="1"/>
          <p:nvPr/>
        </p:nvSpPr>
        <p:spPr bwMode="gray">
          <a:xfrm>
            <a:off x="117469" y="634240"/>
            <a:ext cx="6648006" cy="241817"/>
          </a:xfrm>
          <a:prstGeom prst="rect">
            <a:avLst/>
          </a:prstGeom>
          <a:noFill/>
        </p:spPr>
        <p:txBody>
          <a:bodyPr wrap="square" lIns="83077" tIns="43200" rIns="83077" bIns="43200" rtlCol="0" anchor="t" anchorCtr="0">
            <a:noAutofit/>
          </a:bodyPr>
          <a:lstStyle/>
          <a:p>
            <a:pPr defTabSz="422041">
              <a:lnSpc>
                <a:spcPts val="1385"/>
              </a:lnSpc>
              <a:tabLst>
                <a:tab pos="3316249" algn="r"/>
              </a:tabLst>
              <a:defRPr/>
            </a:pPr>
            <a:r>
              <a:rPr lang="zh-TW" altLang="en-US" sz="1100">
                <a:solidFill>
                  <a:prstClr val="black"/>
                </a:solidFill>
                <a:latin typeface="メイリオ" panose="020B0604030504040204" pitchFamily="50" charset="-128"/>
                <a:ea typeface="メイリオ" panose="020B0604030504040204" pitchFamily="50" charset="-128"/>
              </a:rPr>
              <a:t>令和</a:t>
            </a:r>
            <a:r>
              <a:rPr lang="ja-JP" altLang="en-US" sz="1100">
                <a:solidFill>
                  <a:prstClr val="black"/>
                </a:solidFill>
                <a:latin typeface="メイリオ" panose="020B0604030504040204" pitchFamily="50" charset="-128"/>
                <a:ea typeface="メイリオ" panose="020B0604030504040204" pitchFamily="50" charset="-128"/>
              </a:rPr>
              <a:t>７</a:t>
            </a:r>
            <a:r>
              <a:rPr lang="zh-TW" altLang="en-US" sz="1100">
                <a:solidFill>
                  <a:prstClr val="black"/>
                </a:solidFill>
                <a:latin typeface="メイリオ" panose="020B0604030504040204" pitchFamily="50" charset="-128"/>
                <a:ea typeface="メイリオ" panose="020B0604030504040204" pitchFamily="50" charset="-128"/>
              </a:rPr>
              <a:t>年度</a:t>
            </a:r>
            <a:r>
              <a:rPr lang="ja-JP" altLang="en-US" sz="1100">
                <a:solidFill>
                  <a:prstClr val="black"/>
                </a:solidFill>
                <a:latin typeface="メイリオ" panose="020B0604030504040204" pitchFamily="50" charset="-128"/>
                <a:ea typeface="メイリオ" panose="020B0604030504040204" pitchFamily="50" charset="-128"/>
              </a:rPr>
              <a:t>概算要求額　 </a:t>
            </a:r>
            <a:r>
              <a:rPr lang="en-US" altLang="ja-JP">
                <a:solidFill>
                  <a:prstClr val="black"/>
                </a:solidFill>
                <a:latin typeface="メイリオ" panose="020B0604030504040204" pitchFamily="50" charset="-128"/>
                <a:ea typeface="メイリオ" panose="020B0604030504040204" pitchFamily="50" charset="-128"/>
              </a:rPr>
              <a:t>31</a:t>
            </a:r>
            <a:r>
              <a:rPr lang="zh-TW" altLang="en-US" sz="1100">
                <a:latin typeface="メイリオ" panose="020B0604030504040204" pitchFamily="50" charset="-128"/>
                <a:ea typeface="メイリオ" panose="020B0604030504040204" pitchFamily="50" charset="-128"/>
              </a:rPr>
              <a:t>億円</a:t>
            </a:r>
            <a:r>
              <a:rPr lang="en-US" altLang="zh-TW" sz="1100">
                <a:latin typeface="メイリオ" panose="020B0604030504040204" pitchFamily="50" charset="-128"/>
                <a:ea typeface="メイリオ" panose="020B0604030504040204" pitchFamily="50" charset="-128"/>
              </a:rPr>
              <a:t>	</a:t>
            </a:r>
            <a:r>
              <a:rPr lang="zh-TW" altLang="en-US" sz="1100">
                <a:solidFill>
                  <a:prstClr val="black"/>
                </a:solidFill>
                <a:latin typeface="メイリオ" panose="020B0604030504040204" pitchFamily="50" charset="-128"/>
                <a:ea typeface="メイリオ" panose="020B0604030504040204" pitchFamily="50" charset="-128"/>
              </a:rPr>
              <a:t>（</a:t>
            </a:r>
            <a:r>
              <a:rPr lang="en-US" altLang="zh-TW">
                <a:solidFill>
                  <a:prstClr val="black"/>
                </a:solidFill>
                <a:latin typeface="メイリオ" panose="020B0604030504040204" pitchFamily="50" charset="-128"/>
                <a:ea typeface="メイリオ" panose="020B0604030504040204" pitchFamily="50" charset="-128"/>
              </a:rPr>
              <a:t>28</a:t>
            </a:r>
            <a:r>
              <a:rPr lang="zh-TW" altLang="en-US" sz="1100">
                <a:solidFill>
                  <a:prstClr val="black"/>
                </a:solidFill>
                <a:latin typeface="メイリオ" panose="020B0604030504040204" pitchFamily="50" charset="-128"/>
                <a:ea typeface="メイリオ" panose="020B0604030504040204" pitchFamily="50" charset="-128"/>
              </a:rPr>
              <a:t>億円）</a:t>
            </a:r>
            <a:r>
              <a:rPr lang="en-US" altLang="ja-JP" sz="1000" spc="-277">
                <a:solidFill>
                  <a:prstClr val="black"/>
                </a:solidFill>
                <a:latin typeface="メイリオ" panose="020B0604030504040204" pitchFamily="50" charset="-128"/>
                <a:ea typeface="メイリオ" panose="020B0604030504040204" pitchFamily="50" charset="-128"/>
              </a:rPr>
              <a:t>※</a:t>
            </a:r>
            <a:r>
              <a:rPr lang="ja-JP" altLang="en-US" sz="1000">
                <a:solidFill>
                  <a:prstClr val="black"/>
                </a:solidFill>
                <a:latin typeface="メイリオ" panose="020B0604030504040204" pitchFamily="50" charset="-128"/>
                <a:ea typeface="メイリオ" panose="020B0604030504040204" pitchFamily="50" charset="-128"/>
              </a:rPr>
              <a:t>（</a:t>
            </a:r>
            <a:r>
              <a:rPr lang="ja-JP" altLang="en-US" sz="1000" spc="-277">
                <a:solidFill>
                  <a:prstClr val="black"/>
                </a:solidFill>
                <a:latin typeface="メイリオ" panose="020B0604030504040204" pitchFamily="50" charset="-128"/>
                <a:ea typeface="メイリオ" panose="020B0604030504040204" pitchFamily="50" charset="-128"/>
              </a:rPr>
              <a:t>）</a:t>
            </a:r>
            <a:r>
              <a:rPr lang="ja-JP" altLang="en-US" sz="1000">
                <a:solidFill>
                  <a:prstClr val="black"/>
                </a:solidFill>
                <a:latin typeface="メイリオ" panose="020B0604030504040204" pitchFamily="50" charset="-128"/>
                <a:ea typeface="メイリオ" panose="020B0604030504040204" pitchFamily="50" charset="-128"/>
              </a:rPr>
              <a:t>内は前年度当初予算額</a:t>
            </a:r>
            <a:endParaRPr lang="en-US" altLang="zh-TW" sz="1000">
              <a:solidFill>
                <a:prstClr val="black"/>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6014AA5B-1EFE-B31F-56EB-F33B7CC69392}"/>
              </a:ext>
            </a:extLst>
          </p:cNvPr>
          <p:cNvSpPr/>
          <p:nvPr/>
        </p:nvSpPr>
        <p:spPr>
          <a:xfrm>
            <a:off x="899590" y="3013822"/>
            <a:ext cx="4464497" cy="246192"/>
          </a:xfrm>
          <a:prstGeom prst="rect">
            <a:avLst/>
          </a:prstGeom>
          <a:noFill/>
          <a:ln w="25400" cap="rnd" cmpd="sng" algn="ctr">
            <a:solidFill>
              <a:srgbClr val="103185"/>
            </a:solidFill>
            <a:prstDash val="solid"/>
            <a:bevel/>
          </a:ln>
          <a:effectLst/>
        </p:spPr>
        <p:txBody>
          <a:bodyPr lIns="144000" tIns="180000" rIns="144000" bIns="180000" rtlCol="0" anchor="ctr"/>
          <a:lstStyle/>
          <a:p>
            <a:pPr algn="ctr" defTabSz="457200">
              <a:buClr>
                <a:prstClr val="black"/>
              </a:buClr>
            </a:pPr>
            <a:r>
              <a:rPr kumimoji="0" lang="ja-JP" altLang="en-US" sz="1200" kern="0">
                <a:solidFill>
                  <a:prstClr val="black"/>
                </a:solidFill>
                <a:latin typeface="メイリオ" panose="020B0604030504040204" pitchFamily="50" charset="-128"/>
                <a:ea typeface="メイリオ" panose="020B0604030504040204" pitchFamily="50" charset="-128"/>
              </a:rPr>
              <a:t>国立研究開発法人日本医療研究開発機構（</a:t>
            </a:r>
            <a:r>
              <a:rPr kumimoji="0" lang="en-US" altLang="ja-JP" sz="1200" kern="0">
                <a:solidFill>
                  <a:prstClr val="black"/>
                </a:solidFill>
                <a:latin typeface="メイリオ" panose="020B0604030504040204" pitchFamily="50" charset="-128"/>
                <a:ea typeface="メイリオ" panose="020B0604030504040204" pitchFamily="50" charset="-128"/>
              </a:rPr>
              <a:t>AMED</a:t>
            </a:r>
            <a:r>
              <a:rPr kumimoji="0" lang="ja-JP" altLang="en-US" sz="1200" kern="0">
                <a:solidFill>
                  <a:prstClr val="black"/>
                </a:solidFill>
                <a:latin typeface="メイリオ" panose="020B0604030504040204" pitchFamily="50" charset="-128"/>
                <a:ea typeface="メイリオ" panose="020B0604030504040204" pitchFamily="50" charset="-128"/>
              </a:rPr>
              <a:t>）</a:t>
            </a:r>
          </a:p>
        </p:txBody>
      </p:sp>
      <p:sp>
        <p:nvSpPr>
          <p:cNvPr id="42" name="正方形/長方形 41">
            <a:extLst>
              <a:ext uri="{FF2B5EF4-FFF2-40B4-BE49-F238E27FC236}">
                <a16:creationId xmlns:a16="http://schemas.microsoft.com/office/drawing/2014/main" id="{07904476-AF46-4333-7CC0-81D0FE8574C3}"/>
              </a:ext>
            </a:extLst>
          </p:cNvPr>
          <p:cNvSpPr/>
          <p:nvPr/>
        </p:nvSpPr>
        <p:spPr>
          <a:xfrm>
            <a:off x="911763" y="3523636"/>
            <a:ext cx="4473851" cy="246192"/>
          </a:xfrm>
          <a:prstGeom prst="rect">
            <a:avLst/>
          </a:prstGeom>
          <a:noFill/>
          <a:ln w="25400" cap="rnd" cmpd="sng" algn="ctr">
            <a:solidFill>
              <a:srgbClr val="103185"/>
            </a:solidFill>
            <a:prstDash val="solid"/>
            <a:bevel/>
          </a:ln>
          <a:effectLst/>
        </p:spPr>
        <p:txBody>
          <a:bodyPr lIns="144000" tIns="180000" rIns="144000" bIns="180000" rtlCol="0" anchor="ctr"/>
          <a:lstStyle/>
          <a:p>
            <a:pPr algn="ctr" defTabSz="457200">
              <a:buClr>
                <a:prstClr val="black"/>
              </a:buClr>
            </a:pPr>
            <a:r>
              <a:rPr kumimoji="0" lang="ja-JP" altLang="en-US" sz="1200" kern="0">
                <a:solidFill>
                  <a:prstClr val="black"/>
                </a:solidFill>
                <a:latin typeface="Meiryo UI" panose="020B0604030504040204" pitchFamily="50" charset="-128"/>
                <a:ea typeface="Meiryo UI" panose="020B0604030504040204" pitchFamily="50" charset="-128"/>
              </a:rPr>
              <a:t>臨床研究中核病院</a:t>
            </a:r>
          </a:p>
        </p:txBody>
      </p:sp>
      <p:pic>
        <p:nvPicPr>
          <p:cNvPr id="46" name="グラフィックス 8" descr="校舎 単色塗りつぶし">
            <a:extLst>
              <a:ext uri="{FF2B5EF4-FFF2-40B4-BE49-F238E27FC236}">
                <a16:creationId xmlns:a16="http://schemas.microsoft.com/office/drawing/2014/main" id="{E5EC69A1-CEEA-93CC-51F3-4BAC4BAECD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285100" y="3333681"/>
            <a:ext cx="566286" cy="566286"/>
          </a:xfrm>
          <a:prstGeom prst="rect">
            <a:avLst/>
          </a:prstGeom>
        </p:spPr>
      </p:pic>
      <p:pic>
        <p:nvPicPr>
          <p:cNvPr id="47" name="図 46">
            <a:extLst>
              <a:ext uri="{FF2B5EF4-FFF2-40B4-BE49-F238E27FC236}">
                <a16:creationId xmlns:a16="http://schemas.microsoft.com/office/drawing/2014/main" id="{51F3C6FE-EBFC-71CC-F333-D817EA211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454411" y="2943875"/>
            <a:ext cx="232522" cy="376126"/>
          </a:xfrm>
          <a:prstGeom prst="rect">
            <a:avLst/>
          </a:prstGeom>
        </p:spPr>
      </p:pic>
      <p:sp>
        <p:nvSpPr>
          <p:cNvPr id="48" name="正方形/長方形 47">
            <a:extLst>
              <a:ext uri="{FF2B5EF4-FFF2-40B4-BE49-F238E27FC236}">
                <a16:creationId xmlns:a16="http://schemas.microsoft.com/office/drawing/2014/main" id="{50483582-6896-031E-E608-30F9DB245EEE}"/>
              </a:ext>
            </a:extLst>
          </p:cNvPr>
          <p:cNvSpPr/>
          <p:nvPr/>
        </p:nvSpPr>
        <p:spPr bwMode="gray">
          <a:xfrm>
            <a:off x="395536" y="5773068"/>
            <a:ext cx="9092876" cy="432000"/>
          </a:xfrm>
          <a:prstGeom prst="rect">
            <a:avLst/>
          </a:prstGeom>
          <a:solidFill>
            <a:srgbClr val="C9E7E7"/>
          </a:solidFill>
          <a:ln w="12700" cap="flat" cmpd="sng" algn="ctr">
            <a:noFill/>
            <a:prstDash val="solid"/>
            <a:miter lim="800000"/>
          </a:ln>
          <a:effectLst/>
        </p:spPr>
        <p:txBody>
          <a:bodyPr lIns="97613" tIns="65076" rIns="97613" bIns="65076" rtlCol="0" anchor="t">
            <a:noAutofit/>
          </a:bodyPr>
          <a:lstStyle/>
          <a:p>
            <a:pPr defTabSz="422041">
              <a:lnSpc>
                <a:spcPct val="130000"/>
              </a:lnSpc>
              <a:defRPr/>
            </a:pPr>
            <a:endParaRPr kumimoji="0" lang="ja-JP" altLang="en-US" sz="904" kern="0">
              <a:solidFill>
                <a:srgbClr val="000000"/>
              </a:solidFill>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DF0D38AB-CDF4-B593-7803-81B13C358A02}"/>
              </a:ext>
            </a:extLst>
          </p:cNvPr>
          <p:cNvSpPr txBox="1"/>
          <p:nvPr/>
        </p:nvSpPr>
        <p:spPr>
          <a:xfrm>
            <a:off x="413822" y="3823331"/>
            <a:ext cx="2862033" cy="276999"/>
          </a:xfrm>
          <a:prstGeom prst="rect">
            <a:avLst/>
          </a:prstGeom>
          <a:noFill/>
        </p:spPr>
        <p:txBody>
          <a:bodyPr wrap="square">
            <a:spAutoFit/>
          </a:bodyPr>
          <a:lstStyle/>
          <a:p>
            <a:pPr defTabSz="719255">
              <a:defRPr/>
            </a:pPr>
            <a:r>
              <a:rPr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err="1">
                <a:solidFill>
                  <a:prstClr val="black"/>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国際共同臨床研究実施推進プログラム</a:t>
            </a:r>
          </a:p>
        </p:txBody>
      </p:sp>
      <p:sp>
        <p:nvSpPr>
          <p:cNvPr id="58" name="テキスト ボックス 57">
            <a:extLst>
              <a:ext uri="{FF2B5EF4-FFF2-40B4-BE49-F238E27FC236}">
                <a16:creationId xmlns:a16="http://schemas.microsoft.com/office/drawing/2014/main" id="{243EEC7D-E80F-5A13-E3F8-BCC380F333F6}"/>
              </a:ext>
            </a:extLst>
          </p:cNvPr>
          <p:cNvSpPr txBox="1"/>
          <p:nvPr/>
        </p:nvSpPr>
        <p:spPr>
          <a:xfrm>
            <a:off x="413823" y="4682066"/>
            <a:ext cx="2501993" cy="276999"/>
          </a:xfrm>
          <a:prstGeom prst="rect">
            <a:avLst/>
          </a:prstGeom>
          <a:noFill/>
        </p:spPr>
        <p:txBody>
          <a:bodyPr wrap="square">
            <a:spAutoFit/>
          </a:bodyPr>
          <a:lstStyle/>
          <a:p>
            <a:r>
              <a:rPr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(ii)</a:t>
            </a:r>
            <a:r>
              <a:rPr lang="ja-JP" altLang="en-US" sz="1200" b="1">
                <a:latin typeface="Meiryo UI" panose="020B0604030504040204" pitchFamily="50" charset="-128"/>
                <a:ea typeface="Meiryo UI" panose="020B0604030504040204" pitchFamily="50" charset="-128"/>
              </a:rPr>
              <a:t>医療系ベンチャー支援プログラム</a:t>
            </a:r>
          </a:p>
        </p:txBody>
      </p:sp>
      <p:sp>
        <p:nvSpPr>
          <p:cNvPr id="59" name="テキスト ボックス 58">
            <a:extLst>
              <a:ext uri="{FF2B5EF4-FFF2-40B4-BE49-F238E27FC236}">
                <a16:creationId xmlns:a16="http://schemas.microsoft.com/office/drawing/2014/main" id="{13AED866-4D3C-370B-4212-93871086582C}"/>
              </a:ext>
            </a:extLst>
          </p:cNvPr>
          <p:cNvSpPr txBox="1"/>
          <p:nvPr/>
        </p:nvSpPr>
        <p:spPr>
          <a:xfrm>
            <a:off x="413823" y="5157628"/>
            <a:ext cx="4374201" cy="276999"/>
          </a:xfrm>
          <a:prstGeom prst="rect">
            <a:avLst/>
          </a:prstGeom>
          <a:noFill/>
        </p:spPr>
        <p:txBody>
          <a:bodyPr wrap="square">
            <a:spAutoFit/>
          </a:bodyPr>
          <a:lstStyle/>
          <a:p>
            <a:pPr defTabSz="719255">
              <a:defRPr/>
            </a:pPr>
            <a:r>
              <a:rPr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(iii)</a:t>
            </a:r>
            <a:r>
              <a:rPr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先進的臨床研究実施推進プログラム</a:t>
            </a:r>
            <a:endParaRPr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8C6272F1-D2AB-B80F-0BCD-65D5B49C5C9D}"/>
              </a:ext>
            </a:extLst>
          </p:cNvPr>
          <p:cNvSpPr txBox="1"/>
          <p:nvPr/>
        </p:nvSpPr>
        <p:spPr>
          <a:xfrm>
            <a:off x="413823" y="5738260"/>
            <a:ext cx="2667880" cy="276999"/>
          </a:xfrm>
          <a:prstGeom prst="rect">
            <a:avLst/>
          </a:prstGeom>
          <a:noFill/>
        </p:spPr>
        <p:txBody>
          <a:bodyPr wrap="square">
            <a:spAutoFit/>
          </a:bodyPr>
          <a:lstStyle/>
          <a:p>
            <a:pPr defTabSz="719255">
              <a:defRPr/>
            </a:pPr>
            <a:r>
              <a:rPr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(iv)</a:t>
            </a:r>
            <a:r>
              <a:rPr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特定領域研究開発支援プログラム</a:t>
            </a:r>
            <a:endParaRPr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94B080D2-30B8-C9A7-5EF1-DAD9E9D4AF99}"/>
              </a:ext>
            </a:extLst>
          </p:cNvPr>
          <p:cNvSpPr txBox="1"/>
          <p:nvPr/>
        </p:nvSpPr>
        <p:spPr>
          <a:xfrm>
            <a:off x="500108" y="5937912"/>
            <a:ext cx="8018932" cy="261610"/>
          </a:xfrm>
          <a:prstGeom prst="rect">
            <a:avLst/>
          </a:prstGeom>
          <a:noFill/>
        </p:spPr>
        <p:txBody>
          <a:bodyPr wrap="square">
            <a:spAutoFit/>
          </a:bodyPr>
          <a:lstStyle/>
          <a:p>
            <a:pPr defTabSz="719255">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小児領域等、研究開発が困難とされる分野における開発支援拠点として、アンメットメディカルニーズに対する医薬品等の開発を促進する。</a:t>
            </a:r>
            <a:endParaRPr lang="en-US" altLang="ja-JP" sz="5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FA9E01F1-D63A-9F3C-4DE3-D288F659B801}"/>
              </a:ext>
            </a:extLst>
          </p:cNvPr>
          <p:cNvSpPr txBox="1"/>
          <p:nvPr/>
        </p:nvSpPr>
        <p:spPr>
          <a:xfrm>
            <a:off x="185490" y="6534705"/>
            <a:ext cx="8405558" cy="276999"/>
          </a:xfrm>
          <a:prstGeom prst="rect">
            <a:avLst/>
          </a:prstGeom>
          <a:noFill/>
        </p:spPr>
        <p:txBody>
          <a:bodyPr wrap="square">
            <a:spAutoFit/>
          </a:bodyPr>
          <a:lstStyle/>
          <a:p>
            <a:pPr defTabSz="719255">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補助先：国立研究開発法人日本医療研究開発機構</a:t>
            </a:r>
            <a:r>
              <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補助率１０／１０</a:t>
            </a:r>
            <a:endParaRPr lang="en-US" altLang="ja-JP"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図 63">
            <a:extLst>
              <a:ext uri="{FF2B5EF4-FFF2-40B4-BE49-F238E27FC236}">
                <a16:creationId xmlns:a16="http://schemas.microsoft.com/office/drawing/2014/main" id="{3758A8C2-DB22-11C2-C727-BE72461D98D6}"/>
              </a:ext>
            </a:extLst>
          </p:cNvPr>
          <p:cNvPicPr>
            <a:picLocks noChangeAspect="1"/>
          </p:cNvPicPr>
          <p:nvPr/>
        </p:nvPicPr>
        <p:blipFill>
          <a:blip r:embed="rId5"/>
          <a:stretch>
            <a:fillRect/>
          </a:stretch>
        </p:blipFill>
        <p:spPr bwMode="gray">
          <a:xfrm>
            <a:off x="40824" y="-12597"/>
            <a:ext cx="468000" cy="594202"/>
          </a:xfrm>
          <a:prstGeom prst="rect">
            <a:avLst/>
          </a:prstGeom>
        </p:spPr>
      </p:pic>
      <p:sp>
        <p:nvSpPr>
          <p:cNvPr id="65" name="矢印: 下 64">
            <a:extLst>
              <a:ext uri="{FF2B5EF4-FFF2-40B4-BE49-F238E27FC236}">
                <a16:creationId xmlns:a16="http://schemas.microsoft.com/office/drawing/2014/main" id="{B040B23A-E73E-D914-BE90-1E40EE2635D7}"/>
              </a:ext>
            </a:extLst>
          </p:cNvPr>
          <p:cNvSpPr/>
          <p:nvPr/>
        </p:nvSpPr>
        <p:spPr>
          <a:xfrm>
            <a:off x="2751975" y="3318267"/>
            <a:ext cx="483410" cy="166633"/>
          </a:xfrm>
          <a:prstGeom prst="downArrow">
            <a:avLst/>
          </a:prstGeom>
          <a:solidFill>
            <a:schemeClr val="tx2"/>
          </a:solidFill>
          <a:ln w="25400" cap="rnd" cmpd="sng" algn="ctr">
            <a:noFill/>
            <a:prstDash val="solid"/>
            <a:bevel/>
          </a:ln>
          <a:effectLst/>
        </p:spPr>
        <p:txBody>
          <a:bodyPr lIns="144000" tIns="180000" rIns="144000" bIns="180000" rtlCol="0" anchor="t"/>
          <a:lstStyle/>
          <a:p>
            <a:pPr algn="ctr" defTabSz="457200">
              <a:buClr>
                <a:prstClr val="black"/>
              </a:buClr>
            </a:pPr>
            <a:endParaRPr kumimoji="0" lang="ja-JP" altLang="en-US" sz="1200" kern="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61963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bwMode="gray">
          <a:xfrm>
            <a:off x="-8957" y="-27386"/>
            <a:ext cx="9916510" cy="648000"/>
            <a:chOff x="-8957" y="-27384"/>
            <a:chExt cx="9916510" cy="476672"/>
          </a:xfrm>
        </p:grpSpPr>
        <p:sp>
          <p:nvSpPr>
            <p:cNvPr id="4" name="テキスト プレースホルダー 6">
              <a:extLst>
                <a:ext uri="{FF2B5EF4-FFF2-40B4-BE49-F238E27FC236}">
                  <a16:creationId xmlns:a16="http://schemas.microsoft.com/office/drawing/2014/main" id="{3E570A37-384E-DC43-806F-95BD4EF48678}"/>
                </a:ext>
              </a:extLst>
            </p:cNvPr>
            <p:cNvSpPr txBox="1">
              <a:spLocks/>
            </p:cNvSpPr>
            <p:nvPr/>
          </p:nvSpPr>
          <p:spPr bwMode="gray">
            <a:xfrm>
              <a:off x="-8957" y="-27384"/>
              <a:ext cx="9907200" cy="476672"/>
            </a:xfrm>
            <a:prstGeom prst="rect">
              <a:avLst/>
            </a:prstGeom>
            <a:pattFill prst="dkUpDiag">
              <a:fgClr>
                <a:srgbClr val="003579"/>
              </a:fgClr>
              <a:bgClr>
                <a:srgbClr val="004292"/>
              </a:bgClr>
            </a:pattFill>
            <a:ln w="12700" cap="flat" cmpd="sng" algn="ctr">
              <a:noFill/>
              <a:prstDash val="solid"/>
              <a:miter lim="800000"/>
            </a:ln>
            <a:effectLst/>
          </p:spPr>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0" cap="none" spc="272"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5" name="テキスト プレースホルダー 6">
              <a:extLst>
                <a:ext uri="{FF2B5EF4-FFF2-40B4-BE49-F238E27FC236}">
                  <a16:creationId xmlns:a16="http://schemas.microsoft.com/office/drawing/2014/main" id="{B714221B-43CA-D24B-BCAF-0768E1FC8C9F}"/>
                </a:ext>
              </a:extLst>
            </p:cNvPr>
            <p:cNvSpPr txBox="1">
              <a:spLocks/>
            </p:cNvSpPr>
            <p:nvPr/>
          </p:nvSpPr>
          <p:spPr bwMode="gray">
            <a:xfrm>
              <a:off x="6010843" y="-27384"/>
              <a:ext cx="3896710" cy="476672"/>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w="12700" cap="flat" cmpd="sng" algn="ctr">
              <a:noFill/>
              <a:prstDash val="solid"/>
              <a:miter lim="800000"/>
            </a:ln>
            <a:effectLst/>
          </p:spPr>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0" cap="none" spc="272"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grpSp>
      <p:sp>
        <p:nvSpPr>
          <p:cNvPr id="28" name="正方形/長方形 27">
            <a:extLst>
              <a:ext uri="{FF2B5EF4-FFF2-40B4-BE49-F238E27FC236}">
                <a16:creationId xmlns:a16="http://schemas.microsoft.com/office/drawing/2014/main" id="{A889522F-FA51-F14C-BAA2-ADEAB79DDF80}"/>
              </a:ext>
            </a:extLst>
          </p:cNvPr>
          <p:cNvSpPr/>
          <p:nvPr/>
        </p:nvSpPr>
        <p:spPr bwMode="gray">
          <a:xfrm>
            <a:off x="114299" y="2132856"/>
            <a:ext cx="7647013" cy="4608512"/>
          </a:xfrm>
          <a:prstGeom prst="rect">
            <a:avLst/>
          </a:prstGeom>
          <a:noFill/>
          <a:ln w="25400" cap="rnd" cmpd="sng" algn="ctr">
            <a:solidFill>
              <a:srgbClr val="103185"/>
            </a:solidFill>
            <a:prstDash val="solid"/>
            <a:bevel/>
          </a:ln>
          <a:effectLst/>
        </p:spPr>
        <p:txBody>
          <a:bodyPr lIns="144000" tIns="180000" rIns="144000" bIns="180000" rtlCol="0" anchor="t"/>
          <a:lstStyle/>
          <a:p>
            <a:pPr marL="1360488" marR="0" lvl="0" indent="-1647825"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100" b="0" i="0" u="none" strike="noStrike" kern="0" cap="none" spc="12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29" name="角丸四角形 28">
            <a:extLst>
              <a:ext uri="{FF2B5EF4-FFF2-40B4-BE49-F238E27FC236}">
                <a16:creationId xmlns:a16="http://schemas.microsoft.com/office/drawing/2014/main" id="{8569347B-8A4C-9646-89AB-DDDCB8E6B339}"/>
              </a:ext>
            </a:extLst>
          </p:cNvPr>
          <p:cNvSpPr/>
          <p:nvPr/>
        </p:nvSpPr>
        <p:spPr bwMode="gray">
          <a:xfrm>
            <a:off x="56456" y="1916872"/>
            <a:ext cx="2644271" cy="360000"/>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２ 事業の概要</a:t>
            </a:r>
          </a:p>
        </p:txBody>
      </p:sp>
      <p:sp>
        <p:nvSpPr>
          <p:cNvPr id="30" name="正方形/長方形 29">
            <a:extLst>
              <a:ext uri="{FF2B5EF4-FFF2-40B4-BE49-F238E27FC236}">
                <a16:creationId xmlns:a16="http://schemas.microsoft.com/office/drawing/2014/main" id="{A889522F-FA51-F14C-BAA2-ADEAB79DDF80}"/>
              </a:ext>
            </a:extLst>
          </p:cNvPr>
          <p:cNvSpPr/>
          <p:nvPr/>
        </p:nvSpPr>
        <p:spPr bwMode="gray">
          <a:xfrm>
            <a:off x="90069" y="1029776"/>
            <a:ext cx="9719999" cy="887096"/>
          </a:xfrm>
          <a:prstGeom prst="rect">
            <a:avLst/>
          </a:prstGeom>
          <a:noFill/>
          <a:ln w="25400" cap="rnd" cmpd="sng" algn="ctr">
            <a:solidFill>
              <a:srgbClr val="103185"/>
            </a:solidFill>
            <a:prstDash val="solid"/>
            <a:bevel/>
          </a:ln>
          <a:effectLst/>
        </p:spPr>
        <p:txBody>
          <a:bodyPr lIns="144000" tIns="180000" rIns="144000" bIns="180000" rtlCol="0" anchor="t"/>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31" name="角丸四角形 30">
            <a:extLst>
              <a:ext uri="{FF2B5EF4-FFF2-40B4-BE49-F238E27FC236}">
                <a16:creationId xmlns:a16="http://schemas.microsoft.com/office/drawing/2014/main" id="{053B0485-00BC-3E4F-B797-35CB015D43DD}"/>
              </a:ext>
            </a:extLst>
          </p:cNvPr>
          <p:cNvSpPr/>
          <p:nvPr/>
        </p:nvSpPr>
        <p:spPr bwMode="gray">
          <a:xfrm>
            <a:off x="56456" y="836712"/>
            <a:ext cx="1656000" cy="360000"/>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１ 事業の目的</a:t>
            </a:r>
          </a:p>
        </p:txBody>
      </p:sp>
      <p:sp>
        <p:nvSpPr>
          <p:cNvPr id="21" name="テキスト ボックス 20"/>
          <p:cNvSpPr txBox="1"/>
          <p:nvPr/>
        </p:nvSpPr>
        <p:spPr bwMode="gray">
          <a:xfrm>
            <a:off x="93000" y="620688"/>
            <a:ext cx="5364056" cy="360001"/>
          </a:xfrm>
          <a:prstGeom prst="rect">
            <a:avLst/>
          </a:prstGeom>
          <a:noFill/>
        </p:spPr>
        <p:txBody>
          <a:bodyPr wrap="square" lIns="90000" tIns="46800" rIns="90000" bIns="46800" rtlCol="0" anchor="t" anchorCtr="0">
            <a:noAutofit/>
          </a:bodyPr>
          <a:lstStyle/>
          <a:p>
            <a:pPr marL="0" marR="0" lvl="0" indent="0" algn="l" defTabSz="457200" rtl="0" eaLnBrk="1" fontAlgn="auto" latinLnBrk="0" hangingPunct="1">
              <a:lnSpc>
                <a:spcPts val="1500"/>
              </a:lnSpc>
              <a:spcBef>
                <a:spcPts val="0"/>
              </a:spcBef>
              <a:spcAft>
                <a:spcPts val="0"/>
              </a:spcAft>
              <a:buClrTx/>
              <a:buSzTx/>
              <a:buFontTx/>
              <a:buNone/>
              <a:tabLst>
                <a:tab pos="3592513" algn="r"/>
              </a:tabLst>
              <a:defRPr/>
            </a:pPr>
            <a:r>
              <a:rPr kumimoji="1" lang="zh-TW"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７</a:t>
            </a:r>
            <a:r>
              <a:rPr kumimoji="1" lang="zh-TW"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概算要求額</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41</a:t>
            </a:r>
            <a:r>
              <a:rPr kumimoji="1" lang="zh-TW"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億円</a:t>
            </a:r>
            <a:r>
              <a:rPr kumimoji="1" lang="zh-TW"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en-US" altLang="zh-TW"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5</a:t>
            </a:r>
            <a:r>
              <a:rPr kumimoji="1" lang="zh-TW"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億円</a:t>
            </a:r>
            <a:r>
              <a:rPr kumimoji="1" lang="zh-TW"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800" b="0" i="0" u="none" strike="noStrike" kern="1200" cap="none" spc="-3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3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内は前年度当初予算額</a:t>
            </a:r>
            <a:endParaRPr kumimoji="1" lang="en-US" altLang="zh-TW"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テキスト ボックス 22"/>
          <p:cNvSpPr txBox="1"/>
          <p:nvPr/>
        </p:nvSpPr>
        <p:spPr bwMode="gray">
          <a:xfrm>
            <a:off x="6969224" y="1"/>
            <a:ext cx="2952735" cy="260647"/>
          </a:xfrm>
          <a:prstGeom prst="rect">
            <a:avLst/>
          </a:prstGeom>
          <a:noFill/>
        </p:spPr>
        <p:txBody>
          <a:bodyPr wrap="square" lIns="72000" tIns="36000" rIns="72000" bIns="36000" rtlCol="0" anchor="t" anchorCtr="0">
            <a:noAutofit/>
          </a:bodyPr>
          <a:lstStyle/>
          <a:p>
            <a:pPr marL="0" marR="0" lvl="0" indent="0" algn="r"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医政局研究開発政策課（内線</a:t>
            </a:r>
            <a:r>
              <a:rPr kumimoji="0" lang="en-US" altLang="ja-JP" sz="12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4150</a:t>
            </a:r>
            <a:r>
              <a:rPr kumimoji="0" lang="ja-JP" altLang="en-US" sz="12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a:t>
            </a:r>
          </a:p>
        </p:txBody>
      </p:sp>
      <p:sp>
        <p:nvSpPr>
          <p:cNvPr id="2" name="正方形/長方形 1">
            <a:extLst>
              <a:ext uri="{FF2B5EF4-FFF2-40B4-BE49-F238E27FC236}">
                <a16:creationId xmlns:a16="http://schemas.microsoft.com/office/drawing/2014/main" id="{5DDB864A-4E04-4969-6D44-B4C5BCF25740}"/>
              </a:ext>
            </a:extLst>
          </p:cNvPr>
          <p:cNvSpPr/>
          <p:nvPr/>
        </p:nvSpPr>
        <p:spPr>
          <a:xfrm>
            <a:off x="920552" y="276536"/>
            <a:ext cx="7488832" cy="254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3045" marR="0" lvl="0" indent="-171709" algn="l" defTabSz="867583"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eiryo UI" pitchFamily="50" charset="-128"/>
                <a:ea typeface="Meiryo UI" pitchFamily="50" charset="-128"/>
                <a:cs typeface="Meiryo UI" pitchFamily="50" charset="-128"/>
              </a:rPr>
              <a:t>創薬支援推進事業</a:t>
            </a:r>
          </a:p>
        </p:txBody>
      </p:sp>
      <p:sp>
        <p:nvSpPr>
          <p:cNvPr id="6" name="正方形/長方形 5">
            <a:extLst>
              <a:ext uri="{FF2B5EF4-FFF2-40B4-BE49-F238E27FC236}">
                <a16:creationId xmlns:a16="http://schemas.microsoft.com/office/drawing/2014/main" id="{62DE816F-5013-0A99-AB3D-11DADE33A300}"/>
              </a:ext>
            </a:extLst>
          </p:cNvPr>
          <p:cNvSpPr/>
          <p:nvPr/>
        </p:nvSpPr>
        <p:spPr>
          <a:xfrm>
            <a:off x="704528" y="22191"/>
            <a:ext cx="3895032" cy="229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3045" marR="0" lvl="0" indent="-171709" algn="l" defTabSz="867583" rtl="0" eaLnBrk="1" fontAlgn="auto" latinLnBrk="0" hangingPunct="1">
              <a:lnSpc>
                <a:spcPct val="100000"/>
              </a:lnSpc>
              <a:spcBef>
                <a:spcPts val="0"/>
              </a:spcBef>
              <a:spcAft>
                <a:spcPts val="0"/>
              </a:spcAft>
              <a:buClrTx/>
              <a:buSzTx/>
              <a:buFontTx/>
              <a:buNone/>
              <a:tabLst/>
              <a:defRPr/>
            </a:pPr>
            <a:r>
              <a:rPr kumimoji="1" lang="ja-JP" altLang="en-US" sz="1518"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Arial" pitchFamily="34" charset="0"/>
                <a:ea typeface="ＭＳ Ｐゴシック" pitchFamily="50" charset="-128"/>
                <a:cs typeface="Arial" pitchFamily="34" charset="0"/>
              </a:rPr>
              <a:t>医薬品プロジェクト</a:t>
            </a:r>
          </a:p>
        </p:txBody>
      </p:sp>
      <p:sp>
        <p:nvSpPr>
          <p:cNvPr id="32" name="正方形/長方形 31">
            <a:extLst>
              <a:ext uri="{FF2B5EF4-FFF2-40B4-BE49-F238E27FC236}">
                <a16:creationId xmlns:a16="http://schemas.microsoft.com/office/drawing/2014/main" id="{C25348F7-FE13-710A-0B38-84FC5D70A131}"/>
              </a:ext>
            </a:extLst>
          </p:cNvPr>
          <p:cNvSpPr/>
          <p:nvPr/>
        </p:nvSpPr>
        <p:spPr bwMode="gray">
          <a:xfrm>
            <a:off x="7837408" y="2158300"/>
            <a:ext cx="1972660" cy="4583068"/>
          </a:xfrm>
          <a:prstGeom prst="rect">
            <a:avLst/>
          </a:prstGeom>
          <a:noFill/>
          <a:ln w="25400" cap="rnd" cmpd="sng" algn="ctr">
            <a:solidFill>
              <a:srgbClr val="103185"/>
            </a:solidFill>
            <a:prstDash val="solid"/>
            <a:bevel/>
          </a:ln>
          <a:effectLst/>
        </p:spPr>
        <p:txBody>
          <a:bodyPr lIns="144000" tIns="180000" rIns="144000" bIns="180000" rtlCol="0" anchor="t"/>
          <a:lstStyle/>
          <a:p>
            <a:pPr marL="0" marR="0" lvl="0" indent="0" algn="l" defTabSz="457200" rtl="0" eaLnBrk="1" fontAlgn="auto" latinLnBrk="0" hangingPunct="1">
              <a:lnSpc>
                <a:spcPct val="120000"/>
              </a:lnSpc>
              <a:spcBef>
                <a:spcPts val="0"/>
              </a:spcBef>
              <a:spcAft>
                <a:spcPts val="700"/>
              </a:spcAft>
              <a:buClr>
                <a:srgbClr val="103185"/>
              </a:buClr>
              <a:buSzTx/>
              <a:buFontTx/>
              <a:buNone/>
              <a:tabLst/>
              <a:defRPr/>
            </a:pPr>
            <a:endParaRPr kumimoji="0" lang="en-US" altLang="ja-JP" sz="1300" b="0" i="0" u="none" strike="noStrike" kern="0" cap="none" spc="-30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33" name="角丸四角形 26">
            <a:extLst>
              <a:ext uri="{FF2B5EF4-FFF2-40B4-BE49-F238E27FC236}">
                <a16:creationId xmlns:a16="http://schemas.microsoft.com/office/drawing/2014/main" id="{0908A3D6-5BE2-DDF2-0AAE-8EF11AC45D06}"/>
              </a:ext>
            </a:extLst>
          </p:cNvPr>
          <p:cNvSpPr/>
          <p:nvPr/>
        </p:nvSpPr>
        <p:spPr bwMode="gray">
          <a:xfrm>
            <a:off x="7837407" y="1997127"/>
            <a:ext cx="1656000" cy="360000"/>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３ 実施主体等</a:t>
            </a:r>
          </a:p>
        </p:txBody>
      </p:sp>
      <p:sp>
        <p:nvSpPr>
          <p:cNvPr id="109" name="テキスト ボックス 108">
            <a:extLst>
              <a:ext uri="{FF2B5EF4-FFF2-40B4-BE49-F238E27FC236}">
                <a16:creationId xmlns:a16="http://schemas.microsoft.com/office/drawing/2014/main" id="{4C63E4C8-7E3F-CBF7-D3B4-C660651D9887}"/>
              </a:ext>
            </a:extLst>
          </p:cNvPr>
          <p:cNvSpPr txBox="1"/>
          <p:nvPr/>
        </p:nvSpPr>
        <p:spPr>
          <a:xfrm>
            <a:off x="7896959" y="2483911"/>
            <a:ext cx="1827758"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補助先：</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国立研究開発法人</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日本医療研究開発機構（</a:t>
            </a: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AMED</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補助率：</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定額</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※AMED</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において研究者・民間事業者等を選定　</a:t>
            </a:r>
          </a:p>
        </p:txBody>
      </p:sp>
      <p:pic>
        <p:nvPicPr>
          <p:cNvPr id="8" name="図 7">
            <a:extLst>
              <a:ext uri="{FF2B5EF4-FFF2-40B4-BE49-F238E27FC236}">
                <a16:creationId xmlns:a16="http://schemas.microsoft.com/office/drawing/2014/main" id="{093EB5B4-8F88-CC38-381C-BC2C7FD7B530}"/>
              </a:ext>
            </a:extLst>
          </p:cNvPr>
          <p:cNvPicPr>
            <a:picLocks noChangeAspect="1"/>
          </p:cNvPicPr>
          <p:nvPr/>
        </p:nvPicPr>
        <p:blipFill>
          <a:blip r:embed="rId2"/>
          <a:stretch>
            <a:fillRect/>
          </a:stretch>
        </p:blipFill>
        <p:spPr>
          <a:xfrm>
            <a:off x="181283" y="2255972"/>
            <a:ext cx="7472166" cy="4485396"/>
          </a:xfrm>
          <a:prstGeom prst="rect">
            <a:avLst/>
          </a:prstGeom>
        </p:spPr>
      </p:pic>
      <p:sp>
        <p:nvSpPr>
          <p:cNvPr id="16" name="テキスト ボックス 15">
            <a:extLst>
              <a:ext uri="{FF2B5EF4-FFF2-40B4-BE49-F238E27FC236}">
                <a16:creationId xmlns:a16="http://schemas.microsoft.com/office/drawing/2014/main" id="{C7DB09B3-0B5C-AB04-1F05-370CF5D6D8DA}"/>
              </a:ext>
            </a:extLst>
          </p:cNvPr>
          <p:cNvSpPr txBox="1"/>
          <p:nvPr/>
        </p:nvSpPr>
        <p:spPr>
          <a:xfrm>
            <a:off x="284962" y="1143039"/>
            <a:ext cx="9336073"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大学や公的研究機関等の研究者が保有する優れた創薬シーズを医薬品として実用化につなげるため、創薬支援ネットワークが行う技術支援、非臨床試験や知財管理等に関する支援、スタートアップ支援にもつながる産官学が集い創薬シーズの実用化検証を行う場の提供等の基盤整備を創薬コーディネーターによる伴走支援で推進し、創薬シーズの早期実用化を図る。また、創薬基盤技術等の開発や希少疾病用医薬品等の開発支援を行う等、研究開発期間短縮と革新的医薬品の創出確率向上を図る。</a:t>
            </a: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71624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bwMode="gray">
          <a:xfrm>
            <a:off x="-8957" y="-27386"/>
            <a:ext cx="9916510" cy="648000"/>
            <a:chOff x="-8957" y="-27384"/>
            <a:chExt cx="9916510" cy="476672"/>
          </a:xfrm>
        </p:grpSpPr>
        <p:sp>
          <p:nvSpPr>
            <p:cNvPr id="4" name="テキスト プレースホルダー 6">
              <a:extLst>
                <a:ext uri="{FF2B5EF4-FFF2-40B4-BE49-F238E27FC236}">
                  <a16:creationId xmlns:a16="http://schemas.microsoft.com/office/drawing/2014/main" id="{3E570A37-384E-DC43-806F-95BD4EF48678}"/>
                </a:ext>
              </a:extLst>
            </p:cNvPr>
            <p:cNvSpPr txBox="1">
              <a:spLocks/>
            </p:cNvSpPr>
            <p:nvPr/>
          </p:nvSpPr>
          <p:spPr bwMode="gray">
            <a:xfrm>
              <a:off x="-8957" y="-27384"/>
              <a:ext cx="9907200" cy="476672"/>
            </a:xfrm>
            <a:prstGeom prst="rect">
              <a:avLst/>
            </a:prstGeom>
            <a:pattFill prst="dkUpDiag">
              <a:fgClr>
                <a:srgbClr val="003579"/>
              </a:fgClr>
              <a:bgClr>
                <a:srgbClr val="004292"/>
              </a:bgClr>
            </a:pattFill>
            <a:ln w="12700" cap="flat" cmpd="sng" algn="ctr">
              <a:noFill/>
              <a:prstDash val="solid"/>
              <a:miter lim="800000"/>
            </a:ln>
            <a:effectLst/>
          </p:spPr>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0" cap="none" spc="272"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5" name="テキスト プレースホルダー 6">
              <a:extLst>
                <a:ext uri="{FF2B5EF4-FFF2-40B4-BE49-F238E27FC236}">
                  <a16:creationId xmlns:a16="http://schemas.microsoft.com/office/drawing/2014/main" id="{B714221B-43CA-D24B-BCAF-0768E1FC8C9F}"/>
                </a:ext>
              </a:extLst>
            </p:cNvPr>
            <p:cNvSpPr txBox="1">
              <a:spLocks/>
            </p:cNvSpPr>
            <p:nvPr/>
          </p:nvSpPr>
          <p:spPr bwMode="gray">
            <a:xfrm>
              <a:off x="6010843" y="-27384"/>
              <a:ext cx="3896710" cy="476672"/>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w="12700" cap="flat" cmpd="sng" algn="ctr">
              <a:noFill/>
              <a:prstDash val="solid"/>
              <a:miter lim="800000"/>
            </a:ln>
            <a:effectLst/>
          </p:spPr>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0" cap="none" spc="272"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grpSp>
      <p:sp>
        <p:nvSpPr>
          <p:cNvPr id="28" name="正方形/長方形 27">
            <a:extLst>
              <a:ext uri="{FF2B5EF4-FFF2-40B4-BE49-F238E27FC236}">
                <a16:creationId xmlns:a16="http://schemas.microsoft.com/office/drawing/2014/main" id="{A889522F-FA51-F14C-BAA2-ADEAB79DDF80}"/>
              </a:ext>
            </a:extLst>
          </p:cNvPr>
          <p:cNvSpPr/>
          <p:nvPr/>
        </p:nvSpPr>
        <p:spPr bwMode="gray">
          <a:xfrm>
            <a:off x="93000" y="2204863"/>
            <a:ext cx="9719999" cy="3919147"/>
          </a:xfrm>
          <a:prstGeom prst="rect">
            <a:avLst/>
          </a:prstGeom>
          <a:noFill/>
          <a:ln w="25400" cap="rnd" cmpd="sng" algn="ctr">
            <a:solidFill>
              <a:srgbClr val="103185"/>
            </a:solidFill>
            <a:prstDash val="solid"/>
            <a:bevel/>
          </a:ln>
          <a:effectLst/>
        </p:spPr>
        <p:txBody>
          <a:bodyPr lIns="144000" tIns="180000" rIns="144000" bIns="180000" rtlCol="0" anchor="t"/>
          <a:lstStyle/>
          <a:p>
            <a:pPr marL="1360488" marR="0" lvl="0" indent="-1647825"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100" b="0" i="0" u="none" strike="noStrike" kern="0" cap="none" spc="12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29" name="角丸四角形 28">
            <a:extLst>
              <a:ext uri="{FF2B5EF4-FFF2-40B4-BE49-F238E27FC236}">
                <a16:creationId xmlns:a16="http://schemas.microsoft.com/office/drawing/2014/main" id="{8569347B-8A4C-9646-89AB-DDDCB8E6B339}"/>
              </a:ext>
            </a:extLst>
          </p:cNvPr>
          <p:cNvSpPr/>
          <p:nvPr/>
        </p:nvSpPr>
        <p:spPr bwMode="gray">
          <a:xfrm>
            <a:off x="56456" y="2060888"/>
            <a:ext cx="2644271" cy="360000"/>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２ 事業の概要</a:t>
            </a:r>
          </a:p>
        </p:txBody>
      </p:sp>
      <p:sp>
        <p:nvSpPr>
          <p:cNvPr id="30" name="正方形/長方形 29">
            <a:extLst>
              <a:ext uri="{FF2B5EF4-FFF2-40B4-BE49-F238E27FC236}">
                <a16:creationId xmlns:a16="http://schemas.microsoft.com/office/drawing/2014/main" id="{A889522F-FA51-F14C-BAA2-ADEAB79DDF80}"/>
              </a:ext>
            </a:extLst>
          </p:cNvPr>
          <p:cNvSpPr/>
          <p:nvPr/>
        </p:nvSpPr>
        <p:spPr bwMode="gray">
          <a:xfrm>
            <a:off x="90069" y="1173792"/>
            <a:ext cx="9719999" cy="887096"/>
          </a:xfrm>
          <a:prstGeom prst="rect">
            <a:avLst/>
          </a:prstGeom>
          <a:noFill/>
          <a:ln w="25400" cap="rnd" cmpd="sng" algn="ctr">
            <a:solidFill>
              <a:srgbClr val="103185"/>
            </a:solidFill>
            <a:prstDash val="solid"/>
            <a:bevel/>
          </a:ln>
          <a:effectLst/>
        </p:spPr>
        <p:txBody>
          <a:bodyPr lIns="144000" tIns="180000" rIns="144000" bIns="180000" rtlCol="0" anchor="t"/>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31" name="角丸四角形 30">
            <a:extLst>
              <a:ext uri="{FF2B5EF4-FFF2-40B4-BE49-F238E27FC236}">
                <a16:creationId xmlns:a16="http://schemas.microsoft.com/office/drawing/2014/main" id="{053B0485-00BC-3E4F-B797-35CB015D43DD}"/>
              </a:ext>
            </a:extLst>
          </p:cNvPr>
          <p:cNvSpPr/>
          <p:nvPr/>
        </p:nvSpPr>
        <p:spPr bwMode="gray">
          <a:xfrm>
            <a:off x="56456" y="980728"/>
            <a:ext cx="1656000" cy="360000"/>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１ 事業の目的</a:t>
            </a:r>
          </a:p>
        </p:txBody>
      </p:sp>
      <p:sp>
        <p:nvSpPr>
          <p:cNvPr id="21" name="テキスト ボックス 20"/>
          <p:cNvSpPr txBox="1"/>
          <p:nvPr/>
        </p:nvSpPr>
        <p:spPr bwMode="gray">
          <a:xfrm>
            <a:off x="93000" y="733990"/>
            <a:ext cx="5364056" cy="360001"/>
          </a:xfrm>
          <a:prstGeom prst="rect">
            <a:avLst/>
          </a:prstGeom>
          <a:noFill/>
        </p:spPr>
        <p:txBody>
          <a:bodyPr wrap="square" lIns="90000" tIns="46800" rIns="90000" bIns="46800" rtlCol="0" anchor="t" anchorCtr="0">
            <a:noAutofit/>
          </a:bodyPr>
          <a:lstStyle/>
          <a:p>
            <a:pPr marL="0" marR="0" lvl="0" indent="0" algn="l" defTabSz="457200" rtl="0" eaLnBrk="1" fontAlgn="auto" latinLnBrk="0" hangingPunct="1">
              <a:lnSpc>
                <a:spcPts val="1500"/>
              </a:lnSpc>
              <a:spcBef>
                <a:spcPts val="0"/>
              </a:spcBef>
              <a:spcAft>
                <a:spcPts val="0"/>
              </a:spcAft>
              <a:buClrTx/>
              <a:buSzTx/>
              <a:buFontTx/>
              <a:buNone/>
              <a:tabLst>
                <a:tab pos="3592513" algn="r"/>
              </a:tabLst>
              <a:defRPr/>
            </a:pPr>
            <a:r>
              <a:rPr kumimoji="1" lang="zh-TW"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７</a:t>
            </a:r>
            <a:r>
              <a:rPr kumimoji="1" lang="zh-TW"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概算要求額</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30</a:t>
            </a:r>
            <a:r>
              <a:rPr kumimoji="1" lang="zh-TW"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億円</a:t>
            </a:r>
            <a:r>
              <a:rPr kumimoji="1" lang="zh-TW"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zh-TW"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25</a:t>
            </a:r>
            <a:r>
              <a:rPr kumimoji="1" lang="zh-TW"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億円</a:t>
            </a:r>
            <a:r>
              <a:rPr kumimoji="1" lang="zh-TW"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800" b="0" i="0" u="none" strike="noStrike" kern="1200" cap="none" spc="-3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3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内は前年度当初予算額</a:t>
            </a:r>
            <a:endParaRPr kumimoji="1" lang="en-US" altLang="zh-TW"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テキスト ボックス 22"/>
          <p:cNvSpPr txBox="1"/>
          <p:nvPr/>
        </p:nvSpPr>
        <p:spPr bwMode="gray">
          <a:xfrm>
            <a:off x="6969224" y="1"/>
            <a:ext cx="2952735" cy="260647"/>
          </a:xfrm>
          <a:prstGeom prst="rect">
            <a:avLst/>
          </a:prstGeom>
          <a:noFill/>
        </p:spPr>
        <p:txBody>
          <a:bodyPr wrap="square" lIns="72000" tIns="36000" rIns="72000" bIns="36000" rtlCol="0" anchor="t" anchorCtr="0">
            <a:noAutofit/>
          </a:bodyPr>
          <a:lstStyle/>
          <a:p>
            <a:pPr marL="0" marR="0" lvl="0" indent="0" algn="r"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医政局研究開発政策課（内線</a:t>
            </a:r>
            <a:r>
              <a:rPr kumimoji="0" lang="en-US" altLang="ja-JP" sz="12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4150</a:t>
            </a:r>
            <a:r>
              <a:rPr kumimoji="0" lang="ja-JP" altLang="en-US" sz="12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a:t>
            </a:r>
          </a:p>
        </p:txBody>
      </p:sp>
      <p:sp>
        <p:nvSpPr>
          <p:cNvPr id="2" name="正方形/長方形 1">
            <a:extLst>
              <a:ext uri="{FF2B5EF4-FFF2-40B4-BE49-F238E27FC236}">
                <a16:creationId xmlns:a16="http://schemas.microsoft.com/office/drawing/2014/main" id="{5DDB864A-4E04-4969-6D44-B4C5BCF25740}"/>
              </a:ext>
            </a:extLst>
          </p:cNvPr>
          <p:cNvSpPr/>
          <p:nvPr/>
        </p:nvSpPr>
        <p:spPr>
          <a:xfrm>
            <a:off x="920552" y="276536"/>
            <a:ext cx="7488832" cy="254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3045" marR="0" lvl="0" indent="-171709" algn="l" defTabSz="86758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eiryo UI" pitchFamily="50" charset="-128"/>
                <a:ea typeface="Meiryo UI" pitchFamily="50" charset="-128"/>
                <a:cs typeface="Meiryo UI" pitchFamily="50" charset="-128"/>
              </a:rPr>
              <a:t>創薬基盤推進研究事業</a:t>
            </a:r>
            <a:endParaRPr kumimoji="1" lang="ja-JP" altLang="en-US" sz="11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Arial" pitchFamily="34" charset="0"/>
              <a:ea typeface="ＭＳ Ｐゴシック" pitchFamily="50" charset="-128"/>
              <a:cs typeface="Arial" pitchFamily="34" charset="0"/>
            </a:endParaRPr>
          </a:p>
        </p:txBody>
      </p:sp>
      <p:sp>
        <p:nvSpPr>
          <p:cNvPr id="6" name="正方形/長方形 5">
            <a:extLst>
              <a:ext uri="{FF2B5EF4-FFF2-40B4-BE49-F238E27FC236}">
                <a16:creationId xmlns:a16="http://schemas.microsoft.com/office/drawing/2014/main" id="{62DE816F-5013-0A99-AB3D-11DADE33A300}"/>
              </a:ext>
            </a:extLst>
          </p:cNvPr>
          <p:cNvSpPr/>
          <p:nvPr/>
        </p:nvSpPr>
        <p:spPr>
          <a:xfrm>
            <a:off x="704528" y="22191"/>
            <a:ext cx="3895032" cy="229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3045" marR="0" lvl="0" indent="-171709" algn="l" defTabSz="867583" rtl="0" eaLnBrk="1" fontAlgn="auto" latinLnBrk="0" hangingPunct="1">
              <a:lnSpc>
                <a:spcPct val="100000"/>
              </a:lnSpc>
              <a:spcBef>
                <a:spcPts val="0"/>
              </a:spcBef>
              <a:spcAft>
                <a:spcPts val="0"/>
              </a:spcAft>
              <a:buClrTx/>
              <a:buSzTx/>
              <a:buFontTx/>
              <a:buNone/>
              <a:tabLst/>
              <a:defRPr/>
            </a:pPr>
            <a:r>
              <a:rPr kumimoji="1" lang="ja-JP" altLang="en-US" sz="1518"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Arial" pitchFamily="34" charset="0"/>
                <a:ea typeface="ＭＳ Ｐゴシック" pitchFamily="50" charset="-128"/>
                <a:cs typeface="Arial" pitchFamily="34" charset="0"/>
              </a:rPr>
              <a:t>医薬品プロジェクト</a:t>
            </a:r>
          </a:p>
        </p:txBody>
      </p:sp>
      <p:sp>
        <p:nvSpPr>
          <p:cNvPr id="7" name="正方形/長方形 6">
            <a:extLst>
              <a:ext uri="{FF2B5EF4-FFF2-40B4-BE49-F238E27FC236}">
                <a16:creationId xmlns:a16="http://schemas.microsoft.com/office/drawing/2014/main" id="{0AE6636B-2362-6779-510F-9BD629AB4604}"/>
              </a:ext>
            </a:extLst>
          </p:cNvPr>
          <p:cNvSpPr/>
          <p:nvPr/>
        </p:nvSpPr>
        <p:spPr>
          <a:xfrm>
            <a:off x="231155" y="1358257"/>
            <a:ext cx="9612526" cy="600164"/>
          </a:xfrm>
          <a:prstGeom prst="rect">
            <a:avLst/>
          </a:prstGeom>
        </p:spPr>
        <p:txBody>
          <a:bodyPr wrap="square">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100" b="0" i="0" u="none"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mn-cs"/>
              </a:rPr>
              <a:t>わが国における健康長寿社会実現に向けて、世界最高水準の医療の提供に資する医薬品研究開発を進める必要がある。そのためには、医薬品創出に資する</a:t>
            </a:r>
            <a:endParaRPr kumimoji="1" lang="en-US" altLang="ja-JP" sz="1100" b="0" i="0" u="none"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mn-cs"/>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mn-cs"/>
              </a:rPr>
              <a:t>基盤技術研究を実施し、医薬品の開発過程の迅速化・効率化を推進することが求められる。</a:t>
            </a:r>
            <a:endParaRPr kumimoji="1" lang="en-US" altLang="ja-JP" sz="1100" b="0" i="0" u="none"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mn-cs"/>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mn-cs"/>
              </a:rPr>
              <a:t>革新的な医薬品を創出するため、日本で生み出された基礎研究の成果を薬事承認につなげるとともに、医薬品創出に係る基盤技術の研究を推進する。　</a:t>
            </a:r>
            <a:r>
              <a:rPr kumimoji="1" lang="ja-JP" altLang="en-US" sz="1000" b="0" i="0" u="none"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mn-cs"/>
              </a:rPr>
              <a:t>　</a:t>
            </a:r>
            <a:endParaRPr kumimoji="1" lang="en-US" altLang="ja-JP" sz="95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 name="正方形/長方形 31">
            <a:extLst>
              <a:ext uri="{FF2B5EF4-FFF2-40B4-BE49-F238E27FC236}">
                <a16:creationId xmlns:a16="http://schemas.microsoft.com/office/drawing/2014/main" id="{C25348F7-FE13-710A-0B38-84FC5D70A131}"/>
              </a:ext>
            </a:extLst>
          </p:cNvPr>
          <p:cNvSpPr/>
          <p:nvPr/>
        </p:nvSpPr>
        <p:spPr bwMode="gray">
          <a:xfrm>
            <a:off x="112779" y="6326518"/>
            <a:ext cx="9710735" cy="430886"/>
          </a:xfrm>
          <a:prstGeom prst="rect">
            <a:avLst/>
          </a:prstGeom>
          <a:noFill/>
          <a:ln w="25400" cap="rnd" cmpd="sng" algn="ctr">
            <a:solidFill>
              <a:srgbClr val="103185"/>
            </a:solidFill>
            <a:prstDash val="solid"/>
            <a:bevel/>
          </a:ln>
          <a:effectLst/>
        </p:spPr>
        <p:txBody>
          <a:bodyPr lIns="144000" tIns="180000" rIns="144000" bIns="180000" rtlCol="0" anchor="t"/>
          <a:lstStyle/>
          <a:p>
            <a:pPr marL="0" marR="0" lvl="0" indent="0" algn="l" defTabSz="457200" rtl="0" eaLnBrk="1" fontAlgn="auto" latinLnBrk="0" hangingPunct="1">
              <a:lnSpc>
                <a:spcPct val="120000"/>
              </a:lnSpc>
              <a:spcBef>
                <a:spcPts val="0"/>
              </a:spcBef>
              <a:spcAft>
                <a:spcPts val="700"/>
              </a:spcAft>
              <a:buClr>
                <a:srgbClr val="103185"/>
              </a:buClr>
              <a:buSzTx/>
              <a:buFontTx/>
              <a:buNone/>
              <a:tabLst/>
              <a:defRPr/>
            </a:pPr>
            <a:endParaRPr kumimoji="0" lang="en-US" altLang="ja-JP" sz="1300" b="0" i="0" u="none" strike="noStrike" kern="0" cap="none" spc="-30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33" name="角丸四角形 26">
            <a:extLst>
              <a:ext uri="{FF2B5EF4-FFF2-40B4-BE49-F238E27FC236}">
                <a16:creationId xmlns:a16="http://schemas.microsoft.com/office/drawing/2014/main" id="{0908A3D6-5BE2-DDF2-0AAE-8EF11AC45D06}"/>
              </a:ext>
            </a:extLst>
          </p:cNvPr>
          <p:cNvSpPr/>
          <p:nvPr/>
        </p:nvSpPr>
        <p:spPr bwMode="gray">
          <a:xfrm>
            <a:off x="112779" y="6165344"/>
            <a:ext cx="1656000" cy="360000"/>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３ 実施主体等</a:t>
            </a:r>
          </a:p>
        </p:txBody>
      </p:sp>
      <p:sp>
        <p:nvSpPr>
          <p:cNvPr id="109" name="テキスト ボックス 108">
            <a:extLst>
              <a:ext uri="{FF2B5EF4-FFF2-40B4-BE49-F238E27FC236}">
                <a16:creationId xmlns:a16="http://schemas.microsoft.com/office/drawing/2014/main" id="{4C63E4C8-7E3F-CBF7-D3B4-C660651D9887}"/>
              </a:ext>
            </a:extLst>
          </p:cNvPr>
          <p:cNvSpPr txBox="1"/>
          <p:nvPr/>
        </p:nvSpPr>
        <p:spPr>
          <a:xfrm>
            <a:off x="668472" y="6525344"/>
            <a:ext cx="926800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補助先：国立研究開発法人日本医療研究開発機構（</a:t>
            </a: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AMED</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補助率：定額 </a:t>
            </a: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※AMED</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において公募により研究者・民間事業者等を選定　</a:t>
            </a:r>
          </a:p>
        </p:txBody>
      </p:sp>
      <p:sp>
        <p:nvSpPr>
          <p:cNvPr id="9" name="テキスト ボックス 8">
            <a:extLst>
              <a:ext uri="{FF2B5EF4-FFF2-40B4-BE49-F238E27FC236}">
                <a16:creationId xmlns:a16="http://schemas.microsoft.com/office/drawing/2014/main" id="{9C13F8E8-4C45-F5AF-FE7B-0CA3E11DBFF6}"/>
              </a:ext>
            </a:extLst>
          </p:cNvPr>
          <p:cNvSpPr txBox="1"/>
          <p:nvPr/>
        </p:nvSpPr>
        <p:spPr>
          <a:xfrm>
            <a:off x="162427" y="2261872"/>
            <a:ext cx="9647641"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① </a:t>
            </a:r>
            <a:r>
              <a:rPr kumimoji="1" lang="en-US" altLang="ja-JP" sz="1100" b="1" i="0" u="none"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GAPFREE</a:t>
            </a:r>
            <a:r>
              <a:rPr kumimoji="1" lang="ja-JP" altLang="en-US" sz="1100" b="1" i="0" u="none"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（産学官共同創薬研究プロジェクト）</a:t>
            </a:r>
          </a:p>
          <a:p>
            <a:pPr marL="17780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100" b="1"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en-US" altLang="ja-JP" sz="1100" b="1" i="0" u="sng"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F</a:t>
            </a:r>
            <a:r>
              <a:rPr kumimoji="1" lang="en-US" altLang="ja-JP" sz="1100" b="0" i="0" u="none"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unding for </a:t>
            </a:r>
            <a:r>
              <a:rPr kumimoji="1" lang="en-US" altLang="ja-JP" sz="1100" b="1" i="0" u="sng"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R</a:t>
            </a:r>
            <a:r>
              <a:rPr kumimoji="1" lang="en-US" altLang="ja-JP" sz="1100" b="0" i="0" u="none"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esearch to </a:t>
            </a:r>
            <a:r>
              <a:rPr kumimoji="1" lang="en-US" altLang="ja-JP" sz="1100" b="1" i="0" u="sng"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E</a:t>
            </a:r>
            <a:r>
              <a:rPr kumimoji="1" lang="en-US" altLang="ja-JP" sz="1100" b="0" i="0" u="none"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xpedite </a:t>
            </a:r>
            <a:r>
              <a:rPr kumimoji="1" lang="en-US" altLang="ja-JP" sz="1100" b="1" i="0" u="sng"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E</a:t>
            </a:r>
            <a:r>
              <a:rPr kumimoji="1" lang="en-US" altLang="ja-JP" sz="1100" b="0" i="0" u="none"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ffective drug discovery by </a:t>
            </a:r>
            <a:r>
              <a:rPr kumimoji="1" lang="en-US" altLang="ja-JP" sz="1100" b="1" i="0" u="sng"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G</a:t>
            </a:r>
            <a:r>
              <a:rPr kumimoji="1" lang="en-US" altLang="ja-JP" sz="1100" b="0" i="0" u="none"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overnment, </a:t>
            </a:r>
            <a:r>
              <a:rPr kumimoji="1" lang="en-US" altLang="ja-JP" sz="1100" b="1" i="0" u="sng"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a:t>
            </a:r>
            <a:r>
              <a:rPr kumimoji="1" lang="en-US" altLang="ja-JP" sz="1100" b="0" i="0" u="none"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cademia and </a:t>
            </a:r>
            <a:r>
              <a:rPr kumimoji="1" lang="en-US" altLang="ja-JP" sz="1100" b="1" i="0" u="sng"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P</a:t>
            </a:r>
            <a:r>
              <a:rPr kumimoji="1" lang="en-US" altLang="ja-JP" sz="1100" b="0" i="0" u="none"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rivate partnership</a:t>
            </a:r>
          </a:p>
          <a:p>
            <a:pPr marL="17780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参画企業も一定の研究費を拠出し、産学連携により取り組むべき社会的医療ニーズの解決に必要な基盤を整備し、創薬研究を支援</a:t>
            </a:r>
          </a:p>
          <a:p>
            <a:pPr marL="3492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産学官共同</a:t>
            </a:r>
            <a:r>
              <a:rPr kumimoji="1" lang="en-US" altLang="ja-JP"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Mission-oriented(MO)</a:t>
            </a:r>
            <a:r>
              <a:rPr kumimoji="1" lang="ja-JP" altLang="en-US"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型</a:t>
            </a:r>
            <a:r>
              <a:rPr kumimoji="1" lang="en-US" altLang="ja-JP" sz="1100" b="0" i="0" u="none" strike="noStrike" kern="1200" cap="none" spc="0" normalizeH="0" baseline="0" noProof="0" err="1">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rTR</a:t>
            </a:r>
            <a:r>
              <a:rPr kumimoji="1" lang="ja-JP" altLang="en-US"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プロジェクト</a:t>
            </a:r>
            <a:endParaRPr kumimoji="1" lang="en-US" altLang="ja-JP"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3492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産学官共同創薬技術活用プロジェクト</a:t>
            </a:r>
          </a:p>
          <a:p>
            <a:pPr marL="3492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産学官共同</a:t>
            </a:r>
            <a:r>
              <a:rPr kumimoji="1" lang="en-US" altLang="ja-JP"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Mission-oriented (MO) </a:t>
            </a:r>
            <a:r>
              <a:rPr kumimoji="1" lang="ja-JP" altLang="en-US"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型創薬技術研究プロジェクト</a:t>
            </a:r>
            <a:endParaRPr kumimoji="1" lang="en-US" altLang="ja-JP"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3492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認知症克服プロジェクト</a:t>
            </a:r>
            <a:endParaRPr kumimoji="1" lang="en-US" altLang="ja-JP"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3492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薬用植物国産化・利活用促進プロジェクト</a:t>
            </a:r>
          </a:p>
          <a:p>
            <a:pPr marL="17780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② 創薬技術開発研究</a:t>
            </a:r>
          </a:p>
          <a:p>
            <a:pPr marL="17780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医薬品の開発や製造過程の効率化によるコスト低減や安全性予測の向上を目的として、先端技術や多様な学問領域特有の技術を取り入れた医薬品デザイン技術開発、既存の抗体医薬品等に置き換わる作用をもつ低分子医薬品等の開発等に関する研究や中分子研究等を支援 </a:t>
            </a:r>
          </a:p>
          <a:p>
            <a:pPr marL="17780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③ 医薬品の開発過程の迅速化・効率化等の創薬基盤技術の開発</a:t>
            </a:r>
          </a:p>
          <a:p>
            <a:pPr marL="17780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創薬の基盤となる技術開発等に係る研究等を支援</a:t>
            </a:r>
          </a:p>
          <a:p>
            <a:pPr marL="3492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オンデマンドな送達技術・薬物動態の応用展開に関する研究</a:t>
            </a:r>
          </a:p>
          <a:p>
            <a:pPr marL="3492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創薬ターゲットの同定に係る研究　等</a:t>
            </a:r>
          </a:p>
          <a:p>
            <a:pPr marL="17780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④ 新たな医薬品等の評価系技術及び製造・品質管理技術等に関する研究</a:t>
            </a:r>
          </a:p>
          <a:p>
            <a:pPr marL="17780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核酸や特殊ペプチド等を含む中分子医薬品や、細胞治療薬等の新たなモダリティについて、その妥当性や有効性の検証系の構築が課題となっていることから、これらに対する新たな評価系技術の開発、及び医薬品レベルでの製造・品質管理に係る基盤技術等の実用化を目指す研究開発を支援</a:t>
            </a:r>
            <a:endParaRPr kumimoji="1" lang="en-US" altLang="ja-JP"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7780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7780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4472C4"/>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⑤ 薬用植物の新たな育種、栽培、生産技術等に関する研究</a:t>
            </a:r>
          </a:p>
          <a:p>
            <a:pPr marL="17780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薬用植物の国内自給率の向上により漢方薬の安定供給を図るため、薬用植物の育種、栽培、生産技術等に関する研究を支援</a:t>
            </a:r>
            <a:endParaRPr kumimoji="1" lang="en-US" altLang="ja-JP" sz="11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47218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bwMode="gray">
          <a:xfrm>
            <a:off x="-8957" y="-27386"/>
            <a:ext cx="9916510" cy="648000"/>
            <a:chOff x="-8957" y="-27384"/>
            <a:chExt cx="9916510" cy="476672"/>
          </a:xfrm>
        </p:grpSpPr>
        <p:sp>
          <p:nvSpPr>
            <p:cNvPr id="4" name="テキスト プレースホルダー 6">
              <a:extLst>
                <a:ext uri="{FF2B5EF4-FFF2-40B4-BE49-F238E27FC236}">
                  <a16:creationId xmlns:a16="http://schemas.microsoft.com/office/drawing/2014/main" id="{3E570A37-384E-DC43-806F-95BD4EF48678}"/>
                </a:ext>
              </a:extLst>
            </p:cNvPr>
            <p:cNvSpPr txBox="1">
              <a:spLocks/>
            </p:cNvSpPr>
            <p:nvPr/>
          </p:nvSpPr>
          <p:spPr bwMode="gray">
            <a:xfrm>
              <a:off x="-8957" y="-27384"/>
              <a:ext cx="9907200" cy="476672"/>
            </a:xfrm>
            <a:prstGeom prst="rect">
              <a:avLst/>
            </a:prstGeom>
            <a:pattFill prst="dkUpDiag">
              <a:fgClr>
                <a:srgbClr val="003579"/>
              </a:fgClr>
              <a:bgClr>
                <a:srgbClr val="004292"/>
              </a:bgClr>
            </a:pattFill>
            <a:ln w="12700" cap="flat" cmpd="sng" algn="ctr">
              <a:noFill/>
              <a:prstDash val="solid"/>
              <a:miter lim="800000"/>
            </a:ln>
            <a:effectLst/>
          </p:spPr>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0" cap="none" spc="272"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5" name="テキスト プレースホルダー 6">
              <a:extLst>
                <a:ext uri="{FF2B5EF4-FFF2-40B4-BE49-F238E27FC236}">
                  <a16:creationId xmlns:a16="http://schemas.microsoft.com/office/drawing/2014/main" id="{B714221B-43CA-D24B-BCAF-0768E1FC8C9F}"/>
                </a:ext>
              </a:extLst>
            </p:cNvPr>
            <p:cNvSpPr txBox="1">
              <a:spLocks/>
            </p:cNvSpPr>
            <p:nvPr/>
          </p:nvSpPr>
          <p:spPr bwMode="gray">
            <a:xfrm>
              <a:off x="6010843" y="-27384"/>
              <a:ext cx="3896710" cy="476672"/>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w="12700" cap="flat" cmpd="sng" algn="ctr">
              <a:noFill/>
              <a:prstDash val="solid"/>
              <a:miter lim="800000"/>
            </a:ln>
            <a:effectLst/>
          </p:spPr>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0" cap="none" spc="272"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grpSp>
      <p:pic>
        <p:nvPicPr>
          <p:cNvPr id="10" name="図 9">
            <a:extLst>
              <a:ext uri="{FF2B5EF4-FFF2-40B4-BE49-F238E27FC236}">
                <a16:creationId xmlns:a16="http://schemas.microsoft.com/office/drawing/2014/main" id="{423D2960-6268-E080-67A3-3FD8F66A598E}"/>
              </a:ext>
            </a:extLst>
          </p:cNvPr>
          <p:cNvPicPr>
            <a:picLocks noChangeAspect="1"/>
          </p:cNvPicPr>
          <p:nvPr/>
        </p:nvPicPr>
        <p:blipFill>
          <a:blip r:embed="rId2"/>
          <a:stretch>
            <a:fillRect/>
          </a:stretch>
        </p:blipFill>
        <p:spPr bwMode="gray">
          <a:xfrm>
            <a:off x="145197" y="-47840"/>
            <a:ext cx="542591" cy="688908"/>
          </a:xfrm>
          <a:prstGeom prst="rect">
            <a:avLst/>
          </a:prstGeom>
        </p:spPr>
      </p:pic>
      <p:sp>
        <p:nvSpPr>
          <p:cNvPr id="39" name="テキスト ボックス 38"/>
          <p:cNvSpPr txBox="1"/>
          <p:nvPr/>
        </p:nvSpPr>
        <p:spPr bwMode="gray">
          <a:xfrm>
            <a:off x="841942" y="116632"/>
            <a:ext cx="73598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臨床研究・治験推進研究事業</a:t>
            </a:r>
          </a:p>
        </p:txBody>
      </p:sp>
      <p:sp>
        <p:nvSpPr>
          <p:cNvPr id="56" name="正方形/長方形 55">
            <a:extLst>
              <a:ext uri="{FF2B5EF4-FFF2-40B4-BE49-F238E27FC236}">
                <a16:creationId xmlns:a16="http://schemas.microsoft.com/office/drawing/2014/main" id="{FA89A048-EEB1-47E1-BD12-BE9EFE615448}"/>
              </a:ext>
            </a:extLst>
          </p:cNvPr>
          <p:cNvSpPr/>
          <p:nvPr/>
        </p:nvSpPr>
        <p:spPr>
          <a:xfrm>
            <a:off x="128463" y="2060468"/>
            <a:ext cx="9684536" cy="4122148"/>
          </a:xfrm>
          <a:prstGeom prst="rect">
            <a:avLst/>
          </a:prstGeom>
          <a:noFill/>
          <a:ln w="25400" cap="rnd" cmpd="sng" algn="ctr">
            <a:solidFill>
              <a:srgbClr val="103185"/>
            </a:solidFill>
            <a:prstDash val="solid"/>
            <a:bevel/>
          </a:ln>
          <a:effectLst/>
        </p:spPr>
        <p:txBody>
          <a:bodyPr lIns="144000" tIns="180000" rIns="144000" bIns="180000" rtlCol="0" anchor="t"/>
          <a:lstStyle/>
          <a:p>
            <a:pPr marL="1360488" marR="0" lvl="0" indent="-1647825"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100" b="0" i="0" u="none" strike="noStrike" kern="0" cap="none" spc="12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57" name="角丸四角形 28">
            <a:extLst>
              <a:ext uri="{FF2B5EF4-FFF2-40B4-BE49-F238E27FC236}">
                <a16:creationId xmlns:a16="http://schemas.microsoft.com/office/drawing/2014/main" id="{044BC53E-8197-4168-AE14-01ABFA55DFF6}"/>
              </a:ext>
            </a:extLst>
          </p:cNvPr>
          <p:cNvSpPr/>
          <p:nvPr/>
        </p:nvSpPr>
        <p:spPr>
          <a:xfrm>
            <a:off x="56456" y="1844864"/>
            <a:ext cx="2700000" cy="360000"/>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２ 事業の概要・スキーム</a:t>
            </a:r>
          </a:p>
        </p:txBody>
      </p:sp>
      <p:sp>
        <p:nvSpPr>
          <p:cNvPr id="58" name="正方形/長方形 57">
            <a:extLst>
              <a:ext uri="{FF2B5EF4-FFF2-40B4-BE49-F238E27FC236}">
                <a16:creationId xmlns:a16="http://schemas.microsoft.com/office/drawing/2014/main" id="{6C0AD9D1-A6D6-412D-9FFA-86CF76101239}"/>
              </a:ext>
            </a:extLst>
          </p:cNvPr>
          <p:cNvSpPr/>
          <p:nvPr/>
        </p:nvSpPr>
        <p:spPr>
          <a:xfrm>
            <a:off x="93001" y="6355983"/>
            <a:ext cx="9720000" cy="457393"/>
          </a:xfrm>
          <a:prstGeom prst="rect">
            <a:avLst/>
          </a:prstGeom>
          <a:noFill/>
          <a:ln w="25400" cap="rnd" cmpd="sng" algn="ctr">
            <a:solidFill>
              <a:srgbClr val="103185"/>
            </a:solidFill>
            <a:prstDash val="solid"/>
            <a:bevel/>
          </a:ln>
          <a:effectLst/>
        </p:spPr>
        <p:txBody>
          <a:bodyPr lIns="288000" tIns="180000" rIns="144000" bIns="180000" rtlCol="0" anchor="t"/>
          <a:lstStyle/>
          <a:p>
            <a:pPr marL="0" marR="0" lvl="0" indent="0" algn="l" defTabSz="457200" rtl="0" eaLnBrk="1" fontAlgn="auto" latinLnBrk="0" hangingPunct="1">
              <a:lnSpc>
                <a:spcPct val="120000"/>
              </a:lnSpc>
              <a:spcBef>
                <a:spcPts val="0"/>
              </a:spcBef>
              <a:spcAft>
                <a:spcPts val="700"/>
              </a:spcAft>
              <a:buClr>
                <a:srgbClr val="103185"/>
              </a:buClr>
              <a:buSzTx/>
              <a:buFontTx/>
              <a:buNone/>
              <a:tabLst/>
              <a:defRPr/>
            </a:pPr>
            <a:endParaRPr kumimoji="0" lang="en-US" altLang="ja-JP" sz="1300" b="0" i="0" u="none" strike="noStrike" kern="0" cap="none" spc="-3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9" name="角丸四角形 50">
            <a:extLst>
              <a:ext uri="{FF2B5EF4-FFF2-40B4-BE49-F238E27FC236}">
                <a16:creationId xmlns:a16="http://schemas.microsoft.com/office/drawing/2014/main" id="{8E45237C-D524-40A7-B787-8460C8A39D6F}"/>
              </a:ext>
            </a:extLst>
          </p:cNvPr>
          <p:cNvSpPr/>
          <p:nvPr/>
        </p:nvSpPr>
        <p:spPr>
          <a:xfrm>
            <a:off x="56256" y="6227612"/>
            <a:ext cx="1585302" cy="324000"/>
          </a:xfrm>
          <a:prstGeom prst="roundRect">
            <a:avLst>
              <a:gd name="adj" fmla="val 0"/>
            </a:avLst>
          </a:prstGeom>
          <a:solidFill>
            <a:srgbClr val="103185"/>
          </a:solidFill>
          <a:ln w="57150">
            <a:solidFill>
              <a:srgbClr val="FFFFFF"/>
            </a:solidFill>
          </a:ln>
        </p:spPr>
        <p:txBody>
          <a:bodyPr tIns="72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200" b="1" i="0" u="none" strike="noStrike" kern="0" cap="none" spc="239" normalizeH="0" baseline="0" noProof="0">
                <a:ln>
                  <a:noFill/>
                </a:ln>
                <a:solidFill>
                  <a:srgbClr val="FFFFFF"/>
                </a:solidFill>
                <a:effectLst/>
                <a:uLnTx/>
                <a:uFillTx/>
                <a:latin typeface="メイリオ"/>
                <a:ea typeface="メイリオ"/>
                <a:cs typeface="Noto Sans CJK JP DemiLight" charset="-128"/>
              </a:rPr>
              <a:t>３ 実施主体等</a:t>
            </a:r>
          </a:p>
        </p:txBody>
      </p:sp>
      <p:sp>
        <p:nvSpPr>
          <p:cNvPr id="81" name="正方形/長方形 80">
            <a:extLst>
              <a:ext uri="{FF2B5EF4-FFF2-40B4-BE49-F238E27FC236}">
                <a16:creationId xmlns:a16="http://schemas.microsoft.com/office/drawing/2014/main" id="{6DCE84BD-F405-448A-A5CD-6ECFABF02A69}"/>
              </a:ext>
            </a:extLst>
          </p:cNvPr>
          <p:cNvSpPr/>
          <p:nvPr/>
        </p:nvSpPr>
        <p:spPr>
          <a:xfrm>
            <a:off x="93000" y="1090022"/>
            <a:ext cx="9719999" cy="720832"/>
          </a:xfrm>
          <a:prstGeom prst="rect">
            <a:avLst/>
          </a:prstGeom>
          <a:noFill/>
          <a:ln w="25400" cap="rnd" cmpd="sng" algn="ctr">
            <a:solidFill>
              <a:srgbClr val="103185"/>
            </a:solidFill>
            <a:prstDash val="solid"/>
            <a:bevel/>
          </a:ln>
          <a:effectLst/>
        </p:spPr>
        <p:txBody>
          <a:bodyPr lIns="144000" tIns="180000" rIns="144000" bIns="18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5" name="角丸四角形 30">
            <a:extLst>
              <a:ext uri="{FF2B5EF4-FFF2-40B4-BE49-F238E27FC236}">
                <a16:creationId xmlns:a16="http://schemas.microsoft.com/office/drawing/2014/main" id="{BC0E6F6B-8A41-41AA-BCA6-82F5AA1142D8}"/>
              </a:ext>
            </a:extLst>
          </p:cNvPr>
          <p:cNvSpPr/>
          <p:nvPr/>
        </p:nvSpPr>
        <p:spPr bwMode="gray">
          <a:xfrm>
            <a:off x="56456" y="903541"/>
            <a:ext cx="1656000" cy="360000"/>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１ 事業の目的</a:t>
            </a:r>
          </a:p>
        </p:txBody>
      </p:sp>
      <p:sp>
        <p:nvSpPr>
          <p:cNvPr id="2" name="テキスト ボックス 1">
            <a:extLst>
              <a:ext uri="{FF2B5EF4-FFF2-40B4-BE49-F238E27FC236}">
                <a16:creationId xmlns:a16="http://schemas.microsoft.com/office/drawing/2014/main" id="{D112C192-5C0C-4734-B229-63B7721CCADB}"/>
              </a:ext>
            </a:extLst>
          </p:cNvPr>
          <p:cNvSpPr txBox="1"/>
          <p:nvPr/>
        </p:nvSpPr>
        <p:spPr>
          <a:xfrm>
            <a:off x="91624" y="1244660"/>
            <a:ext cx="9649170" cy="600164"/>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有望な医薬品シーズがアカデミアや企業で見いだされても、その後の臨床研究や治験を効率的に実施しなければ、早期の薬事承認に繋がらない。</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日本で生み出された基礎研究の成果を薬事承認につなげ、革新的な医薬品を創出するため、科学性及び倫理性が十分に担保され得る質の高い臨床研究・治験を推進する。</a:t>
            </a:r>
          </a:p>
        </p:txBody>
      </p:sp>
      <p:sp>
        <p:nvSpPr>
          <p:cNvPr id="54" name="正方形/長方形 53">
            <a:extLst>
              <a:ext uri="{FF2B5EF4-FFF2-40B4-BE49-F238E27FC236}">
                <a16:creationId xmlns:a16="http://schemas.microsoft.com/office/drawing/2014/main" id="{6FEC446A-732B-4A47-BEF9-8B48BCB36586}"/>
              </a:ext>
            </a:extLst>
          </p:cNvPr>
          <p:cNvSpPr/>
          <p:nvPr/>
        </p:nvSpPr>
        <p:spPr>
          <a:xfrm>
            <a:off x="128463" y="6544072"/>
            <a:ext cx="9612331" cy="2693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補助先：国立研究開発法人日本医療研究開発機構（</a:t>
            </a:r>
            <a:r>
              <a:rPr kumimoji="1" lang="en-US" altLang="ja-JP" sz="11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AMED</a:t>
            </a:r>
            <a:r>
              <a:rPr kumimoji="1" lang="ja-JP" altLang="en-US" sz="11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◆補助率：定額 </a:t>
            </a:r>
            <a:r>
              <a:rPr kumimoji="1" lang="en-US" altLang="ja-JP" sz="11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※AMED</a:t>
            </a:r>
            <a:r>
              <a:rPr kumimoji="1" lang="ja-JP" altLang="en-US" sz="11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において公募により研究者・民間事業者等を選定</a:t>
            </a:r>
            <a:endParaRPr kumimoji="1" lang="en-US" altLang="ja-JP" sz="11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9E38F24F-1A01-F563-10AB-A11F91826ED7}"/>
              </a:ext>
            </a:extLst>
          </p:cNvPr>
          <p:cNvSpPr txBox="1"/>
          <p:nvPr/>
        </p:nvSpPr>
        <p:spPr bwMode="gray">
          <a:xfrm>
            <a:off x="56456" y="658611"/>
            <a:ext cx="6048672" cy="298183"/>
          </a:xfrm>
          <a:prstGeom prst="rect">
            <a:avLst/>
          </a:prstGeom>
          <a:noFill/>
        </p:spPr>
        <p:txBody>
          <a:bodyPr wrap="square" lIns="90000" tIns="46800" rIns="90000" bIns="46800" rtlCol="0" anchor="t" anchorCtr="0">
            <a:noAutofit/>
          </a:bodyPr>
          <a:lstStyle/>
          <a:p>
            <a:pPr marL="0" marR="0" lvl="0" indent="0" algn="l" defTabSz="457200" rtl="0" eaLnBrk="1" fontAlgn="auto" latinLnBrk="0" hangingPunct="1">
              <a:lnSpc>
                <a:spcPts val="1500"/>
              </a:lnSpc>
              <a:spcBef>
                <a:spcPts val="0"/>
              </a:spcBef>
              <a:spcAft>
                <a:spcPts val="0"/>
              </a:spcAft>
              <a:buClrTx/>
              <a:buSzTx/>
              <a:buFontTx/>
              <a:buNone/>
              <a:tabLst>
                <a:tab pos="3592513" algn="r"/>
              </a:tabLst>
              <a:defRPr/>
            </a:pPr>
            <a:r>
              <a:rPr kumimoji="1" lang="zh-TW"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７</a:t>
            </a:r>
            <a:r>
              <a:rPr kumimoji="1" lang="zh-TW"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概算要求額</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38</a:t>
            </a:r>
            <a:r>
              <a:rPr kumimoji="1" lang="ja-JP"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億</a:t>
            </a:r>
            <a:r>
              <a:rPr kumimoji="1" lang="zh-TW"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円</a:t>
            </a:r>
            <a:r>
              <a:rPr kumimoji="1" lang="zh-TW"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32</a:t>
            </a:r>
            <a:r>
              <a:rPr kumimoji="1" lang="ja-JP"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億円</a:t>
            </a:r>
            <a:r>
              <a:rPr kumimoji="1" lang="zh-TW"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800" b="0" i="0" u="none" strike="noStrike" kern="1200" cap="none" spc="-3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277"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内は前年度当初予算額　</a:t>
            </a:r>
            <a:endParaRPr kumimoji="1" lang="en-US" altLang="zh-TW"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B6E72EB5-905D-95CC-AC93-4AA7C2CF5EE4}"/>
              </a:ext>
            </a:extLst>
          </p:cNvPr>
          <p:cNvSpPr txBox="1"/>
          <p:nvPr/>
        </p:nvSpPr>
        <p:spPr bwMode="gray">
          <a:xfrm>
            <a:off x="7256849" y="0"/>
            <a:ext cx="2736711" cy="620613"/>
          </a:xfrm>
          <a:prstGeom prst="rect">
            <a:avLst/>
          </a:prstGeom>
          <a:noFill/>
        </p:spPr>
        <p:txBody>
          <a:bodyPr wrap="square" lIns="72000" tIns="36000" rIns="72000" bIns="36000" rtlCol="0" anchor="t" anchorCtr="0">
            <a:noAutofit/>
          </a:bodyPr>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医政局研究開発政策課（内線</a:t>
            </a:r>
            <a:r>
              <a:rPr kumimoji="0" lang="en-US" altLang="ja-JP" sz="12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2542</a:t>
            </a:r>
            <a:r>
              <a:rPr kumimoji="0" lang="ja-JP" altLang="en-US" sz="12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a:t>
            </a:r>
          </a:p>
        </p:txBody>
      </p:sp>
      <p:cxnSp>
        <p:nvCxnSpPr>
          <p:cNvPr id="11" name="直線コネクタ 10">
            <a:extLst>
              <a:ext uri="{FF2B5EF4-FFF2-40B4-BE49-F238E27FC236}">
                <a16:creationId xmlns:a16="http://schemas.microsoft.com/office/drawing/2014/main" id="{BDB7CC2F-60DC-527D-C152-A0D80734D515}"/>
              </a:ext>
            </a:extLst>
          </p:cNvPr>
          <p:cNvCxnSpPr>
            <a:cxnSpLocks noChangeAspect="1"/>
          </p:cNvCxnSpPr>
          <p:nvPr/>
        </p:nvCxnSpPr>
        <p:spPr>
          <a:xfrm flipH="1" flipV="1">
            <a:off x="2933974" y="3576271"/>
            <a:ext cx="263162" cy="4404"/>
          </a:xfrm>
          <a:prstGeom prst="line">
            <a:avLst/>
          </a:prstGeom>
          <a:noFill/>
          <a:ln w="57150" cap="flat" cmpd="sng" algn="ctr">
            <a:solidFill>
              <a:srgbClr val="5B9BD5">
                <a:lumMod val="40000"/>
                <a:lumOff val="60000"/>
              </a:srgbClr>
            </a:solidFill>
            <a:prstDash val="solid"/>
            <a:miter lim="800000"/>
          </a:ln>
          <a:effectLst/>
        </p:spPr>
      </p:cxnSp>
      <p:cxnSp>
        <p:nvCxnSpPr>
          <p:cNvPr id="13" name="直線コネクタ 12">
            <a:extLst>
              <a:ext uri="{FF2B5EF4-FFF2-40B4-BE49-F238E27FC236}">
                <a16:creationId xmlns:a16="http://schemas.microsoft.com/office/drawing/2014/main" id="{AD8BCA9E-604D-230F-18C2-7743E9B341B2}"/>
              </a:ext>
            </a:extLst>
          </p:cNvPr>
          <p:cNvCxnSpPr>
            <a:cxnSpLocks noChangeAspect="1"/>
          </p:cNvCxnSpPr>
          <p:nvPr/>
        </p:nvCxnSpPr>
        <p:spPr>
          <a:xfrm flipH="1">
            <a:off x="2585852" y="4765457"/>
            <a:ext cx="348122" cy="0"/>
          </a:xfrm>
          <a:prstGeom prst="line">
            <a:avLst/>
          </a:prstGeom>
          <a:noFill/>
          <a:ln w="57150" cap="flat" cmpd="sng" algn="ctr">
            <a:solidFill>
              <a:srgbClr val="5B9BD5">
                <a:lumMod val="40000"/>
                <a:lumOff val="60000"/>
              </a:srgbClr>
            </a:solidFill>
            <a:prstDash val="solid"/>
            <a:miter lim="800000"/>
          </a:ln>
          <a:effectLst/>
        </p:spPr>
      </p:cxnSp>
      <p:sp>
        <p:nvSpPr>
          <p:cNvPr id="14" name="正方形/長方形 13">
            <a:extLst>
              <a:ext uri="{FF2B5EF4-FFF2-40B4-BE49-F238E27FC236}">
                <a16:creationId xmlns:a16="http://schemas.microsoft.com/office/drawing/2014/main" id="{AEBD1CB7-5216-AD55-5097-1C071701A8D0}"/>
              </a:ext>
            </a:extLst>
          </p:cNvPr>
          <p:cNvSpPr>
            <a:spLocks noChangeAspect="1"/>
          </p:cNvSpPr>
          <p:nvPr/>
        </p:nvSpPr>
        <p:spPr>
          <a:xfrm>
            <a:off x="274552" y="4443040"/>
            <a:ext cx="2304256" cy="576064"/>
          </a:xfrm>
          <a:prstGeom prst="rect">
            <a:avLst/>
          </a:prstGeom>
          <a:solidFill>
            <a:srgbClr val="5B9BD5">
              <a:shade val="51000"/>
              <a:satMod val="130000"/>
            </a:srgbClr>
          </a:solidFill>
          <a:ln w="6350" cap="flat" cmpd="sng" algn="ctr">
            <a:solidFill>
              <a:srgbClr val="5B9BD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臨床研究・治験の推進</a:t>
            </a:r>
          </a:p>
        </p:txBody>
      </p:sp>
      <p:sp>
        <p:nvSpPr>
          <p:cNvPr id="15" name="テキスト ボックス 14">
            <a:extLst>
              <a:ext uri="{FF2B5EF4-FFF2-40B4-BE49-F238E27FC236}">
                <a16:creationId xmlns:a16="http://schemas.microsoft.com/office/drawing/2014/main" id="{1748F8B4-2A97-E795-25CB-28E4C8E948CD}"/>
              </a:ext>
            </a:extLst>
          </p:cNvPr>
          <p:cNvSpPr txBox="1">
            <a:spLocks noChangeAspect="1"/>
          </p:cNvSpPr>
          <p:nvPr/>
        </p:nvSpPr>
        <p:spPr>
          <a:xfrm>
            <a:off x="3235821" y="2996952"/>
            <a:ext cx="27282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＜支援に係る主なコンセプト＞</a:t>
            </a:r>
          </a:p>
        </p:txBody>
      </p:sp>
      <p:sp>
        <p:nvSpPr>
          <p:cNvPr id="16" name="正方形/長方形 15">
            <a:extLst>
              <a:ext uri="{FF2B5EF4-FFF2-40B4-BE49-F238E27FC236}">
                <a16:creationId xmlns:a16="http://schemas.microsoft.com/office/drawing/2014/main" id="{4CBDFE11-B85C-458E-426B-F427E2C7540A}"/>
              </a:ext>
            </a:extLst>
          </p:cNvPr>
          <p:cNvSpPr>
            <a:spLocks noChangeAspect="1"/>
          </p:cNvSpPr>
          <p:nvPr/>
        </p:nvSpPr>
        <p:spPr>
          <a:xfrm>
            <a:off x="3154149" y="4757190"/>
            <a:ext cx="2564967" cy="470280"/>
          </a:xfrm>
          <a:prstGeom prst="rect">
            <a:avLst/>
          </a:prstGeom>
          <a:solidFill>
            <a:srgbClr val="397ED1"/>
          </a:solidFill>
          <a:ln w="6350" cap="flat" cmpd="sng" algn="ctr">
            <a:solidFill>
              <a:srgbClr val="397ED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②疾患登録システム（患者レジストリ）等の活用</a:t>
            </a:r>
          </a:p>
        </p:txBody>
      </p:sp>
      <p:sp>
        <p:nvSpPr>
          <p:cNvPr id="17" name="正方形/長方形 16">
            <a:extLst>
              <a:ext uri="{FF2B5EF4-FFF2-40B4-BE49-F238E27FC236}">
                <a16:creationId xmlns:a16="http://schemas.microsoft.com/office/drawing/2014/main" id="{5904B33E-6380-D10E-AA7C-250344A502E0}"/>
              </a:ext>
            </a:extLst>
          </p:cNvPr>
          <p:cNvSpPr>
            <a:spLocks noChangeAspect="1"/>
          </p:cNvSpPr>
          <p:nvPr/>
        </p:nvSpPr>
        <p:spPr>
          <a:xfrm>
            <a:off x="3140933" y="3357288"/>
            <a:ext cx="2564967" cy="465329"/>
          </a:xfrm>
          <a:prstGeom prst="rect">
            <a:avLst/>
          </a:prstGeom>
          <a:solidFill>
            <a:srgbClr val="397ED1"/>
          </a:solidFill>
          <a:ln w="6350" cap="flat" cmpd="sng" algn="ctr">
            <a:solidFill>
              <a:srgbClr val="397ED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①患者ニーズの高いもの</a:t>
            </a:r>
          </a:p>
        </p:txBody>
      </p:sp>
      <p:cxnSp>
        <p:nvCxnSpPr>
          <p:cNvPr id="18" name="直線コネクタ 17">
            <a:extLst>
              <a:ext uri="{FF2B5EF4-FFF2-40B4-BE49-F238E27FC236}">
                <a16:creationId xmlns:a16="http://schemas.microsoft.com/office/drawing/2014/main" id="{82B8B3D4-81DA-E607-E2CB-EA3F6B7E8F5F}"/>
              </a:ext>
            </a:extLst>
          </p:cNvPr>
          <p:cNvCxnSpPr>
            <a:cxnSpLocks noChangeAspect="1"/>
          </p:cNvCxnSpPr>
          <p:nvPr/>
        </p:nvCxnSpPr>
        <p:spPr>
          <a:xfrm flipV="1">
            <a:off x="2911156" y="3551282"/>
            <a:ext cx="24987" cy="2182182"/>
          </a:xfrm>
          <a:prstGeom prst="line">
            <a:avLst/>
          </a:prstGeom>
          <a:noFill/>
          <a:ln w="57150" cap="flat" cmpd="sng" algn="ctr">
            <a:solidFill>
              <a:srgbClr val="5B9BD5">
                <a:lumMod val="40000"/>
                <a:lumOff val="60000"/>
              </a:srgbClr>
            </a:solidFill>
            <a:prstDash val="solid"/>
            <a:miter lim="800000"/>
          </a:ln>
          <a:effectLst/>
        </p:spPr>
      </p:cxnSp>
      <p:sp>
        <p:nvSpPr>
          <p:cNvPr id="19" name="テキスト ボックス 18">
            <a:extLst>
              <a:ext uri="{FF2B5EF4-FFF2-40B4-BE49-F238E27FC236}">
                <a16:creationId xmlns:a16="http://schemas.microsoft.com/office/drawing/2014/main" id="{236A0318-7A7A-A1F3-CF8C-00975F260DDB}"/>
              </a:ext>
            </a:extLst>
          </p:cNvPr>
          <p:cNvSpPr txBox="1">
            <a:spLocks noChangeAspect="1"/>
          </p:cNvSpPr>
          <p:nvPr/>
        </p:nvSpPr>
        <p:spPr>
          <a:xfrm>
            <a:off x="5714691" y="3247184"/>
            <a:ext cx="4028457" cy="14311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疾患の希少性、不採算性等を総合的に考慮し、公益性の高い</a:t>
            </a:r>
            <a:endPar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特定臨床研究・医師主導治験を支援</a:t>
            </a:r>
            <a:endPar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8160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臨床研究・医師主導治験のプロトコール作成</a:t>
            </a:r>
            <a:endParaRPr kumimoji="1" lang="en-US" altLang="ja-JP" sz="1050" b="0" i="0" u="none" strike="dbl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816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特定臨床研究の実施</a:t>
            </a:r>
            <a:endPar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816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医師主導治験</a:t>
            </a:r>
            <a:r>
              <a:rPr kumimoji="1" lang="ja-JP" altLang="en-US" sz="1050" b="0" i="0" u="none" strike="noStrike" kern="1200" cap="none" spc="-15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（新有効成分、</a:t>
            </a: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新効能、新用量医薬品</a:t>
            </a:r>
            <a:r>
              <a:rPr kumimoji="1" lang="ja-JP" altLang="en-US" sz="1050" b="0" i="0" u="none" strike="noStrike" kern="1200" cap="none" spc="-15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の実施</a:t>
            </a:r>
            <a:endParaRPr kumimoji="1" lang="en-US" altLang="ja-JP" sz="1050" b="0" i="0" u="none" strike="noStrike" kern="1200" cap="none" spc="-15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8160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小児を対象とした特定臨床研究・医師主導治験等の実施</a:t>
            </a:r>
            <a:endPar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8160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認知症を対象とした特定臨床研究・医師主導治験・企業治験等の実施</a:t>
            </a:r>
            <a:endPar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9D05EC92-FCA5-4166-6F1F-8A27F7C58189}"/>
              </a:ext>
            </a:extLst>
          </p:cNvPr>
          <p:cNvSpPr txBox="1">
            <a:spLocks noChangeAspect="1"/>
          </p:cNvSpPr>
          <p:nvPr/>
        </p:nvSpPr>
        <p:spPr>
          <a:xfrm>
            <a:off x="5736700" y="4785694"/>
            <a:ext cx="4028457" cy="4154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疾患登録システムを、薬事承認申請に利用可能な比較対照群等に利活用する、特定臨床研究・医師主導治験の実施を支援</a:t>
            </a:r>
          </a:p>
        </p:txBody>
      </p:sp>
      <p:cxnSp>
        <p:nvCxnSpPr>
          <p:cNvPr id="21" name="直線コネクタ 20">
            <a:extLst>
              <a:ext uri="{FF2B5EF4-FFF2-40B4-BE49-F238E27FC236}">
                <a16:creationId xmlns:a16="http://schemas.microsoft.com/office/drawing/2014/main" id="{636D7416-379A-FA32-CB3B-EC8938D5CE0B}"/>
              </a:ext>
            </a:extLst>
          </p:cNvPr>
          <p:cNvCxnSpPr>
            <a:cxnSpLocks noChangeAspect="1"/>
          </p:cNvCxnSpPr>
          <p:nvPr/>
        </p:nvCxnSpPr>
        <p:spPr>
          <a:xfrm flipH="1">
            <a:off x="2885810" y="5710009"/>
            <a:ext cx="311326" cy="0"/>
          </a:xfrm>
          <a:prstGeom prst="line">
            <a:avLst/>
          </a:prstGeom>
          <a:noFill/>
          <a:ln w="57150" cap="flat" cmpd="sng" algn="ctr">
            <a:solidFill>
              <a:srgbClr val="5B9BD5">
                <a:lumMod val="40000"/>
                <a:lumOff val="60000"/>
              </a:srgbClr>
            </a:solidFill>
            <a:prstDash val="solid"/>
            <a:miter lim="800000"/>
          </a:ln>
          <a:effectLst/>
        </p:spPr>
      </p:cxnSp>
      <p:sp>
        <p:nvSpPr>
          <p:cNvPr id="22" name="正方形/長方形 21">
            <a:extLst>
              <a:ext uri="{FF2B5EF4-FFF2-40B4-BE49-F238E27FC236}">
                <a16:creationId xmlns:a16="http://schemas.microsoft.com/office/drawing/2014/main" id="{FB02C626-6BB6-A2A4-F031-8422E44F935A}"/>
              </a:ext>
            </a:extLst>
          </p:cNvPr>
          <p:cNvSpPr>
            <a:spLocks noChangeAspect="1"/>
          </p:cNvSpPr>
          <p:nvPr/>
        </p:nvSpPr>
        <p:spPr>
          <a:xfrm>
            <a:off x="3140932" y="5448568"/>
            <a:ext cx="2564967" cy="465653"/>
          </a:xfrm>
          <a:prstGeom prst="rect">
            <a:avLst/>
          </a:prstGeom>
          <a:solidFill>
            <a:srgbClr val="397ED1"/>
          </a:solidFill>
          <a:ln w="6350" cap="flat" cmpd="sng" algn="ctr">
            <a:solidFill>
              <a:srgbClr val="397ED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③</a:t>
            </a:r>
            <a:r>
              <a:rPr kumimoji="1" lang="en-US" altLang="ja-JP" sz="12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Decentralized Clinical Trial</a:t>
            </a:r>
            <a:r>
              <a:rPr kumimoji="1" lang="ja-JP" altLang="en-US" sz="12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en-US" altLang="ja-JP" sz="12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DCT</a:t>
            </a:r>
            <a:r>
              <a:rPr kumimoji="1" lang="ja-JP" altLang="en-US" sz="12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）等の新しい手法の活用</a:t>
            </a:r>
          </a:p>
        </p:txBody>
      </p:sp>
      <p:sp>
        <p:nvSpPr>
          <p:cNvPr id="23" name="テキスト ボックス 22">
            <a:extLst>
              <a:ext uri="{FF2B5EF4-FFF2-40B4-BE49-F238E27FC236}">
                <a16:creationId xmlns:a16="http://schemas.microsoft.com/office/drawing/2014/main" id="{18860EF7-B78E-415D-DFCA-1719F0EB095D}"/>
              </a:ext>
            </a:extLst>
          </p:cNvPr>
          <p:cNvSpPr txBox="1">
            <a:spLocks noChangeAspect="1"/>
          </p:cNvSpPr>
          <p:nvPr/>
        </p:nvSpPr>
        <p:spPr>
          <a:xfrm>
            <a:off x="5725012" y="5265705"/>
            <a:ext cx="3994176" cy="9002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デジタルデバイス、オンライン診療等の新しい技術や訪問診療等を活用し、被験者の安全性やデータの信頼性を担保しつつ、被験者や関係者の負担を軽減し得る臨床試験（</a:t>
            </a:r>
            <a:r>
              <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Decentralized Clinical Trial</a:t>
            </a: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；分散型臨床試験）等の新しい手法を活用した特定臨床研究・医師主導治験のプロトコール作成、実施を支援</a:t>
            </a:r>
          </a:p>
        </p:txBody>
      </p:sp>
      <p:cxnSp>
        <p:nvCxnSpPr>
          <p:cNvPr id="24" name="直線コネクタ 23">
            <a:extLst>
              <a:ext uri="{FF2B5EF4-FFF2-40B4-BE49-F238E27FC236}">
                <a16:creationId xmlns:a16="http://schemas.microsoft.com/office/drawing/2014/main" id="{1E0DCD12-E4F6-C675-495F-220B6981D853}"/>
              </a:ext>
            </a:extLst>
          </p:cNvPr>
          <p:cNvCxnSpPr>
            <a:cxnSpLocks noChangeAspect="1"/>
          </p:cNvCxnSpPr>
          <p:nvPr/>
        </p:nvCxnSpPr>
        <p:spPr>
          <a:xfrm flipH="1">
            <a:off x="2911156" y="5019068"/>
            <a:ext cx="242993" cy="0"/>
          </a:xfrm>
          <a:prstGeom prst="line">
            <a:avLst/>
          </a:prstGeom>
          <a:noFill/>
          <a:ln w="57150" cap="flat" cmpd="sng" algn="ctr">
            <a:solidFill>
              <a:srgbClr val="5B9BD5">
                <a:lumMod val="40000"/>
                <a:lumOff val="60000"/>
              </a:srgbClr>
            </a:solidFill>
            <a:prstDash val="solid"/>
            <a:miter lim="800000"/>
          </a:ln>
          <a:effectLst/>
        </p:spPr>
      </p:cxnSp>
      <p:sp>
        <p:nvSpPr>
          <p:cNvPr id="7" name="角丸四角形 15">
            <a:extLst>
              <a:ext uri="{FF2B5EF4-FFF2-40B4-BE49-F238E27FC236}">
                <a16:creationId xmlns:a16="http://schemas.microsoft.com/office/drawing/2014/main" id="{95700697-742A-4EB6-B51D-82708C059385}"/>
              </a:ext>
            </a:extLst>
          </p:cNvPr>
          <p:cNvSpPr/>
          <p:nvPr/>
        </p:nvSpPr>
        <p:spPr>
          <a:xfrm>
            <a:off x="180392" y="2127986"/>
            <a:ext cx="9545213" cy="855569"/>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企業による開発が進まない医薬品についてはアカデミア主導での開発を進める必要があり、関係学会の協力の下で実施される医師主導治験の実施を支援する。</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医薬品の小児適応に係る研究開発は、ニーズは高いが採算性が低く、企業による開発が進みにくい。医療安全の観点からも、小児での有効性・安全性が確立していない医薬品についてエビデンス構築が求められていることから、小児を対象とした臨床研究・医師主導治験等を促進する。</a:t>
            </a:r>
          </a:p>
        </p:txBody>
      </p:sp>
    </p:spTree>
    <p:extLst>
      <p:ext uri="{BB962C8B-B14F-4D97-AF65-F5344CB8AC3E}">
        <p14:creationId xmlns:p14="http://schemas.microsoft.com/office/powerpoint/2010/main" val="2326434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bwMode="gray">
          <a:xfrm>
            <a:off x="-8957" y="-27386"/>
            <a:ext cx="9916510" cy="648000"/>
            <a:chOff x="-8957" y="-27384"/>
            <a:chExt cx="9916510" cy="476672"/>
          </a:xfrm>
        </p:grpSpPr>
        <p:sp>
          <p:nvSpPr>
            <p:cNvPr id="4" name="テキスト プレースホルダー 6">
              <a:extLst>
                <a:ext uri="{FF2B5EF4-FFF2-40B4-BE49-F238E27FC236}">
                  <a16:creationId xmlns:a16="http://schemas.microsoft.com/office/drawing/2014/main" id="{3E570A37-384E-DC43-806F-95BD4EF48678}"/>
                </a:ext>
              </a:extLst>
            </p:cNvPr>
            <p:cNvSpPr txBox="1">
              <a:spLocks/>
            </p:cNvSpPr>
            <p:nvPr/>
          </p:nvSpPr>
          <p:spPr bwMode="gray">
            <a:xfrm>
              <a:off x="-8957" y="-27384"/>
              <a:ext cx="9907200" cy="476672"/>
            </a:xfrm>
            <a:prstGeom prst="rect">
              <a:avLst/>
            </a:prstGeom>
            <a:pattFill prst="dkUpDiag">
              <a:fgClr>
                <a:srgbClr val="003579"/>
              </a:fgClr>
              <a:bgClr>
                <a:srgbClr val="004292"/>
              </a:bgClr>
            </a:pattFill>
            <a:ln w="12700" cap="flat" cmpd="sng" algn="ctr">
              <a:noFill/>
              <a:prstDash val="solid"/>
              <a:miter lim="800000"/>
            </a:ln>
            <a:effectLst/>
          </p:spPr>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0" cap="none" spc="272"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5" name="テキスト プレースホルダー 6">
              <a:extLst>
                <a:ext uri="{FF2B5EF4-FFF2-40B4-BE49-F238E27FC236}">
                  <a16:creationId xmlns:a16="http://schemas.microsoft.com/office/drawing/2014/main" id="{B714221B-43CA-D24B-BCAF-0768E1FC8C9F}"/>
                </a:ext>
              </a:extLst>
            </p:cNvPr>
            <p:cNvSpPr txBox="1">
              <a:spLocks/>
            </p:cNvSpPr>
            <p:nvPr/>
          </p:nvSpPr>
          <p:spPr bwMode="gray">
            <a:xfrm>
              <a:off x="6010843" y="-27384"/>
              <a:ext cx="3896710" cy="476672"/>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w="12700" cap="flat" cmpd="sng" algn="ctr">
              <a:noFill/>
              <a:prstDash val="solid"/>
              <a:miter lim="800000"/>
            </a:ln>
            <a:effectLst/>
          </p:spPr>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0" cap="none" spc="272"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grpSp>
      <p:sp>
        <p:nvSpPr>
          <p:cNvPr id="26" name="正方形/長方形 25">
            <a:extLst>
              <a:ext uri="{FF2B5EF4-FFF2-40B4-BE49-F238E27FC236}">
                <a16:creationId xmlns:a16="http://schemas.microsoft.com/office/drawing/2014/main" id="{2BC9F002-CA27-4346-8CF9-82954F10E676}"/>
              </a:ext>
            </a:extLst>
          </p:cNvPr>
          <p:cNvSpPr/>
          <p:nvPr/>
        </p:nvSpPr>
        <p:spPr bwMode="gray">
          <a:xfrm>
            <a:off x="5674130" y="4252817"/>
            <a:ext cx="4138870" cy="2579563"/>
          </a:xfrm>
          <a:prstGeom prst="rect">
            <a:avLst/>
          </a:prstGeom>
          <a:noFill/>
          <a:ln w="25400" cap="rnd" cmpd="sng" algn="ctr">
            <a:solidFill>
              <a:srgbClr val="103185"/>
            </a:solidFill>
            <a:prstDash val="solid"/>
            <a:bevel/>
          </a:ln>
          <a:effectLst/>
        </p:spPr>
        <p:txBody>
          <a:bodyPr lIns="144000" tIns="180000" rIns="144000" bIns="180000" rtlCol="0" anchor="t"/>
          <a:lstStyle/>
          <a:p>
            <a:pPr marL="0" marR="0" lvl="0" indent="0" algn="l" defTabSz="457200" rtl="0" eaLnBrk="1" fontAlgn="auto" latinLnBrk="0" hangingPunct="1">
              <a:lnSpc>
                <a:spcPct val="120000"/>
              </a:lnSpc>
              <a:spcBef>
                <a:spcPts val="0"/>
              </a:spcBef>
              <a:spcAft>
                <a:spcPts val="700"/>
              </a:spcAft>
              <a:buClr>
                <a:srgbClr val="103185"/>
              </a:buClr>
              <a:buSzTx/>
              <a:buFontTx/>
              <a:buNone/>
              <a:tabLst/>
              <a:defRPr/>
            </a:pPr>
            <a:endParaRPr kumimoji="0" lang="en-US" altLang="ja-JP" sz="1300" b="0" i="0" u="none" strike="noStrike" kern="0" cap="none" spc="-30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27" name="角丸四角形 26">
            <a:extLst>
              <a:ext uri="{FF2B5EF4-FFF2-40B4-BE49-F238E27FC236}">
                <a16:creationId xmlns:a16="http://schemas.microsoft.com/office/drawing/2014/main" id="{8569347B-8A4C-9646-89AB-DDDCB8E6B339}"/>
              </a:ext>
            </a:extLst>
          </p:cNvPr>
          <p:cNvSpPr/>
          <p:nvPr/>
        </p:nvSpPr>
        <p:spPr bwMode="gray">
          <a:xfrm>
            <a:off x="5620122" y="4036835"/>
            <a:ext cx="1656000" cy="360000"/>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３ 実施主体等</a:t>
            </a:r>
          </a:p>
        </p:txBody>
      </p:sp>
      <p:sp>
        <p:nvSpPr>
          <p:cNvPr id="28" name="正方形/長方形 27">
            <a:extLst>
              <a:ext uri="{FF2B5EF4-FFF2-40B4-BE49-F238E27FC236}">
                <a16:creationId xmlns:a16="http://schemas.microsoft.com/office/drawing/2014/main" id="{A889522F-FA51-F14C-BAA2-ADEAB79DDF80}"/>
              </a:ext>
            </a:extLst>
          </p:cNvPr>
          <p:cNvSpPr/>
          <p:nvPr/>
        </p:nvSpPr>
        <p:spPr bwMode="gray">
          <a:xfrm>
            <a:off x="93000" y="4251677"/>
            <a:ext cx="5361361" cy="2580836"/>
          </a:xfrm>
          <a:prstGeom prst="rect">
            <a:avLst/>
          </a:prstGeom>
          <a:noFill/>
          <a:ln w="25400" cap="rnd" cmpd="sng" algn="ctr">
            <a:solidFill>
              <a:srgbClr val="103185"/>
            </a:solidFill>
            <a:prstDash val="solid"/>
            <a:bevel/>
          </a:ln>
          <a:effectLst/>
        </p:spPr>
        <p:txBody>
          <a:bodyPr lIns="144000" tIns="180000" rIns="144000" bIns="180000" rtlCol="0" anchor="t"/>
          <a:lstStyle/>
          <a:p>
            <a:pPr marL="1360488" marR="0" lvl="0" indent="-1647825"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100" b="0" i="0" u="none" strike="noStrike" kern="0" cap="none" spc="12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29" name="角丸四角形 28">
            <a:extLst>
              <a:ext uri="{FF2B5EF4-FFF2-40B4-BE49-F238E27FC236}">
                <a16:creationId xmlns:a16="http://schemas.microsoft.com/office/drawing/2014/main" id="{8569347B-8A4C-9646-89AB-DDDCB8E6B339}"/>
              </a:ext>
            </a:extLst>
          </p:cNvPr>
          <p:cNvSpPr/>
          <p:nvPr/>
        </p:nvSpPr>
        <p:spPr bwMode="gray">
          <a:xfrm>
            <a:off x="56456" y="4035694"/>
            <a:ext cx="2700000" cy="360000"/>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２ 事業の概要・スキーム</a:t>
            </a:r>
          </a:p>
        </p:txBody>
      </p:sp>
      <p:sp>
        <p:nvSpPr>
          <p:cNvPr id="30" name="正方形/長方形 29">
            <a:extLst>
              <a:ext uri="{FF2B5EF4-FFF2-40B4-BE49-F238E27FC236}">
                <a16:creationId xmlns:a16="http://schemas.microsoft.com/office/drawing/2014/main" id="{A889522F-FA51-F14C-BAA2-ADEAB79DDF80}"/>
              </a:ext>
            </a:extLst>
          </p:cNvPr>
          <p:cNvSpPr/>
          <p:nvPr/>
        </p:nvSpPr>
        <p:spPr bwMode="gray">
          <a:xfrm>
            <a:off x="93000" y="1145868"/>
            <a:ext cx="9720000" cy="2826896"/>
          </a:xfrm>
          <a:prstGeom prst="rect">
            <a:avLst/>
          </a:prstGeom>
          <a:noFill/>
          <a:ln w="25400" cap="rnd" cmpd="sng" algn="ctr">
            <a:solidFill>
              <a:srgbClr val="103185"/>
            </a:solidFill>
            <a:prstDash val="solid"/>
            <a:bevel/>
          </a:ln>
          <a:effectLst/>
        </p:spPr>
        <p:txBody>
          <a:bodyPr lIns="144000" tIns="180000" rIns="144000" bIns="180000" rtlCol="0" anchor="t"/>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rPr>
              <a:t>　</a:t>
            </a: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31" name="角丸四角形 30">
            <a:extLst>
              <a:ext uri="{FF2B5EF4-FFF2-40B4-BE49-F238E27FC236}">
                <a16:creationId xmlns:a16="http://schemas.microsoft.com/office/drawing/2014/main" id="{053B0485-00BC-3E4F-B797-35CB015D43DD}"/>
              </a:ext>
            </a:extLst>
          </p:cNvPr>
          <p:cNvSpPr/>
          <p:nvPr/>
        </p:nvSpPr>
        <p:spPr bwMode="gray">
          <a:xfrm>
            <a:off x="56456" y="926629"/>
            <a:ext cx="1656000" cy="360000"/>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１ 事業の目的</a:t>
            </a:r>
          </a:p>
        </p:txBody>
      </p:sp>
      <p:sp>
        <p:nvSpPr>
          <p:cNvPr id="39" name="テキスト ボックス 38"/>
          <p:cNvSpPr txBox="1"/>
          <p:nvPr/>
        </p:nvSpPr>
        <p:spPr bwMode="gray">
          <a:xfrm>
            <a:off x="1190296" y="142061"/>
            <a:ext cx="71034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創薬力強化のための早期薬事相談・支援事業</a:t>
            </a:r>
          </a:p>
        </p:txBody>
      </p:sp>
      <p:sp>
        <p:nvSpPr>
          <p:cNvPr id="20" name="テキスト ボックス 19"/>
          <p:cNvSpPr txBox="1"/>
          <p:nvPr/>
        </p:nvSpPr>
        <p:spPr bwMode="gray">
          <a:xfrm>
            <a:off x="138071" y="684341"/>
            <a:ext cx="7202006" cy="647133"/>
          </a:xfrm>
          <a:prstGeom prst="rect">
            <a:avLst/>
          </a:prstGeom>
          <a:noFill/>
        </p:spPr>
        <p:txBody>
          <a:bodyPr wrap="square" lIns="90000" tIns="46800" rIns="90000" bIns="46800" rtlCol="0" anchor="t" anchorCtr="0">
            <a:noAutofit/>
          </a:bodyPr>
          <a:lstStyle/>
          <a:p>
            <a:pPr lvl="0" defTabSz="457200">
              <a:lnSpc>
                <a:spcPts val="1500"/>
              </a:lnSpc>
              <a:tabLst>
                <a:tab pos="3592513" algn="r"/>
              </a:tabLst>
              <a:defRPr/>
            </a:pPr>
            <a:r>
              <a:rPr kumimoji="1" lang="zh-TW"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７</a:t>
            </a:r>
            <a:r>
              <a:rPr kumimoji="1" lang="zh-TW"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概算要求額</a:t>
            </a:r>
            <a:r>
              <a:rPr kumimoji="1" lang="ja-JP" altLang="en-US" sz="1100" b="0" i="0" u="none" strike="noStrike" kern="1200" cap="none" spc="0" normalizeH="0" baseline="0" noProof="0">
                <a:ln>
                  <a:noFill/>
                </a:ln>
                <a:effectLst/>
                <a:uLnTx/>
                <a:uFillTx/>
                <a:latin typeface="メイリオ" panose="020B0604030504040204" pitchFamily="50" charset="-128"/>
                <a:ea typeface="メイリオ" panose="020B0604030504040204" pitchFamily="50" charset="-128"/>
                <a:cs typeface="+mn-cs"/>
              </a:rPr>
              <a:t>　</a:t>
            </a:r>
            <a:r>
              <a:rPr lang="en-US" altLang="ja-JP">
                <a:solidFill>
                  <a:prstClr val="black"/>
                </a:solidFill>
                <a:latin typeface="メイリオ" panose="020B0604030504040204" pitchFamily="50" charset="-128"/>
                <a:ea typeface="メイリオ" panose="020B0604030504040204" pitchFamily="50" charset="-128"/>
              </a:rPr>
              <a:t> 68</a:t>
            </a:r>
            <a:r>
              <a:rPr kumimoji="1" lang="ja-JP"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百万</a:t>
            </a:r>
            <a:r>
              <a:rPr kumimoji="1" lang="zh-TW"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円</a:t>
            </a:r>
            <a:r>
              <a:rPr kumimoji="1" lang="en-US" altLang="zh-TW"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zh-TW"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lang="ja-JP" altLang="en-US" sz="1400">
                <a:solidFill>
                  <a:prstClr val="black"/>
                </a:solidFill>
                <a:latin typeface="メイリオ" panose="020B0604030504040204" pitchFamily="50" charset="-128"/>
                <a:ea typeface="メイリオ" panose="020B0604030504040204" pitchFamily="50" charset="-128"/>
              </a:rPr>
              <a:t> </a:t>
            </a:r>
            <a:r>
              <a:rPr lang="en-US" altLang="ja-JP" sz="1400">
                <a:solidFill>
                  <a:prstClr val="black"/>
                </a:solidFill>
                <a:latin typeface="メイリオ" panose="020B0604030504040204" pitchFamily="50" charset="-128"/>
                <a:ea typeface="メイリオ" panose="020B0604030504040204" pitchFamily="50" charset="-128"/>
              </a:rPr>
              <a:t>-</a:t>
            </a:r>
            <a:r>
              <a:rPr lang="ja-JP" altLang="en-US" sz="1400">
                <a:solidFill>
                  <a:prstClr val="black"/>
                </a:solidFill>
                <a:latin typeface="メイリオ" panose="020B0604030504040204" pitchFamily="50" charset="-128"/>
                <a:ea typeface="メイリオ" panose="020B0604030504040204" pitchFamily="50" charset="-128"/>
              </a:rPr>
              <a:t> </a:t>
            </a:r>
            <a:r>
              <a:rPr kumimoji="1" lang="zh-TW"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800" b="0" i="0" u="none" strike="noStrike" kern="1200" cap="none" spc="-3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3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内は前年度当初予算額</a:t>
            </a:r>
            <a:endParaRPr kumimoji="1" lang="en-US" altLang="zh-TW"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BA471E50-4940-2D5F-7538-AAC961D8B465}"/>
              </a:ext>
            </a:extLst>
          </p:cNvPr>
          <p:cNvSpPr txBox="1"/>
          <p:nvPr/>
        </p:nvSpPr>
        <p:spPr bwMode="gray">
          <a:xfrm>
            <a:off x="5761708" y="6765"/>
            <a:ext cx="4028257" cy="620613"/>
          </a:xfrm>
          <a:prstGeom prst="rect">
            <a:avLst/>
          </a:prstGeom>
          <a:noFill/>
        </p:spPr>
        <p:txBody>
          <a:bodyPr wrap="square" lIns="72000" tIns="36000" rIns="72000" bIns="36000" rtlCol="0" anchor="t" anchorCtr="0">
            <a:noAutofit/>
          </a:bodyPr>
          <a:lstStyle/>
          <a:p>
            <a:pPr algn="r" defTabSz="457200">
              <a:buClr>
                <a:prstClr val="black"/>
              </a:buClr>
            </a:pPr>
            <a:r>
              <a:rPr kumimoji="0" lang="ja-JP" altLang="en-US" sz="1200" kern="0">
                <a:solidFill>
                  <a:schemeClr val="bg1"/>
                </a:solidFill>
                <a:latin typeface="メイリオ" panose="020B0604030504040204" pitchFamily="50" charset="-128"/>
                <a:ea typeface="メイリオ" panose="020B0604030504040204" pitchFamily="50" charset="-128"/>
              </a:rPr>
              <a:t>医薬局</a:t>
            </a:r>
            <a:endParaRPr kumimoji="0" lang="en-US" altLang="ja-JP" sz="1200" kern="0">
              <a:solidFill>
                <a:schemeClr val="bg1"/>
              </a:solidFill>
              <a:latin typeface="メイリオ" panose="020B0604030504040204" pitchFamily="50" charset="-128"/>
              <a:ea typeface="メイリオ" panose="020B0604030504040204" pitchFamily="50" charset="-128"/>
            </a:endParaRPr>
          </a:p>
          <a:p>
            <a:pPr algn="r" defTabSz="457200">
              <a:buClr>
                <a:prstClr val="black"/>
              </a:buClr>
            </a:pPr>
            <a:r>
              <a:rPr kumimoji="0" lang="ja-JP" altLang="en-US" sz="1200" kern="0">
                <a:solidFill>
                  <a:schemeClr val="bg1"/>
                </a:solidFill>
                <a:latin typeface="メイリオ" panose="020B0604030504040204" pitchFamily="50" charset="-128"/>
                <a:ea typeface="メイリオ" panose="020B0604030504040204" pitchFamily="50" charset="-128"/>
              </a:rPr>
              <a:t>医薬品審査管理課</a:t>
            </a:r>
            <a:endParaRPr kumimoji="0" lang="en-US" altLang="ja-JP" sz="1200" kern="0">
              <a:solidFill>
                <a:schemeClr val="bg1"/>
              </a:solidFill>
              <a:latin typeface="メイリオ" panose="020B0604030504040204" pitchFamily="50" charset="-128"/>
              <a:ea typeface="メイリオ" panose="020B0604030504040204" pitchFamily="50" charset="-128"/>
            </a:endParaRPr>
          </a:p>
          <a:p>
            <a:pPr algn="r" defTabSz="457200">
              <a:buClr>
                <a:prstClr val="black"/>
              </a:buClr>
            </a:pPr>
            <a:r>
              <a:rPr kumimoji="0" lang="ja-JP" altLang="en-US" sz="1200" kern="0">
                <a:solidFill>
                  <a:schemeClr val="bg1"/>
                </a:solidFill>
                <a:latin typeface="メイリオ" panose="020B0604030504040204" pitchFamily="50" charset="-128"/>
                <a:ea typeface="メイリオ" panose="020B0604030504040204" pitchFamily="50" charset="-128"/>
              </a:rPr>
              <a:t>（内線</a:t>
            </a:r>
            <a:r>
              <a:rPr lang="en-US" altLang="ja-JP" sz="1200">
                <a:solidFill>
                  <a:schemeClr val="bg1"/>
                </a:solidFill>
                <a:latin typeface="メイリオ" panose="020B0604030504040204" pitchFamily="50" charset="-128"/>
                <a:ea typeface="メイリオ" panose="020B0604030504040204" pitchFamily="50" charset="-128"/>
              </a:rPr>
              <a:t>2746</a:t>
            </a:r>
            <a:r>
              <a:rPr lang="ja-JP" altLang="en-US" sz="1200">
                <a:solidFill>
                  <a:schemeClr val="bg1"/>
                </a:solidFill>
                <a:latin typeface="メイリオ" panose="020B0604030504040204" pitchFamily="50" charset="-128"/>
                <a:ea typeface="メイリオ" panose="020B0604030504040204" pitchFamily="50" charset="-128"/>
              </a:rPr>
              <a:t>）</a:t>
            </a:r>
            <a:endParaRPr kumimoji="0" lang="ja-JP" altLang="en-US" sz="1200" kern="0">
              <a:solidFill>
                <a:schemeClr val="bg1"/>
              </a:solidFill>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D68FEDA4-A597-CB2A-7297-BA32D20D6446}"/>
              </a:ext>
            </a:extLst>
          </p:cNvPr>
          <p:cNvPicPr>
            <a:picLocks noChangeAspect="1"/>
          </p:cNvPicPr>
          <p:nvPr/>
        </p:nvPicPr>
        <p:blipFill>
          <a:blip r:embed="rId3"/>
          <a:stretch>
            <a:fillRect/>
          </a:stretch>
        </p:blipFill>
        <p:spPr bwMode="gray">
          <a:xfrm>
            <a:off x="93000" y="22973"/>
            <a:ext cx="466749" cy="592614"/>
          </a:xfrm>
          <a:prstGeom prst="rect">
            <a:avLst/>
          </a:prstGeom>
        </p:spPr>
      </p:pic>
      <p:sp>
        <p:nvSpPr>
          <p:cNvPr id="13" name="テキスト ボックス 12">
            <a:extLst>
              <a:ext uri="{FF2B5EF4-FFF2-40B4-BE49-F238E27FC236}">
                <a16:creationId xmlns:a16="http://schemas.microsoft.com/office/drawing/2014/main" id="{0C920C60-7F1A-7FC3-D4ED-C9B5567018CB}"/>
              </a:ext>
            </a:extLst>
          </p:cNvPr>
          <p:cNvSpPr txBox="1"/>
          <p:nvPr/>
        </p:nvSpPr>
        <p:spPr>
          <a:xfrm>
            <a:off x="138071" y="1356662"/>
            <a:ext cx="9651894" cy="2569934"/>
          </a:xfrm>
          <a:prstGeom prst="rect">
            <a:avLst/>
          </a:prstGeom>
          <a:noFill/>
        </p:spPr>
        <p:txBody>
          <a:bodyPr wrap="square" rtlCol="0">
            <a:spAutoFit/>
          </a:bodyPr>
          <a:lstStyle/>
          <a:p>
            <a:pPr marL="179388" indent="-179388" algn="l">
              <a:buClr>
                <a:schemeClr val="tx2"/>
              </a:buClr>
            </a:pPr>
            <a:r>
              <a:rPr kumimoji="1" lang="ja-JP" altLang="en-US" sz="1400">
                <a:latin typeface="メイリオ" panose="020B0604030504040204" pitchFamily="50" charset="-128"/>
                <a:ea typeface="メイリオ" panose="020B0604030504040204" pitchFamily="50" charset="-128"/>
              </a:rPr>
              <a:t>○　将来のドラッグ・ラグ／ドラッグ・ロスを防ぎ、治療薬の開発を待ち望む患者・家族の期待に応えるため、</a:t>
            </a:r>
            <a:r>
              <a:rPr kumimoji="1" lang="ja-JP" altLang="en-US" sz="1400" b="1" u="sng">
                <a:latin typeface="メイリオ" panose="020B0604030504040204" pitchFamily="50" charset="-128"/>
                <a:ea typeface="メイリオ" panose="020B0604030504040204" pitchFamily="50" charset="-128"/>
              </a:rPr>
              <a:t>我が国の創薬力の強化が喫緊の課題</a:t>
            </a:r>
            <a:r>
              <a:rPr kumimoji="1" lang="ja-JP" altLang="en-US" sz="1400">
                <a:latin typeface="メイリオ" panose="020B0604030504040204" pitchFamily="50" charset="-128"/>
                <a:ea typeface="メイリオ" panose="020B0604030504040204" pitchFamily="50" charset="-128"/>
              </a:rPr>
              <a:t>。</a:t>
            </a:r>
            <a:endParaRPr kumimoji="1" lang="en-US" altLang="ja-JP" sz="1400">
              <a:latin typeface="メイリオ" panose="020B0604030504040204" pitchFamily="50" charset="-128"/>
              <a:ea typeface="メイリオ" panose="020B0604030504040204" pitchFamily="50" charset="-128"/>
            </a:endParaRPr>
          </a:p>
          <a:p>
            <a:pPr marL="179388" indent="-179388" algn="l">
              <a:spcBef>
                <a:spcPts val="600"/>
              </a:spcBef>
              <a:buClr>
                <a:schemeClr val="tx2"/>
              </a:buClr>
            </a:pPr>
            <a:r>
              <a:rPr kumimoji="1" lang="ja-JP" altLang="en-US" sz="1400">
                <a:latin typeface="メイリオ" panose="020B0604030504040204" pitchFamily="50" charset="-128"/>
                <a:ea typeface="メイリオ" panose="020B0604030504040204" pitchFamily="50" charset="-128"/>
              </a:rPr>
              <a:t>○　特に、</a:t>
            </a:r>
            <a:r>
              <a:rPr lang="ja-JP" altLang="en-US" sz="1400">
                <a:latin typeface="メイリオ" panose="020B0604030504040204" pitchFamily="50" charset="-128"/>
                <a:ea typeface="メイリオ" panose="020B0604030504040204" pitchFamily="50" charset="-128"/>
              </a:rPr>
              <a:t>国内発の新規モダリティ等の革新的シーズの実用化を推進するためには、有効性・安全性評価等の薬事の視点が重要であることから、</a:t>
            </a:r>
            <a:r>
              <a:rPr lang="en-US" altLang="ja-JP" sz="1400">
                <a:latin typeface="メイリオ" panose="020B0604030504040204" pitchFamily="50" charset="-128"/>
                <a:ea typeface="メイリオ" panose="020B0604030504040204" pitchFamily="50" charset="-128"/>
              </a:rPr>
              <a:t>PMDA</a:t>
            </a:r>
            <a:r>
              <a:rPr lang="ja-JP" altLang="en-US" sz="1400">
                <a:latin typeface="メイリオ" panose="020B0604030504040204" pitchFamily="50" charset="-128"/>
                <a:ea typeface="メイリオ" panose="020B0604030504040204" pitchFamily="50" charset="-128"/>
              </a:rPr>
              <a:t>が、各種規制要件や留意事項を早期の段階で示すとともに、アカデミア、スタートアップ等に対し開発の早期段階から相談・支援のパートナーとして伴走することが求められる（</a:t>
            </a:r>
            <a:r>
              <a:rPr lang="en-US" altLang="ja-JP" sz="1400">
                <a:latin typeface="メイリオ" panose="020B0604030504040204" pitchFamily="50" charset="-128"/>
                <a:ea typeface="メイリオ" panose="020B0604030504040204" pitchFamily="50" charset="-128"/>
              </a:rPr>
              <a:t>※</a:t>
            </a:r>
            <a:r>
              <a:rPr lang="ja-JP" altLang="en-US" sz="1400">
                <a:latin typeface="メイリオ" panose="020B0604030504040204" pitchFamily="50" charset="-128"/>
                <a:ea typeface="メイリオ" panose="020B0604030504040204" pitchFamily="50" charset="-128"/>
              </a:rPr>
              <a:t>）。</a:t>
            </a:r>
            <a:endParaRPr lang="en-US" altLang="ja-JP" sz="1400">
              <a:latin typeface="メイリオ" panose="020B0604030504040204" pitchFamily="50" charset="-128"/>
              <a:ea typeface="メイリオ" panose="020B0604030504040204" pitchFamily="50" charset="-128"/>
            </a:endParaRPr>
          </a:p>
          <a:p>
            <a:pPr marL="179388" indent="-179388" algn="l">
              <a:spcBef>
                <a:spcPts val="600"/>
              </a:spcBef>
              <a:buClr>
                <a:schemeClr val="tx2"/>
              </a:buClr>
            </a:pPr>
            <a:r>
              <a:rPr kumimoji="1" lang="ja-JP" altLang="en-US" sz="1400">
                <a:latin typeface="メイリオ" panose="020B0604030504040204" pitchFamily="50" charset="-128"/>
                <a:ea typeface="メイリオ" panose="020B0604030504040204" pitchFamily="50" charset="-128"/>
              </a:rPr>
              <a:t>○　このため、</a:t>
            </a:r>
            <a:r>
              <a:rPr kumimoji="1" lang="en-US" altLang="ja-JP" sz="1400">
                <a:latin typeface="メイリオ" panose="020B0604030504040204" pitchFamily="50" charset="-128"/>
                <a:ea typeface="メイリオ" panose="020B0604030504040204" pitchFamily="50" charset="-128"/>
              </a:rPr>
              <a:t> </a:t>
            </a:r>
            <a:r>
              <a:rPr kumimoji="1" lang="ja-JP" altLang="en-US" sz="1400" b="1" u="sng">
                <a:solidFill>
                  <a:srgbClr val="FF0000"/>
                </a:solidFill>
                <a:latin typeface="メイリオ" panose="020B0604030504040204" pitchFamily="50" charset="-128"/>
                <a:ea typeface="メイリオ" panose="020B0604030504040204" pitchFamily="50" charset="-128"/>
              </a:rPr>
              <a:t>国内発の革新的シーズの研究開発に対し、積極的に相談・支援を行うための</a:t>
            </a:r>
            <a:r>
              <a:rPr kumimoji="1" lang="en-US" altLang="ja-JP" sz="1400" b="1" u="sng">
                <a:solidFill>
                  <a:srgbClr val="FF0000"/>
                </a:solidFill>
                <a:latin typeface="メイリオ" panose="020B0604030504040204" pitchFamily="50" charset="-128"/>
                <a:ea typeface="メイリオ" panose="020B0604030504040204" pitchFamily="50" charset="-128"/>
              </a:rPr>
              <a:t>PMDA</a:t>
            </a:r>
            <a:r>
              <a:rPr lang="ja-JP" altLang="en-US" sz="1400" b="1" u="sng">
                <a:solidFill>
                  <a:srgbClr val="FF0000"/>
                </a:solidFill>
                <a:latin typeface="メイリオ" panose="020B0604030504040204" pitchFamily="50" charset="-128"/>
                <a:ea typeface="メイリオ" panose="020B0604030504040204" pitchFamily="50" charset="-128"/>
              </a:rPr>
              <a:t>の</a:t>
            </a:r>
            <a:r>
              <a:rPr kumimoji="1" lang="ja-JP" altLang="en-US" sz="1400" b="1" u="sng">
                <a:solidFill>
                  <a:srgbClr val="FF0000"/>
                </a:solidFill>
                <a:latin typeface="メイリオ" panose="020B0604030504040204" pitchFamily="50" charset="-128"/>
                <a:ea typeface="メイリオ" panose="020B0604030504040204" pitchFamily="50" charset="-128"/>
              </a:rPr>
              <a:t>新たな体制を拡充</a:t>
            </a:r>
            <a:r>
              <a:rPr kumimoji="1" lang="ja-JP" altLang="en-US" sz="1400">
                <a:latin typeface="メイリオ" panose="020B0604030504040204" pitchFamily="50" charset="-128"/>
                <a:ea typeface="メイリオ" panose="020B0604030504040204" pitchFamily="50" charset="-128"/>
              </a:rPr>
              <a:t>し、</a:t>
            </a:r>
            <a:r>
              <a:rPr kumimoji="1" lang="ja-JP" altLang="en-US" sz="1400" b="1" u="sng">
                <a:latin typeface="メイリオ" panose="020B0604030504040204" pitchFamily="50" charset="-128"/>
                <a:ea typeface="メイリオ" panose="020B0604030504040204" pitchFamily="50" charset="-128"/>
              </a:rPr>
              <a:t>①新規モダリティの規制要件等の早期提示</a:t>
            </a:r>
            <a:r>
              <a:rPr kumimoji="1" lang="ja-JP" altLang="en-US" sz="1400">
                <a:latin typeface="メイリオ" panose="020B0604030504040204" pitchFamily="50" charset="-128"/>
                <a:ea typeface="メイリオ" panose="020B0604030504040204" pitchFamily="50" charset="-128"/>
              </a:rPr>
              <a:t>、</a:t>
            </a:r>
            <a:r>
              <a:rPr kumimoji="1" lang="ja-JP" altLang="en-US" sz="1400" b="1" u="sng">
                <a:latin typeface="メイリオ" panose="020B0604030504040204" pitchFamily="50" charset="-128"/>
                <a:ea typeface="メイリオ" panose="020B0604030504040204" pitchFamily="50" charset="-128"/>
              </a:rPr>
              <a:t>②個別スタートアップ等の開発計画への相談・支援を強化</a:t>
            </a:r>
            <a:r>
              <a:rPr kumimoji="1" lang="ja-JP" altLang="en-US" sz="1400">
                <a:latin typeface="メイリオ" panose="020B0604030504040204" pitchFamily="50" charset="-128"/>
                <a:ea typeface="メイリオ" panose="020B0604030504040204" pitchFamily="50" charset="-128"/>
              </a:rPr>
              <a:t>する。</a:t>
            </a:r>
            <a:endParaRPr kumimoji="1" lang="en-US" altLang="ja-JP" sz="1400">
              <a:latin typeface="メイリオ" panose="020B0604030504040204" pitchFamily="50" charset="-128"/>
              <a:ea typeface="メイリオ" panose="020B0604030504040204" pitchFamily="50" charset="-128"/>
            </a:endParaRPr>
          </a:p>
          <a:p>
            <a:pPr marL="179388" indent="-179388" algn="l">
              <a:buClr>
                <a:schemeClr val="tx2"/>
              </a:buClr>
            </a:pPr>
            <a:r>
              <a:rPr kumimoji="1" lang="ja-JP" altLang="en-US" sz="1400">
                <a:latin typeface="メイリオ" panose="020B0604030504040204" pitchFamily="50" charset="-128"/>
                <a:ea typeface="メイリオ" panose="020B0604030504040204" pitchFamily="50" charset="-128"/>
              </a:rPr>
              <a:t>　　特に、国が支援対象として認定したシーズに対して、</a:t>
            </a:r>
            <a:r>
              <a:rPr kumimoji="1" lang="en-US" altLang="ja-JP" sz="1400" b="1" u="sng">
                <a:latin typeface="メイリオ" panose="020B0604030504040204" pitchFamily="50" charset="-128"/>
                <a:ea typeface="メイリオ" panose="020B0604030504040204" pitchFamily="50" charset="-128"/>
              </a:rPr>
              <a:t>PMDA</a:t>
            </a:r>
            <a:r>
              <a:rPr kumimoji="1" lang="ja-JP" altLang="en-US" sz="1400" b="1" u="sng">
                <a:latin typeface="メイリオ" panose="020B0604030504040204" pitchFamily="50" charset="-128"/>
                <a:ea typeface="メイリオ" panose="020B0604030504040204" pitchFamily="50" charset="-128"/>
              </a:rPr>
              <a:t>の相談手数料を無償化</a:t>
            </a:r>
            <a:r>
              <a:rPr kumimoji="1" lang="ja-JP" altLang="en-US" sz="1400">
                <a:latin typeface="メイリオ" panose="020B0604030504040204" pitchFamily="50" charset="-128"/>
                <a:ea typeface="メイリオ" panose="020B0604030504040204" pitchFamily="50" charset="-128"/>
              </a:rPr>
              <a:t>するとともに、</a:t>
            </a:r>
            <a:r>
              <a:rPr kumimoji="1" lang="ja-JP" altLang="en-US" sz="1400" b="1" u="sng">
                <a:latin typeface="メイリオ" panose="020B0604030504040204" pitchFamily="50" charset="-128"/>
                <a:ea typeface="メイリオ" panose="020B0604030504040204" pitchFamily="50" charset="-128"/>
              </a:rPr>
              <a:t>英語での相談・資料提出にも柔軟に対応</a:t>
            </a:r>
            <a:r>
              <a:rPr kumimoji="1" lang="ja-JP" altLang="en-US" sz="1400">
                <a:latin typeface="メイリオ" panose="020B0604030504040204" pitchFamily="50" charset="-128"/>
                <a:ea typeface="メイリオ" panose="020B0604030504040204" pitchFamily="50" charset="-128"/>
              </a:rPr>
              <a:t>する。</a:t>
            </a:r>
            <a:endParaRPr kumimoji="1" lang="en-US" altLang="ja-JP" sz="1400">
              <a:latin typeface="メイリオ" panose="020B0604030504040204" pitchFamily="50" charset="-128"/>
              <a:ea typeface="メイリオ" panose="020B0604030504040204" pitchFamily="50" charset="-128"/>
            </a:endParaRPr>
          </a:p>
          <a:p>
            <a:pPr marL="179388" indent="-179388" algn="l">
              <a:buClr>
                <a:schemeClr val="tx2"/>
              </a:buClr>
            </a:pPr>
            <a:endParaRPr lang="en-US" altLang="ja-JP" sz="1400">
              <a:latin typeface="メイリオ" panose="020B0604030504040204" pitchFamily="50" charset="-128"/>
              <a:ea typeface="メイリオ" panose="020B0604030504040204" pitchFamily="50" charset="-128"/>
            </a:endParaRPr>
          </a:p>
          <a:p>
            <a:pPr marL="179388" indent="-179388" algn="l">
              <a:buClr>
                <a:schemeClr val="tx2"/>
              </a:buClr>
            </a:pPr>
            <a:r>
              <a:rPr kumimoji="1" lang="ja-JP" altLang="en-US" sz="1100">
                <a:latin typeface="メイリオ" panose="020B0604030504040204" pitchFamily="50" charset="-128"/>
                <a:ea typeface="メイリオ" panose="020B0604030504040204" pitchFamily="50" charset="-128"/>
              </a:rPr>
              <a:t>　（</a:t>
            </a:r>
            <a:r>
              <a:rPr kumimoji="1" lang="en-US" altLang="ja-JP" sz="1100">
                <a:latin typeface="メイリオ" panose="020B0604030504040204" pitchFamily="50" charset="-128"/>
                <a:ea typeface="メイリオ" panose="020B0604030504040204" pitchFamily="50" charset="-128"/>
              </a:rPr>
              <a:t>※</a:t>
            </a:r>
            <a:r>
              <a:rPr kumimoji="1" lang="ja-JP" altLang="en-US" sz="1100">
                <a:latin typeface="メイリオ" panose="020B0604030504040204" pitchFamily="50" charset="-128"/>
                <a:ea typeface="メイリオ" panose="020B0604030504040204" pitchFamily="50" charset="-128"/>
              </a:rPr>
              <a:t>）「創薬力の向上により国民に最新の医薬品を迅速に届けるための構想会議」中間取りまとめ</a:t>
            </a:r>
          </a:p>
        </p:txBody>
      </p:sp>
      <p:sp>
        <p:nvSpPr>
          <p:cNvPr id="19" name="楕円 18">
            <a:extLst>
              <a:ext uri="{FF2B5EF4-FFF2-40B4-BE49-F238E27FC236}">
                <a16:creationId xmlns:a16="http://schemas.microsoft.com/office/drawing/2014/main" id="{B143D865-D06A-A106-1DD7-0D63D3103C3E}"/>
              </a:ext>
            </a:extLst>
          </p:cNvPr>
          <p:cNvSpPr/>
          <p:nvPr/>
        </p:nvSpPr>
        <p:spPr>
          <a:xfrm>
            <a:off x="2468280" y="5401380"/>
            <a:ext cx="1511999" cy="456258"/>
          </a:xfrm>
          <a:prstGeom prst="ellipse">
            <a:avLst/>
          </a:prstGeom>
          <a:ln w="28575"/>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kumimoji="1" lang="ja-JP" altLang="en-US" sz="1000" b="1">
                <a:solidFill>
                  <a:sysClr val="windowText" lastClr="000000"/>
                </a:solidFill>
                <a:latin typeface="メイリオ" panose="020B0604030504040204" pitchFamily="50" charset="-128"/>
                <a:ea typeface="メイリオ" panose="020B0604030504040204" pitchFamily="50" charset="-128"/>
              </a:rPr>
              <a:t>スタートアップ等</a:t>
            </a:r>
          </a:p>
        </p:txBody>
      </p:sp>
      <p:sp>
        <p:nvSpPr>
          <p:cNvPr id="21" name="楕円 20">
            <a:extLst>
              <a:ext uri="{FF2B5EF4-FFF2-40B4-BE49-F238E27FC236}">
                <a16:creationId xmlns:a16="http://schemas.microsoft.com/office/drawing/2014/main" id="{316AEC4B-4D53-45FA-CFDF-6B79941283DE}"/>
              </a:ext>
            </a:extLst>
          </p:cNvPr>
          <p:cNvSpPr/>
          <p:nvPr/>
        </p:nvSpPr>
        <p:spPr>
          <a:xfrm>
            <a:off x="2623240" y="6475887"/>
            <a:ext cx="1208307" cy="307345"/>
          </a:xfrm>
          <a:prstGeom prst="ellipse">
            <a:avLst/>
          </a:prstGeom>
          <a:solidFill>
            <a:schemeClr val="accent5"/>
          </a:solid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50">
                <a:solidFill>
                  <a:sysClr val="windowText" lastClr="000000"/>
                </a:solidFill>
                <a:latin typeface="メイリオ" panose="020B0604030504040204" pitchFamily="50" charset="-128"/>
                <a:ea typeface="メイリオ" panose="020B0604030504040204" pitchFamily="50" charset="-128"/>
              </a:rPr>
              <a:t>製薬企業</a:t>
            </a:r>
          </a:p>
        </p:txBody>
      </p:sp>
      <p:sp>
        <p:nvSpPr>
          <p:cNvPr id="33" name="矢印: ストライプ 32">
            <a:extLst>
              <a:ext uri="{FF2B5EF4-FFF2-40B4-BE49-F238E27FC236}">
                <a16:creationId xmlns:a16="http://schemas.microsoft.com/office/drawing/2014/main" id="{C1FD446C-57CA-1A28-B537-94235BD9FE0C}"/>
              </a:ext>
            </a:extLst>
          </p:cNvPr>
          <p:cNvSpPr/>
          <p:nvPr/>
        </p:nvSpPr>
        <p:spPr>
          <a:xfrm rot="5400000">
            <a:off x="2948874" y="5825888"/>
            <a:ext cx="484439" cy="766280"/>
          </a:xfrm>
          <a:prstGeom prst="stripedRightArrow">
            <a:avLst>
              <a:gd name="adj1" fmla="val 50000"/>
              <a:gd name="adj2" fmla="val 43892"/>
            </a:avLst>
          </a:prstGeom>
          <a:solidFill>
            <a:sysClr val="window" lastClr="FFFFFF">
              <a:lumMod val="75000"/>
              <a:alpha val="75000"/>
            </a:sysClr>
          </a:solidFill>
          <a:ln w="9525" cap="flat" cmpd="sng" algn="ctr">
            <a:noFill/>
            <a:prstDash val="solid"/>
          </a:ln>
          <a:effectLst/>
        </p:spPr>
        <p:txBody>
          <a:bodyPr rtlCol="0" anchor="ctr"/>
          <a:lstStyle/>
          <a:p>
            <a:pPr marL="0" marR="0" lvl="0" indent="0" algn="ctr" defTabSz="1213999"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E89B22A5-C4FC-E1A5-A22E-E88ABA45C210}"/>
              </a:ext>
            </a:extLst>
          </p:cNvPr>
          <p:cNvSpPr txBox="1"/>
          <p:nvPr/>
        </p:nvSpPr>
        <p:spPr>
          <a:xfrm>
            <a:off x="3259879" y="5968916"/>
            <a:ext cx="1143337" cy="415498"/>
          </a:xfrm>
          <a:prstGeom prst="rect">
            <a:avLst/>
          </a:prstGeom>
          <a:noFill/>
        </p:spPr>
        <p:txBody>
          <a:bodyPr wrap="square" rtlCol="0">
            <a:spAutoFit/>
          </a:bodyPr>
          <a:lstStyle/>
          <a:p>
            <a:pPr algn="ctr">
              <a:buClr>
                <a:schemeClr val="tx2"/>
              </a:buClr>
            </a:pPr>
            <a:r>
              <a:rPr kumimoji="1" lang="ja-JP" altLang="en-US" sz="1000">
                <a:latin typeface="メイリオ" panose="020B0604030504040204" pitchFamily="50" charset="-128"/>
                <a:ea typeface="メイリオ" panose="020B0604030504040204" pitchFamily="50" charset="-128"/>
              </a:rPr>
              <a:t>実用化に向けた開発実施</a:t>
            </a:r>
          </a:p>
        </p:txBody>
      </p:sp>
      <p:sp>
        <p:nvSpPr>
          <p:cNvPr id="35" name="正方形/長方形 34">
            <a:extLst>
              <a:ext uri="{FF2B5EF4-FFF2-40B4-BE49-F238E27FC236}">
                <a16:creationId xmlns:a16="http://schemas.microsoft.com/office/drawing/2014/main" id="{B6ABFE87-631C-9108-C992-6640D72EB112}"/>
              </a:ext>
            </a:extLst>
          </p:cNvPr>
          <p:cNvSpPr/>
          <p:nvPr/>
        </p:nvSpPr>
        <p:spPr>
          <a:xfrm>
            <a:off x="2013527" y="4425015"/>
            <a:ext cx="3341633" cy="695338"/>
          </a:xfrm>
          <a:prstGeom prst="rect">
            <a:avLst/>
          </a:prstGeom>
          <a:ln w="19050"/>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sz="1200">
              <a:solidFill>
                <a:sysClr val="windowText" lastClr="000000"/>
              </a:solidFill>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B37136E0-960B-D9D4-5CF5-E834495A0E4A}"/>
              </a:ext>
            </a:extLst>
          </p:cNvPr>
          <p:cNvSpPr/>
          <p:nvPr/>
        </p:nvSpPr>
        <p:spPr>
          <a:xfrm>
            <a:off x="389635" y="5277056"/>
            <a:ext cx="1134403" cy="13259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0C4CEA32-7643-C89F-0C35-E6F487EB88AA}"/>
              </a:ext>
            </a:extLst>
          </p:cNvPr>
          <p:cNvSpPr txBox="1"/>
          <p:nvPr/>
        </p:nvSpPr>
        <p:spPr>
          <a:xfrm>
            <a:off x="384234" y="5161378"/>
            <a:ext cx="1134403" cy="269304"/>
          </a:xfrm>
          <a:prstGeom prst="rect">
            <a:avLst/>
          </a:prstGeom>
          <a:solidFill>
            <a:schemeClr val="accent1">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20000"/>
              </a:lnSpc>
              <a:spcAft>
                <a:spcPts val="429"/>
              </a:spcAft>
              <a:buClr>
                <a:schemeClr val="tx2"/>
              </a:buClr>
            </a:pPr>
            <a:r>
              <a:rPr lang="ja-JP" altLang="en-US" sz="1000" b="1">
                <a:solidFill>
                  <a:schemeClr val="tx1"/>
                </a:solidFill>
                <a:latin typeface="メイリオ" panose="020B0604030504040204" pitchFamily="50" charset="-128"/>
                <a:ea typeface="メイリオ" panose="020B0604030504040204" pitchFamily="50" charset="-128"/>
              </a:rPr>
              <a:t>創薬支援枠組み</a:t>
            </a:r>
            <a:endParaRPr kumimoji="1" lang="ja-JP" altLang="en-US" sz="1000" b="1">
              <a:solidFill>
                <a:schemeClr val="tx1"/>
              </a:solidFill>
              <a:latin typeface="メイリオ" panose="020B0604030504040204" pitchFamily="50" charset="-128"/>
              <a:ea typeface="メイリオ" panose="020B0604030504040204" pitchFamily="50" charset="-128"/>
            </a:endParaRPr>
          </a:p>
        </p:txBody>
      </p:sp>
      <p:cxnSp>
        <p:nvCxnSpPr>
          <p:cNvPr id="40" name="直線矢印コネクタ 39">
            <a:extLst>
              <a:ext uri="{FF2B5EF4-FFF2-40B4-BE49-F238E27FC236}">
                <a16:creationId xmlns:a16="http://schemas.microsoft.com/office/drawing/2014/main" id="{AA9F1D73-33C2-992A-4378-F71D261C7BB6}"/>
              </a:ext>
            </a:extLst>
          </p:cNvPr>
          <p:cNvCxnSpPr>
            <a:cxnSpLocks/>
            <a:stCxn id="54" idx="3"/>
            <a:endCxn id="19" idx="2"/>
          </p:cNvCxnSpPr>
          <p:nvPr/>
        </p:nvCxnSpPr>
        <p:spPr>
          <a:xfrm>
            <a:off x="1690740" y="5628799"/>
            <a:ext cx="777540" cy="7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線矢印コネクタ 40">
            <a:extLst>
              <a:ext uri="{FF2B5EF4-FFF2-40B4-BE49-F238E27FC236}">
                <a16:creationId xmlns:a16="http://schemas.microsoft.com/office/drawing/2014/main" id="{AEBDF2DC-8532-7450-E167-98933422DAEE}"/>
              </a:ext>
            </a:extLst>
          </p:cNvPr>
          <p:cNvCxnSpPr>
            <a:cxnSpLocks/>
            <a:stCxn id="19" idx="3"/>
            <a:endCxn id="61" idx="3"/>
          </p:cNvCxnSpPr>
          <p:nvPr/>
        </p:nvCxnSpPr>
        <p:spPr>
          <a:xfrm flipH="1">
            <a:off x="1690740" y="5790821"/>
            <a:ext cx="998967" cy="1288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線矢印コネクタ 41">
            <a:extLst>
              <a:ext uri="{FF2B5EF4-FFF2-40B4-BE49-F238E27FC236}">
                <a16:creationId xmlns:a16="http://schemas.microsoft.com/office/drawing/2014/main" id="{1C0F3E0D-5BCA-DAAD-ECC3-78A8A73C3F78}"/>
              </a:ext>
            </a:extLst>
          </p:cNvPr>
          <p:cNvCxnSpPr>
            <a:cxnSpLocks/>
            <a:stCxn id="19" idx="3"/>
            <a:endCxn id="58" idx="3"/>
          </p:cNvCxnSpPr>
          <p:nvPr/>
        </p:nvCxnSpPr>
        <p:spPr>
          <a:xfrm flipH="1">
            <a:off x="1690740" y="5790821"/>
            <a:ext cx="998967" cy="4003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線矢印コネクタ 42">
            <a:extLst>
              <a:ext uri="{FF2B5EF4-FFF2-40B4-BE49-F238E27FC236}">
                <a16:creationId xmlns:a16="http://schemas.microsoft.com/office/drawing/2014/main" id="{8890A9C3-0D22-112E-58C8-FAF922461D3E}"/>
              </a:ext>
            </a:extLst>
          </p:cNvPr>
          <p:cNvCxnSpPr>
            <a:cxnSpLocks/>
            <a:stCxn id="19" idx="3"/>
            <a:endCxn id="59" idx="3"/>
          </p:cNvCxnSpPr>
          <p:nvPr/>
        </p:nvCxnSpPr>
        <p:spPr>
          <a:xfrm flipH="1">
            <a:off x="1690740" y="5790821"/>
            <a:ext cx="998967" cy="672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テキスト ボックス 43">
            <a:extLst>
              <a:ext uri="{FF2B5EF4-FFF2-40B4-BE49-F238E27FC236}">
                <a16:creationId xmlns:a16="http://schemas.microsoft.com/office/drawing/2014/main" id="{327E11FB-58FE-B375-1AAC-8D1B8117FC48}"/>
              </a:ext>
            </a:extLst>
          </p:cNvPr>
          <p:cNvSpPr txBox="1"/>
          <p:nvPr/>
        </p:nvSpPr>
        <p:spPr>
          <a:xfrm>
            <a:off x="1696141" y="5281665"/>
            <a:ext cx="819705" cy="338554"/>
          </a:xfrm>
          <a:prstGeom prst="rect">
            <a:avLst/>
          </a:prstGeom>
          <a:noFill/>
        </p:spPr>
        <p:txBody>
          <a:bodyPr wrap="square" rtlCol="0">
            <a:spAutoFit/>
          </a:bodyPr>
          <a:lstStyle/>
          <a:p>
            <a:pPr algn="l">
              <a:buClr>
                <a:schemeClr val="tx2"/>
              </a:buClr>
            </a:pPr>
            <a:r>
              <a:rPr kumimoji="1" lang="ja-JP" altLang="en-US" sz="800">
                <a:latin typeface="メイリオ" panose="020B0604030504040204" pitchFamily="50" charset="-128"/>
                <a:ea typeface="メイリオ" panose="020B0604030504040204" pitchFamily="50" charset="-128"/>
              </a:rPr>
              <a:t>資金調達等のノウハウ支援</a:t>
            </a:r>
          </a:p>
        </p:txBody>
      </p:sp>
      <p:sp>
        <p:nvSpPr>
          <p:cNvPr id="47" name="テキスト ボックス 46">
            <a:extLst>
              <a:ext uri="{FF2B5EF4-FFF2-40B4-BE49-F238E27FC236}">
                <a16:creationId xmlns:a16="http://schemas.microsoft.com/office/drawing/2014/main" id="{573F4138-5B4A-455A-B5E9-E5307B80EDEE}"/>
              </a:ext>
            </a:extLst>
          </p:cNvPr>
          <p:cNvSpPr txBox="1"/>
          <p:nvPr/>
        </p:nvSpPr>
        <p:spPr>
          <a:xfrm>
            <a:off x="1836039" y="5857638"/>
            <a:ext cx="730634" cy="123111"/>
          </a:xfrm>
          <a:prstGeom prst="rect">
            <a:avLst/>
          </a:prstGeom>
          <a:solidFill>
            <a:schemeClr val="bg1"/>
          </a:solidFill>
        </p:spPr>
        <p:txBody>
          <a:bodyPr wrap="square" lIns="0" tIns="0" rIns="0" bIns="0" rtlCol="0">
            <a:spAutoFit/>
          </a:bodyPr>
          <a:lstStyle/>
          <a:p>
            <a:pPr algn="ctr">
              <a:buClr>
                <a:schemeClr val="tx2"/>
              </a:buClr>
            </a:pPr>
            <a:r>
              <a:rPr kumimoji="1" lang="ja-JP" altLang="en-US" sz="800">
                <a:latin typeface="メイリオ" panose="020B0604030504040204" pitchFamily="50" charset="-128"/>
                <a:ea typeface="メイリオ" panose="020B0604030504040204" pitchFamily="50" charset="-128"/>
              </a:rPr>
              <a:t>優先的利用</a:t>
            </a:r>
          </a:p>
        </p:txBody>
      </p:sp>
      <p:sp>
        <p:nvSpPr>
          <p:cNvPr id="50" name="正方形/長方形 49">
            <a:extLst>
              <a:ext uri="{FF2B5EF4-FFF2-40B4-BE49-F238E27FC236}">
                <a16:creationId xmlns:a16="http://schemas.microsoft.com/office/drawing/2014/main" id="{14C005BA-A411-9B5E-4ECC-39FA37D1CD7F}"/>
              </a:ext>
            </a:extLst>
          </p:cNvPr>
          <p:cNvSpPr/>
          <p:nvPr/>
        </p:nvSpPr>
        <p:spPr>
          <a:xfrm>
            <a:off x="223415" y="4932969"/>
            <a:ext cx="1368932" cy="17335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latin typeface="メイリオ" panose="020B0604030504040204" pitchFamily="50" charset="-128"/>
              <a:ea typeface="メイリオ" panose="020B0604030504040204" pitchFamily="50" charset="-128"/>
            </a:endParaRPr>
          </a:p>
        </p:txBody>
      </p:sp>
      <p:sp>
        <p:nvSpPr>
          <p:cNvPr id="52" name="矢印: 下 51">
            <a:extLst>
              <a:ext uri="{FF2B5EF4-FFF2-40B4-BE49-F238E27FC236}">
                <a16:creationId xmlns:a16="http://schemas.microsoft.com/office/drawing/2014/main" id="{865467E8-8ECB-C6BC-543F-5ED343313C58}"/>
              </a:ext>
            </a:extLst>
          </p:cNvPr>
          <p:cNvSpPr/>
          <p:nvPr/>
        </p:nvSpPr>
        <p:spPr>
          <a:xfrm flipH="1">
            <a:off x="2844242" y="5063286"/>
            <a:ext cx="668632" cy="311346"/>
          </a:xfrm>
          <a:prstGeom prst="down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sz="1200">
              <a:solidFill>
                <a:sysClr val="windowText" lastClr="000000"/>
              </a:solidFill>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DEFD7F87-1C5D-81E8-8310-AE14F3A67270}"/>
              </a:ext>
            </a:extLst>
          </p:cNvPr>
          <p:cNvSpPr txBox="1"/>
          <p:nvPr/>
        </p:nvSpPr>
        <p:spPr>
          <a:xfrm>
            <a:off x="3467908" y="5152751"/>
            <a:ext cx="819705" cy="276999"/>
          </a:xfrm>
          <a:prstGeom prst="rect">
            <a:avLst/>
          </a:prstGeom>
          <a:noFill/>
        </p:spPr>
        <p:txBody>
          <a:bodyPr wrap="square" rtlCol="0">
            <a:spAutoFit/>
          </a:bodyPr>
          <a:lstStyle/>
          <a:p>
            <a:pPr algn="l">
              <a:buClr>
                <a:schemeClr val="tx2"/>
              </a:buClr>
            </a:pPr>
            <a:r>
              <a:rPr lang="ja-JP" altLang="en-US" sz="1200" b="1">
                <a:solidFill>
                  <a:srgbClr val="FF0000"/>
                </a:solidFill>
                <a:latin typeface="メイリオ" panose="020B0604030504040204" pitchFamily="50" charset="-128"/>
                <a:ea typeface="メイリオ" panose="020B0604030504040204" pitchFamily="50" charset="-128"/>
              </a:rPr>
              <a:t>支援強化</a:t>
            </a:r>
            <a:endParaRPr kumimoji="1" lang="en-US" altLang="ja-JP" sz="1200" b="1">
              <a:solidFill>
                <a:srgbClr val="FF0000"/>
              </a:solidFill>
              <a:latin typeface="メイリオ" panose="020B0604030504040204" pitchFamily="50" charset="-128"/>
              <a:ea typeface="メイリオ" panose="020B0604030504040204" pitchFamily="50" charset="-128"/>
            </a:endParaRPr>
          </a:p>
        </p:txBody>
      </p:sp>
      <p:sp>
        <p:nvSpPr>
          <p:cNvPr id="54" name="テキスト ボックス 53">
            <a:extLst>
              <a:ext uri="{FF2B5EF4-FFF2-40B4-BE49-F238E27FC236}">
                <a16:creationId xmlns:a16="http://schemas.microsoft.com/office/drawing/2014/main" id="{476A8357-F329-B82F-BC84-5903900B0FA4}"/>
              </a:ext>
            </a:extLst>
          </p:cNvPr>
          <p:cNvSpPr txBox="1"/>
          <p:nvPr/>
        </p:nvSpPr>
        <p:spPr>
          <a:xfrm>
            <a:off x="178740" y="5502995"/>
            <a:ext cx="1512000" cy="251607"/>
          </a:xfrm>
          <a:prstGeom prst="rect">
            <a:avLst/>
          </a:prstGeom>
          <a:solidFill>
            <a:schemeClr val="accent1">
              <a:lumMod val="20000"/>
              <a:lumOff val="80000"/>
            </a:schemeClr>
          </a:solidFill>
          <a:ln w="9525">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lnSpc>
                <a:spcPct val="120000"/>
              </a:lnSpc>
              <a:spcAft>
                <a:spcPts val="429"/>
              </a:spcAft>
              <a:buClr>
                <a:schemeClr val="tx2"/>
              </a:buClr>
            </a:pPr>
            <a:r>
              <a:rPr kumimoji="1" lang="ja-JP" altLang="en-US" sz="900">
                <a:solidFill>
                  <a:schemeClr val="tx1"/>
                </a:solidFill>
                <a:latin typeface="メイリオ" panose="020B0604030504040204" pitchFamily="50" charset="-128"/>
                <a:ea typeface="メイリオ" panose="020B0604030504040204" pitchFamily="50" charset="-128"/>
              </a:rPr>
              <a:t>研究開発支援者</a:t>
            </a:r>
          </a:p>
        </p:txBody>
      </p:sp>
      <p:sp>
        <p:nvSpPr>
          <p:cNvPr id="58" name="テキスト ボックス 57">
            <a:extLst>
              <a:ext uri="{FF2B5EF4-FFF2-40B4-BE49-F238E27FC236}">
                <a16:creationId xmlns:a16="http://schemas.microsoft.com/office/drawing/2014/main" id="{B1FE8195-E361-3552-4D42-139FBE0F7E31}"/>
              </a:ext>
            </a:extLst>
          </p:cNvPr>
          <p:cNvSpPr txBox="1"/>
          <p:nvPr/>
        </p:nvSpPr>
        <p:spPr>
          <a:xfrm>
            <a:off x="178740" y="6065399"/>
            <a:ext cx="1512000" cy="251607"/>
          </a:xfrm>
          <a:prstGeom prst="rect">
            <a:avLst/>
          </a:prstGeom>
          <a:solidFill>
            <a:schemeClr val="accent1">
              <a:lumMod val="20000"/>
              <a:lumOff val="80000"/>
            </a:schemeClr>
          </a:solidFill>
          <a:ln w="9525">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lnSpc>
                <a:spcPct val="120000"/>
              </a:lnSpc>
              <a:spcAft>
                <a:spcPts val="429"/>
              </a:spcAft>
              <a:buClr>
                <a:schemeClr val="tx2"/>
              </a:buClr>
            </a:pPr>
            <a:r>
              <a:rPr kumimoji="1" lang="en-US" altLang="ja-JP" sz="900">
                <a:solidFill>
                  <a:schemeClr val="tx1"/>
                </a:solidFill>
                <a:latin typeface="メイリオ" panose="020B0604030504040204" pitchFamily="50" charset="-128"/>
                <a:ea typeface="メイリオ" panose="020B0604030504040204" pitchFamily="50" charset="-128"/>
              </a:rPr>
              <a:t>FIH</a:t>
            </a:r>
            <a:r>
              <a:rPr kumimoji="1" lang="ja-JP" altLang="en-US" sz="900">
                <a:solidFill>
                  <a:schemeClr val="tx1"/>
                </a:solidFill>
                <a:latin typeface="メイリオ" panose="020B0604030504040204" pitchFamily="50" charset="-128"/>
                <a:ea typeface="メイリオ" panose="020B0604030504040204" pitchFamily="50" charset="-128"/>
              </a:rPr>
              <a:t>施設</a:t>
            </a:r>
          </a:p>
        </p:txBody>
      </p:sp>
      <p:sp>
        <p:nvSpPr>
          <p:cNvPr id="59" name="テキスト ボックス 58">
            <a:extLst>
              <a:ext uri="{FF2B5EF4-FFF2-40B4-BE49-F238E27FC236}">
                <a16:creationId xmlns:a16="http://schemas.microsoft.com/office/drawing/2014/main" id="{A81DD5FD-3BE4-E147-F25A-5CFFE55F92A7}"/>
              </a:ext>
            </a:extLst>
          </p:cNvPr>
          <p:cNvSpPr txBox="1"/>
          <p:nvPr/>
        </p:nvSpPr>
        <p:spPr>
          <a:xfrm>
            <a:off x="178740" y="6346596"/>
            <a:ext cx="1512000" cy="233910"/>
          </a:xfrm>
          <a:prstGeom prst="rect">
            <a:avLst/>
          </a:prstGeom>
          <a:solidFill>
            <a:schemeClr val="accent1">
              <a:lumMod val="20000"/>
              <a:lumOff val="80000"/>
            </a:schemeClr>
          </a:solidFill>
          <a:ln w="9525">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lnSpc>
                <a:spcPct val="120000"/>
              </a:lnSpc>
              <a:spcAft>
                <a:spcPts val="429"/>
              </a:spcAft>
              <a:buClr>
                <a:schemeClr val="tx2"/>
              </a:buClr>
            </a:pPr>
            <a:r>
              <a:rPr kumimoji="1" lang="ja-JP" altLang="en-US" sz="800">
                <a:solidFill>
                  <a:schemeClr val="tx1"/>
                </a:solidFill>
                <a:latin typeface="メイリオ" panose="020B0604030504040204" pitchFamily="50" charset="-128"/>
                <a:ea typeface="メイリオ" panose="020B0604030504040204" pitchFamily="50" charset="-128"/>
              </a:rPr>
              <a:t>治験薬製造施設</a:t>
            </a:r>
          </a:p>
        </p:txBody>
      </p:sp>
      <p:sp>
        <p:nvSpPr>
          <p:cNvPr id="61" name="テキスト ボックス 60">
            <a:extLst>
              <a:ext uri="{FF2B5EF4-FFF2-40B4-BE49-F238E27FC236}">
                <a16:creationId xmlns:a16="http://schemas.microsoft.com/office/drawing/2014/main" id="{02D53B3E-54C1-AA01-2A5B-FE89BCD59361}"/>
              </a:ext>
            </a:extLst>
          </p:cNvPr>
          <p:cNvSpPr txBox="1"/>
          <p:nvPr/>
        </p:nvSpPr>
        <p:spPr>
          <a:xfrm>
            <a:off x="178740" y="5802738"/>
            <a:ext cx="1512000" cy="233910"/>
          </a:xfrm>
          <a:prstGeom prst="rect">
            <a:avLst/>
          </a:prstGeom>
          <a:solidFill>
            <a:schemeClr val="accent1">
              <a:lumMod val="20000"/>
              <a:lumOff val="80000"/>
            </a:schemeClr>
          </a:solidFill>
          <a:ln w="9525">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lnSpc>
                <a:spcPct val="120000"/>
              </a:lnSpc>
              <a:spcAft>
                <a:spcPts val="429"/>
              </a:spcAft>
              <a:buClr>
                <a:schemeClr val="tx2"/>
              </a:buClr>
            </a:pPr>
            <a:r>
              <a:rPr kumimoji="1" lang="ja-JP" altLang="en-US" sz="800">
                <a:solidFill>
                  <a:schemeClr val="tx1"/>
                </a:solidFill>
                <a:latin typeface="メイリオ" panose="020B0604030504040204" pitchFamily="50" charset="-128"/>
                <a:ea typeface="メイリオ" panose="020B0604030504040204" pitchFamily="50" charset="-128"/>
              </a:rPr>
              <a:t>インキュベーション施設</a:t>
            </a:r>
          </a:p>
        </p:txBody>
      </p:sp>
      <p:sp>
        <p:nvSpPr>
          <p:cNvPr id="62" name="テキスト ボックス 61">
            <a:extLst>
              <a:ext uri="{FF2B5EF4-FFF2-40B4-BE49-F238E27FC236}">
                <a16:creationId xmlns:a16="http://schemas.microsoft.com/office/drawing/2014/main" id="{BA1E02D8-40F2-FC1A-C9C8-A5F1705388D0}"/>
              </a:ext>
            </a:extLst>
          </p:cNvPr>
          <p:cNvSpPr txBox="1"/>
          <p:nvPr/>
        </p:nvSpPr>
        <p:spPr>
          <a:xfrm>
            <a:off x="277928" y="4802352"/>
            <a:ext cx="912369" cy="269304"/>
          </a:xfrm>
          <a:prstGeom prst="rect">
            <a:avLst/>
          </a:prstGeom>
          <a:solidFill>
            <a:schemeClr val="accent1">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20000"/>
              </a:lnSpc>
              <a:spcAft>
                <a:spcPts val="429"/>
              </a:spcAft>
              <a:buClr>
                <a:schemeClr val="tx2"/>
              </a:buClr>
            </a:pPr>
            <a:r>
              <a:rPr kumimoji="1" lang="ja-JP" altLang="en-US" sz="1000" b="1">
                <a:solidFill>
                  <a:schemeClr val="tx1"/>
                </a:solidFill>
                <a:latin typeface="メイリオ" panose="020B0604030504040204" pitchFamily="50" charset="-128"/>
                <a:ea typeface="メイリオ" panose="020B0604030504040204" pitchFamily="50" charset="-128"/>
              </a:rPr>
              <a:t>官民協議会</a:t>
            </a:r>
          </a:p>
        </p:txBody>
      </p:sp>
      <p:sp>
        <p:nvSpPr>
          <p:cNvPr id="63" name="テキスト ボックス 62">
            <a:extLst>
              <a:ext uri="{FF2B5EF4-FFF2-40B4-BE49-F238E27FC236}">
                <a16:creationId xmlns:a16="http://schemas.microsoft.com/office/drawing/2014/main" id="{8263B593-4C4B-82ED-6FD8-EB2BDD9A29A4}"/>
              </a:ext>
            </a:extLst>
          </p:cNvPr>
          <p:cNvSpPr txBox="1"/>
          <p:nvPr/>
        </p:nvSpPr>
        <p:spPr>
          <a:xfrm>
            <a:off x="1989054" y="4476411"/>
            <a:ext cx="3540819" cy="646331"/>
          </a:xfrm>
          <a:prstGeom prst="rect">
            <a:avLst/>
          </a:prstGeom>
          <a:noFill/>
        </p:spPr>
        <p:txBody>
          <a:bodyPr wrap="square" rtlCol="0">
            <a:spAutoFit/>
          </a:bodyPr>
          <a:lstStyle/>
          <a:p>
            <a:pPr algn="l">
              <a:buClr>
                <a:schemeClr val="tx2"/>
              </a:buClr>
            </a:pPr>
            <a:r>
              <a:rPr kumimoji="1" lang="ja-JP" altLang="en-US" sz="1200" b="1">
                <a:latin typeface="メイリオ" panose="020B0604030504040204" pitchFamily="50" charset="-128"/>
                <a:ea typeface="メイリオ" panose="020B0604030504040204" pitchFamily="50" charset="-128"/>
              </a:rPr>
              <a:t>＜新体制＞</a:t>
            </a:r>
            <a:endParaRPr kumimoji="1" lang="en-US" altLang="ja-JP" sz="1200" b="1">
              <a:latin typeface="メイリオ" panose="020B0604030504040204" pitchFamily="50" charset="-128"/>
              <a:ea typeface="メイリオ" panose="020B0604030504040204" pitchFamily="50" charset="-128"/>
            </a:endParaRPr>
          </a:p>
          <a:p>
            <a:pPr algn="l">
              <a:buClr>
                <a:schemeClr val="tx2"/>
              </a:buClr>
            </a:pPr>
            <a:r>
              <a:rPr kumimoji="1" lang="ja-JP" altLang="en-US" sz="1200">
                <a:latin typeface="メイリオ" panose="020B0604030504040204" pitchFamily="50" charset="-128"/>
                <a:ea typeface="メイリオ" panose="020B0604030504040204" pitchFamily="50" charset="-128"/>
              </a:rPr>
              <a:t>①新規モダリティの規制要件等の早期提示</a:t>
            </a:r>
            <a:endParaRPr kumimoji="1" lang="en-US" altLang="ja-JP" sz="1200">
              <a:latin typeface="メイリオ" panose="020B0604030504040204" pitchFamily="50" charset="-128"/>
              <a:ea typeface="メイリオ" panose="020B0604030504040204" pitchFamily="50" charset="-128"/>
            </a:endParaRPr>
          </a:p>
          <a:p>
            <a:pPr algn="l">
              <a:buClr>
                <a:schemeClr val="tx2"/>
              </a:buClr>
            </a:pPr>
            <a:r>
              <a:rPr kumimoji="1" lang="ja-JP" altLang="en-US" sz="1200">
                <a:latin typeface="メイリオ" panose="020B0604030504040204" pitchFamily="50" charset="-128"/>
                <a:ea typeface="メイリオ" panose="020B0604030504040204" pitchFamily="50" charset="-128"/>
              </a:rPr>
              <a:t>②開発計画に対する相談・支援</a:t>
            </a:r>
            <a:r>
              <a:rPr kumimoji="1" lang="ja-JP" altLang="en-US" sz="1050">
                <a:latin typeface="メイリオ" panose="020B0604030504040204" pitchFamily="50" charset="-128"/>
                <a:ea typeface="メイリオ" panose="020B0604030504040204" pitchFamily="50" charset="-128"/>
              </a:rPr>
              <a:t>（一部無償・英語）</a:t>
            </a:r>
            <a:endParaRPr kumimoji="1" lang="ja-JP" altLang="en-US" sz="1200">
              <a:latin typeface="メイリオ" panose="020B0604030504040204" pitchFamily="50" charset="-128"/>
              <a:ea typeface="メイリオ" panose="020B0604030504040204" pitchFamily="50" charset="-128"/>
            </a:endParaRPr>
          </a:p>
        </p:txBody>
      </p:sp>
      <p:pic>
        <p:nvPicPr>
          <p:cNvPr id="69" name="Picture 10" descr="C:\Documents and Settings\b20573wt\My Documents\My Pictures\Pmda ロゴ\GIFファイル\高解像度_Pmda_ロゴ_透明のコピー.gif">
            <a:extLst>
              <a:ext uri="{FF2B5EF4-FFF2-40B4-BE49-F238E27FC236}">
                <a16:creationId xmlns:a16="http://schemas.microsoft.com/office/drawing/2014/main" id="{0DE5178B-619B-1E66-E030-E5CC89C19827}"/>
              </a:ext>
            </a:extLst>
          </p:cNvPr>
          <p:cNvPicPr>
            <a:picLocks noChangeAspect="1" noChangeArrowheads="1"/>
          </p:cNvPicPr>
          <p:nvPr/>
        </p:nvPicPr>
        <p:blipFill>
          <a:blip r:embed="rId4"/>
          <a:srcRect/>
          <a:stretch>
            <a:fillRect/>
          </a:stretch>
        </p:blipFill>
        <p:spPr bwMode="auto">
          <a:xfrm>
            <a:off x="3438996" y="4298314"/>
            <a:ext cx="720080" cy="264356"/>
          </a:xfrm>
          <a:prstGeom prst="rect">
            <a:avLst/>
          </a:prstGeom>
          <a:solidFill>
            <a:sysClr val="window" lastClr="FFFFFF"/>
          </a:solidFill>
          <a:ln w="0">
            <a:noFill/>
          </a:ln>
          <a:effectLst>
            <a:outerShdw blurRad="127000" dist="25400" dir="10140000" algn="ctr" rotWithShape="0">
              <a:sysClr val="window" lastClr="FFFFFF"/>
            </a:outerShdw>
          </a:effectLst>
        </p:spPr>
      </p:pic>
      <p:sp>
        <p:nvSpPr>
          <p:cNvPr id="90" name="正方形/長方形 89">
            <a:extLst>
              <a:ext uri="{FF2B5EF4-FFF2-40B4-BE49-F238E27FC236}">
                <a16:creationId xmlns:a16="http://schemas.microsoft.com/office/drawing/2014/main" id="{E9982C91-4E44-0920-A246-D8BB76CB2BDA}"/>
              </a:ext>
            </a:extLst>
          </p:cNvPr>
          <p:cNvSpPr/>
          <p:nvPr/>
        </p:nvSpPr>
        <p:spPr bwMode="gray">
          <a:xfrm>
            <a:off x="5710674" y="4385280"/>
            <a:ext cx="3995599" cy="2330659"/>
          </a:xfrm>
          <a:prstGeom prst="rect">
            <a:avLst/>
          </a:prstGeom>
          <a:noFill/>
          <a:ln w="25400" cap="rnd" cmpd="sng" algn="ctr">
            <a:noFill/>
            <a:prstDash val="solid"/>
            <a:bevel/>
          </a:ln>
          <a:effectLst/>
        </p:spPr>
        <p:txBody>
          <a:bodyPr lIns="144000" tIns="180000" rIns="144000" bIns="180000" rtlCol="0" anchor="t"/>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rPr>
              <a:t>実施主体：</a:t>
            </a:r>
            <a:r>
              <a:rPr kumimoji="0" lang="en-US" altLang="ja-JP"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rPr>
              <a:t>PMDA</a:t>
            </a: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endParaRPr kumimoji="0" lang="en-US" altLang="ja-JP"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rPr>
              <a:t>費用内訳：</a:t>
            </a:r>
            <a:endParaRPr kumimoji="0" lang="en-US" altLang="ja-JP"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57188" indent="-357188" defTabSz="457200">
              <a:buClr>
                <a:prstClr val="black"/>
              </a:buClr>
              <a:defRPr/>
            </a:pPr>
            <a:r>
              <a:rPr kumimoji="0" lang="ja-JP" altLang="en-US"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rPr>
              <a:t>　・</a:t>
            </a:r>
            <a:r>
              <a:rPr kumimoji="0" lang="ja-JP" altLang="en-US" sz="1400" b="0" i="0" u="none" strike="noStrike" kern="0" cap="none" spc="0" normalizeH="0" baseline="0" noProof="0">
                <a:ln>
                  <a:noFill/>
                </a:ln>
                <a:effectLst/>
                <a:uLnTx/>
                <a:uFillTx/>
                <a:latin typeface="Segoe UI" panose="020B0502040204020203" pitchFamily="34" charset="0"/>
                <a:ea typeface="メイリオ" panose="020B0604030504040204" pitchFamily="50" charset="-128"/>
                <a:cs typeface="+mn-cs"/>
              </a:rPr>
              <a:t>新体制</a:t>
            </a:r>
            <a:r>
              <a:rPr kumimoji="0" lang="ja-JP" altLang="en-US"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rPr>
              <a:t>の人件費：</a:t>
            </a:r>
            <a:r>
              <a:rPr kumimoji="0" lang="ja-JP" altLang="en-US" sz="1400" b="0" i="0" u="none" strike="noStrike" kern="0" cap="none" spc="0" normalizeH="0" baseline="0" noProof="0">
                <a:ln>
                  <a:noFill/>
                </a:ln>
                <a:effectLst/>
                <a:uLnTx/>
                <a:uFillTx/>
                <a:latin typeface="Segoe UI" panose="020B0502040204020203" pitchFamily="34" charset="0"/>
                <a:ea typeface="メイリオ" panose="020B0604030504040204" pitchFamily="50" charset="-128"/>
                <a:cs typeface="+mn-cs"/>
              </a:rPr>
              <a:t>補助率</a:t>
            </a:r>
            <a:r>
              <a:rPr kumimoji="0" lang="en-US" altLang="ja-JP" sz="1400" b="0" i="0" u="none" strike="noStrike" kern="0" cap="none" spc="0" normalizeH="0" baseline="0" noProof="0">
                <a:ln>
                  <a:noFill/>
                </a:ln>
                <a:effectLst/>
                <a:uLnTx/>
                <a:uFillTx/>
                <a:latin typeface="Segoe UI" panose="020B0502040204020203" pitchFamily="34" charset="0"/>
                <a:ea typeface="メイリオ" panose="020B0604030504040204" pitchFamily="50" charset="-128"/>
                <a:cs typeface="+mn-cs"/>
              </a:rPr>
              <a:t>50</a:t>
            </a:r>
            <a:r>
              <a:rPr kumimoji="0" lang="ja-JP" altLang="en-US" sz="1400" b="0" i="0" u="none" strike="noStrike" kern="0" cap="none" spc="0" normalizeH="0" baseline="0" noProof="0">
                <a:ln>
                  <a:noFill/>
                </a:ln>
                <a:effectLst/>
                <a:uLnTx/>
                <a:uFillTx/>
                <a:latin typeface="Segoe UI" panose="020B0502040204020203" pitchFamily="34" charset="0"/>
                <a:ea typeface="メイリオ" panose="020B0604030504040204" pitchFamily="50" charset="-128"/>
                <a:cs typeface="+mn-cs"/>
              </a:rPr>
              <a:t>／</a:t>
            </a:r>
            <a:r>
              <a:rPr kumimoji="0" lang="en-US" altLang="ja-JP" sz="1400" b="0" i="0" u="none" strike="noStrike" kern="0" cap="none" spc="0" normalizeH="0" baseline="0" noProof="0">
                <a:ln>
                  <a:noFill/>
                </a:ln>
                <a:effectLst/>
                <a:uLnTx/>
                <a:uFillTx/>
                <a:latin typeface="Segoe UI" panose="020B0502040204020203" pitchFamily="34" charset="0"/>
                <a:ea typeface="メイリオ" panose="020B0604030504040204" pitchFamily="50" charset="-128"/>
                <a:cs typeface="+mn-cs"/>
              </a:rPr>
              <a:t>100</a:t>
            </a: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rPr>
              <a:t>　・相談手数料の補助（相談の無償化）</a:t>
            </a:r>
            <a:endParaRPr kumimoji="0" lang="en-US" altLang="ja-JP"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rPr>
              <a:t>　・通訳費、翻訳費（英語相談に対応）</a:t>
            </a:r>
            <a:endParaRPr kumimoji="0" lang="en-US" altLang="ja-JP"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rPr>
              <a:t>　</a:t>
            </a:r>
            <a:endParaRPr kumimoji="0" lang="en-US" altLang="ja-JP"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pic>
        <p:nvPicPr>
          <p:cNvPr id="91" name="図 90">
            <a:extLst>
              <a:ext uri="{FF2B5EF4-FFF2-40B4-BE49-F238E27FC236}">
                <a16:creationId xmlns:a16="http://schemas.microsoft.com/office/drawing/2014/main" id="{CC813002-A62C-E1FE-9A1D-DDA5439C0304}"/>
              </a:ext>
            </a:extLst>
          </p:cNvPr>
          <p:cNvPicPr>
            <a:picLocks noChangeAspect="1"/>
          </p:cNvPicPr>
          <p:nvPr/>
        </p:nvPicPr>
        <p:blipFill>
          <a:blip r:embed="rId5"/>
          <a:stretch>
            <a:fillRect/>
          </a:stretch>
        </p:blipFill>
        <p:spPr bwMode="gray">
          <a:xfrm>
            <a:off x="637047" y="55313"/>
            <a:ext cx="468000" cy="563727"/>
          </a:xfrm>
          <a:prstGeom prst="rect">
            <a:avLst/>
          </a:prstGeom>
        </p:spPr>
      </p:pic>
      <p:sp>
        <p:nvSpPr>
          <p:cNvPr id="16" name="テキスト ボックス 15">
            <a:extLst>
              <a:ext uri="{FF2B5EF4-FFF2-40B4-BE49-F238E27FC236}">
                <a16:creationId xmlns:a16="http://schemas.microsoft.com/office/drawing/2014/main" id="{7B958F8E-F142-1008-9A53-A71B0ACAAEC9}"/>
              </a:ext>
            </a:extLst>
          </p:cNvPr>
          <p:cNvSpPr txBox="1"/>
          <p:nvPr/>
        </p:nvSpPr>
        <p:spPr>
          <a:xfrm>
            <a:off x="385388" y="5160446"/>
            <a:ext cx="1134403" cy="269304"/>
          </a:xfrm>
          <a:prstGeom prst="rect">
            <a:avLst/>
          </a:prstGeom>
          <a:solidFill>
            <a:schemeClr val="accent1">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20000"/>
              </a:lnSpc>
              <a:spcAft>
                <a:spcPts val="429"/>
              </a:spcAft>
              <a:buClr>
                <a:schemeClr val="tx2"/>
              </a:buClr>
            </a:pPr>
            <a:r>
              <a:rPr lang="ja-JP" altLang="en-US" sz="1000" b="1">
                <a:solidFill>
                  <a:schemeClr val="tx1"/>
                </a:solidFill>
                <a:latin typeface="メイリオ" panose="020B0604030504040204" pitchFamily="50" charset="-128"/>
                <a:ea typeface="メイリオ" panose="020B0604030504040204" pitchFamily="50" charset="-128"/>
              </a:rPr>
              <a:t>創薬支援枠組み</a:t>
            </a:r>
            <a:endParaRPr kumimoji="1" lang="ja-JP" altLang="en-US" sz="1000" b="1">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149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410B59-661F-413B-9FE7-BB56A89E0C0A}"/>
              </a:ext>
            </a:extLst>
          </p:cNvPr>
          <p:cNvSpPr>
            <a:spLocks noGrp="1"/>
          </p:cNvSpPr>
          <p:nvPr>
            <p:ph type="title"/>
          </p:nvPr>
        </p:nvSpPr>
        <p:spPr/>
        <p:txBody>
          <a:bodyPr/>
          <a:lstStyle/>
          <a:p>
            <a:r>
              <a:rPr kumimoji="1" lang="ja-JP" altLang="en-US"/>
              <a:t>経済財政運営と改革の基本方針</a:t>
            </a:r>
            <a:r>
              <a:rPr kumimoji="1" lang="en-US" altLang="ja-JP"/>
              <a:t>2024</a:t>
            </a:r>
            <a:r>
              <a:rPr kumimoji="1" lang="ja-JP" altLang="en-US"/>
              <a:t>（令和６年６月</a:t>
            </a:r>
            <a:r>
              <a:rPr kumimoji="1" lang="en-US" altLang="ja-JP"/>
              <a:t>21</a:t>
            </a:r>
            <a:r>
              <a:rPr kumimoji="1" lang="ja-JP" altLang="en-US"/>
              <a:t>日閣議決定）（抄）</a:t>
            </a:r>
          </a:p>
        </p:txBody>
      </p:sp>
      <p:sp>
        <p:nvSpPr>
          <p:cNvPr id="3" name="スライド番号プレースホルダー 2">
            <a:extLst>
              <a:ext uri="{FF2B5EF4-FFF2-40B4-BE49-F238E27FC236}">
                <a16:creationId xmlns:a16="http://schemas.microsoft.com/office/drawing/2014/main" id="{9D0C1934-C7C1-4B9F-A92C-EA3869C8DD58}"/>
              </a:ext>
            </a:extLst>
          </p:cNvPr>
          <p:cNvSpPr>
            <a:spLocks noGrp="1"/>
          </p:cNvSpPr>
          <p:nvPr>
            <p:ph type="sldNum" sz="quarter" idx="4"/>
          </p:nvPr>
        </p:nvSpPr>
        <p:spPr>
          <a:xfrm>
            <a:off x="9107226" y="6579579"/>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
        <p:nvSpPr>
          <p:cNvPr id="4" name="四角形: 角を丸くする 3">
            <a:extLst>
              <a:ext uri="{FF2B5EF4-FFF2-40B4-BE49-F238E27FC236}">
                <a16:creationId xmlns:a16="http://schemas.microsoft.com/office/drawing/2014/main" id="{A5C53F29-90F1-52DE-E682-D283AF3A1105}"/>
              </a:ext>
            </a:extLst>
          </p:cNvPr>
          <p:cNvSpPr/>
          <p:nvPr/>
        </p:nvSpPr>
        <p:spPr>
          <a:xfrm>
            <a:off x="631824" y="1238250"/>
            <a:ext cx="8642351" cy="5154855"/>
          </a:xfrm>
          <a:prstGeom prst="roundRect">
            <a:avLst>
              <a:gd name="adj" fmla="val 5276"/>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Segoe UI"/>
                <a:ea typeface="メイリオ"/>
                <a:cs typeface="+mn-cs"/>
              </a:rPr>
              <a:t>第３章 中長期的に持続可能な経済社会の実現</a:t>
            </a:r>
            <a:endParaRPr kumimoji="1" lang="en-US" altLang="ja-JP" sz="1400" b="0" i="0" u="none" strike="noStrike" kern="1200" cap="none" spc="0" normalizeH="0" baseline="0" noProof="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Segoe UI"/>
                <a:ea typeface="メイリオ"/>
                <a:cs typeface="+mn-cs"/>
              </a:rPr>
              <a:t>３．主要分野ごとの基本方針と重要課題</a:t>
            </a:r>
            <a:endParaRPr kumimoji="1" lang="en-US" altLang="ja-JP" sz="1400" b="0" i="0" u="none" strike="noStrike" kern="1200" cap="none" spc="0" normalizeH="0" baseline="0" noProof="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Segoe UI"/>
                <a:ea typeface="メイリオ"/>
                <a:cs typeface="+mn-cs"/>
              </a:rPr>
              <a:t>（１）全世代型社会保障の構築</a:t>
            </a:r>
            <a:endParaRPr kumimoji="1" lang="en-US" altLang="ja-JP" sz="1400" b="0" i="0" u="none" strike="noStrike" kern="1200" cap="none" spc="0" normalizeH="0" baseline="0" noProof="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Segoe UI"/>
                <a:ea typeface="メイリオ"/>
                <a:cs typeface="+mn-cs"/>
              </a:rPr>
              <a:t>（創薬力の強化等ヘルスケアの推進） </a:t>
            </a:r>
            <a:endParaRPr kumimoji="1" lang="en-US" altLang="ja-JP" sz="1400" b="0" i="0" u="none" strike="noStrike" kern="1200" cap="none" spc="0" normalizeH="0" baseline="0" noProof="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Segoe UI"/>
                <a:ea typeface="メイリオ"/>
                <a:cs typeface="+mn-cs"/>
              </a:rPr>
              <a:t>　</a:t>
            </a:r>
            <a:r>
              <a:rPr kumimoji="1" lang="ja-JP" altLang="en-US" sz="1400" b="1" i="0" u="sng" strike="noStrike" kern="1200" cap="none" spc="0" normalizeH="0" baseline="0" noProof="0">
                <a:ln>
                  <a:noFill/>
                </a:ln>
                <a:solidFill>
                  <a:srgbClr val="000000"/>
                </a:solidFill>
                <a:effectLst/>
                <a:uLnTx/>
                <a:uFillTx/>
                <a:latin typeface="Segoe UI"/>
                <a:ea typeface="メイリオ"/>
                <a:cs typeface="+mn-cs"/>
              </a:rPr>
              <a:t>創薬力の向上により国民に最新の医薬品を迅速に届けるため、構想会議中間取りまとめを踏まえ、革新的医薬品候補のＦＩＨ試験 を実施できる国際競争力ある臨床試験体制の整備、臨床研究中核病院の承認要件の見直し、治験薬・バイオ医薬品の製造体制の整備や人材の育成や確保など有望なシーズを速やかに実用化する国際水準の研究開発環境の実現に取り組む。</a:t>
            </a:r>
            <a:r>
              <a:rPr kumimoji="1" lang="ja-JP" altLang="en-US" sz="1400" b="0" i="0" u="none" strike="noStrike" kern="1200" cap="none" spc="0" normalizeH="0" baseline="0" noProof="0">
                <a:ln>
                  <a:noFill/>
                </a:ln>
                <a:solidFill>
                  <a:srgbClr val="000000"/>
                </a:solidFill>
                <a:effectLst/>
                <a:uLnTx/>
                <a:uFillTx/>
                <a:latin typeface="Segoe UI"/>
                <a:ea typeface="メイリオ"/>
                <a:cs typeface="+mn-cs"/>
              </a:rPr>
              <a:t>医療機関や企業の研究者による医療データの利活用を推進するため、個人識別性のないゲノムデータに関する個人情報保護法上の解釈の明確化等を図る。</a:t>
            </a:r>
            <a:r>
              <a:rPr kumimoji="1" lang="ja-JP" altLang="en-US" sz="1400" b="1" i="0" u="sng" strike="noStrike" kern="1200" cap="none" spc="0" normalizeH="0" baseline="0" noProof="0">
                <a:ln>
                  <a:noFill/>
                </a:ln>
                <a:solidFill>
                  <a:srgbClr val="000000"/>
                </a:solidFill>
                <a:effectLst/>
                <a:uLnTx/>
                <a:uFillTx/>
                <a:latin typeface="Segoe UI"/>
                <a:ea typeface="メイリオ"/>
                <a:cs typeface="+mn-cs"/>
              </a:rPr>
              <a:t>また、官民協議会による外資系企業・ＶＣの呼び込み等を通じアカデミアから産業界にわたる多様なプレイヤーをつなぎ、アーリーステージを含む各ステージに新たな研究開発資金が投じられるよう、その推進体制の整備も含め創薬エコシステムの再編成を図るとともに、大学病院等の研究開発力の向上に向けた環境整備やＡＭＥＤの研究開発支援を通じて研究基盤を強化することで創薬力の抜本的強化を図る。</a:t>
            </a:r>
            <a:r>
              <a:rPr kumimoji="1" lang="ja-JP" altLang="en-US" sz="1400" b="0" i="0" u="none" strike="noStrike" kern="1200" cap="none" spc="0" normalizeH="0" baseline="0" noProof="0">
                <a:ln>
                  <a:noFill/>
                </a:ln>
                <a:solidFill>
                  <a:srgbClr val="000000"/>
                </a:solidFill>
                <a:effectLst/>
                <a:uLnTx/>
                <a:uFillTx/>
                <a:latin typeface="Segoe UI"/>
                <a:ea typeface="メイリオ"/>
                <a:cs typeface="+mn-cs"/>
              </a:rPr>
              <a:t>イノベーションの進展を踏まえた医療や医薬品を早期に活用できるよう民間保険の活用も含めた保険外併用療養費制度の在り方の検討を進める。</a:t>
            </a:r>
            <a:r>
              <a:rPr kumimoji="1" lang="ja-JP" altLang="en-US" sz="1400" b="1" i="0" u="sng" strike="noStrike" kern="1200" cap="none" spc="0" normalizeH="0" baseline="0" noProof="0">
                <a:ln>
                  <a:noFill/>
                </a:ln>
                <a:solidFill>
                  <a:srgbClr val="000000"/>
                </a:solidFill>
                <a:effectLst/>
                <a:uLnTx/>
                <a:uFillTx/>
                <a:latin typeface="Segoe UI"/>
                <a:ea typeface="メイリオ"/>
                <a:cs typeface="+mn-cs"/>
              </a:rPr>
              <a:t>ドラッグロス等への対応やプログラム医療機器の実用化促進に向けた薬事上の措置を検討し、</a:t>
            </a:r>
            <a:r>
              <a:rPr kumimoji="1" lang="en-US" altLang="ja-JP" sz="1400" b="1" i="0" u="sng" strike="noStrike" kern="1200" cap="none" spc="0" normalizeH="0" baseline="0" noProof="0">
                <a:ln>
                  <a:noFill/>
                </a:ln>
                <a:solidFill>
                  <a:srgbClr val="000000"/>
                </a:solidFill>
                <a:effectLst/>
                <a:uLnTx/>
                <a:uFillTx/>
                <a:latin typeface="Segoe UI"/>
                <a:ea typeface="メイリオ"/>
                <a:cs typeface="+mn-cs"/>
              </a:rPr>
              <a:t>2024</a:t>
            </a:r>
            <a:r>
              <a:rPr kumimoji="1" lang="ja-JP" altLang="en-US" sz="1400" b="1" i="0" u="sng" strike="noStrike" kern="1200" cap="none" spc="0" normalizeH="0" baseline="0" noProof="0">
                <a:ln>
                  <a:noFill/>
                </a:ln>
                <a:solidFill>
                  <a:srgbClr val="000000"/>
                </a:solidFill>
                <a:effectLst/>
                <a:uLnTx/>
                <a:uFillTx/>
                <a:latin typeface="Segoe UI"/>
                <a:ea typeface="メイリオ"/>
                <a:cs typeface="+mn-cs"/>
              </a:rPr>
              <a:t>年末までに結論を得るとともに、承認審査・相談体制の強化等を推進する。</a:t>
            </a:r>
            <a:r>
              <a:rPr kumimoji="1" lang="ja-JP" altLang="en-US" sz="1400" b="0" i="0" u="none" strike="noStrike" kern="1200" cap="none" spc="0" normalizeH="0" baseline="0" noProof="0">
                <a:ln>
                  <a:noFill/>
                </a:ln>
                <a:solidFill>
                  <a:srgbClr val="000000"/>
                </a:solidFill>
                <a:effectLst/>
                <a:uLnTx/>
                <a:uFillTx/>
                <a:latin typeface="Segoe UI"/>
                <a:ea typeface="メイリオ"/>
                <a:cs typeface="+mn-cs"/>
              </a:rPr>
              <a:t>あわせて、ＰＭＤＡの海外拠点を活用した薬事規制調和の推進等に取り組む。引き続き迅速な保険収載の運用を維持した上で、イノベーションの推進や現役世代等の保険料負担に配慮する観点から、費用対効果評価の更なる活用の在り方について、医薬品の革新性の適切な評価も含め、検討する。また、休薬・減薬を含む効果的・効率的な治療に関する調査・研究を推進し、診療のガイドラインにも反映していく。</a:t>
            </a:r>
            <a:endParaRPr kumimoji="1" lang="en-US" altLang="ja-JP" sz="1400" b="1" i="0" u="sng" strike="noStrike" kern="1200" cap="none" spc="0" normalizeH="0" baseline="0" noProof="0">
              <a:ln>
                <a:noFill/>
              </a:ln>
              <a:solidFill>
                <a:srgbClr val="000000"/>
              </a:solidFill>
              <a:effectLst/>
              <a:uLnTx/>
              <a:uFillTx/>
              <a:latin typeface="Segoe UI"/>
              <a:ea typeface="メイリオ"/>
              <a:cs typeface="+mn-cs"/>
            </a:endParaRPr>
          </a:p>
        </p:txBody>
      </p:sp>
    </p:spTree>
    <p:extLst>
      <p:ext uri="{BB962C8B-B14F-4D97-AF65-F5344CB8AC3E}">
        <p14:creationId xmlns:p14="http://schemas.microsoft.com/office/powerpoint/2010/main" val="214400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994607-390E-BA77-2D24-B01E7D44FC54}"/>
              </a:ext>
            </a:extLst>
          </p:cNvPr>
          <p:cNvSpPr>
            <a:spLocks noGrp="1"/>
          </p:cNvSpPr>
          <p:nvPr>
            <p:ph type="title"/>
          </p:nvPr>
        </p:nvSpPr>
        <p:spPr/>
        <p:txBody>
          <a:bodyPr/>
          <a:lstStyle/>
          <a:p>
            <a:r>
              <a:rPr lang="ja-JP" altLang="en-US" sz="2000" b="1" kern="100">
                <a:latin typeface="+mn-ea"/>
                <a:cs typeface="Times New Roman" panose="02020603050405020304" pitchFamily="18" charset="0"/>
              </a:rPr>
              <a:t>国民の安心・安全と持続的な成長に向けた総合経済対策（抄）</a:t>
            </a:r>
            <a:br>
              <a:rPr lang="en-US" altLang="ja-JP" sz="2000" b="1" kern="100">
                <a:latin typeface="+mn-ea"/>
                <a:cs typeface="Times New Roman" panose="02020603050405020304" pitchFamily="18" charset="0"/>
              </a:rPr>
            </a:br>
            <a:r>
              <a:rPr lang="ja-JP" altLang="en-US" sz="2000" b="1" kern="100">
                <a:latin typeface="+mn-ea"/>
                <a:cs typeface="Times New Roman" panose="02020603050405020304" pitchFamily="18" charset="0"/>
              </a:rPr>
              <a:t>（令和６年</a:t>
            </a:r>
            <a:r>
              <a:rPr lang="en-US" altLang="ja-JP" sz="2000" b="1" kern="100">
                <a:latin typeface="+mn-ea"/>
                <a:cs typeface="Times New Roman" panose="02020603050405020304" pitchFamily="18" charset="0"/>
              </a:rPr>
              <a:t>11</a:t>
            </a:r>
            <a:r>
              <a:rPr lang="ja-JP" altLang="en-US" sz="2000" b="1" kern="100">
                <a:latin typeface="+mn-ea"/>
                <a:cs typeface="Times New Roman" panose="02020603050405020304" pitchFamily="18" charset="0"/>
              </a:rPr>
              <a:t>月</a:t>
            </a:r>
            <a:r>
              <a:rPr lang="en-US" altLang="ja-JP" sz="2000" b="1" kern="100">
                <a:latin typeface="+mn-ea"/>
                <a:cs typeface="Times New Roman" panose="02020603050405020304" pitchFamily="18" charset="0"/>
              </a:rPr>
              <a:t>22</a:t>
            </a:r>
            <a:r>
              <a:rPr lang="ja-JP" altLang="en-US" sz="2000" b="1" kern="100">
                <a:latin typeface="+mn-ea"/>
                <a:cs typeface="Times New Roman" panose="02020603050405020304" pitchFamily="18" charset="0"/>
              </a:rPr>
              <a:t>日閣議決定）</a:t>
            </a:r>
            <a:endParaRPr kumimoji="1" lang="ja-JP" altLang="en-US"/>
          </a:p>
        </p:txBody>
      </p:sp>
      <p:sp>
        <p:nvSpPr>
          <p:cNvPr id="3" name="スライド番号プレースホルダー 2">
            <a:extLst>
              <a:ext uri="{FF2B5EF4-FFF2-40B4-BE49-F238E27FC236}">
                <a16:creationId xmlns:a16="http://schemas.microsoft.com/office/drawing/2014/main" id="{6D82FB59-8741-B0F8-2E21-D290103D911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
        <p:nvSpPr>
          <p:cNvPr id="5" name="テキスト ボックス 4">
            <a:extLst>
              <a:ext uri="{FF2B5EF4-FFF2-40B4-BE49-F238E27FC236}">
                <a16:creationId xmlns:a16="http://schemas.microsoft.com/office/drawing/2014/main" id="{AF02FD34-A999-B13C-8431-1305329EA3EC}"/>
              </a:ext>
            </a:extLst>
          </p:cNvPr>
          <p:cNvSpPr txBox="1"/>
          <p:nvPr/>
        </p:nvSpPr>
        <p:spPr>
          <a:xfrm>
            <a:off x="200472" y="1090984"/>
            <a:ext cx="9505056" cy="5077031"/>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457200" rtl="0" eaLnBrk="1" fontAlgn="auto" latinLnBrk="0" hangingPunct="1">
              <a:lnSpc>
                <a:spcPts val="1900"/>
              </a:lnSpc>
              <a:spcBef>
                <a:spcPts val="0"/>
              </a:spcBef>
              <a:spcAft>
                <a:spcPts val="0"/>
              </a:spcAft>
              <a:buClrTx/>
              <a:buSzTx/>
              <a:buFontTx/>
              <a:buNone/>
              <a:tabLst/>
              <a:defRPr/>
            </a:pPr>
            <a:r>
              <a:rPr kumimoji="0" lang="ja-JP" altLang="en-US" sz="1400" b="0" i="0" u="none"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rPr>
              <a:t>（創薬支援・後発医薬品安定供給支援）</a:t>
            </a:r>
            <a:endParaRPr kumimoji="0" lang="en-US" altLang="ja-JP" sz="1400" b="0" i="0" u="none"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endParaRPr>
          </a:p>
          <a:p>
            <a:pPr marL="0" marR="0" lvl="0" indent="0" algn="just" defTabSz="457200" rtl="0" eaLnBrk="1" fontAlgn="auto" latinLnBrk="0" hangingPunct="1">
              <a:lnSpc>
                <a:spcPts val="1900"/>
              </a:lnSpc>
              <a:spcBef>
                <a:spcPts val="0"/>
              </a:spcBef>
              <a:spcAft>
                <a:spcPts val="0"/>
              </a:spcAft>
              <a:buClrTx/>
              <a:buSzTx/>
              <a:buFontTx/>
              <a:buNone/>
              <a:tabLst/>
              <a:defRPr/>
            </a:pPr>
            <a:endParaRPr kumimoji="0" lang="ja-JP" altLang="en-US" sz="1400" b="0" i="0" u="none"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endParaRPr>
          </a:p>
          <a:p>
            <a:pPr marL="0" marR="0" lvl="0" indent="0" algn="just" defTabSz="457200" rtl="0" eaLnBrk="1" fontAlgn="auto" latinLnBrk="0" hangingPunct="1">
              <a:lnSpc>
                <a:spcPts val="2200"/>
              </a:lnSpc>
              <a:spcBef>
                <a:spcPts val="0"/>
              </a:spcBef>
              <a:spcAft>
                <a:spcPts val="0"/>
              </a:spcAft>
              <a:buClrTx/>
              <a:buSzTx/>
              <a:buFontTx/>
              <a:buNone/>
              <a:tabLst/>
              <a:defRPr/>
            </a:pPr>
            <a:r>
              <a:rPr kumimoji="0" lang="ja-JP" altLang="en-US" sz="1400" b="0" i="0" u="none"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rPr>
              <a:t>　</a:t>
            </a:r>
            <a:r>
              <a:rPr kumimoji="0" lang="ja-JP" altLang="en-US" sz="1400" b="1" i="0" u="sng"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rPr>
              <a:t>医薬品産業を成長・基幹産業と位置付け、政府が一体となって、日本を「創薬の地」とするための支援を推進する。</a:t>
            </a:r>
          </a:p>
          <a:p>
            <a:pPr marL="0" marR="0" lvl="0" indent="0" algn="just" defTabSz="457200" rtl="0" eaLnBrk="1" fontAlgn="auto" latinLnBrk="0" hangingPunct="1">
              <a:lnSpc>
                <a:spcPts val="2200"/>
              </a:lnSpc>
              <a:spcBef>
                <a:spcPts val="0"/>
              </a:spcBef>
              <a:spcAft>
                <a:spcPts val="0"/>
              </a:spcAft>
              <a:buClrTx/>
              <a:buSzTx/>
              <a:buFontTx/>
              <a:buNone/>
              <a:tabLst/>
              <a:defRPr/>
            </a:pPr>
            <a:r>
              <a:rPr kumimoji="0" lang="ja-JP" altLang="en-US" sz="1400" b="1" i="0"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rPr>
              <a:t>　</a:t>
            </a:r>
            <a:r>
              <a:rPr kumimoji="0" lang="ja-JP" altLang="en-US" sz="1400" b="1" i="0" u="sng"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rPr>
              <a:t>優れた創薬シーズを基にしたスタートアップの創出を促進するため、大学等との間の橋渡しを行い、民間投資を呼び込む体制を強化する。創薬クラスターの発展支援や創薬を含めたディープテック領域のスタートアップ支援を強化することによって、革新的創薬の研究開発を加速する環境を整えるとともに、国際水準の臨床試験体制整備を進める。</a:t>
            </a:r>
          </a:p>
          <a:p>
            <a:pPr marL="0" marR="0" lvl="0" indent="0" algn="just" defTabSz="457200" rtl="0" eaLnBrk="1" fontAlgn="auto" latinLnBrk="0" hangingPunct="1">
              <a:lnSpc>
                <a:spcPts val="2200"/>
              </a:lnSpc>
              <a:spcBef>
                <a:spcPts val="0"/>
              </a:spcBef>
              <a:spcAft>
                <a:spcPts val="0"/>
              </a:spcAft>
              <a:buClrTx/>
              <a:buSzTx/>
              <a:buFontTx/>
              <a:buNone/>
              <a:tabLst/>
              <a:defRPr/>
            </a:pPr>
            <a:r>
              <a:rPr kumimoji="0" lang="ja-JP" altLang="en-US" sz="1400" b="1" i="0"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rPr>
              <a:t>　</a:t>
            </a:r>
            <a:r>
              <a:rPr kumimoji="0" lang="ja-JP" altLang="en-US" sz="1400" b="1" i="0" u="sng"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rPr>
              <a:t>令和７年度予算の編成過程において、官民連携の下、企業、大学等が安定的・継続的に創薬に取り組み、実用化につなげることができるよう、中長期的な支援スキームを検討し、国内外の多様なプレーヤーの参画を促す観点から、国による安定的な支援の在り方の検討を深める。</a:t>
            </a:r>
            <a:r>
              <a:rPr kumimoji="0" lang="en-US" altLang="ja-JP" sz="1400" i="0" u="none"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rPr>
              <a:t>2025 </a:t>
            </a:r>
            <a:r>
              <a:rPr kumimoji="0" lang="ja-JP" altLang="en-US" sz="1400" i="0" u="none"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rPr>
              <a:t>年度薬価改定に関しては、「経済財政運営と改革の基本方針</a:t>
            </a:r>
          </a:p>
          <a:p>
            <a:pPr marL="0" marR="0" lvl="0" indent="0" algn="just" defTabSz="457200" rtl="0" eaLnBrk="1" fontAlgn="auto" latinLnBrk="0" hangingPunct="1">
              <a:lnSpc>
                <a:spcPts val="2200"/>
              </a:lnSpc>
              <a:spcBef>
                <a:spcPts val="0"/>
              </a:spcBef>
              <a:spcAft>
                <a:spcPts val="0"/>
              </a:spcAft>
              <a:buClrTx/>
              <a:buSzTx/>
              <a:buFontTx/>
              <a:buNone/>
              <a:tabLst/>
              <a:defRPr/>
            </a:pPr>
            <a:r>
              <a:rPr kumimoji="0" lang="en-US" altLang="ja-JP" sz="1400" i="0" u="none"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rPr>
              <a:t>2024</a:t>
            </a:r>
            <a:r>
              <a:rPr kumimoji="0" lang="ja-JP" altLang="en-US" sz="1400" i="0" u="none"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rPr>
              <a:t>」において、「イノベーションの推進、安定供給確保の必要性、物価上昇など取り巻く環境の変化を踏まえ、国民皆保険の持続可能性を考慮しながら、その在り方について検討する」とされていることを踏まえ対応する。</a:t>
            </a:r>
          </a:p>
          <a:p>
            <a:pPr marL="0" marR="0" lvl="0" indent="0" algn="just" defTabSz="457200" rtl="0" eaLnBrk="1" fontAlgn="auto" latinLnBrk="0" hangingPunct="1">
              <a:lnSpc>
                <a:spcPts val="2200"/>
              </a:lnSpc>
              <a:spcBef>
                <a:spcPts val="0"/>
              </a:spcBef>
              <a:spcAft>
                <a:spcPts val="0"/>
              </a:spcAft>
              <a:buClrTx/>
              <a:buSzTx/>
              <a:buFontTx/>
              <a:buNone/>
              <a:tabLst/>
              <a:defRPr/>
            </a:pPr>
            <a:r>
              <a:rPr kumimoji="0" lang="ja-JP" altLang="en-US" sz="1400" b="0" i="0" u="none"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rPr>
              <a:t>　</a:t>
            </a:r>
            <a:r>
              <a:rPr kumimoji="0" lang="ja-JP" altLang="en-US" sz="1400" i="0" u="none"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rPr>
              <a:t>医学系研究者の研究活動と大学病院・医学部としての研究環境改善に係る取組を一体的に支援するとともに、ゲノムデータや次世代ｉＰＳ細胞の研究基盤に対する支援を充実する。ＡＭＥＤに対する研究開発支援について、調整費の柔軟な活用により、各省補助等事業の間の連携を確保し切れ目ない支援を行うとともに、事業の検討段階から出口志向の研究開発マネジメントを行うことによって、大学等が持つ有望な創薬シーズの企業への引き渡しを加速する。再生・細胞医療・遺伝子治療薬を生産する体制の構築に向け、国内受託製造拠点の整備を強力に支援する。</a:t>
            </a:r>
            <a:r>
              <a:rPr kumimoji="0" lang="ja-JP" altLang="en-US" sz="1400" b="0" i="0" u="none"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rPr>
              <a:t>プログラム医療機器を含め、革新的医療機器の創出に向けた産業振興拠点の強化を支援する。</a:t>
            </a:r>
            <a:endParaRPr kumimoji="0" lang="en-US" altLang="ja-JP" sz="1400" b="0" i="0" u="none"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endParaRPr>
          </a:p>
          <a:p>
            <a:pPr marL="0" marR="0" lvl="0" indent="0" algn="just" defTabSz="457200" rtl="0" eaLnBrk="1" fontAlgn="auto" latinLnBrk="0" hangingPunct="1">
              <a:lnSpc>
                <a:spcPts val="2200"/>
              </a:lnSpc>
              <a:spcBef>
                <a:spcPts val="0"/>
              </a:spcBef>
              <a:spcAft>
                <a:spcPts val="0"/>
              </a:spcAft>
              <a:buClrTx/>
              <a:buSzTx/>
              <a:buFontTx/>
              <a:buNone/>
              <a:tabLst/>
              <a:defRPr/>
            </a:pPr>
            <a:r>
              <a:rPr kumimoji="0" lang="ja-JP" altLang="en-US" sz="1400" b="0" i="0" u="none"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rPr>
              <a:t>（略）</a:t>
            </a:r>
            <a:endParaRPr kumimoji="0" lang="en-US" altLang="ja-JP" sz="1400" b="0" i="0" u="none" strike="noStrike" kern="100" cap="none" spc="0" normalizeH="0" baseline="0" noProof="0">
              <a:ln>
                <a:noFill/>
              </a:ln>
              <a:solidFill>
                <a:srgbClr val="000000"/>
              </a:solidFill>
              <a:effectLst/>
              <a:uLnTx/>
              <a:uFillTx/>
              <a:latin typeface="メイリオ"/>
              <a:ea typeface="メイリオ"/>
              <a:cs typeface="Times New Roman" panose="02020603050405020304" pitchFamily="18" charset="0"/>
            </a:endParaRPr>
          </a:p>
        </p:txBody>
      </p:sp>
      <p:sp>
        <p:nvSpPr>
          <p:cNvPr id="4" name="スライド番号プレースホルダー 2">
            <a:extLst>
              <a:ext uri="{FF2B5EF4-FFF2-40B4-BE49-F238E27FC236}">
                <a16:creationId xmlns:a16="http://schemas.microsoft.com/office/drawing/2014/main" id="{27AB74EB-B049-EE5A-D853-7411864AC4E6}"/>
              </a:ext>
            </a:extLst>
          </p:cNvPr>
          <p:cNvSpPr txBox="1">
            <a:spLocks/>
          </p:cNvSpPr>
          <p:nvPr/>
        </p:nvSpPr>
        <p:spPr>
          <a:xfrm>
            <a:off x="9213746" y="6641316"/>
            <a:ext cx="630513" cy="278421"/>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4276035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1617" y="614156"/>
            <a:ext cx="984276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1617" y="345133"/>
            <a:ext cx="5041180" cy="234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施策名：創薬エコシステム発展支援事業</a:t>
            </a:r>
          </a:p>
        </p:txBody>
      </p:sp>
      <p:sp>
        <p:nvSpPr>
          <p:cNvPr id="2" name="テキスト ボックス 1"/>
          <p:cNvSpPr txBox="1"/>
          <p:nvPr/>
        </p:nvSpPr>
        <p:spPr>
          <a:xfrm>
            <a:off x="31617" y="583517"/>
            <a:ext cx="1557301" cy="297774"/>
          </a:xfrm>
          <a:prstGeom prst="rect">
            <a:avLst/>
          </a:prstGeom>
          <a:noFill/>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sng"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　施策の目的</a:t>
            </a:r>
          </a:p>
        </p:txBody>
      </p:sp>
      <p:sp>
        <p:nvSpPr>
          <p:cNvPr id="10" name="テキスト ボックス 9"/>
          <p:cNvSpPr txBox="1"/>
          <p:nvPr/>
        </p:nvSpPr>
        <p:spPr>
          <a:xfrm>
            <a:off x="31616" y="1550692"/>
            <a:ext cx="1557301" cy="297774"/>
          </a:xfrm>
          <a:prstGeom prst="rect">
            <a:avLst/>
          </a:prstGeom>
          <a:noFill/>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sng"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　施策の概要</a:t>
            </a:r>
          </a:p>
        </p:txBody>
      </p:sp>
      <p:sp>
        <p:nvSpPr>
          <p:cNvPr id="11" name="テキスト ボックス 10"/>
          <p:cNvSpPr txBox="1"/>
          <p:nvPr/>
        </p:nvSpPr>
        <p:spPr>
          <a:xfrm>
            <a:off x="31268" y="2517664"/>
            <a:ext cx="7393302" cy="297774"/>
          </a:xfrm>
          <a:prstGeom prst="rect">
            <a:avLst/>
          </a:prstGeom>
          <a:noFill/>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sng"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④　施策のスキーム図、実施要件（対象、補助率等）等　</a:t>
            </a:r>
          </a:p>
        </p:txBody>
      </p:sp>
      <p:sp>
        <p:nvSpPr>
          <p:cNvPr id="14" name="テキスト ボックス 13"/>
          <p:cNvSpPr txBox="1"/>
          <p:nvPr/>
        </p:nvSpPr>
        <p:spPr>
          <a:xfrm>
            <a:off x="2562" y="5684876"/>
            <a:ext cx="7422008" cy="297774"/>
          </a:xfrm>
          <a:prstGeom prst="rect">
            <a:avLst/>
          </a:prstGeom>
          <a:noFill/>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sng"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⑤ 成果イメージ（経済効果、雇用の下支え・創出効果、波及プロセスを含む）</a:t>
            </a:r>
          </a:p>
        </p:txBody>
      </p:sp>
      <p:sp>
        <p:nvSpPr>
          <p:cNvPr id="18" name="テキスト ボックス 17"/>
          <p:cNvSpPr txBox="1"/>
          <p:nvPr/>
        </p:nvSpPr>
        <p:spPr>
          <a:xfrm>
            <a:off x="90859" y="874441"/>
            <a:ext cx="7927804" cy="498855"/>
          </a:xfrm>
          <a:prstGeom prst="rect">
            <a:avLst/>
          </a:prstGeom>
          <a:noFill/>
          <a:ln>
            <a:solidFill>
              <a:srgbClr val="0070C0"/>
            </a:solidFill>
          </a:ln>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我が国の成長産業・基幹産業である医薬品産業について、日本を世界の人々に貢献できる「創薬の地」とするため、アカデミアシーズ等の実用化に向けた橋渡しの支援を行う。</a:t>
            </a:r>
          </a:p>
        </p:txBody>
      </p:sp>
      <p:sp>
        <p:nvSpPr>
          <p:cNvPr id="19" name="テキスト ボックス 18"/>
          <p:cNvSpPr txBox="1"/>
          <p:nvPr/>
        </p:nvSpPr>
        <p:spPr>
          <a:xfrm>
            <a:off x="78514" y="1827591"/>
            <a:ext cx="9611662" cy="708656"/>
          </a:xfrm>
          <a:prstGeom prst="rect">
            <a:avLst/>
          </a:prstGeom>
          <a:noFill/>
          <a:ln>
            <a:solidFill>
              <a:srgbClr val="0070C0"/>
            </a:solidFill>
          </a:ln>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我が国の優れた創薬シーズを、早期にスタートアップ化できるよう、創薬の経験を有する研究開発支援者による実用化に向けたアカデミアシーズ等への研究支援、ターゲット・コンセプト検証試験、スタートアップ設立支援、当該スタートアップの研究開発支援等を実施する。</a:t>
            </a:r>
          </a:p>
        </p:txBody>
      </p:sp>
      <p:sp>
        <p:nvSpPr>
          <p:cNvPr id="21" name="テキスト ボックス 20"/>
          <p:cNvSpPr txBox="1"/>
          <p:nvPr/>
        </p:nvSpPr>
        <p:spPr>
          <a:xfrm>
            <a:off x="83549" y="6035077"/>
            <a:ext cx="9517481" cy="708656"/>
          </a:xfrm>
          <a:prstGeom prst="rect">
            <a:avLst/>
          </a:prstGeom>
          <a:noFill/>
          <a:ln>
            <a:solidFill>
              <a:srgbClr val="0070C0"/>
            </a:solidFill>
          </a:ln>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endParaRPr kumimoji="1" lang="en-US" altLang="ja-JP" sz="13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優れた創薬シーズの実用化を通じて、アカデミアや創薬スタートアップに対する民間投資を呼び込むことが可能。</a:t>
            </a:r>
            <a:endParaRPr kumimoji="1" lang="en-US" altLang="ja-JP" sz="13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54260" rtl="0" eaLnBrk="1" fontAlgn="auto" latinLnBrk="0" hangingPunct="1">
              <a:lnSpc>
                <a:spcPct val="100000"/>
              </a:lnSpc>
              <a:spcBef>
                <a:spcPts val="0"/>
              </a:spcBef>
              <a:spcAft>
                <a:spcPts val="0"/>
              </a:spcAft>
              <a:buClrTx/>
              <a:buSzTx/>
              <a:buFontTx/>
              <a:buNone/>
              <a:tabLst/>
              <a:defRPr/>
            </a:pPr>
            <a:endParaRPr kumimoji="1" lang="ja-JP" altLang="en-US" sz="13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正方形/長方形 14"/>
          <p:cNvSpPr/>
          <p:nvPr/>
        </p:nvSpPr>
        <p:spPr>
          <a:xfrm>
            <a:off x="7671" y="-22883"/>
            <a:ext cx="7080988" cy="302513"/>
          </a:xfrm>
          <a:prstGeom prst="rect">
            <a:avLst/>
          </a:prstGeom>
          <a:noFill/>
          <a:ln w="25400" cap="flat" cmpd="sng" algn="ctr">
            <a:noFill/>
            <a:prstDash val="solid"/>
          </a:ln>
          <a:effectLst/>
        </p:spPr>
        <p:txBody>
          <a:bodyPr rtlCol="0" anchor="ctr" anchorCtr="0"/>
          <a:lstStyle/>
          <a:p>
            <a:pPr marL="0" marR="0" lvl="0" indent="0" algn="l" defTabSz="871789"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○創薬エコシステム・創薬クラスターの発展支援</a:t>
            </a:r>
            <a:r>
              <a:rPr kumimoji="0" lang="en-US" altLang="ja-JP" sz="12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12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正方形/長方形 15"/>
          <p:cNvSpPr/>
          <p:nvPr/>
        </p:nvSpPr>
        <p:spPr>
          <a:xfrm>
            <a:off x="5042646" y="26989"/>
            <a:ext cx="2234271" cy="55313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435894" rtl="0" eaLnBrk="1" fontAlgn="auto" latinLnBrk="0" hangingPunct="1">
              <a:lnSpc>
                <a:spcPts val="1430"/>
              </a:lnSpc>
              <a:spcBef>
                <a:spcPts val="0"/>
              </a:spcBef>
              <a:spcAft>
                <a:spcPts val="0"/>
              </a:spcAft>
              <a:buClrTx/>
              <a:buSzTx/>
              <a:buFontTx/>
              <a:buNone/>
              <a:tabLst>
                <a:tab pos="2479150" algn="r"/>
                <a:tab pos="3425102" algn="r"/>
              </a:tabLst>
              <a:defRPr/>
            </a:pPr>
            <a:r>
              <a:rPr kumimoji="1" lang="zh-TW" altLang="en-US" sz="1200" b="0" i="0" u="none" strike="noStrike" kern="1200" cap="none" spc="0" normalizeH="0" baseline="0" noProof="0">
                <a:ln>
                  <a:noFill/>
                </a:ln>
                <a:solidFill>
                  <a:prstClr val="black"/>
                </a:solidFill>
                <a:effectLst/>
                <a:uLnTx/>
                <a:uFillTx/>
                <a:latin typeface="ＭＳ Ｐゴシック"/>
                <a:ea typeface="ＭＳ Ｐゴシック"/>
                <a:cs typeface="+mn-cs"/>
              </a:rPr>
              <a:t>令和</a:t>
            </a:r>
            <a:r>
              <a:rPr kumimoji="1" lang="ja-JP" altLang="en-US" sz="1200" b="0" i="0" u="none" strike="noStrike" kern="1200" cap="none" spc="0" normalizeH="0" baseline="0" noProof="0">
                <a:ln>
                  <a:noFill/>
                </a:ln>
                <a:solidFill>
                  <a:prstClr val="black"/>
                </a:solidFill>
                <a:effectLst/>
                <a:uLnTx/>
                <a:uFillTx/>
                <a:latin typeface="ＭＳ Ｐゴシック"/>
                <a:ea typeface="ＭＳ Ｐゴシック"/>
                <a:cs typeface="+mn-cs"/>
              </a:rPr>
              <a:t>６</a:t>
            </a:r>
            <a:r>
              <a:rPr kumimoji="1" lang="zh-TW" altLang="en-US" sz="1200" b="0" i="0" u="none" strike="noStrike" kern="1200" cap="none" spc="0" normalizeH="0" baseline="0" noProof="0">
                <a:ln>
                  <a:noFill/>
                </a:ln>
                <a:solidFill>
                  <a:prstClr val="black"/>
                </a:solidFill>
                <a:effectLst/>
                <a:uLnTx/>
                <a:uFillTx/>
                <a:latin typeface="ＭＳ Ｐゴシック"/>
                <a:ea typeface="ＭＳ Ｐゴシック"/>
                <a:cs typeface="+mn-cs"/>
              </a:rPr>
              <a:t>年度</a:t>
            </a:r>
            <a:r>
              <a:rPr kumimoji="1" lang="ja-JP" altLang="en-US" sz="1200" b="0" i="0" u="none" strike="noStrike" kern="1200" cap="none" spc="0" normalizeH="0" baseline="0" noProof="0">
                <a:ln>
                  <a:noFill/>
                </a:ln>
                <a:solidFill>
                  <a:prstClr val="black"/>
                </a:solidFill>
                <a:effectLst/>
                <a:uLnTx/>
                <a:uFillTx/>
                <a:latin typeface="ＭＳ Ｐゴシック"/>
                <a:ea typeface="ＭＳ Ｐゴシック"/>
                <a:cs typeface="+mn-cs"/>
              </a:rPr>
              <a:t>補正予算案</a:t>
            </a:r>
            <a:r>
              <a:rPr kumimoji="1" lang="ja-JP" altLang="en-US" sz="1100" b="0" i="0" u="none" strike="noStrike" kern="1200" cap="none" spc="0" normalizeH="0" baseline="0" noProof="0">
                <a:ln>
                  <a:noFill/>
                </a:ln>
                <a:solidFill>
                  <a:prstClr val="black"/>
                </a:solidFill>
                <a:effectLst/>
                <a:uLnTx/>
                <a:uFillTx/>
                <a:latin typeface="ＭＳ Ｐゴシック"/>
                <a:ea typeface="ＭＳ Ｐゴシック"/>
                <a:cs typeface="+mn-cs"/>
              </a:rPr>
              <a:t>　</a:t>
            </a:r>
            <a:r>
              <a:rPr kumimoji="1" lang="en-US" altLang="ja-JP" sz="1400" b="0" i="0" u="none" strike="noStrike" kern="1200" cap="none" spc="0" normalizeH="0" baseline="0" noProof="0">
                <a:ln>
                  <a:noFill/>
                </a:ln>
                <a:solidFill>
                  <a:prstClr val="black"/>
                </a:solidFill>
                <a:effectLst/>
                <a:uLnTx/>
                <a:uFillTx/>
                <a:latin typeface="ＭＳ Ｐゴシック"/>
                <a:ea typeface="ＭＳ Ｐゴシック"/>
                <a:cs typeface="+mn-cs"/>
              </a:rPr>
              <a:t>30</a:t>
            </a:r>
            <a:r>
              <a:rPr kumimoji="1" lang="zh-TW" altLang="en-US" sz="1050" b="0" i="0" u="none" strike="noStrike" kern="1200" cap="none" spc="0" normalizeH="0" baseline="0" noProof="0">
                <a:ln>
                  <a:noFill/>
                </a:ln>
                <a:solidFill>
                  <a:prstClr val="black"/>
                </a:solidFill>
                <a:effectLst/>
                <a:uLnTx/>
                <a:uFillTx/>
                <a:latin typeface="ＭＳ Ｐゴシック"/>
                <a:ea typeface="ＭＳ Ｐゴシック"/>
                <a:cs typeface="+mn-cs"/>
              </a:rPr>
              <a:t>億円</a:t>
            </a:r>
            <a:endParaRPr kumimoji="0" lang="en-US" altLang="zh-TW" sz="1000" b="0" i="0" u="none" strike="noStrike" kern="0" cap="none" spc="0" normalizeH="0" baseline="0" noProof="0">
              <a:ln>
                <a:noFill/>
              </a:ln>
              <a:solidFill>
                <a:srgbClr val="FF0000"/>
              </a:solidFill>
              <a:effectLst/>
              <a:uLnTx/>
              <a:uFillTx/>
              <a:latin typeface="ＭＳ Ｐゴシック"/>
              <a:ea typeface="ＭＳ Ｐゴシック"/>
              <a:cs typeface="+mn-cs"/>
            </a:endParaRPr>
          </a:p>
        </p:txBody>
      </p:sp>
      <p:sp>
        <p:nvSpPr>
          <p:cNvPr id="20" name="テキスト ボックス 19"/>
          <p:cNvSpPr txBox="1"/>
          <p:nvPr/>
        </p:nvSpPr>
        <p:spPr bwMode="gray">
          <a:xfrm>
            <a:off x="7348295" y="124573"/>
            <a:ext cx="2557705" cy="359569"/>
          </a:xfrm>
          <a:prstGeom prst="rect">
            <a:avLst/>
          </a:prstGeom>
          <a:noFill/>
        </p:spPr>
        <p:txBody>
          <a:bodyPr wrap="square" lIns="68647" tIns="34324" rIns="68647" bIns="34324" rtlCol="0" anchor="t" anchorCtr="0">
            <a:noAutofit/>
          </a:bodyPr>
          <a:lstStyle/>
          <a:p>
            <a:pPr marL="0" marR="0" lvl="0" indent="0" algn="r" defTabSz="435894" rtl="0" eaLnBrk="1" fontAlgn="auto" latinLnBrk="0" hangingPunct="1">
              <a:lnSpc>
                <a:spcPct val="100000"/>
              </a:lnSpc>
              <a:spcBef>
                <a:spcPts val="0"/>
              </a:spcBef>
              <a:spcAft>
                <a:spcPts val="0"/>
              </a:spcAft>
              <a:buClr>
                <a:prstClr val="black"/>
              </a:buClr>
              <a:buSzTx/>
              <a:buFontTx/>
              <a:buNone/>
              <a:tabLst/>
              <a:defRPr/>
            </a:pPr>
            <a:r>
              <a:rPr kumimoji="0" lang="ja-JP" altLang="en-US" sz="1144"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医政局医薬産業振興・医療情報企画課</a:t>
            </a:r>
            <a:endParaRPr kumimoji="0" lang="en-US" altLang="ja-JP" sz="1144"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r" defTabSz="435894" rtl="0" eaLnBrk="1" fontAlgn="auto" latinLnBrk="0" hangingPunct="1">
              <a:lnSpc>
                <a:spcPct val="100000"/>
              </a:lnSpc>
              <a:spcBef>
                <a:spcPts val="0"/>
              </a:spcBef>
              <a:spcAft>
                <a:spcPts val="0"/>
              </a:spcAft>
              <a:buClr>
                <a:prstClr val="black"/>
              </a:buClr>
              <a:buSzTx/>
              <a:buFontTx/>
              <a:buNone/>
              <a:tabLst/>
              <a:defRPr/>
            </a:pPr>
            <a:r>
              <a:rPr kumimoji="0" lang="ja-JP" altLang="en-US" sz="1144"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（内線</a:t>
            </a:r>
            <a:r>
              <a:rPr kumimoji="0" lang="en-US" altLang="ja-JP" sz="1144"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2524</a:t>
            </a:r>
            <a:r>
              <a:rPr kumimoji="0" lang="ja-JP" altLang="en-US" sz="1144"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144"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8251</a:t>
            </a:r>
            <a:r>
              <a:rPr kumimoji="0" lang="ja-JP" altLang="en-US" sz="1144"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3" name="テキスト ボックス 22"/>
          <p:cNvSpPr txBox="1"/>
          <p:nvPr/>
        </p:nvSpPr>
        <p:spPr>
          <a:xfrm>
            <a:off x="8018664" y="590450"/>
            <a:ext cx="1855720" cy="297774"/>
          </a:xfrm>
          <a:prstGeom prst="rect">
            <a:avLst/>
          </a:prstGeom>
          <a:noFill/>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sng"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　対策の柱との関係</a:t>
            </a:r>
          </a:p>
        </p:txBody>
      </p:sp>
      <p:graphicFrame>
        <p:nvGraphicFramePr>
          <p:cNvPr id="8" name="表 7">
            <a:extLst>
              <a:ext uri="{FF2B5EF4-FFF2-40B4-BE49-F238E27FC236}">
                <a16:creationId xmlns:a16="http://schemas.microsoft.com/office/drawing/2014/main" id="{7350958B-2AB9-F93C-75E9-73CEC9EE7AD7}"/>
              </a:ext>
            </a:extLst>
          </p:cNvPr>
          <p:cNvGraphicFramePr>
            <a:graphicFrameLocks noGrp="1"/>
          </p:cNvGraphicFramePr>
          <p:nvPr/>
        </p:nvGraphicFramePr>
        <p:xfrm>
          <a:off x="8520451" y="948685"/>
          <a:ext cx="852144" cy="692101"/>
        </p:xfrm>
        <a:graphic>
          <a:graphicData uri="http://schemas.openxmlformats.org/drawingml/2006/table">
            <a:tbl>
              <a:tblPr firstRow="1" bandRow="1">
                <a:tableStyleId>{5940675A-B579-460E-94D1-54222C63F5DA}</a:tableStyleId>
              </a:tblPr>
              <a:tblGrid>
                <a:gridCol w="284048">
                  <a:extLst>
                    <a:ext uri="{9D8B030D-6E8A-4147-A177-3AD203B41FA5}">
                      <a16:colId xmlns:a16="http://schemas.microsoft.com/office/drawing/2014/main" val="20000"/>
                    </a:ext>
                  </a:extLst>
                </a:gridCol>
                <a:gridCol w="284048">
                  <a:extLst>
                    <a:ext uri="{9D8B030D-6E8A-4147-A177-3AD203B41FA5}">
                      <a16:colId xmlns:a16="http://schemas.microsoft.com/office/drawing/2014/main" val="2586193642"/>
                    </a:ext>
                  </a:extLst>
                </a:gridCol>
                <a:gridCol w="284048">
                  <a:extLst>
                    <a:ext uri="{9D8B030D-6E8A-4147-A177-3AD203B41FA5}">
                      <a16:colId xmlns:a16="http://schemas.microsoft.com/office/drawing/2014/main" val="20002"/>
                    </a:ext>
                  </a:extLst>
                </a:gridCol>
              </a:tblGrid>
              <a:tr h="174364">
                <a:tc>
                  <a:txBody>
                    <a:bodyPr/>
                    <a:lstStyle/>
                    <a:p>
                      <a:pPr algn="ctr"/>
                      <a:r>
                        <a:rPr kumimoji="1" lang="en-US" altLang="ja-JP" sz="1100">
                          <a:latin typeface="+mn-ea"/>
                          <a:ea typeface="+mn-ea"/>
                        </a:rPr>
                        <a:t>Ⅰ</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0902" rtl="0" eaLnBrk="1" fontAlgn="auto" latinLnBrk="0" hangingPunct="1">
                        <a:lnSpc>
                          <a:spcPct val="100000"/>
                        </a:lnSpc>
                        <a:spcBef>
                          <a:spcPts val="0"/>
                        </a:spcBef>
                        <a:spcAft>
                          <a:spcPts val="0"/>
                        </a:spcAft>
                        <a:buClrTx/>
                        <a:buSzTx/>
                        <a:buFontTx/>
                        <a:buNone/>
                        <a:tabLst/>
                        <a:defRPr/>
                      </a:pPr>
                      <a:r>
                        <a:rPr kumimoji="1" lang="en-US" altLang="ja-JP" sz="1100">
                          <a:latin typeface="+mn-ea"/>
                          <a:ea typeface="+mn-ea"/>
                        </a:rPr>
                        <a:t>Ⅱ</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0902" rtl="0" eaLnBrk="1" fontAlgn="auto" latinLnBrk="0" hangingPunct="1">
                        <a:lnSpc>
                          <a:spcPct val="100000"/>
                        </a:lnSpc>
                        <a:spcBef>
                          <a:spcPts val="0"/>
                        </a:spcBef>
                        <a:spcAft>
                          <a:spcPts val="0"/>
                        </a:spcAft>
                        <a:buClrTx/>
                        <a:buSzTx/>
                        <a:buFontTx/>
                        <a:buNone/>
                        <a:tabLst/>
                        <a:defRPr/>
                      </a:pPr>
                      <a:r>
                        <a:rPr kumimoji="1" lang="en-US" altLang="ja-JP" sz="1100">
                          <a:latin typeface="+mn-ea"/>
                          <a:ea typeface="+mn-ea"/>
                        </a:rPr>
                        <a:t>Ⅲ</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3544662"/>
                  </a:ext>
                </a:extLst>
              </a:tr>
              <a:tr h="517737">
                <a:tc>
                  <a:txBody>
                    <a:bodyPr/>
                    <a:lstStyle/>
                    <a:p>
                      <a:pPr marL="0" marR="0" lvl="0" indent="0" algn="ctr" defTabSz="954260" rtl="0" eaLnBrk="1" fontAlgn="auto" latinLnBrk="0" hangingPunct="1">
                        <a:lnSpc>
                          <a:spcPct val="100000"/>
                        </a:lnSpc>
                        <a:spcBef>
                          <a:spcPts val="0"/>
                        </a:spcBef>
                        <a:spcAft>
                          <a:spcPts val="0"/>
                        </a:spcAft>
                        <a:buClrTx/>
                        <a:buSzTx/>
                        <a:buFontTx/>
                        <a:buNone/>
                        <a:tabLst/>
                        <a:defRPr/>
                      </a:pPr>
                      <a:r>
                        <a:rPr kumimoji="1" lang="ja-JP" altLang="en-US" sz="1100">
                          <a:latin typeface="+mn-ea"/>
                          <a:ea typeface="+mn-ea"/>
                        </a:rPr>
                        <a:t>○</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353571"/>
                  </a:ext>
                </a:extLst>
              </a:tr>
            </a:tbl>
          </a:graphicData>
        </a:graphic>
      </p:graphicFrame>
      <p:sp>
        <p:nvSpPr>
          <p:cNvPr id="46" name="正方形/長方形 45">
            <a:extLst>
              <a:ext uri="{FF2B5EF4-FFF2-40B4-BE49-F238E27FC236}">
                <a16:creationId xmlns:a16="http://schemas.microsoft.com/office/drawing/2014/main" id="{4E1F8F98-8452-3C12-D6FE-84D873E87F4A}"/>
              </a:ext>
            </a:extLst>
          </p:cNvPr>
          <p:cNvSpPr/>
          <p:nvPr/>
        </p:nvSpPr>
        <p:spPr>
          <a:xfrm>
            <a:off x="627690" y="3398025"/>
            <a:ext cx="1402376" cy="1472724"/>
          </a:xfrm>
          <a:prstGeom prst="rect">
            <a:avLst/>
          </a:prstGeom>
          <a:solidFill>
            <a:srgbClr val="103185"/>
          </a:solidFill>
          <a:ln w="28575" cap="flat" cmpd="sng" algn="ctr">
            <a:noFill/>
            <a:prstDash val="solid"/>
            <a:miter lim="800000"/>
          </a:ln>
          <a:effectLst/>
        </p:spPr>
        <p:txBody>
          <a:bodyPr rtlCol="0" anchor="ctr"/>
          <a:lstStyle/>
          <a:p>
            <a:pPr marL="0" marR="0" lvl="0" indent="0" algn="ctr" defTabSz="871789" rtl="0" eaLnBrk="1" fontAlgn="auto" latinLnBrk="0" hangingPunct="1">
              <a:lnSpc>
                <a:spcPct val="100000"/>
              </a:lnSpc>
              <a:spcBef>
                <a:spcPts val="0"/>
              </a:spcBef>
              <a:spcAft>
                <a:spcPts val="0"/>
              </a:spcAft>
              <a:buClrTx/>
              <a:buSzTx/>
              <a:buFontTx/>
              <a:buNone/>
              <a:tabLst/>
              <a:defRPr/>
            </a:pPr>
            <a:r>
              <a:rPr kumimoji="0" lang="ja-JP" altLang="en-US" sz="1716" b="1" i="0" u="none" strike="noStrike" kern="0" cap="none" spc="0" normalizeH="0" baseline="0" noProof="0">
                <a:ln>
                  <a:noFill/>
                </a:ln>
                <a:solidFill>
                  <a:prstClr val="white"/>
                </a:solidFill>
                <a:effectLst/>
                <a:uLnTx/>
                <a:uFillTx/>
                <a:latin typeface="Segoe UI"/>
                <a:ea typeface="メイリオ"/>
                <a:cs typeface="+mn-cs"/>
              </a:rPr>
              <a:t>厚生労働省　</a:t>
            </a:r>
          </a:p>
        </p:txBody>
      </p:sp>
      <p:sp>
        <p:nvSpPr>
          <p:cNvPr id="47" name="正方形/長方形 46">
            <a:extLst>
              <a:ext uri="{FF2B5EF4-FFF2-40B4-BE49-F238E27FC236}">
                <a16:creationId xmlns:a16="http://schemas.microsoft.com/office/drawing/2014/main" id="{D9C81CC6-6BC9-8196-F1DC-C311BE3A35FC}"/>
              </a:ext>
            </a:extLst>
          </p:cNvPr>
          <p:cNvSpPr/>
          <p:nvPr/>
        </p:nvSpPr>
        <p:spPr>
          <a:xfrm>
            <a:off x="3217679" y="3398025"/>
            <a:ext cx="1402376" cy="1472724"/>
          </a:xfrm>
          <a:prstGeom prst="rect">
            <a:avLst/>
          </a:prstGeom>
          <a:solidFill>
            <a:srgbClr val="66BAB7"/>
          </a:solidFill>
          <a:ln w="28575" cap="flat" cmpd="sng" algn="ctr">
            <a:noFill/>
            <a:prstDash val="solid"/>
            <a:miter lim="800000"/>
          </a:ln>
          <a:effectLst/>
        </p:spPr>
        <p:txBody>
          <a:bodyPr rtlCol="0" anchor="ctr"/>
          <a:lstStyle/>
          <a:p>
            <a:pPr marL="0" marR="0" lvl="0" indent="0" algn="ctr" defTabSz="871789" rtl="0" eaLnBrk="1" fontAlgn="auto" latinLnBrk="0" hangingPunct="1">
              <a:lnSpc>
                <a:spcPct val="100000"/>
              </a:lnSpc>
              <a:spcBef>
                <a:spcPts val="0"/>
              </a:spcBef>
              <a:spcAft>
                <a:spcPts val="0"/>
              </a:spcAft>
              <a:buClrTx/>
              <a:buSzTx/>
              <a:buFontTx/>
              <a:buNone/>
              <a:tabLst/>
              <a:defRPr/>
            </a:pPr>
            <a:r>
              <a:rPr kumimoji="0" lang="ja-JP" altLang="en-US" sz="1716" b="1" i="0" u="none" strike="noStrike" kern="0" cap="none" spc="0" normalizeH="0" baseline="0" noProof="0">
                <a:ln>
                  <a:noFill/>
                </a:ln>
                <a:solidFill>
                  <a:prstClr val="white"/>
                </a:solidFill>
                <a:effectLst/>
                <a:uLnTx/>
                <a:uFillTx/>
                <a:latin typeface="Segoe UI"/>
                <a:ea typeface="メイリオ"/>
                <a:cs typeface="+mn-cs"/>
              </a:rPr>
              <a:t>事業者</a:t>
            </a:r>
          </a:p>
        </p:txBody>
      </p:sp>
      <p:cxnSp>
        <p:nvCxnSpPr>
          <p:cNvPr id="48" name="直線矢印コネクタ 47">
            <a:extLst>
              <a:ext uri="{FF2B5EF4-FFF2-40B4-BE49-F238E27FC236}">
                <a16:creationId xmlns:a16="http://schemas.microsoft.com/office/drawing/2014/main" id="{3C122471-D2F9-584C-1BBE-EF6D45437B3F}"/>
              </a:ext>
            </a:extLst>
          </p:cNvPr>
          <p:cNvCxnSpPr>
            <a:stCxn id="46" idx="3"/>
            <a:endCxn id="47" idx="1"/>
          </p:cNvCxnSpPr>
          <p:nvPr/>
        </p:nvCxnSpPr>
        <p:spPr>
          <a:xfrm>
            <a:off x="2030066" y="4134387"/>
            <a:ext cx="11876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18E8134B-A789-29A4-F6B3-E8DCCE014619}"/>
              </a:ext>
            </a:extLst>
          </p:cNvPr>
          <p:cNvSpPr txBox="1"/>
          <p:nvPr/>
        </p:nvSpPr>
        <p:spPr>
          <a:xfrm>
            <a:off x="2030066" y="3779634"/>
            <a:ext cx="1187613" cy="297774"/>
          </a:xfrm>
          <a:prstGeom prst="rect">
            <a:avLst/>
          </a:prstGeom>
          <a:noFill/>
        </p:spPr>
        <p:txBody>
          <a:bodyPr wrap="square" rtlCol="0">
            <a:spAutoFit/>
          </a:bodyPr>
          <a:lstStyle/>
          <a:p>
            <a:pPr marL="0" marR="0" lvl="0" indent="0" algn="ctr" defTabSz="954260" rtl="0" eaLnBrk="1" fontAlgn="auto" latinLnBrk="0" hangingPunct="1">
              <a:lnSpc>
                <a:spcPct val="100000"/>
              </a:lnSpc>
              <a:spcBef>
                <a:spcPts val="0"/>
              </a:spcBef>
              <a:spcAft>
                <a:spcPts val="0"/>
              </a:spcAft>
              <a:buClrTx/>
              <a:buSzTx/>
              <a:buFontTx/>
              <a:buNone/>
              <a:tabLst/>
              <a:defRPr/>
            </a:pPr>
            <a:r>
              <a:rPr kumimoji="1" lang="ja-JP" altLang="en-US" sz="133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委託</a:t>
            </a:r>
          </a:p>
        </p:txBody>
      </p:sp>
      <p:grpSp>
        <p:nvGrpSpPr>
          <p:cNvPr id="50" name="グループ化 49">
            <a:extLst>
              <a:ext uri="{FF2B5EF4-FFF2-40B4-BE49-F238E27FC236}">
                <a16:creationId xmlns:a16="http://schemas.microsoft.com/office/drawing/2014/main" id="{EF67CCB9-801F-16BE-74BF-273657106192}"/>
              </a:ext>
            </a:extLst>
          </p:cNvPr>
          <p:cNvGrpSpPr/>
          <p:nvPr/>
        </p:nvGrpSpPr>
        <p:grpSpPr>
          <a:xfrm>
            <a:off x="7913441" y="3770022"/>
            <a:ext cx="1278693" cy="1077764"/>
            <a:chOff x="6102050" y="3423529"/>
            <a:chExt cx="1341148" cy="1130405"/>
          </a:xfrm>
        </p:grpSpPr>
        <p:pic>
          <p:nvPicPr>
            <p:cNvPr id="51" name="グラフィックス 50" descr="都市 単色塗りつぶし">
              <a:extLst>
                <a:ext uri="{FF2B5EF4-FFF2-40B4-BE49-F238E27FC236}">
                  <a16:creationId xmlns:a16="http://schemas.microsoft.com/office/drawing/2014/main" id="{87CA9033-BF9E-50D4-6F9D-90F8B7BB75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7543" y="3423529"/>
              <a:ext cx="860490" cy="860490"/>
            </a:xfrm>
            <a:prstGeom prst="rect">
              <a:avLst/>
            </a:prstGeom>
          </p:spPr>
        </p:pic>
        <p:sp>
          <p:nvSpPr>
            <p:cNvPr id="52" name="角丸四角形 12">
              <a:extLst>
                <a:ext uri="{FF2B5EF4-FFF2-40B4-BE49-F238E27FC236}">
                  <a16:creationId xmlns:a16="http://schemas.microsoft.com/office/drawing/2014/main" id="{9E79AF15-E315-D9E7-46E3-DC45A8B01F1E}"/>
                </a:ext>
              </a:extLst>
            </p:cNvPr>
            <p:cNvSpPr/>
            <p:nvPr/>
          </p:nvSpPr>
          <p:spPr>
            <a:xfrm>
              <a:off x="6102050" y="4185937"/>
              <a:ext cx="1341148" cy="367997"/>
            </a:xfrm>
            <a:prstGeom prst="roundRect">
              <a:avLst>
                <a:gd name="adj" fmla="val 0"/>
              </a:avLst>
            </a:prstGeom>
            <a:solidFill>
              <a:srgbClr val="DB4D6D"/>
            </a:solidFill>
          </p:spPr>
          <p:txBody>
            <a:bodyPr lIns="34324" rIns="34324" anchor="ctr"/>
            <a:lstStyle/>
            <a:p>
              <a:pPr marL="0" marR="0" lvl="0" indent="0" algn="ctr" defTabSz="563512" rtl="0" eaLnBrk="1" fontAlgn="auto" latinLnBrk="0" hangingPunct="1">
                <a:lnSpc>
                  <a:spcPct val="130000"/>
                </a:lnSpc>
                <a:spcBef>
                  <a:spcPts val="0"/>
                </a:spcBef>
                <a:spcAft>
                  <a:spcPts val="759"/>
                </a:spcAft>
                <a:buClrTx/>
                <a:buSzTx/>
                <a:buFontTx/>
                <a:buNone/>
                <a:tabLst/>
                <a:defRPr/>
              </a:pPr>
              <a:r>
                <a:rPr kumimoji="1" lang="ja-JP" altLang="en-US" sz="1001" b="1" i="0" u="none" strike="noStrike" kern="1200" cap="none" spc="228"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Noto Sans CJK JP DemiLight" charset="-128"/>
                </a:rPr>
                <a:t>スタートアップ</a:t>
              </a:r>
              <a:endParaRPr kumimoji="1" lang="ja-JP" altLang="en-US" sz="953" b="1" i="0" u="none" strike="noStrike" kern="1200" cap="none" spc="228"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Noto Sans CJK JP DemiLight" charset="-128"/>
              </a:endParaRPr>
            </a:p>
          </p:txBody>
        </p:sp>
      </p:grpSp>
      <p:grpSp>
        <p:nvGrpSpPr>
          <p:cNvPr id="53" name="グループ化 52">
            <a:extLst>
              <a:ext uri="{FF2B5EF4-FFF2-40B4-BE49-F238E27FC236}">
                <a16:creationId xmlns:a16="http://schemas.microsoft.com/office/drawing/2014/main" id="{A38E9463-71AB-3BB8-90BE-F3E6D8317AF6}"/>
              </a:ext>
            </a:extLst>
          </p:cNvPr>
          <p:cNvGrpSpPr/>
          <p:nvPr/>
        </p:nvGrpSpPr>
        <p:grpSpPr>
          <a:xfrm>
            <a:off x="5747517" y="3674989"/>
            <a:ext cx="1038463" cy="1195761"/>
            <a:chOff x="7388283" y="3298171"/>
            <a:chExt cx="1089184" cy="1254165"/>
          </a:xfrm>
        </p:grpSpPr>
        <p:pic>
          <p:nvPicPr>
            <p:cNvPr id="54" name="グラフィックス 53" descr="校舎 単色塗りつぶし">
              <a:extLst>
                <a:ext uri="{FF2B5EF4-FFF2-40B4-BE49-F238E27FC236}">
                  <a16:creationId xmlns:a16="http://schemas.microsoft.com/office/drawing/2014/main" id="{08DC4916-E1F0-E7F3-AC35-AC7FA109AC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88283" y="3298171"/>
              <a:ext cx="1089183" cy="970246"/>
            </a:xfrm>
            <a:prstGeom prst="rect">
              <a:avLst/>
            </a:prstGeom>
          </p:spPr>
        </p:pic>
        <p:sp>
          <p:nvSpPr>
            <p:cNvPr id="55" name="角丸四角形 12">
              <a:extLst>
                <a:ext uri="{FF2B5EF4-FFF2-40B4-BE49-F238E27FC236}">
                  <a16:creationId xmlns:a16="http://schemas.microsoft.com/office/drawing/2014/main" id="{8E6D7654-809E-BE61-0ABF-E18DB8DA4CE5}"/>
                </a:ext>
              </a:extLst>
            </p:cNvPr>
            <p:cNvSpPr/>
            <p:nvPr/>
          </p:nvSpPr>
          <p:spPr>
            <a:xfrm>
              <a:off x="7388284" y="4184339"/>
              <a:ext cx="1089183" cy="367997"/>
            </a:xfrm>
            <a:prstGeom prst="roundRect">
              <a:avLst>
                <a:gd name="adj" fmla="val 0"/>
              </a:avLst>
            </a:prstGeom>
            <a:solidFill>
              <a:schemeClr val="tx2"/>
            </a:solidFill>
          </p:spPr>
          <p:txBody>
            <a:bodyPr lIns="34324" tIns="45720" rIns="34324" bIns="45720" anchor="ctr"/>
            <a:lstStyle/>
            <a:p>
              <a:pPr marL="0" marR="0" lvl="0" indent="0" algn="ctr" defTabSz="563512" rtl="0" eaLnBrk="1" fontAlgn="auto" latinLnBrk="0" hangingPunct="1">
                <a:lnSpc>
                  <a:spcPct val="130000"/>
                </a:lnSpc>
                <a:spcBef>
                  <a:spcPts val="0"/>
                </a:spcBef>
                <a:spcAft>
                  <a:spcPts val="759"/>
                </a:spcAft>
                <a:buClrTx/>
                <a:buSzTx/>
                <a:buFontTx/>
                <a:buNone/>
                <a:tabLst/>
                <a:defRPr/>
              </a:pPr>
              <a:r>
                <a:rPr kumimoji="1" lang="ja-JP" altLang="en-US" sz="1000" b="1" i="0" u="none" strike="noStrike" kern="1200" cap="none" spc="228" normalizeH="0" baseline="0" noProof="0">
                  <a:ln>
                    <a:noFill/>
                  </a:ln>
                  <a:solidFill>
                    <a:prstClr val="white"/>
                  </a:solidFill>
                  <a:effectLst/>
                  <a:uLnTx/>
                  <a:uFillTx/>
                  <a:latin typeface="メイリオ"/>
                  <a:ea typeface="メイリオ"/>
                  <a:cs typeface="Noto Sans CJK JP DemiLight" charset="-128"/>
                </a:rPr>
                <a:t>アカデミア等</a:t>
              </a:r>
              <a:endParaRPr kumimoji="1" lang="ja-JP" altLang="en-US" sz="1001" b="1" i="0" u="none" strike="noStrike" kern="1200" cap="none" spc="228"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Noto Sans CJK JP DemiLight" charset="-128"/>
              </a:endParaRPr>
            </a:p>
          </p:txBody>
        </p:sp>
      </p:grpSp>
      <p:cxnSp>
        <p:nvCxnSpPr>
          <p:cNvPr id="56" name="直線矢印コネクタ 55">
            <a:extLst>
              <a:ext uri="{FF2B5EF4-FFF2-40B4-BE49-F238E27FC236}">
                <a16:creationId xmlns:a16="http://schemas.microsoft.com/office/drawing/2014/main" id="{705154C9-B117-735A-17D6-F4DF9958072C}"/>
              </a:ext>
            </a:extLst>
          </p:cNvPr>
          <p:cNvCxnSpPr>
            <a:cxnSpLocks/>
            <a:stCxn id="47" idx="3"/>
            <a:endCxn id="54" idx="1"/>
          </p:cNvCxnSpPr>
          <p:nvPr/>
        </p:nvCxnSpPr>
        <p:spPr>
          <a:xfrm>
            <a:off x="4620055" y="4134387"/>
            <a:ext cx="1127462" cy="31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FF64FBB3-A554-8CB8-CF2C-B6E37437571E}"/>
              </a:ext>
            </a:extLst>
          </p:cNvPr>
          <p:cNvSpPr txBox="1"/>
          <p:nvPr/>
        </p:nvSpPr>
        <p:spPr>
          <a:xfrm>
            <a:off x="4620055" y="4180231"/>
            <a:ext cx="1214371" cy="548740"/>
          </a:xfrm>
          <a:prstGeom prst="rect">
            <a:avLst/>
          </a:prstGeom>
          <a:noFill/>
        </p:spPr>
        <p:txBody>
          <a:bodyPr wrap="square">
            <a:spAutoFit/>
          </a:bodyPr>
          <a:lstStyle/>
          <a:p>
            <a:pPr marL="80217" marR="0" lvl="0" indent="-80217" algn="l" defTabSz="871789" rtl="0" eaLnBrk="1" fontAlgn="auto" latinLnBrk="0" hangingPunct="1">
              <a:lnSpc>
                <a:spcPct val="120000"/>
              </a:lnSpc>
              <a:spcBef>
                <a:spcPts val="0"/>
              </a:spcBef>
              <a:spcAft>
                <a:spcPts val="572"/>
              </a:spcAft>
              <a:buClrTx/>
              <a:buSzTx/>
              <a:buFont typeface="Arial" panose="020B0604020202020204" pitchFamily="34" charset="0"/>
              <a:buChar char="•"/>
              <a:tabLst/>
              <a:defRPr/>
            </a:pPr>
            <a:r>
              <a:rPr kumimoji="1" lang="ja-JP" altLang="en-US" sz="1049" b="0" i="0" u="none" strike="noStrike" kern="1200" cap="none" spc="0" normalizeH="0" baseline="0" noProof="0">
                <a:ln>
                  <a:noFill/>
                </a:ln>
                <a:solidFill>
                  <a:srgbClr val="000000"/>
                </a:solidFill>
                <a:effectLst/>
                <a:uLnTx/>
                <a:uFillTx/>
                <a:latin typeface="Segoe UI"/>
                <a:ea typeface="メイリオ"/>
                <a:cs typeface="+mn-cs"/>
              </a:rPr>
              <a:t>研究支援</a:t>
            </a:r>
            <a:endParaRPr kumimoji="1" lang="en-US" altLang="ja-JP" sz="1049" b="0" i="0" u="none" strike="noStrike" kern="1200" cap="none" spc="0" normalizeH="0" baseline="0" noProof="0">
              <a:ln>
                <a:noFill/>
              </a:ln>
              <a:solidFill>
                <a:srgbClr val="000000"/>
              </a:solidFill>
              <a:effectLst/>
              <a:uLnTx/>
              <a:uFillTx/>
              <a:latin typeface="Segoe UI"/>
              <a:ea typeface="メイリオ"/>
              <a:cs typeface="+mn-cs"/>
            </a:endParaRPr>
          </a:p>
          <a:p>
            <a:pPr marL="80217" marR="0" lvl="0" indent="-80217" algn="l" defTabSz="871789" rtl="0" eaLnBrk="1" fontAlgn="auto" latinLnBrk="0" hangingPunct="1">
              <a:lnSpc>
                <a:spcPct val="120000"/>
              </a:lnSpc>
              <a:spcBef>
                <a:spcPts val="0"/>
              </a:spcBef>
              <a:spcAft>
                <a:spcPts val="572"/>
              </a:spcAft>
              <a:buClrTx/>
              <a:buSzTx/>
              <a:buFont typeface="Arial" panose="020B0604020202020204" pitchFamily="34" charset="0"/>
              <a:buChar char="•"/>
              <a:tabLst/>
              <a:defRPr/>
            </a:pPr>
            <a:r>
              <a:rPr kumimoji="1" lang="ja-JP" altLang="en-US" sz="1049" b="0" i="0" u="none" strike="noStrike" kern="1200" cap="none" spc="0" normalizeH="0" baseline="0" noProof="0">
                <a:ln>
                  <a:noFill/>
                </a:ln>
                <a:solidFill>
                  <a:srgbClr val="000000"/>
                </a:solidFill>
                <a:effectLst/>
                <a:uLnTx/>
                <a:uFillTx/>
                <a:latin typeface="Segoe UI"/>
                <a:ea typeface="メイリオ"/>
                <a:cs typeface="+mn-cs"/>
              </a:rPr>
              <a:t>試験費用の提供</a:t>
            </a:r>
            <a:endParaRPr kumimoji="1" lang="en-US" altLang="ja-JP" sz="1049" b="0" i="0" u="none" strike="noStrike" kern="1200" cap="none" spc="0" normalizeH="0" baseline="0" noProof="0">
              <a:ln>
                <a:noFill/>
              </a:ln>
              <a:solidFill>
                <a:srgbClr val="000000"/>
              </a:solidFill>
              <a:effectLst/>
              <a:uLnTx/>
              <a:uFillTx/>
              <a:latin typeface="Segoe UI"/>
              <a:ea typeface="メイリオ"/>
              <a:cs typeface="+mn-cs"/>
            </a:endParaRPr>
          </a:p>
        </p:txBody>
      </p:sp>
      <p:cxnSp>
        <p:nvCxnSpPr>
          <p:cNvPr id="58" name="コネクタ: カギ線 57">
            <a:extLst>
              <a:ext uri="{FF2B5EF4-FFF2-40B4-BE49-F238E27FC236}">
                <a16:creationId xmlns:a16="http://schemas.microsoft.com/office/drawing/2014/main" id="{60D1EF38-7206-0483-D014-C6557B8B0516}"/>
              </a:ext>
            </a:extLst>
          </p:cNvPr>
          <p:cNvCxnSpPr>
            <a:cxnSpLocks/>
            <a:stCxn id="59" idx="3"/>
            <a:endCxn id="51" idx="0"/>
          </p:cNvCxnSpPr>
          <p:nvPr/>
        </p:nvCxnSpPr>
        <p:spPr>
          <a:xfrm>
            <a:off x="4620055" y="3520059"/>
            <a:ext cx="3794641" cy="249963"/>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FC4770BD-A38C-F6DE-0B9F-8CAC967176B3}"/>
              </a:ext>
            </a:extLst>
          </p:cNvPr>
          <p:cNvSpPr/>
          <p:nvPr/>
        </p:nvSpPr>
        <p:spPr>
          <a:xfrm>
            <a:off x="4116980" y="3396363"/>
            <a:ext cx="503075" cy="2473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54260" rtl="0" eaLnBrk="1" fontAlgn="auto" latinLnBrk="0" hangingPunct="1">
              <a:lnSpc>
                <a:spcPct val="100000"/>
              </a:lnSpc>
              <a:spcBef>
                <a:spcPts val="0"/>
              </a:spcBef>
              <a:spcAft>
                <a:spcPts val="0"/>
              </a:spcAft>
              <a:buClrTx/>
              <a:buSzTx/>
              <a:buFontTx/>
              <a:buNone/>
              <a:tabLst/>
              <a:defRPr/>
            </a:pPr>
            <a:endParaRPr kumimoji="1" lang="ja-JP" altLang="en-US" sz="190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0" name="テキスト ボックス 59">
            <a:extLst>
              <a:ext uri="{FF2B5EF4-FFF2-40B4-BE49-F238E27FC236}">
                <a16:creationId xmlns:a16="http://schemas.microsoft.com/office/drawing/2014/main" id="{49482E0C-947D-149E-5591-5211BF2E78DC}"/>
              </a:ext>
            </a:extLst>
          </p:cNvPr>
          <p:cNvSpPr txBox="1"/>
          <p:nvPr/>
        </p:nvSpPr>
        <p:spPr>
          <a:xfrm>
            <a:off x="4620055" y="3141644"/>
            <a:ext cx="4932812" cy="278025"/>
          </a:xfrm>
          <a:prstGeom prst="rect">
            <a:avLst/>
          </a:prstGeom>
          <a:noFill/>
        </p:spPr>
        <p:txBody>
          <a:bodyPr wrap="square" rtlCol="0">
            <a:spAutoFit/>
          </a:bodyPr>
          <a:lstStyle/>
          <a:p>
            <a:pPr marL="0" marR="0" lvl="0" indent="0" algn="l" defTabSz="871789" rtl="0" eaLnBrk="1" fontAlgn="auto" latinLnBrk="0" hangingPunct="1">
              <a:lnSpc>
                <a:spcPct val="120000"/>
              </a:lnSpc>
              <a:spcBef>
                <a:spcPts val="0"/>
              </a:spcBef>
              <a:spcAft>
                <a:spcPts val="572"/>
              </a:spcAft>
              <a:buClr>
                <a:srgbClr val="103185"/>
              </a:buClr>
              <a:buSzTx/>
              <a:buFontTx/>
              <a:buNone/>
              <a:tabLst/>
              <a:defRPr/>
            </a:pPr>
            <a:r>
              <a:rPr kumimoji="1" lang="ja-JP" altLang="en-US" sz="1049" b="0" i="0" u="none" strike="noStrike" kern="1200" cap="none" spc="0" normalizeH="0" baseline="0" noProof="0">
                <a:ln>
                  <a:noFill/>
                </a:ln>
                <a:solidFill>
                  <a:srgbClr val="000000"/>
                </a:solidFill>
                <a:effectLst/>
                <a:uLnTx/>
                <a:uFillTx/>
                <a:latin typeface="Segoe UI"/>
                <a:ea typeface="メイリオ"/>
                <a:cs typeface="+mn-cs"/>
              </a:rPr>
              <a:t>・スタートアップ設立支援／・設立後の研究開発支援／・設立後の資金提供</a:t>
            </a:r>
            <a:endParaRPr kumimoji="1" lang="en-US" altLang="ja-JP" sz="1049" b="0" i="0" u="none" strike="noStrike" kern="1200" cap="none" spc="0" normalizeH="0" baseline="0" noProof="0">
              <a:ln>
                <a:noFill/>
              </a:ln>
              <a:solidFill>
                <a:srgbClr val="000000"/>
              </a:solidFill>
              <a:effectLst/>
              <a:uLnTx/>
              <a:uFillTx/>
              <a:latin typeface="Segoe UI"/>
              <a:ea typeface="メイリオ"/>
              <a:cs typeface="+mn-cs"/>
            </a:endParaRPr>
          </a:p>
        </p:txBody>
      </p:sp>
      <p:sp>
        <p:nvSpPr>
          <p:cNvPr id="61" name="矢印: 山形 60">
            <a:extLst>
              <a:ext uri="{FF2B5EF4-FFF2-40B4-BE49-F238E27FC236}">
                <a16:creationId xmlns:a16="http://schemas.microsoft.com/office/drawing/2014/main" id="{7DA3DA8F-82BF-856D-DF9C-D6B7C138513F}"/>
              </a:ext>
            </a:extLst>
          </p:cNvPr>
          <p:cNvSpPr/>
          <p:nvPr/>
        </p:nvSpPr>
        <p:spPr>
          <a:xfrm>
            <a:off x="7316678" y="4303446"/>
            <a:ext cx="179756" cy="283907"/>
          </a:xfrm>
          <a:prstGeom prst="chevron">
            <a:avLst/>
          </a:prstGeom>
          <a:solidFill>
            <a:srgbClr val="E16D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54260" rtl="0" eaLnBrk="1" fontAlgn="auto" latinLnBrk="0" hangingPunct="1">
              <a:lnSpc>
                <a:spcPct val="100000"/>
              </a:lnSpc>
              <a:spcBef>
                <a:spcPts val="0"/>
              </a:spcBef>
              <a:spcAft>
                <a:spcPts val="0"/>
              </a:spcAft>
              <a:buClrTx/>
              <a:buSzTx/>
              <a:buFontTx/>
              <a:buNone/>
              <a:tabLst/>
              <a:defRPr/>
            </a:pPr>
            <a:endParaRPr kumimoji="1" lang="ja-JP" altLang="en-US" sz="1907"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2" name="矢印: 山形 61">
            <a:extLst>
              <a:ext uri="{FF2B5EF4-FFF2-40B4-BE49-F238E27FC236}">
                <a16:creationId xmlns:a16="http://schemas.microsoft.com/office/drawing/2014/main" id="{F34C997D-70AB-FA26-0207-E82A5D7A88BE}"/>
              </a:ext>
            </a:extLst>
          </p:cNvPr>
          <p:cNvSpPr/>
          <p:nvPr/>
        </p:nvSpPr>
        <p:spPr>
          <a:xfrm>
            <a:off x="7448551" y="4303446"/>
            <a:ext cx="179756" cy="283907"/>
          </a:xfrm>
          <a:prstGeom prst="chevron">
            <a:avLst/>
          </a:prstGeom>
          <a:solidFill>
            <a:srgbClr val="DB4D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54260" rtl="0" eaLnBrk="1" fontAlgn="auto" latinLnBrk="0" hangingPunct="1">
              <a:lnSpc>
                <a:spcPct val="100000"/>
              </a:lnSpc>
              <a:spcBef>
                <a:spcPts val="0"/>
              </a:spcBef>
              <a:spcAft>
                <a:spcPts val="0"/>
              </a:spcAft>
              <a:buClrTx/>
              <a:buSzTx/>
              <a:buFontTx/>
              <a:buNone/>
              <a:tabLst/>
              <a:defRPr/>
            </a:pPr>
            <a:endParaRPr kumimoji="1" lang="ja-JP" altLang="en-US" sz="1907"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3" name="矢印: 山形 62">
            <a:extLst>
              <a:ext uri="{FF2B5EF4-FFF2-40B4-BE49-F238E27FC236}">
                <a16:creationId xmlns:a16="http://schemas.microsoft.com/office/drawing/2014/main" id="{AD1F454F-0CC3-7B8B-D7CB-348F0FBC0C42}"/>
              </a:ext>
            </a:extLst>
          </p:cNvPr>
          <p:cNvSpPr/>
          <p:nvPr/>
        </p:nvSpPr>
        <p:spPr>
          <a:xfrm>
            <a:off x="7052934" y="4306533"/>
            <a:ext cx="179756" cy="283907"/>
          </a:xfrm>
          <a:prstGeom prst="chevron">
            <a:avLst/>
          </a:prstGeom>
          <a:solidFill>
            <a:srgbClr val="F3C3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54260" rtl="0" eaLnBrk="1" fontAlgn="auto" latinLnBrk="0" hangingPunct="1">
              <a:lnSpc>
                <a:spcPct val="100000"/>
              </a:lnSpc>
              <a:spcBef>
                <a:spcPts val="0"/>
              </a:spcBef>
              <a:spcAft>
                <a:spcPts val="0"/>
              </a:spcAft>
              <a:buClrTx/>
              <a:buSzTx/>
              <a:buFontTx/>
              <a:buNone/>
              <a:tabLst/>
              <a:defRPr/>
            </a:pPr>
            <a:endParaRPr kumimoji="1" lang="ja-JP" altLang="en-US" sz="1907"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4" name="矢印: 山形 63">
            <a:extLst>
              <a:ext uri="{FF2B5EF4-FFF2-40B4-BE49-F238E27FC236}">
                <a16:creationId xmlns:a16="http://schemas.microsoft.com/office/drawing/2014/main" id="{32E2EDD6-2498-6854-3E95-FE59763FA9CB}"/>
              </a:ext>
            </a:extLst>
          </p:cNvPr>
          <p:cNvSpPr/>
          <p:nvPr/>
        </p:nvSpPr>
        <p:spPr>
          <a:xfrm>
            <a:off x="7184806" y="4306533"/>
            <a:ext cx="179756" cy="283907"/>
          </a:xfrm>
          <a:prstGeom prst="chevron">
            <a:avLst/>
          </a:prstGeom>
          <a:solidFill>
            <a:srgbClr val="E789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54260" rtl="0" eaLnBrk="1" fontAlgn="auto" latinLnBrk="0" hangingPunct="1">
              <a:lnSpc>
                <a:spcPct val="100000"/>
              </a:lnSpc>
              <a:spcBef>
                <a:spcPts val="0"/>
              </a:spcBef>
              <a:spcAft>
                <a:spcPts val="0"/>
              </a:spcAft>
              <a:buClrTx/>
              <a:buSzTx/>
              <a:buFontTx/>
              <a:buNone/>
              <a:tabLst/>
              <a:defRPr/>
            </a:pPr>
            <a:endParaRPr kumimoji="1" lang="ja-JP" altLang="en-US" sz="1907"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5" name="テキスト ボックス 64">
            <a:extLst>
              <a:ext uri="{FF2B5EF4-FFF2-40B4-BE49-F238E27FC236}">
                <a16:creationId xmlns:a16="http://schemas.microsoft.com/office/drawing/2014/main" id="{210BDB50-5A90-806E-BB0A-E6B681A121BC}"/>
              </a:ext>
            </a:extLst>
          </p:cNvPr>
          <p:cNvSpPr txBox="1"/>
          <p:nvPr/>
        </p:nvSpPr>
        <p:spPr>
          <a:xfrm>
            <a:off x="6735994" y="4070516"/>
            <a:ext cx="1678702" cy="224357"/>
          </a:xfrm>
          <a:prstGeom prst="rect">
            <a:avLst/>
          </a:prstGeom>
          <a:noFill/>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85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スタートアップ化を目指す</a:t>
            </a:r>
          </a:p>
        </p:txBody>
      </p:sp>
      <p:sp>
        <p:nvSpPr>
          <p:cNvPr id="4" name="スライド番号プレースホルダー 3">
            <a:extLst>
              <a:ext uri="{FF2B5EF4-FFF2-40B4-BE49-F238E27FC236}">
                <a16:creationId xmlns:a16="http://schemas.microsoft.com/office/drawing/2014/main" id="{6888383B-713F-783D-39FA-04209CEC80A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8A7ADB-D046-455D-8E70-A53C46C312FA}" type="slidenum">
              <a:rPr kumimoji="1" lang="ja-JP" altLang="en-US" sz="14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05059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1617" y="614156"/>
            <a:ext cx="984276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1617" y="279630"/>
            <a:ext cx="4921383" cy="334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施策名：創薬クラスターキャンパス整備事業</a:t>
            </a:r>
          </a:p>
        </p:txBody>
      </p:sp>
      <p:sp>
        <p:nvSpPr>
          <p:cNvPr id="2" name="テキスト ボックス 1"/>
          <p:cNvSpPr txBox="1"/>
          <p:nvPr/>
        </p:nvSpPr>
        <p:spPr>
          <a:xfrm>
            <a:off x="31617" y="583517"/>
            <a:ext cx="1557301" cy="297774"/>
          </a:xfrm>
          <a:prstGeom prst="rect">
            <a:avLst/>
          </a:prstGeom>
          <a:noFill/>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sng"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　施策の目的</a:t>
            </a:r>
          </a:p>
        </p:txBody>
      </p:sp>
      <p:sp>
        <p:nvSpPr>
          <p:cNvPr id="10" name="テキスト ボックス 9"/>
          <p:cNvSpPr txBox="1"/>
          <p:nvPr/>
        </p:nvSpPr>
        <p:spPr>
          <a:xfrm>
            <a:off x="31616" y="1550692"/>
            <a:ext cx="1557301" cy="297774"/>
          </a:xfrm>
          <a:prstGeom prst="rect">
            <a:avLst/>
          </a:prstGeom>
          <a:noFill/>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sng"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　施策の概要</a:t>
            </a:r>
          </a:p>
        </p:txBody>
      </p:sp>
      <p:sp>
        <p:nvSpPr>
          <p:cNvPr id="11" name="テキスト ボックス 10"/>
          <p:cNvSpPr txBox="1"/>
          <p:nvPr/>
        </p:nvSpPr>
        <p:spPr>
          <a:xfrm>
            <a:off x="31268" y="2517664"/>
            <a:ext cx="7393302" cy="297774"/>
          </a:xfrm>
          <a:prstGeom prst="rect">
            <a:avLst/>
          </a:prstGeom>
          <a:noFill/>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sng"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④　施策のスキーム図、実施要件（対象、補助率等）等　</a:t>
            </a:r>
          </a:p>
        </p:txBody>
      </p:sp>
      <p:graphicFrame>
        <p:nvGraphicFramePr>
          <p:cNvPr id="4" name="表 3"/>
          <p:cNvGraphicFramePr>
            <a:graphicFrameLocks noGrp="1"/>
          </p:cNvGraphicFramePr>
          <p:nvPr/>
        </p:nvGraphicFramePr>
        <p:xfrm>
          <a:off x="8627199" y="4318225"/>
          <a:ext cx="199764" cy="364287"/>
        </p:xfrm>
        <a:graphic>
          <a:graphicData uri="http://schemas.openxmlformats.org/drawingml/2006/table">
            <a:tbl>
              <a:tblPr/>
              <a:tblGrid>
                <a:gridCol w="199764">
                  <a:extLst>
                    <a:ext uri="{9D8B030D-6E8A-4147-A177-3AD203B41FA5}">
                      <a16:colId xmlns:a16="http://schemas.microsoft.com/office/drawing/2014/main" val="20000"/>
                    </a:ext>
                  </a:extLst>
                </a:gridCol>
              </a:tblGrid>
              <a:tr h="364287">
                <a:tc>
                  <a:txBody>
                    <a:bodyPr/>
                    <a:lstStyle/>
                    <a:p>
                      <a:endParaRPr kumimoji="1" lang="ja-JP" altLang="en-US" sz="1800"/>
                    </a:p>
                  </a:txBody>
                  <a:tcPr marL="87182" marR="87182" marT="43591" marB="4359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4" name="テキスト ボックス 13"/>
          <p:cNvSpPr txBox="1"/>
          <p:nvPr/>
        </p:nvSpPr>
        <p:spPr>
          <a:xfrm>
            <a:off x="2562" y="5684876"/>
            <a:ext cx="7422008" cy="297774"/>
          </a:xfrm>
          <a:prstGeom prst="rect">
            <a:avLst/>
          </a:prstGeom>
          <a:noFill/>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sng"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⑤ 成果イメージ（経済効果、雇用の下支え・創出効果、波及プロセスを含む）</a:t>
            </a:r>
          </a:p>
        </p:txBody>
      </p:sp>
      <p:sp>
        <p:nvSpPr>
          <p:cNvPr id="18" name="テキスト ボックス 17"/>
          <p:cNvSpPr txBox="1"/>
          <p:nvPr/>
        </p:nvSpPr>
        <p:spPr>
          <a:xfrm>
            <a:off x="90859" y="874441"/>
            <a:ext cx="7927804" cy="498855"/>
          </a:xfrm>
          <a:prstGeom prst="rect">
            <a:avLst/>
          </a:prstGeom>
          <a:noFill/>
          <a:ln>
            <a:solidFill>
              <a:srgbClr val="0070C0"/>
            </a:solidFill>
          </a:ln>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・各地の創薬クラスターで不足しているスタートアップ等が使用する施設等への補助を行うことで、創薬クラスターの発展に繋げ、更なる民間投資の呼び水としてスタートアップの育成・発展を目指す。</a:t>
            </a:r>
            <a:endParaRPr kumimoji="1" lang="en-US" altLang="ja-JP" sz="13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p:cNvSpPr txBox="1"/>
          <p:nvPr/>
        </p:nvSpPr>
        <p:spPr>
          <a:xfrm>
            <a:off x="78514" y="1827590"/>
            <a:ext cx="9611662" cy="498855"/>
          </a:xfrm>
          <a:prstGeom prst="rect">
            <a:avLst/>
          </a:prstGeom>
          <a:noFill/>
          <a:ln>
            <a:solidFill>
              <a:srgbClr val="0070C0"/>
            </a:solidFill>
          </a:ln>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・各地の創薬クラスター内で不足している動物実験施設やインキュベーションラボの建設、スタートアップの成長に資する取組等に要する費用を支援する。</a:t>
            </a:r>
          </a:p>
        </p:txBody>
      </p:sp>
      <p:sp>
        <p:nvSpPr>
          <p:cNvPr id="21" name="テキスト ボックス 20"/>
          <p:cNvSpPr txBox="1"/>
          <p:nvPr/>
        </p:nvSpPr>
        <p:spPr>
          <a:xfrm>
            <a:off x="83549" y="6035077"/>
            <a:ext cx="9517481" cy="708656"/>
          </a:xfrm>
          <a:prstGeom prst="rect">
            <a:avLst/>
          </a:prstGeom>
          <a:noFill/>
          <a:ln>
            <a:solidFill>
              <a:srgbClr val="0070C0"/>
            </a:solidFill>
          </a:ln>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endParaRPr kumimoji="1" lang="en-US" altLang="ja-JP" sz="13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国内のスタートアップへの更なる民間投資や、大規模な施設整備に係る投資の呼び水となる。</a:t>
            </a:r>
            <a:endParaRPr kumimoji="1" lang="en-US" altLang="ja-JP" sz="13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54260" rtl="0" eaLnBrk="1" fontAlgn="auto" latinLnBrk="0" hangingPunct="1">
              <a:lnSpc>
                <a:spcPct val="100000"/>
              </a:lnSpc>
              <a:spcBef>
                <a:spcPts val="0"/>
              </a:spcBef>
              <a:spcAft>
                <a:spcPts val="0"/>
              </a:spcAft>
              <a:buClrTx/>
              <a:buSzTx/>
              <a:buFontTx/>
              <a:buNone/>
              <a:tabLst/>
              <a:defRPr/>
            </a:pPr>
            <a:endParaRPr kumimoji="1" lang="ja-JP" altLang="en-US" sz="13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正方形/長方形 14"/>
          <p:cNvSpPr/>
          <p:nvPr/>
        </p:nvSpPr>
        <p:spPr>
          <a:xfrm>
            <a:off x="7671" y="-22883"/>
            <a:ext cx="7080988" cy="302513"/>
          </a:xfrm>
          <a:prstGeom prst="rect">
            <a:avLst/>
          </a:prstGeom>
          <a:noFill/>
          <a:ln w="25400" cap="flat" cmpd="sng" algn="ctr">
            <a:noFill/>
            <a:prstDash val="solid"/>
          </a:ln>
          <a:effectLst/>
        </p:spPr>
        <p:txBody>
          <a:bodyPr rtlCol="0" anchor="ctr" anchorCtr="0"/>
          <a:lstStyle/>
          <a:p>
            <a:pPr marL="0" marR="0" lvl="0" indent="0" algn="l" defTabSz="871789"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○創薬エコシステム・創薬クラスターの発展支援</a:t>
            </a:r>
            <a:r>
              <a:rPr kumimoji="0" lang="en-US" altLang="ja-JP" sz="12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12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正方形/長方形 15"/>
          <p:cNvSpPr/>
          <p:nvPr/>
        </p:nvSpPr>
        <p:spPr>
          <a:xfrm>
            <a:off x="4918234" y="88776"/>
            <a:ext cx="2205191" cy="42912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435894" rtl="0" eaLnBrk="1" fontAlgn="auto" latinLnBrk="0" hangingPunct="1">
              <a:lnSpc>
                <a:spcPts val="1430"/>
              </a:lnSpc>
              <a:spcBef>
                <a:spcPts val="0"/>
              </a:spcBef>
              <a:spcAft>
                <a:spcPts val="0"/>
              </a:spcAft>
              <a:buClrTx/>
              <a:buSzTx/>
              <a:buFontTx/>
              <a:buNone/>
              <a:tabLst>
                <a:tab pos="2479150" algn="r"/>
                <a:tab pos="3425102" algn="r"/>
              </a:tabLst>
              <a:defRPr/>
            </a:pPr>
            <a:r>
              <a:rPr kumimoji="1" lang="zh-TW"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a:t>
            </a:r>
            <a:r>
              <a:rPr kumimoji="1" lang="ja-JP"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６</a:t>
            </a:r>
            <a:r>
              <a:rPr kumimoji="1" lang="zh-TW"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ja-JP"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補正予算案</a:t>
            </a:r>
            <a:r>
              <a:rPr kumimoji="1" lang="ja-JP" altLang="en-US" sz="114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1" lang="zh-TW" altLang="en-US" sz="105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r>
              <a:rPr kumimoji="1" lang="en-US" altLang="zh-TW" sz="13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p:txBody>
      </p:sp>
      <p:sp>
        <p:nvSpPr>
          <p:cNvPr id="20" name="テキスト ボックス 19"/>
          <p:cNvSpPr txBox="1"/>
          <p:nvPr/>
        </p:nvSpPr>
        <p:spPr bwMode="gray">
          <a:xfrm>
            <a:off x="7347607" y="142003"/>
            <a:ext cx="2559184" cy="359569"/>
          </a:xfrm>
          <a:prstGeom prst="rect">
            <a:avLst/>
          </a:prstGeom>
          <a:noFill/>
        </p:spPr>
        <p:txBody>
          <a:bodyPr wrap="square" lIns="68647" tIns="34324" rIns="68647" bIns="34324" rtlCol="0" anchor="t" anchorCtr="0">
            <a:noAutofit/>
          </a:bodyPr>
          <a:lstStyle/>
          <a:p>
            <a:pPr marL="0" marR="0" lvl="0" indent="0" algn="r" defTabSz="435894" rtl="0" eaLnBrk="1" fontAlgn="auto" latinLnBrk="0" hangingPunct="1">
              <a:lnSpc>
                <a:spcPct val="100000"/>
              </a:lnSpc>
              <a:spcBef>
                <a:spcPts val="0"/>
              </a:spcBef>
              <a:spcAft>
                <a:spcPts val="0"/>
              </a:spcAft>
              <a:buClr>
                <a:prstClr val="black"/>
              </a:buClr>
              <a:buSzTx/>
              <a:buFontTx/>
              <a:buNone/>
              <a:tabLst/>
              <a:defRPr/>
            </a:pPr>
            <a:r>
              <a:rPr kumimoji="0" lang="ja-JP" altLang="en-US" sz="1144"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医政局医薬産業振興・医療情報企画課</a:t>
            </a:r>
            <a:endParaRPr kumimoji="0" lang="en-US" altLang="ja-JP" sz="1144"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r" defTabSz="435894" rtl="0" eaLnBrk="1" fontAlgn="auto" latinLnBrk="0" hangingPunct="1">
              <a:lnSpc>
                <a:spcPct val="100000"/>
              </a:lnSpc>
              <a:spcBef>
                <a:spcPts val="0"/>
              </a:spcBef>
              <a:spcAft>
                <a:spcPts val="0"/>
              </a:spcAft>
              <a:buClr>
                <a:prstClr val="black"/>
              </a:buClr>
              <a:buSzTx/>
              <a:buFontTx/>
              <a:buNone/>
              <a:tabLst/>
              <a:defRPr/>
            </a:pPr>
            <a:r>
              <a:rPr kumimoji="0" lang="ja-JP" altLang="en-US" sz="1144"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（内線</a:t>
            </a:r>
            <a:r>
              <a:rPr kumimoji="0" lang="en-US" altLang="ja-JP" sz="1144"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2524</a:t>
            </a:r>
            <a:r>
              <a:rPr kumimoji="0" lang="ja-JP" altLang="en-US" sz="1144"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144"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8251</a:t>
            </a:r>
            <a:r>
              <a:rPr kumimoji="0" lang="ja-JP" altLang="en-US" sz="1144"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3" name="テキスト ボックス 22"/>
          <p:cNvSpPr txBox="1"/>
          <p:nvPr/>
        </p:nvSpPr>
        <p:spPr>
          <a:xfrm>
            <a:off x="8018664" y="590450"/>
            <a:ext cx="1855720" cy="297774"/>
          </a:xfrm>
          <a:prstGeom prst="rect">
            <a:avLst/>
          </a:prstGeom>
          <a:noFill/>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sng"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　対策の柱との関係</a:t>
            </a:r>
          </a:p>
        </p:txBody>
      </p:sp>
      <p:graphicFrame>
        <p:nvGraphicFramePr>
          <p:cNvPr id="8" name="表 7">
            <a:extLst>
              <a:ext uri="{FF2B5EF4-FFF2-40B4-BE49-F238E27FC236}">
                <a16:creationId xmlns:a16="http://schemas.microsoft.com/office/drawing/2014/main" id="{7350958B-2AB9-F93C-75E9-73CEC9EE7AD7}"/>
              </a:ext>
            </a:extLst>
          </p:cNvPr>
          <p:cNvGraphicFramePr>
            <a:graphicFrameLocks noGrp="1"/>
          </p:cNvGraphicFramePr>
          <p:nvPr/>
        </p:nvGraphicFramePr>
        <p:xfrm>
          <a:off x="8520451" y="948685"/>
          <a:ext cx="852144" cy="692101"/>
        </p:xfrm>
        <a:graphic>
          <a:graphicData uri="http://schemas.openxmlformats.org/drawingml/2006/table">
            <a:tbl>
              <a:tblPr firstRow="1" bandRow="1">
                <a:tableStyleId>{5940675A-B579-460E-94D1-54222C63F5DA}</a:tableStyleId>
              </a:tblPr>
              <a:tblGrid>
                <a:gridCol w="284048">
                  <a:extLst>
                    <a:ext uri="{9D8B030D-6E8A-4147-A177-3AD203B41FA5}">
                      <a16:colId xmlns:a16="http://schemas.microsoft.com/office/drawing/2014/main" val="20000"/>
                    </a:ext>
                  </a:extLst>
                </a:gridCol>
                <a:gridCol w="284048">
                  <a:extLst>
                    <a:ext uri="{9D8B030D-6E8A-4147-A177-3AD203B41FA5}">
                      <a16:colId xmlns:a16="http://schemas.microsoft.com/office/drawing/2014/main" val="2586193642"/>
                    </a:ext>
                  </a:extLst>
                </a:gridCol>
                <a:gridCol w="284048">
                  <a:extLst>
                    <a:ext uri="{9D8B030D-6E8A-4147-A177-3AD203B41FA5}">
                      <a16:colId xmlns:a16="http://schemas.microsoft.com/office/drawing/2014/main" val="20002"/>
                    </a:ext>
                  </a:extLst>
                </a:gridCol>
              </a:tblGrid>
              <a:tr h="174364">
                <a:tc>
                  <a:txBody>
                    <a:bodyPr/>
                    <a:lstStyle/>
                    <a:p>
                      <a:pPr algn="ctr"/>
                      <a:r>
                        <a:rPr kumimoji="1" lang="en-US" altLang="ja-JP" sz="1100">
                          <a:latin typeface="+mn-ea"/>
                          <a:ea typeface="+mn-ea"/>
                        </a:rPr>
                        <a:t>Ⅰ</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0902" rtl="0" eaLnBrk="1" fontAlgn="auto" latinLnBrk="0" hangingPunct="1">
                        <a:lnSpc>
                          <a:spcPct val="100000"/>
                        </a:lnSpc>
                        <a:spcBef>
                          <a:spcPts val="0"/>
                        </a:spcBef>
                        <a:spcAft>
                          <a:spcPts val="0"/>
                        </a:spcAft>
                        <a:buClrTx/>
                        <a:buSzTx/>
                        <a:buFontTx/>
                        <a:buNone/>
                        <a:tabLst/>
                        <a:defRPr/>
                      </a:pPr>
                      <a:r>
                        <a:rPr kumimoji="1" lang="en-US" altLang="ja-JP" sz="1100">
                          <a:latin typeface="+mn-ea"/>
                          <a:ea typeface="+mn-ea"/>
                        </a:rPr>
                        <a:t>Ⅱ</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0902" rtl="0" eaLnBrk="1" fontAlgn="auto" latinLnBrk="0" hangingPunct="1">
                        <a:lnSpc>
                          <a:spcPct val="100000"/>
                        </a:lnSpc>
                        <a:spcBef>
                          <a:spcPts val="0"/>
                        </a:spcBef>
                        <a:spcAft>
                          <a:spcPts val="0"/>
                        </a:spcAft>
                        <a:buClrTx/>
                        <a:buSzTx/>
                        <a:buFontTx/>
                        <a:buNone/>
                        <a:tabLst/>
                        <a:defRPr/>
                      </a:pPr>
                      <a:r>
                        <a:rPr kumimoji="1" lang="en-US" altLang="ja-JP" sz="1100">
                          <a:latin typeface="+mn-ea"/>
                          <a:ea typeface="+mn-ea"/>
                        </a:rPr>
                        <a:t>Ⅲ</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3544662"/>
                  </a:ext>
                </a:extLst>
              </a:tr>
              <a:tr h="517737">
                <a:tc>
                  <a:txBody>
                    <a:bodyPr/>
                    <a:lstStyle/>
                    <a:p>
                      <a:pPr marL="0" marR="0" lvl="0" indent="0" algn="ctr" defTabSz="954260" rtl="0" eaLnBrk="1" fontAlgn="auto" latinLnBrk="0" hangingPunct="1">
                        <a:lnSpc>
                          <a:spcPct val="100000"/>
                        </a:lnSpc>
                        <a:spcBef>
                          <a:spcPts val="0"/>
                        </a:spcBef>
                        <a:spcAft>
                          <a:spcPts val="0"/>
                        </a:spcAft>
                        <a:buClrTx/>
                        <a:buSzTx/>
                        <a:buFontTx/>
                        <a:buNone/>
                        <a:tabLst/>
                        <a:defRPr/>
                      </a:pPr>
                      <a:r>
                        <a:rPr kumimoji="1" lang="ja-JP" altLang="en-US" sz="1100">
                          <a:latin typeface="+mn-ea"/>
                          <a:ea typeface="+mn-ea"/>
                        </a:rPr>
                        <a:t>○</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353571"/>
                  </a:ext>
                </a:extLst>
              </a:tr>
            </a:tbl>
          </a:graphicData>
        </a:graphic>
      </p:graphicFrame>
      <p:pic>
        <p:nvPicPr>
          <p:cNvPr id="3" name="図 2">
            <a:extLst>
              <a:ext uri="{FF2B5EF4-FFF2-40B4-BE49-F238E27FC236}">
                <a16:creationId xmlns:a16="http://schemas.microsoft.com/office/drawing/2014/main" id="{00ADE3F3-4C26-26EB-EFA0-51DF1F2BE78E}"/>
              </a:ext>
            </a:extLst>
          </p:cNvPr>
          <p:cNvPicPr>
            <a:picLocks noChangeAspect="1"/>
          </p:cNvPicPr>
          <p:nvPr/>
        </p:nvPicPr>
        <p:blipFill>
          <a:blip r:embed="rId2"/>
          <a:stretch>
            <a:fillRect/>
          </a:stretch>
        </p:blipFill>
        <p:spPr>
          <a:xfrm>
            <a:off x="661353" y="3003913"/>
            <a:ext cx="8410930" cy="2384917"/>
          </a:xfrm>
          <a:prstGeom prst="rect">
            <a:avLst/>
          </a:prstGeom>
        </p:spPr>
      </p:pic>
      <p:sp>
        <p:nvSpPr>
          <p:cNvPr id="13" name="テキスト ボックス 12">
            <a:extLst>
              <a:ext uri="{FF2B5EF4-FFF2-40B4-BE49-F238E27FC236}">
                <a16:creationId xmlns:a16="http://schemas.microsoft.com/office/drawing/2014/main" id="{2DBCEFD8-CE53-9936-DCD0-8B17C390D976}"/>
              </a:ext>
            </a:extLst>
          </p:cNvPr>
          <p:cNvSpPr txBox="1"/>
          <p:nvPr/>
        </p:nvSpPr>
        <p:spPr>
          <a:xfrm>
            <a:off x="1794883" y="4327097"/>
            <a:ext cx="1167130" cy="268407"/>
          </a:xfrm>
          <a:prstGeom prst="rect">
            <a:avLst/>
          </a:prstGeom>
          <a:noFill/>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144"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補助率１／２</a:t>
            </a:r>
          </a:p>
        </p:txBody>
      </p:sp>
      <p:sp>
        <p:nvSpPr>
          <p:cNvPr id="9" name="スライド番号プレースホルダー 8">
            <a:extLst>
              <a:ext uri="{FF2B5EF4-FFF2-40B4-BE49-F238E27FC236}">
                <a16:creationId xmlns:a16="http://schemas.microsoft.com/office/drawing/2014/main" id="{0473A91B-8F0F-547E-5A6F-89467E4A88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8A7ADB-D046-455D-8E70-A53C46C312FA}" type="slidenum">
              <a:rPr kumimoji="1" lang="ja-JP" altLang="en-US" sz="14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51550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1617" y="614156"/>
            <a:ext cx="984276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1268" y="283464"/>
            <a:ext cx="7535278" cy="269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54260">
              <a:defRPr/>
            </a:pPr>
            <a:r>
              <a:rPr kumimoji="1" lang="ja-JP" altLang="en-US" sz="1200">
                <a:solidFill>
                  <a:prstClr val="black"/>
                </a:solidFill>
                <a:latin typeface="ＭＳ Ｐゴシック" panose="020B0600070205080204" pitchFamily="50" charset="-128"/>
                <a:ea typeface="ＭＳ Ｐゴシック" panose="020B0600070205080204" pitchFamily="50" charset="-128"/>
              </a:rPr>
              <a:t>施策名：新規モダリティ対応ヒト初回投与試験体制整備等事業</a:t>
            </a:r>
          </a:p>
        </p:txBody>
      </p:sp>
      <p:sp>
        <p:nvSpPr>
          <p:cNvPr id="2" name="テキスト ボックス 1"/>
          <p:cNvSpPr txBox="1"/>
          <p:nvPr/>
        </p:nvSpPr>
        <p:spPr>
          <a:xfrm>
            <a:off x="31617" y="630897"/>
            <a:ext cx="1557301" cy="297774"/>
          </a:xfrm>
          <a:prstGeom prst="rect">
            <a:avLst/>
          </a:prstGeom>
          <a:noFill/>
        </p:spPr>
        <p:txBody>
          <a:bodyPr wrap="square" rtlCol="0">
            <a:spAutoFit/>
          </a:bodyPr>
          <a:lstStyle/>
          <a:p>
            <a:pPr defTabSz="954260">
              <a:defRPr/>
            </a:pPr>
            <a:r>
              <a:rPr kumimoji="1" lang="ja-JP" altLang="en-US" sz="1335" u="sng">
                <a:solidFill>
                  <a:prstClr val="black"/>
                </a:solidFill>
                <a:latin typeface="ＭＳ Ｐゴシック" panose="020B0600070205080204" pitchFamily="50" charset="-128"/>
                <a:ea typeface="ＭＳ Ｐゴシック" panose="020B0600070205080204" pitchFamily="50" charset="-128"/>
              </a:rPr>
              <a:t>①　施策の目的</a:t>
            </a:r>
          </a:p>
        </p:txBody>
      </p:sp>
      <p:sp>
        <p:nvSpPr>
          <p:cNvPr id="10" name="テキスト ボックス 9"/>
          <p:cNvSpPr txBox="1"/>
          <p:nvPr/>
        </p:nvSpPr>
        <p:spPr>
          <a:xfrm>
            <a:off x="31616" y="1702311"/>
            <a:ext cx="1557301" cy="297774"/>
          </a:xfrm>
          <a:prstGeom prst="rect">
            <a:avLst/>
          </a:prstGeom>
          <a:noFill/>
        </p:spPr>
        <p:txBody>
          <a:bodyPr wrap="square" rtlCol="0">
            <a:spAutoFit/>
          </a:bodyPr>
          <a:lstStyle/>
          <a:p>
            <a:pPr defTabSz="954260">
              <a:defRPr/>
            </a:pPr>
            <a:r>
              <a:rPr kumimoji="1" lang="ja-JP" altLang="en-US" sz="1335" u="sng">
                <a:solidFill>
                  <a:prstClr val="black"/>
                </a:solidFill>
                <a:latin typeface="ＭＳ Ｐゴシック" panose="020B0600070205080204" pitchFamily="50" charset="-128"/>
                <a:ea typeface="ＭＳ Ｐゴシック" panose="020B0600070205080204" pitchFamily="50" charset="-128"/>
              </a:rPr>
              <a:t>③　施策の概要</a:t>
            </a:r>
          </a:p>
        </p:txBody>
      </p:sp>
      <p:sp>
        <p:nvSpPr>
          <p:cNvPr id="11" name="テキスト ボックス 10"/>
          <p:cNvSpPr txBox="1"/>
          <p:nvPr/>
        </p:nvSpPr>
        <p:spPr>
          <a:xfrm>
            <a:off x="31268" y="2982586"/>
            <a:ext cx="7393302" cy="297774"/>
          </a:xfrm>
          <a:prstGeom prst="rect">
            <a:avLst/>
          </a:prstGeom>
          <a:noFill/>
        </p:spPr>
        <p:txBody>
          <a:bodyPr wrap="square" rtlCol="0">
            <a:spAutoFit/>
          </a:bodyPr>
          <a:lstStyle/>
          <a:p>
            <a:pPr defTabSz="954260">
              <a:defRPr/>
            </a:pPr>
            <a:r>
              <a:rPr kumimoji="1" lang="ja-JP" altLang="en-US" sz="1335" u="sng">
                <a:solidFill>
                  <a:prstClr val="black"/>
                </a:solidFill>
                <a:latin typeface="ＭＳ Ｐゴシック" panose="020B0600070205080204" pitchFamily="50" charset="-128"/>
                <a:ea typeface="ＭＳ Ｐゴシック" panose="020B0600070205080204" pitchFamily="50" charset="-128"/>
              </a:rPr>
              <a:t>④　施策のスキーム図、実施要件（対象、補助率等）等　</a:t>
            </a:r>
          </a:p>
        </p:txBody>
      </p:sp>
      <p:graphicFrame>
        <p:nvGraphicFramePr>
          <p:cNvPr id="4" name="表 3"/>
          <p:cNvGraphicFramePr>
            <a:graphicFrameLocks noGrp="1"/>
          </p:cNvGraphicFramePr>
          <p:nvPr/>
        </p:nvGraphicFramePr>
        <p:xfrm>
          <a:off x="8987299" y="4764196"/>
          <a:ext cx="199764" cy="348727"/>
        </p:xfrm>
        <a:graphic>
          <a:graphicData uri="http://schemas.openxmlformats.org/drawingml/2006/table">
            <a:tbl>
              <a:tblPr/>
              <a:tblGrid>
                <a:gridCol w="199764">
                  <a:extLst>
                    <a:ext uri="{9D8B030D-6E8A-4147-A177-3AD203B41FA5}">
                      <a16:colId xmlns:a16="http://schemas.microsoft.com/office/drawing/2014/main" val="20000"/>
                    </a:ext>
                  </a:extLst>
                </a:gridCol>
              </a:tblGrid>
              <a:tr h="348727">
                <a:tc>
                  <a:txBody>
                    <a:bodyPr/>
                    <a:lstStyle/>
                    <a:p>
                      <a:endParaRPr kumimoji="1" lang="ja-JP" altLang="en-US" sz="1700"/>
                    </a:p>
                  </a:txBody>
                  <a:tcPr marL="87182" marR="87182" marT="43591" marB="4359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4" name="テキスト ボックス 13"/>
          <p:cNvSpPr txBox="1"/>
          <p:nvPr/>
        </p:nvSpPr>
        <p:spPr>
          <a:xfrm>
            <a:off x="31617" y="5832263"/>
            <a:ext cx="7392953" cy="297774"/>
          </a:xfrm>
          <a:prstGeom prst="rect">
            <a:avLst/>
          </a:prstGeom>
          <a:noFill/>
        </p:spPr>
        <p:txBody>
          <a:bodyPr wrap="square" rtlCol="0">
            <a:spAutoFit/>
          </a:bodyPr>
          <a:lstStyle/>
          <a:p>
            <a:pPr defTabSz="954260">
              <a:defRPr/>
            </a:pPr>
            <a:r>
              <a:rPr kumimoji="1" lang="ja-JP" altLang="en-US" sz="1335" u="sng">
                <a:solidFill>
                  <a:prstClr val="black"/>
                </a:solidFill>
                <a:latin typeface="ＭＳ Ｐゴシック" panose="020B0600070205080204" pitchFamily="50" charset="-128"/>
                <a:ea typeface="ＭＳ Ｐゴシック" panose="020B0600070205080204" pitchFamily="50" charset="-128"/>
              </a:rPr>
              <a:t>⑤ 成果イメージ（経済効果、雇用の下支え・創出効果、波及プロセスを含む）</a:t>
            </a:r>
          </a:p>
        </p:txBody>
      </p:sp>
      <p:sp>
        <p:nvSpPr>
          <p:cNvPr id="18" name="テキスト ボックス 17"/>
          <p:cNvSpPr txBox="1"/>
          <p:nvPr/>
        </p:nvSpPr>
        <p:spPr>
          <a:xfrm>
            <a:off x="90859" y="931298"/>
            <a:ext cx="7927804" cy="708656"/>
          </a:xfrm>
          <a:prstGeom prst="rect">
            <a:avLst/>
          </a:prstGeom>
          <a:noFill/>
          <a:ln>
            <a:solidFill>
              <a:srgbClr val="0070C0"/>
            </a:solidFill>
          </a:ln>
        </p:spPr>
        <p:txBody>
          <a:bodyPr wrap="square" rtlCol="0">
            <a:spAutoFit/>
          </a:bodyPr>
          <a:lstStyle/>
          <a:p>
            <a:pPr defTabSz="954260">
              <a:defRPr/>
            </a:pPr>
            <a:r>
              <a:rPr kumimoji="1" lang="ja-JP" altLang="en-US" sz="1335">
                <a:solidFill>
                  <a:prstClr val="black"/>
                </a:solidFill>
                <a:latin typeface="ＭＳ Ｐゴシック" panose="020B0600070205080204" pitchFamily="50" charset="-128"/>
                <a:ea typeface="ＭＳ Ｐゴシック" panose="020B0600070205080204" pitchFamily="50" charset="-128"/>
              </a:rPr>
              <a:t>創薬シーズから第１相臨床試験に入る段階であるファースト・イン・ヒューマン（</a:t>
            </a:r>
            <a:r>
              <a:rPr kumimoji="1" lang="en-US" altLang="ja-JP" sz="1335">
                <a:solidFill>
                  <a:prstClr val="black"/>
                </a:solidFill>
                <a:latin typeface="ＭＳ Ｐゴシック" panose="020B0600070205080204" pitchFamily="50" charset="-128"/>
                <a:ea typeface="ＭＳ Ｐゴシック" panose="020B0600070205080204" pitchFamily="50" charset="-128"/>
              </a:rPr>
              <a:t>FIH</a:t>
            </a:r>
            <a:r>
              <a:rPr kumimoji="1" lang="ja-JP" altLang="en-US" sz="1335">
                <a:solidFill>
                  <a:prstClr val="black"/>
                </a:solidFill>
                <a:latin typeface="ＭＳ Ｐゴシック" panose="020B0600070205080204" pitchFamily="50" charset="-128"/>
                <a:ea typeface="ＭＳ Ｐゴシック" panose="020B0600070205080204" pitchFamily="50" charset="-128"/>
              </a:rPr>
              <a:t>）試験において、新たに国際的に競争力のある実施体制の国内整備を進め、海外発シーズも含む革新的新薬候補の国内での研究開発を促進する。</a:t>
            </a:r>
          </a:p>
        </p:txBody>
      </p:sp>
      <p:sp>
        <p:nvSpPr>
          <p:cNvPr id="19" name="テキスト ボックス 18"/>
          <p:cNvSpPr txBox="1"/>
          <p:nvPr/>
        </p:nvSpPr>
        <p:spPr>
          <a:xfrm>
            <a:off x="78514" y="1998161"/>
            <a:ext cx="9611662" cy="708656"/>
          </a:xfrm>
          <a:prstGeom prst="rect">
            <a:avLst/>
          </a:prstGeom>
          <a:noFill/>
          <a:ln>
            <a:solidFill>
              <a:srgbClr val="0070C0"/>
            </a:solidFill>
          </a:ln>
        </p:spPr>
        <p:txBody>
          <a:bodyPr wrap="square" rtlCol="0">
            <a:spAutoFit/>
          </a:bodyPr>
          <a:lstStyle/>
          <a:p>
            <a:pPr defTabSz="954260">
              <a:defRPr/>
            </a:pPr>
            <a:r>
              <a:rPr kumimoji="1" lang="ja-JP" altLang="en-US" sz="1335">
                <a:solidFill>
                  <a:prstClr val="black"/>
                </a:solidFill>
                <a:latin typeface="ＭＳ Ｐゴシック" panose="020B0600070205080204" pitchFamily="50" charset="-128"/>
                <a:ea typeface="ＭＳ Ｐゴシック" panose="020B0600070205080204" pitchFamily="50" charset="-128"/>
              </a:rPr>
              <a:t>国立がん研究センター中央病院が実施主体となり、新たに、革新的なモダリティに対応可能な国際的に競争力のある①</a:t>
            </a:r>
            <a:r>
              <a:rPr kumimoji="1" lang="en-US" altLang="ja-JP" sz="1335">
                <a:solidFill>
                  <a:prstClr val="black"/>
                </a:solidFill>
                <a:latin typeface="ＭＳ Ｐゴシック" panose="020B0600070205080204" pitchFamily="50" charset="-128"/>
                <a:ea typeface="ＭＳ Ｐゴシック" panose="020B0600070205080204" pitchFamily="50" charset="-128"/>
              </a:rPr>
              <a:t>FIH</a:t>
            </a:r>
            <a:r>
              <a:rPr kumimoji="1" lang="ja-JP" altLang="en-US" sz="1335">
                <a:solidFill>
                  <a:prstClr val="black"/>
                </a:solidFill>
                <a:latin typeface="ＭＳ Ｐゴシック" panose="020B0600070205080204" pitchFamily="50" charset="-128"/>
                <a:ea typeface="ＭＳ Ｐゴシック" panose="020B0600070205080204" pitchFamily="50" charset="-128"/>
              </a:rPr>
              <a:t>試験体制、②</a:t>
            </a:r>
            <a:r>
              <a:rPr kumimoji="1" lang="en-US" altLang="ja-JP" sz="1335">
                <a:solidFill>
                  <a:prstClr val="black"/>
                </a:solidFill>
                <a:latin typeface="ＭＳ Ｐゴシック" panose="020B0600070205080204" pitchFamily="50" charset="-128"/>
                <a:ea typeface="ＭＳ Ｐゴシック" panose="020B0600070205080204" pitchFamily="50" charset="-128"/>
              </a:rPr>
              <a:t>GMP</a:t>
            </a:r>
            <a:r>
              <a:rPr kumimoji="1" lang="ja-JP" altLang="en-US" sz="1335">
                <a:solidFill>
                  <a:prstClr val="black"/>
                </a:solidFill>
                <a:latin typeface="ＭＳ Ｐゴシック" panose="020B0600070205080204" pitchFamily="50" charset="-128"/>
                <a:ea typeface="ＭＳ Ｐゴシック" panose="020B0600070205080204" pitchFamily="50" charset="-128"/>
              </a:rPr>
              <a:t>準拠治験薬製造機能、③研究施設を併設した創薬拠点の整備に向けた仕様設計を行い、国内の</a:t>
            </a:r>
            <a:r>
              <a:rPr kumimoji="1" lang="en-US" altLang="ja-JP" sz="1335">
                <a:solidFill>
                  <a:prstClr val="black"/>
                </a:solidFill>
                <a:latin typeface="ＭＳ Ｐゴシック" panose="020B0600070205080204" pitchFamily="50" charset="-128"/>
                <a:ea typeface="ＭＳ Ｐゴシック" panose="020B0600070205080204" pitchFamily="50" charset="-128"/>
              </a:rPr>
              <a:t>FIH</a:t>
            </a:r>
            <a:r>
              <a:rPr kumimoji="1" lang="ja-JP" altLang="en-US" sz="1335">
                <a:solidFill>
                  <a:prstClr val="black"/>
                </a:solidFill>
                <a:latin typeface="ＭＳ Ｐゴシック" panose="020B0600070205080204" pitchFamily="50" charset="-128"/>
                <a:ea typeface="ＭＳ Ｐゴシック" panose="020B0600070205080204" pitchFamily="50" charset="-128"/>
              </a:rPr>
              <a:t>試験の中核的な役割を担う体制の整備を進めるとともに、国立健康危機管理研究機構及び国立成育医療研究センターにおける</a:t>
            </a:r>
            <a:r>
              <a:rPr kumimoji="1" lang="en-US" altLang="ja-JP" sz="1335">
                <a:solidFill>
                  <a:prstClr val="black"/>
                </a:solidFill>
                <a:latin typeface="ＭＳ Ｐゴシック" panose="020B0600070205080204" pitchFamily="50" charset="-128"/>
                <a:ea typeface="ＭＳ Ｐゴシック" panose="020B0600070205080204" pitchFamily="50" charset="-128"/>
              </a:rPr>
              <a:t>FIH</a:t>
            </a:r>
            <a:r>
              <a:rPr kumimoji="1" lang="ja-JP" altLang="en-US" sz="1335">
                <a:solidFill>
                  <a:prstClr val="black"/>
                </a:solidFill>
                <a:latin typeface="ＭＳ Ｐゴシック" panose="020B0600070205080204" pitchFamily="50" charset="-128"/>
                <a:ea typeface="ＭＳ Ｐゴシック" panose="020B0600070205080204" pitchFamily="50" charset="-128"/>
              </a:rPr>
              <a:t>試験体制を整備する。</a:t>
            </a:r>
          </a:p>
        </p:txBody>
      </p:sp>
      <p:sp>
        <p:nvSpPr>
          <p:cNvPr id="21" name="テキスト ボックス 20"/>
          <p:cNvSpPr txBox="1"/>
          <p:nvPr/>
        </p:nvSpPr>
        <p:spPr>
          <a:xfrm>
            <a:off x="83549" y="6182463"/>
            <a:ext cx="9517481" cy="498855"/>
          </a:xfrm>
          <a:prstGeom prst="rect">
            <a:avLst/>
          </a:prstGeom>
          <a:noFill/>
          <a:ln>
            <a:solidFill>
              <a:srgbClr val="0070C0"/>
            </a:solidFill>
          </a:ln>
        </p:spPr>
        <p:txBody>
          <a:bodyPr wrap="square" rtlCol="0">
            <a:spAutoFit/>
          </a:bodyPr>
          <a:lstStyle/>
          <a:p>
            <a:pPr defTabSz="954260">
              <a:defRPr/>
            </a:pPr>
            <a:r>
              <a:rPr kumimoji="1" lang="ja-JP" altLang="en-US" sz="1335">
                <a:solidFill>
                  <a:prstClr val="black"/>
                </a:solidFill>
                <a:latin typeface="ＭＳ Ｐゴシック" panose="020B0600070205080204" pitchFamily="50" charset="-128"/>
                <a:ea typeface="ＭＳ Ｐゴシック" panose="020B0600070205080204" pitchFamily="50" charset="-128"/>
              </a:rPr>
              <a:t>令和</a:t>
            </a:r>
            <a:r>
              <a:rPr kumimoji="1" lang="en-US" altLang="ja-JP" sz="1335">
                <a:solidFill>
                  <a:prstClr val="black"/>
                </a:solidFill>
                <a:latin typeface="ＭＳ Ｐゴシック" panose="020B0600070205080204" pitchFamily="50" charset="-128"/>
                <a:ea typeface="ＭＳ Ｐゴシック" panose="020B0600070205080204" pitchFamily="50" charset="-128"/>
              </a:rPr>
              <a:t>10</a:t>
            </a:r>
            <a:r>
              <a:rPr kumimoji="1" lang="ja-JP" altLang="en-US" sz="1335">
                <a:solidFill>
                  <a:prstClr val="black"/>
                </a:solidFill>
                <a:latin typeface="ＭＳ Ｐゴシック" panose="020B0600070205080204" pitchFamily="50" charset="-128"/>
                <a:ea typeface="ＭＳ Ｐゴシック" panose="020B0600070205080204" pitchFamily="50" charset="-128"/>
              </a:rPr>
              <a:t>年度までに</a:t>
            </a:r>
            <a:r>
              <a:rPr kumimoji="1" lang="ja-JP" altLang="en-US" sz="1335">
                <a:latin typeface="ＭＳ Ｐゴシック" panose="020B0600070205080204" pitchFamily="50" charset="-128"/>
                <a:ea typeface="ＭＳ Ｐゴシック" panose="020B0600070205080204" pitchFamily="50" charset="-128"/>
              </a:rPr>
              <a:t>新たに整備する</a:t>
            </a:r>
            <a:r>
              <a:rPr kumimoji="1" lang="ja-JP" altLang="en-US" sz="1335">
                <a:solidFill>
                  <a:prstClr val="black"/>
                </a:solidFill>
                <a:latin typeface="ＭＳ Ｐゴシック" panose="020B0600070205080204" pitchFamily="50" charset="-128"/>
                <a:ea typeface="ＭＳ Ｐゴシック" panose="020B0600070205080204" pitchFamily="50" charset="-128"/>
              </a:rPr>
              <a:t>施設における国内</a:t>
            </a:r>
            <a:r>
              <a:rPr kumimoji="1" lang="en-US" altLang="ja-JP" sz="1335">
                <a:solidFill>
                  <a:prstClr val="black"/>
                </a:solidFill>
                <a:latin typeface="ＭＳ Ｐゴシック" panose="020B0600070205080204" pitchFamily="50" charset="-128"/>
                <a:ea typeface="ＭＳ Ｐゴシック" panose="020B0600070205080204" pitchFamily="50" charset="-128"/>
              </a:rPr>
              <a:t>FIH</a:t>
            </a:r>
            <a:r>
              <a:rPr kumimoji="1" lang="ja-JP" altLang="en-US" sz="1335">
                <a:solidFill>
                  <a:prstClr val="black"/>
                </a:solidFill>
                <a:latin typeface="ＭＳ Ｐゴシック" panose="020B0600070205080204" pitchFamily="50" charset="-128"/>
                <a:ea typeface="ＭＳ Ｐゴシック" panose="020B0600070205080204" pitchFamily="50" charset="-128"/>
              </a:rPr>
              <a:t>試験実施件数を</a:t>
            </a:r>
            <a:r>
              <a:rPr kumimoji="1" lang="en-US" altLang="ja-JP" sz="1335">
                <a:solidFill>
                  <a:prstClr val="black"/>
                </a:solidFill>
                <a:latin typeface="ＭＳ Ｐゴシック" panose="020B0600070205080204" pitchFamily="50" charset="-128"/>
                <a:ea typeface="ＭＳ Ｐゴシック" panose="020B0600070205080204" pitchFamily="50" charset="-128"/>
              </a:rPr>
              <a:t>10</a:t>
            </a:r>
            <a:r>
              <a:rPr kumimoji="1" lang="ja-JP" altLang="en-US" sz="1335">
                <a:solidFill>
                  <a:prstClr val="black"/>
                </a:solidFill>
                <a:latin typeface="ＭＳ Ｐゴシック" panose="020B0600070205080204" pitchFamily="50" charset="-128"/>
                <a:ea typeface="ＭＳ Ｐゴシック" panose="020B0600070205080204" pitchFamily="50" charset="-128"/>
              </a:rPr>
              <a:t>件とする。</a:t>
            </a:r>
            <a:endParaRPr kumimoji="1" lang="en-US" altLang="ja-JP" sz="1335">
              <a:solidFill>
                <a:prstClr val="black"/>
              </a:solidFill>
              <a:latin typeface="ＭＳ Ｐゴシック" panose="020B0600070205080204" pitchFamily="50" charset="-128"/>
              <a:ea typeface="ＭＳ Ｐゴシック" panose="020B0600070205080204" pitchFamily="50" charset="-128"/>
            </a:endParaRPr>
          </a:p>
          <a:p>
            <a:pPr defTabSz="954260">
              <a:defRPr/>
            </a:pPr>
            <a:endParaRPr kumimoji="1" lang="ja-JP" altLang="en-US" sz="1335">
              <a:solidFill>
                <a:prstClr val="black"/>
              </a:solidFill>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7671" y="-22883"/>
            <a:ext cx="7080988" cy="302513"/>
          </a:xfrm>
          <a:prstGeom prst="rect">
            <a:avLst/>
          </a:prstGeom>
          <a:noFill/>
          <a:ln w="25400" cap="flat" cmpd="sng" algn="ctr">
            <a:noFill/>
            <a:prstDash val="solid"/>
          </a:ln>
          <a:effectLst/>
        </p:spPr>
        <p:txBody>
          <a:bodyPr rtlCol="0" anchor="ctr" anchorCtr="0"/>
          <a:lstStyle/>
          <a:p>
            <a:pPr defTabSz="871789">
              <a:defRPr/>
            </a:pPr>
            <a:r>
              <a:rPr lang="en-US" altLang="ja-JP" sz="1200" kern="0">
                <a:solidFill>
                  <a:srgbClr val="000000"/>
                </a:solidFill>
                <a:latin typeface="ＭＳ Ｐゴシック" panose="020B0600070205080204" pitchFamily="50" charset="-128"/>
                <a:ea typeface="ＭＳ Ｐゴシック" panose="020B0600070205080204" pitchFamily="50" charset="-128"/>
              </a:rPr>
              <a:t>【</a:t>
            </a:r>
            <a:r>
              <a:rPr lang="ja-JP" altLang="en-US" sz="1200" kern="0">
                <a:solidFill>
                  <a:srgbClr val="000000"/>
                </a:solidFill>
                <a:latin typeface="ＭＳ Ｐゴシック" panose="020B0600070205080204" pitchFamily="50" charset="-128"/>
                <a:ea typeface="ＭＳ Ｐゴシック" panose="020B0600070205080204" pitchFamily="50" charset="-128"/>
              </a:rPr>
              <a:t>○ファースト・イン・ヒューマン（ＦＩＨ）試験実施体制の整備</a:t>
            </a:r>
            <a:r>
              <a:rPr lang="en-US" altLang="ja-JP" sz="1200" kern="0">
                <a:solidFill>
                  <a:srgbClr val="000000"/>
                </a:solidFill>
                <a:latin typeface="ＭＳ Ｐゴシック" panose="020B0600070205080204" pitchFamily="50" charset="-128"/>
                <a:ea typeface="ＭＳ Ｐゴシック" panose="020B0600070205080204" pitchFamily="50" charset="-128"/>
              </a:rPr>
              <a:t>】</a:t>
            </a:r>
            <a:endParaRPr lang="ja-JP" altLang="en-US" sz="1200" kern="0">
              <a:solidFill>
                <a:srgbClr val="000000"/>
              </a:solidFill>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8018664" y="637831"/>
            <a:ext cx="1974896" cy="297774"/>
          </a:xfrm>
          <a:prstGeom prst="rect">
            <a:avLst/>
          </a:prstGeom>
          <a:noFill/>
        </p:spPr>
        <p:txBody>
          <a:bodyPr wrap="square" rtlCol="0">
            <a:spAutoFit/>
          </a:bodyPr>
          <a:lstStyle/>
          <a:p>
            <a:pPr defTabSz="954260">
              <a:defRPr/>
            </a:pPr>
            <a:r>
              <a:rPr kumimoji="1" lang="ja-JP" altLang="en-US" sz="1335" u="sng">
                <a:solidFill>
                  <a:prstClr val="black"/>
                </a:solidFill>
                <a:latin typeface="ＭＳ Ｐゴシック" panose="020B0600070205080204" pitchFamily="50" charset="-128"/>
                <a:ea typeface="ＭＳ Ｐゴシック" panose="020B0600070205080204" pitchFamily="50" charset="-128"/>
              </a:rPr>
              <a:t>②　対策の柱との関係</a:t>
            </a:r>
          </a:p>
        </p:txBody>
      </p:sp>
      <p:graphicFrame>
        <p:nvGraphicFramePr>
          <p:cNvPr id="8" name="表 7">
            <a:extLst>
              <a:ext uri="{FF2B5EF4-FFF2-40B4-BE49-F238E27FC236}">
                <a16:creationId xmlns:a16="http://schemas.microsoft.com/office/drawing/2014/main" id="{7350958B-2AB9-F93C-75E9-73CEC9EE7AD7}"/>
              </a:ext>
            </a:extLst>
          </p:cNvPr>
          <p:cNvGraphicFramePr>
            <a:graphicFrameLocks noGrp="1"/>
          </p:cNvGraphicFramePr>
          <p:nvPr/>
        </p:nvGraphicFramePr>
        <p:xfrm>
          <a:off x="8520451" y="948685"/>
          <a:ext cx="852144" cy="692101"/>
        </p:xfrm>
        <a:graphic>
          <a:graphicData uri="http://schemas.openxmlformats.org/drawingml/2006/table">
            <a:tbl>
              <a:tblPr firstRow="1" bandRow="1">
                <a:tableStyleId>{5940675A-B579-460E-94D1-54222C63F5DA}</a:tableStyleId>
              </a:tblPr>
              <a:tblGrid>
                <a:gridCol w="284048">
                  <a:extLst>
                    <a:ext uri="{9D8B030D-6E8A-4147-A177-3AD203B41FA5}">
                      <a16:colId xmlns:a16="http://schemas.microsoft.com/office/drawing/2014/main" val="20000"/>
                    </a:ext>
                  </a:extLst>
                </a:gridCol>
                <a:gridCol w="284048">
                  <a:extLst>
                    <a:ext uri="{9D8B030D-6E8A-4147-A177-3AD203B41FA5}">
                      <a16:colId xmlns:a16="http://schemas.microsoft.com/office/drawing/2014/main" val="2586193642"/>
                    </a:ext>
                  </a:extLst>
                </a:gridCol>
                <a:gridCol w="284048">
                  <a:extLst>
                    <a:ext uri="{9D8B030D-6E8A-4147-A177-3AD203B41FA5}">
                      <a16:colId xmlns:a16="http://schemas.microsoft.com/office/drawing/2014/main" val="20002"/>
                    </a:ext>
                  </a:extLst>
                </a:gridCol>
              </a:tblGrid>
              <a:tr h="174364">
                <a:tc>
                  <a:txBody>
                    <a:bodyPr/>
                    <a:lstStyle/>
                    <a:p>
                      <a:pPr algn="ctr"/>
                      <a:r>
                        <a:rPr kumimoji="1" lang="en-US" altLang="ja-JP" sz="1100">
                          <a:latin typeface="+mn-ea"/>
                          <a:ea typeface="+mn-ea"/>
                        </a:rPr>
                        <a:t>Ⅰ</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0902" rtl="0" eaLnBrk="1" fontAlgn="auto" latinLnBrk="0" hangingPunct="1">
                        <a:lnSpc>
                          <a:spcPct val="100000"/>
                        </a:lnSpc>
                        <a:spcBef>
                          <a:spcPts val="0"/>
                        </a:spcBef>
                        <a:spcAft>
                          <a:spcPts val="0"/>
                        </a:spcAft>
                        <a:buClrTx/>
                        <a:buSzTx/>
                        <a:buFontTx/>
                        <a:buNone/>
                        <a:tabLst/>
                        <a:defRPr/>
                      </a:pPr>
                      <a:r>
                        <a:rPr kumimoji="1" lang="en-US" altLang="ja-JP" sz="1100">
                          <a:latin typeface="+mn-ea"/>
                          <a:ea typeface="+mn-ea"/>
                        </a:rPr>
                        <a:t>Ⅱ</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0902" rtl="0" eaLnBrk="1" fontAlgn="auto" latinLnBrk="0" hangingPunct="1">
                        <a:lnSpc>
                          <a:spcPct val="100000"/>
                        </a:lnSpc>
                        <a:spcBef>
                          <a:spcPts val="0"/>
                        </a:spcBef>
                        <a:spcAft>
                          <a:spcPts val="0"/>
                        </a:spcAft>
                        <a:buClrTx/>
                        <a:buSzTx/>
                        <a:buFontTx/>
                        <a:buNone/>
                        <a:tabLst/>
                        <a:defRPr/>
                      </a:pPr>
                      <a:r>
                        <a:rPr kumimoji="1" lang="en-US" altLang="ja-JP" sz="1100">
                          <a:latin typeface="+mn-ea"/>
                          <a:ea typeface="+mn-ea"/>
                        </a:rPr>
                        <a:t>Ⅲ</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3544662"/>
                  </a:ext>
                </a:extLst>
              </a:tr>
              <a:tr h="5177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latin typeface="+mn-ea"/>
                          <a:ea typeface="+mn-ea"/>
                        </a:rPr>
                        <a:t>○</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353571"/>
                  </a:ext>
                </a:extLst>
              </a:tr>
            </a:tbl>
          </a:graphicData>
        </a:graphic>
      </p:graphicFrame>
      <p:sp>
        <p:nvSpPr>
          <p:cNvPr id="3" name="正方形/長方形 2">
            <a:extLst>
              <a:ext uri="{FF2B5EF4-FFF2-40B4-BE49-F238E27FC236}">
                <a16:creationId xmlns:a16="http://schemas.microsoft.com/office/drawing/2014/main" id="{D9ED569D-7A82-0649-BA9C-32A263F1A0B1}"/>
              </a:ext>
            </a:extLst>
          </p:cNvPr>
          <p:cNvSpPr/>
          <p:nvPr/>
        </p:nvSpPr>
        <p:spPr>
          <a:xfrm>
            <a:off x="5385249" y="142037"/>
            <a:ext cx="2253196" cy="37503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182" tIns="43591" rIns="87182" bIns="43591" rtlCol="0" anchor="ctr" anchorCtr="0"/>
          <a:lstStyle/>
          <a:p>
            <a:pPr defTabSz="435894">
              <a:lnSpc>
                <a:spcPts val="1430"/>
              </a:lnSpc>
              <a:tabLst>
                <a:tab pos="2479150" algn="r"/>
                <a:tab pos="3425102" algn="r"/>
              </a:tabLst>
              <a:defRPr/>
            </a:pPr>
            <a:r>
              <a:rPr lang="zh-TW" altLang="en-US" sz="1144">
                <a:solidFill>
                  <a:schemeClr val="tx1"/>
                </a:solidFill>
                <a:latin typeface="ＭＳ Ｐゴシック" panose="020B0600070205080204" pitchFamily="50" charset="-128"/>
                <a:ea typeface="ＭＳ Ｐゴシック" panose="020B0600070205080204" pitchFamily="50" charset="-128"/>
              </a:rPr>
              <a:t>令和</a:t>
            </a:r>
            <a:r>
              <a:rPr lang="ja-JP" altLang="en-US" sz="1144">
                <a:solidFill>
                  <a:schemeClr val="tx1"/>
                </a:solidFill>
                <a:latin typeface="ＭＳ Ｐゴシック" panose="020B0600070205080204" pitchFamily="50" charset="-128"/>
                <a:ea typeface="ＭＳ Ｐゴシック" panose="020B0600070205080204" pitchFamily="50" charset="-128"/>
              </a:rPr>
              <a:t>６</a:t>
            </a:r>
            <a:r>
              <a:rPr lang="zh-TW" altLang="en-US" sz="1144">
                <a:solidFill>
                  <a:schemeClr val="tx1"/>
                </a:solidFill>
                <a:latin typeface="ＭＳ Ｐゴシック" panose="020B0600070205080204" pitchFamily="50" charset="-128"/>
                <a:ea typeface="ＭＳ Ｐゴシック" panose="020B0600070205080204" pitchFamily="50" charset="-128"/>
              </a:rPr>
              <a:t>年度</a:t>
            </a:r>
            <a:r>
              <a:rPr lang="ja-JP" altLang="en-US" sz="1144">
                <a:solidFill>
                  <a:schemeClr val="tx1"/>
                </a:solidFill>
                <a:latin typeface="ＭＳ Ｐゴシック" panose="020B0600070205080204" pitchFamily="50" charset="-128"/>
                <a:ea typeface="ＭＳ Ｐゴシック" panose="020B0600070205080204" pitchFamily="50" charset="-128"/>
              </a:rPr>
              <a:t>補正予算　</a:t>
            </a:r>
            <a:r>
              <a:rPr lang="en-US" altLang="ja-JP" sz="1335">
                <a:solidFill>
                  <a:schemeClr val="tx1"/>
                </a:solidFill>
                <a:latin typeface="ＭＳ Ｐゴシック" panose="020B0600070205080204" pitchFamily="50" charset="-128"/>
                <a:ea typeface="ＭＳ Ｐゴシック" panose="020B0600070205080204" pitchFamily="50" charset="-128"/>
              </a:rPr>
              <a:t>7.9</a:t>
            </a:r>
            <a:r>
              <a:rPr lang="ja-JP" altLang="en-US" sz="1001">
                <a:solidFill>
                  <a:schemeClr val="tx1"/>
                </a:solidFill>
                <a:latin typeface="ＭＳ Ｐゴシック" panose="020B0600070205080204" pitchFamily="50" charset="-128"/>
                <a:ea typeface="ＭＳ Ｐゴシック" panose="020B0600070205080204" pitchFamily="50" charset="-128"/>
              </a:rPr>
              <a:t>億</a:t>
            </a:r>
            <a:r>
              <a:rPr lang="zh-TW" altLang="en-US" sz="1001">
                <a:solidFill>
                  <a:schemeClr val="tx1"/>
                </a:solidFill>
                <a:latin typeface="ＭＳ Ｐゴシック" panose="020B0600070205080204" pitchFamily="50" charset="-128"/>
                <a:ea typeface="ＭＳ Ｐゴシック" panose="020B0600070205080204" pitchFamily="50" charset="-128"/>
              </a:rPr>
              <a:t>円</a:t>
            </a:r>
            <a:r>
              <a:rPr lang="en-US" altLang="zh-TW" sz="1335">
                <a:solidFill>
                  <a:schemeClr val="tx1"/>
                </a:solidFill>
                <a:latin typeface="ＭＳ Ｐゴシック" panose="020B0600070205080204" pitchFamily="50" charset="-128"/>
                <a:ea typeface="ＭＳ Ｐゴシック" panose="020B0600070205080204" pitchFamily="50" charset="-128"/>
              </a:rPr>
              <a:t>	</a:t>
            </a:r>
          </a:p>
        </p:txBody>
      </p:sp>
      <p:sp>
        <p:nvSpPr>
          <p:cNvPr id="9" name="テキスト ボックス 8">
            <a:extLst>
              <a:ext uri="{FF2B5EF4-FFF2-40B4-BE49-F238E27FC236}">
                <a16:creationId xmlns:a16="http://schemas.microsoft.com/office/drawing/2014/main" id="{9B1B2F6F-5689-2302-C182-1FBE553D58A2}"/>
              </a:ext>
            </a:extLst>
          </p:cNvPr>
          <p:cNvSpPr txBox="1"/>
          <p:nvPr/>
        </p:nvSpPr>
        <p:spPr bwMode="gray">
          <a:xfrm>
            <a:off x="8280043" y="165347"/>
            <a:ext cx="1625957" cy="359569"/>
          </a:xfrm>
          <a:prstGeom prst="rect">
            <a:avLst/>
          </a:prstGeom>
          <a:noFill/>
        </p:spPr>
        <p:txBody>
          <a:bodyPr wrap="square" lIns="68647" tIns="34324" rIns="68647" bIns="34324" rtlCol="0" anchor="t" anchorCtr="0">
            <a:noAutofit/>
          </a:bodyPr>
          <a:lstStyle/>
          <a:p>
            <a:pPr algn="r" defTabSz="435894">
              <a:buClr>
                <a:prstClr val="black"/>
              </a:buClr>
              <a:defRPr/>
            </a:pPr>
            <a:r>
              <a:rPr lang="ja-JP" altLang="en-US" sz="1144" kern="0">
                <a:solidFill>
                  <a:srgbClr val="000000"/>
                </a:solidFill>
                <a:latin typeface="ＭＳ Ｐゴシック" panose="020B0600070205080204" pitchFamily="50" charset="-128"/>
                <a:ea typeface="ＭＳ Ｐゴシック" panose="020B0600070205080204" pitchFamily="50" charset="-128"/>
              </a:rPr>
              <a:t>医政局研究開発政策課</a:t>
            </a:r>
            <a:endParaRPr lang="en-US" altLang="ja-JP" sz="1144" kern="0">
              <a:solidFill>
                <a:srgbClr val="000000"/>
              </a:solidFill>
              <a:latin typeface="ＭＳ Ｐゴシック" panose="020B0600070205080204" pitchFamily="50" charset="-128"/>
              <a:ea typeface="ＭＳ Ｐゴシック" panose="020B0600070205080204" pitchFamily="50" charset="-128"/>
            </a:endParaRPr>
          </a:p>
          <a:p>
            <a:pPr algn="r" defTabSz="435894">
              <a:buClr>
                <a:prstClr val="black"/>
              </a:buClr>
              <a:defRPr/>
            </a:pPr>
            <a:r>
              <a:rPr lang="ja-JP" altLang="en-US" sz="1144" kern="0">
                <a:solidFill>
                  <a:srgbClr val="000000"/>
                </a:solidFill>
                <a:latin typeface="ＭＳ Ｐゴシック" panose="020B0600070205080204" pitchFamily="50" charset="-128"/>
                <a:ea typeface="ＭＳ Ｐゴシック" panose="020B0600070205080204" pitchFamily="50" charset="-128"/>
              </a:rPr>
              <a:t>（内線</a:t>
            </a:r>
            <a:r>
              <a:rPr lang="en-US" altLang="ja-JP" sz="1144" kern="0">
                <a:solidFill>
                  <a:srgbClr val="000000"/>
                </a:solidFill>
                <a:latin typeface="ＭＳ Ｐゴシック" panose="020B0600070205080204" pitchFamily="50" charset="-128"/>
                <a:ea typeface="ＭＳ Ｐゴシック" panose="020B0600070205080204" pitchFamily="50" charset="-128"/>
              </a:rPr>
              <a:t>4165</a:t>
            </a:r>
            <a:r>
              <a:rPr lang="ja-JP" altLang="en-US" sz="1144" kern="0">
                <a:solidFill>
                  <a:srgbClr val="000000"/>
                </a:solidFill>
                <a:latin typeface="ＭＳ Ｐゴシック" panose="020B0600070205080204" pitchFamily="50" charset="-128"/>
                <a:ea typeface="ＭＳ Ｐゴシック" panose="020B0600070205080204" pitchFamily="50" charset="-128"/>
              </a:rPr>
              <a:t>）</a:t>
            </a:r>
          </a:p>
        </p:txBody>
      </p:sp>
      <p:pic>
        <p:nvPicPr>
          <p:cNvPr id="57" name="Picture 6" descr="せかいちず 世界地図　ワールドマップ">
            <a:extLst>
              <a:ext uri="{FF2B5EF4-FFF2-40B4-BE49-F238E27FC236}">
                <a16:creationId xmlns:a16="http://schemas.microsoft.com/office/drawing/2014/main" id="{39D80D3A-F225-6517-10B1-59857B97A6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83296" y="3430462"/>
            <a:ext cx="3133017" cy="1980482"/>
          </a:xfrm>
          <a:prstGeom prst="rect">
            <a:avLst/>
          </a:prstGeom>
          <a:noFill/>
          <a:extLst>
            <a:ext uri="{909E8E84-426E-40DD-AFC4-6F175D3DCCD1}">
              <a14:hiddenFill xmlns:a14="http://schemas.microsoft.com/office/drawing/2010/main">
                <a:solidFill>
                  <a:srgbClr val="FFFFFF"/>
                </a:solidFill>
              </a14:hiddenFill>
            </a:ext>
          </a:extLst>
        </p:spPr>
      </p:pic>
      <p:sp>
        <p:nvSpPr>
          <p:cNvPr id="58" name="吹き出し: 四角形 57">
            <a:extLst>
              <a:ext uri="{FF2B5EF4-FFF2-40B4-BE49-F238E27FC236}">
                <a16:creationId xmlns:a16="http://schemas.microsoft.com/office/drawing/2014/main" id="{285B55DC-D707-E23D-11F8-03092252466E}"/>
              </a:ext>
            </a:extLst>
          </p:cNvPr>
          <p:cNvSpPr/>
          <p:nvPr/>
        </p:nvSpPr>
        <p:spPr>
          <a:xfrm>
            <a:off x="490444" y="3403694"/>
            <a:ext cx="5638410" cy="2182568"/>
          </a:xfrm>
          <a:prstGeom prst="wedgeRectCallout">
            <a:avLst>
              <a:gd name="adj1" fmla="val 83707"/>
              <a:gd name="adj2" fmla="val -7511"/>
            </a:avLst>
          </a:prstGeom>
          <a:solidFill>
            <a:srgbClr val="4BACC6">
              <a:lumMod val="20000"/>
              <a:lumOff val="80000"/>
            </a:srgbClr>
          </a:solidFill>
          <a:ln w="3175" cap="rnd" cmpd="sng" algn="ctr">
            <a:solidFill>
              <a:srgbClr val="103185"/>
            </a:solidFill>
            <a:prstDash val="solid"/>
            <a:bevel/>
          </a:ln>
          <a:effectLst/>
        </p:spPr>
        <p:txBody>
          <a:bodyPr lIns="137294" tIns="171618" rIns="137294" bIns="171618" rtlCol="0" anchor="t"/>
          <a:lstStyle/>
          <a:p>
            <a:pPr algn="ctr" defTabSz="435894" fontAlgn="base">
              <a:spcBef>
                <a:spcPct val="0"/>
              </a:spcBef>
              <a:spcAft>
                <a:spcPct val="0"/>
              </a:spcAft>
              <a:buClr>
                <a:prstClr val="black"/>
              </a:buClr>
              <a:defRPr/>
            </a:pPr>
            <a:endParaRPr lang="ja-JP" altLang="en-US" sz="572" kern="0">
              <a:solidFill>
                <a:prstClr val="black"/>
              </a:solidFill>
              <a:latin typeface="ＭＳ Ｐゴシック" panose="020B0600070205080204" pitchFamily="50" charset="-128"/>
              <a:ea typeface="ＭＳ Ｐゴシック" panose="020B0600070205080204" pitchFamily="50" charset="-128"/>
            </a:endParaRPr>
          </a:p>
        </p:txBody>
      </p:sp>
      <p:sp>
        <p:nvSpPr>
          <p:cNvPr id="59" name="正方形/長方形 58">
            <a:extLst>
              <a:ext uri="{FF2B5EF4-FFF2-40B4-BE49-F238E27FC236}">
                <a16:creationId xmlns:a16="http://schemas.microsoft.com/office/drawing/2014/main" id="{A8071924-0E37-80D1-0926-C64DB3CAB686}"/>
              </a:ext>
            </a:extLst>
          </p:cNvPr>
          <p:cNvSpPr/>
          <p:nvPr/>
        </p:nvSpPr>
        <p:spPr>
          <a:xfrm>
            <a:off x="916333" y="4223500"/>
            <a:ext cx="2390939" cy="1058568"/>
          </a:xfrm>
          <a:prstGeom prst="rect">
            <a:avLst/>
          </a:prstGeom>
          <a:noFill/>
          <a:ln w="25400" cap="rnd" cmpd="sng" algn="ctr">
            <a:solidFill>
              <a:srgbClr val="DB4D6D"/>
            </a:solidFill>
            <a:prstDash val="sysDash"/>
            <a:bevel/>
          </a:ln>
          <a:effectLst/>
        </p:spPr>
        <p:txBody>
          <a:bodyPr lIns="134431" tIns="168039" rIns="134431" bIns="134431" rtlCol="0" anchor="t"/>
          <a:lstStyle/>
          <a:p>
            <a:pPr algn="ctr" defTabSz="435894">
              <a:defRPr/>
            </a:pPr>
            <a:endParaRPr lang="ja-JP" altLang="en-US" sz="572" kern="0">
              <a:solidFill>
                <a:prstClr val="white"/>
              </a:solidFill>
              <a:latin typeface="ＭＳ Ｐゴシック" panose="020B0600070205080204" pitchFamily="50" charset="-128"/>
              <a:ea typeface="ＭＳ Ｐゴシック" panose="020B0600070205080204" pitchFamily="50" charset="-128"/>
            </a:endParaRPr>
          </a:p>
        </p:txBody>
      </p:sp>
      <p:sp>
        <p:nvSpPr>
          <p:cNvPr id="60" name="角丸四角形 32">
            <a:extLst>
              <a:ext uri="{FF2B5EF4-FFF2-40B4-BE49-F238E27FC236}">
                <a16:creationId xmlns:a16="http://schemas.microsoft.com/office/drawing/2014/main" id="{EE9D511F-ED1E-CA60-C1FF-80235AADF154}"/>
              </a:ext>
            </a:extLst>
          </p:cNvPr>
          <p:cNvSpPr/>
          <p:nvPr/>
        </p:nvSpPr>
        <p:spPr>
          <a:xfrm>
            <a:off x="585299" y="3654970"/>
            <a:ext cx="283039" cy="1650976"/>
          </a:xfrm>
          <a:prstGeom prst="roundRect">
            <a:avLst>
              <a:gd name="adj" fmla="val 17286"/>
            </a:avLst>
          </a:prstGeom>
          <a:solidFill>
            <a:srgbClr val="1F497D"/>
          </a:solidFill>
        </p:spPr>
        <p:txBody>
          <a:bodyPr lIns="68647" tIns="51485" rIns="34324" bIns="34324" anchor="ctr"/>
          <a:lstStyle/>
          <a:p>
            <a:pPr algn="ctr" defTabSz="563512" fontAlgn="base">
              <a:lnSpc>
                <a:spcPct val="130000"/>
              </a:lnSpc>
              <a:spcBef>
                <a:spcPct val="0"/>
              </a:spcBef>
              <a:spcAft>
                <a:spcPts val="759"/>
              </a:spcAft>
              <a:defRPr/>
            </a:pPr>
            <a:r>
              <a:rPr lang="ja-JP" altLang="en-US" sz="1335" b="1" kern="0" spc="228">
                <a:solidFill>
                  <a:srgbClr val="FFFFFF"/>
                </a:solidFill>
                <a:latin typeface="ＭＳ Ｐゴシック" panose="020B0600070205080204" pitchFamily="50" charset="-128"/>
                <a:ea typeface="ＭＳ Ｐゴシック" panose="020B0600070205080204" pitchFamily="50" charset="-128"/>
                <a:cs typeface="Noto Sans CJK JP DemiLight" charset="-128"/>
              </a:rPr>
              <a:t>厚生労働省</a:t>
            </a:r>
          </a:p>
        </p:txBody>
      </p:sp>
      <p:cxnSp>
        <p:nvCxnSpPr>
          <p:cNvPr id="61" name="直線矢印コネクタ 60">
            <a:extLst>
              <a:ext uri="{FF2B5EF4-FFF2-40B4-BE49-F238E27FC236}">
                <a16:creationId xmlns:a16="http://schemas.microsoft.com/office/drawing/2014/main" id="{D1E842C6-7D94-FC66-5599-CF5E325D8D79}"/>
              </a:ext>
            </a:extLst>
          </p:cNvPr>
          <p:cNvCxnSpPr>
            <a:cxnSpLocks/>
          </p:cNvCxnSpPr>
          <p:nvPr/>
        </p:nvCxnSpPr>
        <p:spPr>
          <a:xfrm flipV="1">
            <a:off x="849650" y="3997683"/>
            <a:ext cx="1017024" cy="0"/>
          </a:xfrm>
          <a:prstGeom prst="straightConnector1">
            <a:avLst/>
          </a:prstGeom>
          <a:noFill/>
          <a:ln w="19050" cap="flat" cmpd="sng" algn="ctr">
            <a:solidFill>
              <a:srgbClr val="0E2B61"/>
            </a:solidFill>
            <a:prstDash val="solid"/>
            <a:headEnd w="med" len="sm"/>
            <a:tailEnd type="arrow" w="med" len="sm"/>
          </a:ln>
          <a:effectLst/>
        </p:spPr>
      </p:cxnSp>
      <p:sp>
        <p:nvSpPr>
          <p:cNvPr id="62" name="正方形/長方形 61">
            <a:extLst>
              <a:ext uri="{FF2B5EF4-FFF2-40B4-BE49-F238E27FC236}">
                <a16:creationId xmlns:a16="http://schemas.microsoft.com/office/drawing/2014/main" id="{0AABDD90-185B-B505-1E10-449ED4E2EE26}"/>
              </a:ext>
            </a:extLst>
          </p:cNvPr>
          <p:cNvSpPr/>
          <p:nvPr/>
        </p:nvSpPr>
        <p:spPr>
          <a:xfrm>
            <a:off x="979766" y="3786039"/>
            <a:ext cx="338308" cy="230711"/>
          </a:xfrm>
          <a:prstGeom prst="rect">
            <a:avLst/>
          </a:prstGeom>
        </p:spPr>
        <p:txBody>
          <a:bodyPr wrap="none" lIns="34324" tIns="34324" rIns="34324" bIns="34324">
            <a:spAutoFit/>
          </a:bodyPr>
          <a:lstStyle/>
          <a:p>
            <a:pPr defTabSz="871789" fontAlgn="base">
              <a:spcBef>
                <a:spcPct val="0"/>
              </a:spcBef>
              <a:spcAft>
                <a:spcPct val="0"/>
              </a:spcAft>
              <a:defRPr/>
            </a:pPr>
            <a:r>
              <a:rPr lang="ja-JP" altLang="en-US" sz="1049">
                <a:solidFill>
                  <a:srgbClr val="000000"/>
                </a:solidFill>
                <a:latin typeface="ＭＳ Ｐゴシック" panose="020B0600070205080204" pitchFamily="50" charset="-128"/>
                <a:ea typeface="ＭＳ Ｐゴシック" panose="020B0600070205080204" pitchFamily="50" charset="-128"/>
              </a:rPr>
              <a:t>補助</a:t>
            </a:r>
          </a:p>
        </p:txBody>
      </p:sp>
      <p:sp>
        <p:nvSpPr>
          <p:cNvPr id="63" name="角丸四角形 59">
            <a:extLst>
              <a:ext uri="{FF2B5EF4-FFF2-40B4-BE49-F238E27FC236}">
                <a16:creationId xmlns:a16="http://schemas.microsoft.com/office/drawing/2014/main" id="{CE39C212-3A97-11CA-EE82-462BC680840F}"/>
              </a:ext>
            </a:extLst>
          </p:cNvPr>
          <p:cNvSpPr/>
          <p:nvPr/>
        </p:nvSpPr>
        <p:spPr>
          <a:xfrm>
            <a:off x="2555739" y="4745027"/>
            <a:ext cx="687767" cy="145418"/>
          </a:xfrm>
          <a:prstGeom prst="roundRect">
            <a:avLst>
              <a:gd name="adj" fmla="val 17286"/>
            </a:avLst>
          </a:prstGeom>
          <a:solidFill>
            <a:srgbClr val="EA544F"/>
          </a:solidFill>
        </p:spPr>
        <p:txBody>
          <a:bodyPr anchor="ctr"/>
          <a:lstStyle/>
          <a:p>
            <a:pPr algn="ctr" defTabSz="563512" fontAlgn="base">
              <a:spcBef>
                <a:spcPct val="0"/>
              </a:spcBef>
              <a:spcAft>
                <a:spcPts val="759"/>
              </a:spcAft>
              <a:defRPr/>
            </a:pPr>
            <a:r>
              <a:rPr lang="en-US" altLang="ja-JP" sz="667">
                <a:solidFill>
                  <a:srgbClr val="FFFFFF"/>
                </a:solidFill>
                <a:latin typeface="ＭＳ Ｐゴシック" panose="020B0600070205080204" pitchFamily="50" charset="-128"/>
                <a:ea typeface="ＭＳ Ｐゴシック" panose="020B0600070205080204" pitchFamily="50" charset="-128"/>
                <a:cs typeface="Noto Sans CJK JP DemiLight" charset="-128"/>
              </a:rPr>
              <a:t>FIH</a:t>
            </a:r>
            <a:r>
              <a:rPr lang="ja-JP" altLang="en-US" sz="667">
                <a:solidFill>
                  <a:srgbClr val="FFFFFF"/>
                </a:solidFill>
                <a:latin typeface="ＭＳ Ｐゴシック" panose="020B0600070205080204" pitchFamily="50" charset="-128"/>
                <a:ea typeface="ＭＳ Ｐゴシック" panose="020B0600070205080204" pitchFamily="50" charset="-128"/>
                <a:cs typeface="Noto Sans CJK JP DemiLight" charset="-128"/>
              </a:rPr>
              <a:t>試験施設</a:t>
            </a:r>
          </a:p>
        </p:txBody>
      </p:sp>
      <p:sp>
        <p:nvSpPr>
          <p:cNvPr id="66" name="角丸四角形 59">
            <a:extLst>
              <a:ext uri="{FF2B5EF4-FFF2-40B4-BE49-F238E27FC236}">
                <a16:creationId xmlns:a16="http://schemas.microsoft.com/office/drawing/2014/main" id="{A8E61ED1-0A21-0E78-1F49-0A0BEA1FE7B6}"/>
              </a:ext>
            </a:extLst>
          </p:cNvPr>
          <p:cNvSpPr/>
          <p:nvPr/>
        </p:nvSpPr>
        <p:spPr>
          <a:xfrm>
            <a:off x="1592257" y="4741142"/>
            <a:ext cx="938089" cy="157351"/>
          </a:xfrm>
          <a:prstGeom prst="roundRect">
            <a:avLst>
              <a:gd name="adj" fmla="val 17286"/>
            </a:avLst>
          </a:prstGeom>
          <a:solidFill>
            <a:srgbClr val="EA544F"/>
          </a:solidFill>
        </p:spPr>
        <p:txBody>
          <a:bodyPr anchor="ctr"/>
          <a:lstStyle/>
          <a:p>
            <a:pPr algn="ctr" defTabSz="563512" fontAlgn="base">
              <a:spcBef>
                <a:spcPct val="0"/>
              </a:spcBef>
              <a:spcAft>
                <a:spcPts val="759"/>
              </a:spcAft>
              <a:defRPr/>
            </a:pPr>
            <a:r>
              <a:rPr lang="en-US" altLang="ja-JP" sz="667">
                <a:solidFill>
                  <a:srgbClr val="FFFFFF"/>
                </a:solidFill>
                <a:latin typeface="ＭＳ Ｐゴシック" panose="020B0600070205080204" pitchFamily="50" charset="-128"/>
                <a:ea typeface="ＭＳ Ｐゴシック" panose="020B0600070205080204" pitchFamily="50" charset="-128"/>
                <a:cs typeface="Noto Sans CJK JP DemiLight" charset="-128"/>
              </a:rPr>
              <a:t>GMP</a:t>
            </a:r>
            <a:r>
              <a:rPr lang="ja-JP" altLang="en-US" sz="667">
                <a:solidFill>
                  <a:srgbClr val="FFFFFF"/>
                </a:solidFill>
                <a:latin typeface="ＭＳ Ｐゴシック" panose="020B0600070205080204" pitchFamily="50" charset="-128"/>
                <a:ea typeface="ＭＳ Ｐゴシック" panose="020B0600070205080204" pitchFamily="50" charset="-128"/>
                <a:cs typeface="Noto Sans CJK JP DemiLight" charset="-128"/>
              </a:rPr>
              <a:t>準拠製造施設</a:t>
            </a:r>
          </a:p>
        </p:txBody>
      </p:sp>
      <p:sp>
        <p:nvSpPr>
          <p:cNvPr id="67" name="角丸四角形 59">
            <a:extLst>
              <a:ext uri="{FF2B5EF4-FFF2-40B4-BE49-F238E27FC236}">
                <a16:creationId xmlns:a16="http://schemas.microsoft.com/office/drawing/2014/main" id="{9793C78D-15EC-514C-3EB4-C06B28D158BE}"/>
              </a:ext>
            </a:extLst>
          </p:cNvPr>
          <p:cNvSpPr/>
          <p:nvPr/>
        </p:nvSpPr>
        <p:spPr>
          <a:xfrm>
            <a:off x="982152" y="4745026"/>
            <a:ext cx="582881" cy="145419"/>
          </a:xfrm>
          <a:prstGeom prst="roundRect">
            <a:avLst>
              <a:gd name="adj" fmla="val 17286"/>
            </a:avLst>
          </a:prstGeom>
          <a:solidFill>
            <a:srgbClr val="EA544F"/>
          </a:solidFill>
        </p:spPr>
        <p:txBody>
          <a:bodyPr anchor="ctr"/>
          <a:lstStyle/>
          <a:p>
            <a:pPr algn="ctr" defTabSz="563512" fontAlgn="base">
              <a:spcBef>
                <a:spcPct val="0"/>
              </a:spcBef>
              <a:spcAft>
                <a:spcPts val="759"/>
              </a:spcAft>
              <a:defRPr/>
            </a:pPr>
            <a:r>
              <a:rPr lang="ja-JP" altLang="en-US" sz="667">
                <a:solidFill>
                  <a:srgbClr val="FFFFFF"/>
                </a:solidFill>
                <a:latin typeface="ＭＳ Ｐゴシック" panose="020B0600070205080204" pitchFamily="50" charset="-128"/>
                <a:ea typeface="ＭＳ Ｐゴシック" panose="020B0600070205080204" pitchFamily="50" charset="-128"/>
                <a:cs typeface="Noto Sans CJK JP DemiLight" charset="-128"/>
              </a:rPr>
              <a:t>研究施設</a:t>
            </a:r>
          </a:p>
        </p:txBody>
      </p:sp>
      <p:sp>
        <p:nvSpPr>
          <p:cNvPr id="68" name="矢印: 右 67">
            <a:extLst>
              <a:ext uri="{FF2B5EF4-FFF2-40B4-BE49-F238E27FC236}">
                <a16:creationId xmlns:a16="http://schemas.microsoft.com/office/drawing/2014/main" id="{D12E7BD0-95C9-909F-25D2-7B82C3AEB646}"/>
              </a:ext>
            </a:extLst>
          </p:cNvPr>
          <p:cNvSpPr/>
          <p:nvPr/>
        </p:nvSpPr>
        <p:spPr>
          <a:xfrm>
            <a:off x="1547277" y="4514697"/>
            <a:ext cx="134152" cy="147492"/>
          </a:xfrm>
          <a:prstGeom prst="rightArrow">
            <a:avLst/>
          </a:prstGeom>
          <a:noFill/>
          <a:ln w="25400" cap="rnd" cmpd="sng" algn="ctr">
            <a:solidFill>
              <a:srgbClr val="103185"/>
            </a:solidFill>
            <a:prstDash val="solid"/>
            <a:bevel/>
          </a:ln>
          <a:effectLst/>
        </p:spPr>
        <p:txBody>
          <a:bodyPr lIns="137294" tIns="171618" rIns="137294" bIns="171618" rtlCol="0" anchor="t"/>
          <a:lstStyle/>
          <a:p>
            <a:pPr algn="ctr" defTabSz="435894" fontAlgn="base">
              <a:spcBef>
                <a:spcPct val="0"/>
              </a:spcBef>
              <a:spcAft>
                <a:spcPct val="0"/>
              </a:spcAft>
              <a:buClr>
                <a:prstClr val="black"/>
              </a:buClr>
              <a:defRPr/>
            </a:pPr>
            <a:endParaRPr lang="ja-JP" altLang="en-US" sz="572" kern="0">
              <a:solidFill>
                <a:prstClr val="black"/>
              </a:solidFill>
              <a:latin typeface="ＭＳ Ｐゴシック" panose="020B0600070205080204" pitchFamily="50" charset="-128"/>
              <a:ea typeface="ＭＳ Ｐゴシック" panose="020B0600070205080204" pitchFamily="50" charset="-128"/>
            </a:endParaRPr>
          </a:p>
        </p:txBody>
      </p:sp>
      <p:sp>
        <p:nvSpPr>
          <p:cNvPr id="69" name="矢印: 右 68">
            <a:extLst>
              <a:ext uri="{FF2B5EF4-FFF2-40B4-BE49-F238E27FC236}">
                <a16:creationId xmlns:a16="http://schemas.microsoft.com/office/drawing/2014/main" id="{80547406-8033-4089-EC80-B1CE94C48767}"/>
              </a:ext>
            </a:extLst>
          </p:cNvPr>
          <p:cNvSpPr/>
          <p:nvPr/>
        </p:nvSpPr>
        <p:spPr>
          <a:xfrm>
            <a:off x="2438015" y="4514333"/>
            <a:ext cx="136378" cy="148223"/>
          </a:xfrm>
          <a:prstGeom prst="rightArrow">
            <a:avLst/>
          </a:prstGeom>
          <a:noFill/>
          <a:ln w="25400" cap="rnd" cmpd="sng" algn="ctr">
            <a:solidFill>
              <a:srgbClr val="103185"/>
            </a:solidFill>
            <a:prstDash val="solid"/>
            <a:bevel/>
          </a:ln>
          <a:effectLst/>
        </p:spPr>
        <p:txBody>
          <a:bodyPr lIns="137294" tIns="171618" rIns="137294" bIns="171618" rtlCol="0" anchor="t"/>
          <a:lstStyle/>
          <a:p>
            <a:pPr algn="ctr" defTabSz="435894" fontAlgn="base">
              <a:spcBef>
                <a:spcPct val="0"/>
              </a:spcBef>
              <a:spcAft>
                <a:spcPct val="0"/>
              </a:spcAft>
              <a:buClr>
                <a:prstClr val="black"/>
              </a:buClr>
              <a:defRPr/>
            </a:pPr>
            <a:endParaRPr lang="ja-JP" altLang="en-US" sz="572" kern="0">
              <a:solidFill>
                <a:prstClr val="black"/>
              </a:solidFill>
              <a:latin typeface="ＭＳ Ｐゴシック" panose="020B0600070205080204" pitchFamily="50" charset="-128"/>
              <a:ea typeface="ＭＳ Ｐゴシック" panose="020B0600070205080204" pitchFamily="50" charset="-128"/>
            </a:endParaRPr>
          </a:p>
        </p:txBody>
      </p:sp>
      <p:sp>
        <p:nvSpPr>
          <p:cNvPr id="70" name="正方形/長方形 69">
            <a:extLst>
              <a:ext uri="{FF2B5EF4-FFF2-40B4-BE49-F238E27FC236}">
                <a16:creationId xmlns:a16="http://schemas.microsoft.com/office/drawing/2014/main" id="{0946116F-1939-E426-2C3A-E749D567359B}"/>
              </a:ext>
            </a:extLst>
          </p:cNvPr>
          <p:cNvSpPr/>
          <p:nvPr/>
        </p:nvSpPr>
        <p:spPr>
          <a:xfrm>
            <a:off x="1066480" y="4931537"/>
            <a:ext cx="494697" cy="172023"/>
          </a:xfrm>
          <a:prstGeom prst="rect">
            <a:avLst/>
          </a:prstGeom>
        </p:spPr>
        <p:txBody>
          <a:bodyPr wrap="square" lIns="34324" tIns="34324" rIns="34324" bIns="34324">
            <a:spAutoFit/>
          </a:bodyPr>
          <a:lstStyle/>
          <a:p>
            <a:pPr defTabSz="871789" fontAlgn="base">
              <a:spcBef>
                <a:spcPct val="0"/>
              </a:spcBef>
              <a:spcAft>
                <a:spcPct val="0"/>
              </a:spcAft>
              <a:defRPr/>
            </a:pPr>
            <a:r>
              <a:rPr lang="ja-JP" altLang="en-US" sz="667">
                <a:solidFill>
                  <a:srgbClr val="000000"/>
                </a:solidFill>
                <a:latin typeface="ＭＳ Ｐゴシック" panose="020B0600070205080204" pitchFamily="50" charset="-128"/>
                <a:ea typeface="ＭＳ Ｐゴシック" panose="020B0600070205080204" pitchFamily="50" charset="-128"/>
              </a:rPr>
              <a:t>基礎研究</a:t>
            </a:r>
          </a:p>
        </p:txBody>
      </p:sp>
      <p:sp>
        <p:nvSpPr>
          <p:cNvPr id="71" name="正方形/長方形 70">
            <a:extLst>
              <a:ext uri="{FF2B5EF4-FFF2-40B4-BE49-F238E27FC236}">
                <a16:creationId xmlns:a16="http://schemas.microsoft.com/office/drawing/2014/main" id="{A509DE49-AD12-077F-BC87-2FFD3032AAE6}"/>
              </a:ext>
            </a:extLst>
          </p:cNvPr>
          <p:cNvSpPr/>
          <p:nvPr/>
        </p:nvSpPr>
        <p:spPr>
          <a:xfrm>
            <a:off x="1806482" y="4941013"/>
            <a:ext cx="496589" cy="172023"/>
          </a:xfrm>
          <a:prstGeom prst="rect">
            <a:avLst/>
          </a:prstGeom>
        </p:spPr>
        <p:txBody>
          <a:bodyPr wrap="square" lIns="34324" tIns="34324" rIns="34324" bIns="34324">
            <a:spAutoFit/>
          </a:bodyPr>
          <a:lstStyle/>
          <a:p>
            <a:pPr defTabSz="871789" fontAlgn="base">
              <a:spcBef>
                <a:spcPct val="0"/>
              </a:spcBef>
              <a:spcAft>
                <a:spcPct val="0"/>
              </a:spcAft>
              <a:defRPr/>
            </a:pPr>
            <a:r>
              <a:rPr lang="ja-JP" altLang="en-US" sz="667">
                <a:solidFill>
                  <a:srgbClr val="000000"/>
                </a:solidFill>
                <a:latin typeface="ＭＳ Ｐゴシック" panose="020B0600070205080204" pitchFamily="50" charset="-128"/>
                <a:ea typeface="ＭＳ Ｐゴシック" panose="020B0600070205080204" pitchFamily="50" charset="-128"/>
              </a:rPr>
              <a:t>治験薬製造</a:t>
            </a:r>
          </a:p>
        </p:txBody>
      </p:sp>
      <p:sp>
        <p:nvSpPr>
          <p:cNvPr id="72" name="正方形/長方形 71">
            <a:extLst>
              <a:ext uri="{FF2B5EF4-FFF2-40B4-BE49-F238E27FC236}">
                <a16:creationId xmlns:a16="http://schemas.microsoft.com/office/drawing/2014/main" id="{49B30E7D-D9A4-1212-2D14-942E3CE0FCE2}"/>
              </a:ext>
            </a:extLst>
          </p:cNvPr>
          <p:cNvSpPr/>
          <p:nvPr/>
        </p:nvSpPr>
        <p:spPr>
          <a:xfrm>
            <a:off x="2614570" y="4941013"/>
            <a:ext cx="590867" cy="172023"/>
          </a:xfrm>
          <a:prstGeom prst="rect">
            <a:avLst/>
          </a:prstGeom>
        </p:spPr>
        <p:txBody>
          <a:bodyPr wrap="square" lIns="34324" tIns="34324" rIns="34324" bIns="34324">
            <a:spAutoFit/>
          </a:bodyPr>
          <a:lstStyle/>
          <a:p>
            <a:pPr defTabSz="871789" fontAlgn="base">
              <a:spcBef>
                <a:spcPct val="0"/>
              </a:spcBef>
              <a:spcAft>
                <a:spcPct val="0"/>
              </a:spcAft>
              <a:defRPr/>
            </a:pPr>
            <a:r>
              <a:rPr lang="ja-JP" altLang="en-US" sz="667">
                <a:solidFill>
                  <a:srgbClr val="000000"/>
                </a:solidFill>
                <a:latin typeface="ＭＳ Ｐゴシック" panose="020B0600070205080204" pitchFamily="50" charset="-128"/>
                <a:ea typeface="ＭＳ Ｐゴシック" panose="020B0600070205080204" pitchFamily="50" charset="-128"/>
              </a:rPr>
              <a:t>ヒトへの投与</a:t>
            </a:r>
          </a:p>
        </p:txBody>
      </p:sp>
      <p:sp>
        <p:nvSpPr>
          <p:cNvPr id="73" name="矢印: 右 72">
            <a:extLst>
              <a:ext uri="{FF2B5EF4-FFF2-40B4-BE49-F238E27FC236}">
                <a16:creationId xmlns:a16="http://schemas.microsoft.com/office/drawing/2014/main" id="{364E791E-6D56-28D3-177B-93916C0F6412}"/>
              </a:ext>
            </a:extLst>
          </p:cNvPr>
          <p:cNvSpPr/>
          <p:nvPr/>
        </p:nvSpPr>
        <p:spPr>
          <a:xfrm rot="5400000">
            <a:off x="8091358" y="4600310"/>
            <a:ext cx="246446" cy="1210535"/>
          </a:xfrm>
          <a:prstGeom prst="rightArrow">
            <a:avLst/>
          </a:prstGeom>
          <a:solidFill>
            <a:srgbClr val="FF0000"/>
          </a:solidFill>
          <a:ln w="25400" cap="rnd" cmpd="sng" algn="ctr">
            <a:noFill/>
            <a:prstDash val="solid"/>
            <a:bevel/>
          </a:ln>
          <a:effectLst/>
        </p:spPr>
        <p:txBody>
          <a:bodyPr lIns="137294" tIns="171618" rIns="137294" bIns="171618" rtlCol="0" anchor="t"/>
          <a:lstStyle/>
          <a:p>
            <a:pPr algn="ctr" defTabSz="435894" fontAlgn="base">
              <a:spcBef>
                <a:spcPct val="0"/>
              </a:spcBef>
              <a:spcAft>
                <a:spcPct val="0"/>
              </a:spcAft>
              <a:buClr>
                <a:prstClr val="black"/>
              </a:buClr>
              <a:defRPr/>
            </a:pPr>
            <a:endParaRPr lang="ja-JP" altLang="en-US" sz="572" kern="0">
              <a:solidFill>
                <a:prstClr val="black"/>
              </a:solidFill>
              <a:latin typeface="ＭＳ Ｐゴシック" panose="020B0600070205080204" pitchFamily="50" charset="-128"/>
              <a:ea typeface="ＭＳ Ｐゴシック" panose="020B0600070205080204" pitchFamily="50" charset="-128"/>
            </a:endParaRPr>
          </a:p>
        </p:txBody>
      </p:sp>
      <p:sp>
        <p:nvSpPr>
          <p:cNvPr id="74" name="テキスト ボックス 73">
            <a:extLst>
              <a:ext uri="{FF2B5EF4-FFF2-40B4-BE49-F238E27FC236}">
                <a16:creationId xmlns:a16="http://schemas.microsoft.com/office/drawing/2014/main" id="{0469416E-FFB6-0543-71D7-4985F71AC438}"/>
              </a:ext>
            </a:extLst>
          </p:cNvPr>
          <p:cNvSpPr txBox="1"/>
          <p:nvPr/>
        </p:nvSpPr>
        <p:spPr>
          <a:xfrm>
            <a:off x="1112426" y="3428658"/>
            <a:ext cx="2252283" cy="297774"/>
          </a:xfrm>
          <a:prstGeom prst="rect">
            <a:avLst/>
          </a:prstGeom>
          <a:noFill/>
        </p:spPr>
        <p:txBody>
          <a:bodyPr wrap="square">
            <a:spAutoFit/>
          </a:bodyPr>
          <a:lstStyle/>
          <a:p>
            <a:pPr algn="ctr" defTabSz="871789" fontAlgn="base">
              <a:spcBef>
                <a:spcPct val="0"/>
              </a:spcBef>
              <a:spcAft>
                <a:spcPct val="0"/>
              </a:spcAft>
              <a:defRPr/>
            </a:pPr>
            <a:r>
              <a:rPr lang="ja-JP" altLang="en-US" sz="1335">
                <a:solidFill>
                  <a:srgbClr val="000000"/>
                </a:solidFill>
                <a:latin typeface="ＭＳ Ｐゴシック" panose="020B0600070205080204" pitchFamily="50" charset="-128"/>
                <a:ea typeface="ＭＳ Ｐゴシック" panose="020B0600070205080204" pitchFamily="50" charset="-128"/>
              </a:rPr>
              <a:t>国立がん研究センター等</a:t>
            </a:r>
          </a:p>
        </p:txBody>
      </p:sp>
      <p:sp>
        <p:nvSpPr>
          <p:cNvPr id="75" name="テキスト ボックス 74">
            <a:extLst>
              <a:ext uri="{FF2B5EF4-FFF2-40B4-BE49-F238E27FC236}">
                <a16:creationId xmlns:a16="http://schemas.microsoft.com/office/drawing/2014/main" id="{41D16715-CB4F-DBEF-EA01-A211D4A29138}"/>
              </a:ext>
            </a:extLst>
          </p:cNvPr>
          <p:cNvSpPr txBox="1"/>
          <p:nvPr/>
        </p:nvSpPr>
        <p:spPr>
          <a:xfrm>
            <a:off x="7184027" y="4688779"/>
            <a:ext cx="2060809" cy="297774"/>
          </a:xfrm>
          <a:prstGeom prst="rect">
            <a:avLst/>
          </a:prstGeom>
          <a:solidFill>
            <a:sysClr val="window" lastClr="FFFFFF"/>
          </a:solidFill>
          <a:ln w="38100">
            <a:solidFill>
              <a:srgbClr val="FF0000"/>
            </a:solidFill>
          </a:ln>
        </p:spPr>
        <p:txBody>
          <a:bodyPr wrap="square">
            <a:spAutoFit/>
          </a:bodyPr>
          <a:lstStyle/>
          <a:p>
            <a:pPr defTabSz="871789" fontAlgn="base">
              <a:spcBef>
                <a:spcPct val="0"/>
              </a:spcBef>
              <a:spcAft>
                <a:spcPct val="0"/>
              </a:spcAft>
              <a:defRPr/>
            </a:pPr>
            <a:r>
              <a:rPr lang="ja-JP" altLang="en-US" sz="1335" b="1" kern="0">
                <a:solidFill>
                  <a:srgbClr val="000000"/>
                </a:solidFill>
                <a:latin typeface="ＭＳ Ｐゴシック" panose="020B0600070205080204" pitchFamily="50" charset="-128"/>
                <a:ea typeface="ＭＳ Ｐゴシック" panose="020B0600070205080204" pitchFamily="50" charset="-128"/>
              </a:rPr>
              <a:t>海外発シーズの日本導入</a:t>
            </a:r>
          </a:p>
        </p:txBody>
      </p:sp>
      <p:sp>
        <p:nvSpPr>
          <p:cNvPr id="76" name="矢印: 下カーブ 75">
            <a:extLst>
              <a:ext uri="{FF2B5EF4-FFF2-40B4-BE49-F238E27FC236}">
                <a16:creationId xmlns:a16="http://schemas.microsoft.com/office/drawing/2014/main" id="{019B6940-9453-EA20-C8B4-5986ABE6E023}"/>
              </a:ext>
            </a:extLst>
          </p:cNvPr>
          <p:cNvSpPr/>
          <p:nvPr/>
        </p:nvSpPr>
        <p:spPr>
          <a:xfrm rot="400702">
            <a:off x="7219965" y="3837080"/>
            <a:ext cx="853546" cy="293569"/>
          </a:xfrm>
          <a:prstGeom prst="curvedDownArrow">
            <a:avLst/>
          </a:prstGeom>
          <a:solidFill>
            <a:srgbClr val="4F81BD"/>
          </a:solidFill>
          <a:ln w="25400" cap="rnd" cmpd="sng" algn="ctr">
            <a:solidFill>
              <a:srgbClr val="103185"/>
            </a:solidFill>
            <a:prstDash val="solid"/>
            <a:bevel/>
          </a:ln>
          <a:effectLst/>
        </p:spPr>
        <p:txBody>
          <a:bodyPr lIns="137294" tIns="171618" rIns="137294" bIns="171618" rtlCol="0" anchor="t"/>
          <a:lstStyle/>
          <a:p>
            <a:pPr algn="ctr" defTabSz="435894" fontAlgn="base">
              <a:spcBef>
                <a:spcPct val="0"/>
              </a:spcBef>
              <a:spcAft>
                <a:spcPct val="0"/>
              </a:spcAft>
              <a:buClr>
                <a:prstClr val="black"/>
              </a:buClr>
              <a:defRPr/>
            </a:pPr>
            <a:endParaRPr lang="ja-JP" altLang="en-US" sz="1335" kern="0">
              <a:solidFill>
                <a:prstClr val="black"/>
              </a:solidFill>
              <a:latin typeface="ＭＳ Ｐゴシック" panose="020B0600070205080204" pitchFamily="50" charset="-128"/>
              <a:ea typeface="ＭＳ Ｐゴシック" panose="020B0600070205080204" pitchFamily="50" charset="-128"/>
            </a:endParaRPr>
          </a:p>
        </p:txBody>
      </p:sp>
      <p:sp>
        <p:nvSpPr>
          <p:cNvPr id="77" name="矢印: 下カーブ 76">
            <a:extLst>
              <a:ext uri="{FF2B5EF4-FFF2-40B4-BE49-F238E27FC236}">
                <a16:creationId xmlns:a16="http://schemas.microsoft.com/office/drawing/2014/main" id="{264A3043-2593-BD70-1E73-745BFBFFF2E2}"/>
              </a:ext>
            </a:extLst>
          </p:cNvPr>
          <p:cNvSpPr/>
          <p:nvPr/>
        </p:nvSpPr>
        <p:spPr>
          <a:xfrm rot="292418" flipH="1">
            <a:off x="8029448" y="3923224"/>
            <a:ext cx="990884" cy="296048"/>
          </a:xfrm>
          <a:prstGeom prst="curvedDownArrow">
            <a:avLst/>
          </a:prstGeom>
          <a:solidFill>
            <a:srgbClr val="4F81BD"/>
          </a:solidFill>
          <a:ln w="25400" cap="rnd" cmpd="sng" algn="ctr">
            <a:solidFill>
              <a:srgbClr val="103185"/>
            </a:solidFill>
            <a:prstDash val="solid"/>
            <a:bevel/>
          </a:ln>
          <a:effectLst/>
        </p:spPr>
        <p:txBody>
          <a:bodyPr lIns="137294" tIns="171618" rIns="137294" bIns="171618" rtlCol="0" anchor="t"/>
          <a:lstStyle/>
          <a:p>
            <a:pPr algn="ctr" defTabSz="435894" fontAlgn="base">
              <a:spcBef>
                <a:spcPct val="0"/>
              </a:spcBef>
              <a:spcAft>
                <a:spcPct val="0"/>
              </a:spcAft>
              <a:buClr>
                <a:prstClr val="black"/>
              </a:buClr>
              <a:defRPr/>
            </a:pPr>
            <a:endParaRPr lang="ja-JP" altLang="en-US" sz="1335" kern="0">
              <a:solidFill>
                <a:prstClr val="black"/>
              </a:solidFill>
              <a:latin typeface="ＭＳ Ｐゴシック" panose="020B0600070205080204" pitchFamily="50" charset="-128"/>
              <a:ea typeface="ＭＳ Ｐゴシック" panose="020B0600070205080204" pitchFamily="50" charset="-128"/>
            </a:endParaRPr>
          </a:p>
        </p:txBody>
      </p:sp>
      <p:sp>
        <p:nvSpPr>
          <p:cNvPr id="78" name="テキスト ボックス 77">
            <a:extLst>
              <a:ext uri="{FF2B5EF4-FFF2-40B4-BE49-F238E27FC236}">
                <a16:creationId xmlns:a16="http://schemas.microsoft.com/office/drawing/2014/main" id="{A5D6B0E1-B48E-1964-7529-1217E5505EF6}"/>
              </a:ext>
            </a:extLst>
          </p:cNvPr>
          <p:cNvSpPr txBox="1"/>
          <p:nvPr/>
        </p:nvSpPr>
        <p:spPr>
          <a:xfrm>
            <a:off x="7185041" y="5381344"/>
            <a:ext cx="2060808" cy="297774"/>
          </a:xfrm>
          <a:prstGeom prst="rect">
            <a:avLst/>
          </a:prstGeom>
          <a:solidFill>
            <a:sysClr val="window" lastClr="FFFFFF"/>
          </a:solidFill>
          <a:ln w="38100">
            <a:solidFill>
              <a:srgbClr val="FF0000"/>
            </a:solidFill>
          </a:ln>
        </p:spPr>
        <p:txBody>
          <a:bodyPr vert="horz" wrap="square">
            <a:spAutoFit/>
          </a:bodyPr>
          <a:lstStyle/>
          <a:p>
            <a:pPr algn="ctr" defTabSz="871789" fontAlgn="base">
              <a:spcBef>
                <a:spcPct val="0"/>
              </a:spcBef>
              <a:spcAft>
                <a:spcPct val="0"/>
              </a:spcAft>
              <a:defRPr/>
            </a:pPr>
            <a:r>
              <a:rPr lang="ja-JP" altLang="en-US" sz="1335" b="1" kern="0">
                <a:solidFill>
                  <a:srgbClr val="000000"/>
                </a:solidFill>
                <a:latin typeface="ＭＳ Ｐゴシック" panose="020B0600070205080204" pitchFamily="50" charset="-128"/>
                <a:ea typeface="ＭＳ Ｐゴシック" panose="020B0600070205080204" pitchFamily="50" charset="-128"/>
              </a:rPr>
              <a:t>日本の創薬力の強化</a:t>
            </a:r>
          </a:p>
        </p:txBody>
      </p:sp>
      <p:pic>
        <p:nvPicPr>
          <p:cNvPr id="80" name="図 79">
            <a:extLst>
              <a:ext uri="{FF2B5EF4-FFF2-40B4-BE49-F238E27FC236}">
                <a16:creationId xmlns:a16="http://schemas.microsoft.com/office/drawing/2014/main" id="{BCD3FD71-E1FF-C835-AB8B-6F3361A2DC6C}"/>
              </a:ext>
            </a:extLst>
          </p:cNvPr>
          <p:cNvPicPr>
            <a:picLocks/>
          </p:cNvPicPr>
          <p:nvPr/>
        </p:nvPicPr>
        <p:blipFill rotWithShape="1">
          <a:blip r:embed="rId3" cstate="print">
            <a:duotone>
              <a:srgbClr val="4F81BD">
                <a:shade val="45000"/>
                <a:satMod val="135000"/>
              </a:srgbClr>
              <a:prstClr val="white"/>
            </a:duotone>
            <a:extLst>
              <a:ext uri="{28A0092B-C50C-407E-A947-70E740481C1C}">
                <a14:useLocalDpi xmlns:a14="http://schemas.microsoft.com/office/drawing/2010/main" val="0"/>
              </a:ext>
            </a:extLst>
          </a:blip>
          <a:srcRect b="23750"/>
          <a:stretch/>
        </p:blipFill>
        <p:spPr bwMode="gray">
          <a:xfrm>
            <a:off x="1057391" y="4474564"/>
            <a:ext cx="455371" cy="227761"/>
          </a:xfrm>
          <a:prstGeom prst="rect">
            <a:avLst/>
          </a:prstGeom>
          <a:noFill/>
        </p:spPr>
      </p:pic>
      <p:pic>
        <p:nvPicPr>
          <p:cNvPr id="81" name="図 80">
            <a:extLst>
              <a:ext uri="{FF2B5EF4-FFF2-40B4-BE49-F238E27FC236}">
                <a16:creationId xmlns:a16="http://schemas.microsoft.com/office/drawing/2014/main" id="{5824126F-11D2-32D9-D862-0A5F54DCDBA9}"/>
              </a:ext>
            </a:extLst>
          </p:cNvPr>
          <p:cNvPicPr>
            <a:picLocks/>
          </p:cNvPicPr>
          <p:nvPr/>
        </p:nvPicPr>
        <p:blipFill rotWithShape="1">
          <a:blip r:embed="rId3" cstate="print">
            <a:duotone>
              <a:srgbClr val="4F81BD">
                <a:shade val="45000"/>
                <a:satMod val="135000"/>
              </a:srgbClr>
              <a:prstClr val="white"/>
            </a:duotone>
            <a:extLst>
              <a:ext uri="{28A0092B-C50C-407E-A947-70E740481C1C}">
                <a14:useLocalDpi xmlns:a14="http://schemas.microsoft.com/office/drawing/2010/main" val="0"/>
              </a:ext>
            </a:extLst>
          </a:blip>
          <a:srcRect b="23750"/>
          <a:stretch/>
        </p:blipFill>
        <p:spPr bwMode="gray">
          <a:xfrm>
            <a:off x="1848381" y="4474564"/>
            <a:ext cx="455371" cy="227761"/>
          </a:xfrm>
          <a:prstGeom prst="rect">
            <a:avLst/>
          </a:prstGeom>
          <a:noFill/>
        </p:spPr>
      </p:pic>
      <p:pic>
        <p:nvPicPr>
          <p:cNvPr id="82" name="図 81">
            <a:extLst>
              <a:ext uri="{FF2B5EF4-FFF2-40B4-BE49-F238E27FC236}">
                <a16:creationId xmlns:a16="http://schemas.microsoft.com/office/drawing/2014/main" id="{DBC4ADD0-D3E3-AF2A-843E-8A5E26598238}"/>
              </a:ext>
            </a:extLst>
          </p:cNvPr>
          <p:cNvPicPr>
            <a:picLocks/>
          </p:cNvPicPr>
          <p:nvPr/>
        </p:nvPicPr>
        <p:blipFill rotWithShape="1">
          <a:blip r:embed="rId3" cstate="print">
            <a:duotone>
              <a:srgbClr val="4F81BD">
                <a:shade val="45000"/>
                <a:satMod val="135000"/>
              </a:srgbClr>
              <a:prstClr val="white"/>
            </a:duotone>
            <a:extLst>
              <a:ext uri="{28A0092B-C50C-407E-A947-70E740481C1C}">
                <a14:useLocalDpi xmlns:a14="http://schemas.microsoft.com/office/drawing/2010/main" val="0"/>
              </a:ext>
            </a:extLst>
          </a:blip>
          <a:srcRect b="23750"/>
          <a:stretch/>
        </p:blipFill>
        <p:spPr bwMode="gray">
          <a:xfrm>
            <a:off x="2667052" y="4474564"/>
            <a:ext cx="455371" cy="227761"/>
          </a:xfrm>
          <a:prstGeom prst="rect">
            <a:avLst/>
          </a:prstGeom>
          <a:noFill/>
        </p:spPr>
      </p:pic>
      <p:sp>
        <p:nvSpPr>
          <p:cNvPr id="84" name="テキスト ボックス 83">
            <a:extLst>
              <a:ext uri="{FF2B5EF4-FFF2-40B4-BE49-F238E27FC236}">
                <a16:creationId xmlns:a16="http://schemas.microsoft.com/office/drawing/2014/main" id="{1BD5CACD-617E-B36F-D627-B90EDA530967}"/>
              </a:ext>
            </a:extLst>
          </p:cNvPr>
          <p:cNvSpPr txBox="1"/>
          <p:nvPr/>
        </p:nvSpPr>
        <p:spPr>
          <a:xfrm flipH="1">
            <a:off x="5933063" y="3952817"/>
            <a:ext cx="43590" cy="708399"/>
          </a:xfrm>
          <a:prstGeom prst="rect">
            <a:avLst/>
          </a:prstGeom>
          <a:noFill/>
        </p:spPr>
        <p:txBody>
          <a:bodyPr wrap="square" rtlCol="0">
            <a:spAutoFit/>
          </a:bodyPr>
          <a:lstStyle/>
          <a:p>
            <a:pPr defTabSz="871789" fontAlgn="base">
              <a:spcBef>
                <a:spcPct val="0"/>
              </a:spcBef>
              <a:spcAft>
                <a:spcPct val="0"/>
              </a:spcAft>
              <a:defRPr/>
            </a:pPr>
            <a:r>
              <a:rPr lang="ja-JP" altLang="en-US" sz="1001" b="1">
                <a:solidFill>
                  <a:srgbClr val="000000"/>
                </a:solidFill>
                <a:latin typeface="ＭＳ Ｐゴシック" panose="020B0600070205080204" pitchFamily="50" charset="-128"/>
                <a:ea typeface="ＭＳ Ｐゴシック" panose="020B0600070205080204" pitchFamily="50" charset="-128"/>
              </a:rPr>
              <a:t>医療実装</a:t>
            </a:r>
          </a:p>
        </p:txBody>
      </p:sp>
      <p:pic>
        <p:nvPicPr>
          <p:cNvPr id="92" name="Picture 5" descr="治験とは">
            <a:extLst>
              <a:ext uri="{FF2B5EF4-FFF2-40B4-BE49-F238E27FC236}">
                <a16:creationId xmlns:a16="http://schemas.microsoft.com/office/drawing/2014/main" id="{6AB65476-D2AB-1347-E581-A50381FEF89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90960" y="4041428"/>
            <a:ext cx="391260" cy="284086"/>
          </a:xfrm>
          <a:prstGeom prst="rect">
            <a:avLst/>
          </a:prstGeom>
          <a:ln>
            <a:noFill/>
          </a:ln>
          <a:effectLst>
            <a:outerShdw blurRad="292100" dist="139700" dir="2700000" algn="tl" rotWithShape="0">
              <a:srgbClr val="333333">
                <a:alpha val="65000"/>
              </a:srgbClr>
            </a:outerShdw>
          </a:effectLst>
        </p:spPr>
      </p:pic>
      <p:pic>
        <p:nvPicPr>
          <p:cNvPr id="93" name="Picture 5" descr="治験とは">
            <a:extLst>
              <a:ext uri="{FF2B5EF4-FFF2-40B4-BE49-F238E27FC236}">
                <a16:creationId xmlns:a16="http://schemas.microsoft.com/office/drawing/2014/main" id="{1BDCD928-FB87-9967-431E-9F89F775770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34477" y="3834754"/>
            <a:ext cx="391260" cy="284087"/>
          </a:xfrm>
          <a:prstGeom prst="rect">
            <a:avLst/>
          </a:prstGeom>
          <a:ln>
            <a:noFill/>
          </a:ln>
          <a:effectLst>
            <a:outerShdw blurRad="292100" dist="139700" dir="2700000" algn="tl" rotWithShape="0">
              <a:srgbClr val="333333">
                <a:alpha val="65000"/>
              </a:srgbClr>
            </a:outerShdw>
          </a:effectLst>
        </p:spPr>
      </p:pic>
      <p:grpSp>
        <p:nvGrpSpPr>
          <p:cNvPr id="96" name="グループ化 95">
            <a:extLst>
              <a:ext uri="{FF2B5EF4-FFF2-40B4-BE49-F238E27FC236}">
                <a16:creationId xmlns:a16="http://schemas.microsoft.com/office/drawing/2014/main" id="{75F3CA53-39F1-EAE4-27E0-1F51447231D4}"/>
              </a:ext>
            </a:extLst>
          </p:cNvPr>
          <p:cNvGrpSpPr/>
          <p:nvPr/>
        </p:nvGrpSpPr>
        <p:grpSpPr>
          <a:xfrm>
            <a:off x="3731448" y="3631089"/>
            <a:ext cx="2202170" cy="1650976"/>
            <a:chOff x="3880539" y="3718253"/>
            <a:chExt cx="2309729" cy="1329686"/>
          </a:xfrm>
        </p:grpSpPr>
        <p:sp>
          <p:nvSpPr>
            <p:cNvPr id="83" name="矢印: 右 82">
              <a:extLst>
                <a:ext uri="{FF2B5EF4-FFF2-40B4-BE49-F238E27FC236}">
                  <a16:creationId xmlns:a16="http://schemas.microsoft.com/office/drawing/2014/main" id="{A748D3D9-59F8-8F3F-A74B-55CCAFDD94A9}"/>
                </a:ext>
              </a:extLst>
            </p:cNvPr>
            <p:cNvSpPr/>
            <p:nvPr/>
          </p:nvSpPr>
          <p:spPr>
            <a:xfrm>
              <a:off x="5890215" y="4032079"/>
              <a:ext cx="300053" cy="466874"/>
            </a:xfrm>
            <a:prstGeom prst="rightArrow">
              <a:avLst>
                <a:gd name="adj1" fmla="val 50000"/>
                <a:gd name="adj2" fmla="val 35890"/>
              </a:avLst>
            </a:prstGeom>
            <a:solidFill>
              <a:srgbClr val="C00000"/>
            </a:solidFill>
            <a:ln w="6350" cap="rnd" cmpd="sng" algn="ctr">
              <a:solidFill>
                <a:srgbClr val="C00000"/>
              </a:solidFill>
              <a:prstDash val="solid"/>
              <a:bevel/>
            </a:ln>
            <a:effectLst/>
          </p:spPr>
          <p:txBody>
            <a:bodyPr lIns="137294" tIns="171618" rIns="137294" bIns="171618" rtlCol="0" anchor="t"/>
            <a:lstStyle/>
            <a:p>
              <a:pPr algn="ctr" defTabSz="435894" fontAlgn="base">
                <a:spcBef>
                  <a:spcPct val="0"/>
                </a:spcBef>
                <a:spcAft>
                  <a:spcPct val="0"/>
                </a:spcAft>
                <a:buClr>
                  <a:prstClr val="black"/>
                </a:buClr>
                <a:defRPr/>
              </a:pPr>
              <a:endParaRPr lang="ja-JP" altLang="en-US" sz="1335" kern="0">
                <a:solidFill>
                  <a:prstClr val="black"/>
                </a:solidFill>
                <a:latin typeface="ＭＳ Ｐゴシック" panose="020B0600070205080204" pitchFamily="50" charset="-128"/>
                <a:ea typeface="ＭＳ Ｐゴシック" panose="020B0600070205080204" pitchFamily="50" charset="-128"/>
              </a:endParaRPr>
            </a:p>
          </p:txBody>
        </p:sp>
        <p:sp>
          <p:nvSpPr>
            <p:cNvPr id="86" name="テキスト ボックス 85">
              <a:extLst>
                <a:ext uri="{FF2B5EF4-FFF2-40B4-BE49-F238E27FC236}">
                  <a16:creationId xmlns:a16="http://schemas.microsoft.com/office/drawing/2014/main" id="{CFE8F809-7B7E-7417-FB3D-7CD89875AD14}"/>
                </a:ext>
              </a:extLst>
            </p:cNvPr>
            <p:cNvSpPr txBox="1"/>
            <p:nvPr/>
          </p:nvSpPr>
          <p:spPr>
            <a:xfrm>
              <a:off x="4123662" y="3718253"/>
              <a:ext cx="355224" cy="1329686"/>
            </a:xfrm>
            <a:prstGeom prst="rect">
              <a:avLst/>
            </a:prstGeom>
            <a:solidFill>
              <a:srgbClr val="4472C4"/>
            </a:solidFill>
            <a:ln>
              <a:solidFill>
                <a:srgbClr val="4472C4"/>
              </a:solidFill>
            </a:ln>
          </p:spPr>
          <p:txBody>
            <a:bodyPr vert="eaVert" wrap="square" rtlCol="0">
              <a:spAutoFit/>
            </a:bodyPr>
            <a:lstStyle/>
            <a:p>
              <a:pPr defTabSz="871789" fontAlgn="base">
                <a:spcBef>
                  <a:spcPct val="0"/>
                </a:spcBef>
                <a:spcAft>
                  <a:spcPct val="0"/>
                </a:spcAft>
                <a:defRPr/>
              </a:pPr>
              <a:r>
                <a:rPr lang="ja-JP" altLang="en-US" sz="1001" b="1">
                  <a:solidFill>
                    <a:srgbClr val="FFFFFF"/>
                  </a:solidFill>
                  <a:latin typeface="ＭＳ Ｐゴシック" panose="020B0600070205080204" pitchFamily="50" charset="-128"/>
                  <a:ea typeface="ＭＳ Ｐゴシック" panose="020B0600070205080204" pitchFamily="50" charset="-128"/>
                </a:rPr>
                <a:t> 治療標的同定</a:t>
              </a:r>
              <a:endParaRPr lang="en-US" altLang="ja-JP" sz="1001" b="1">
                <a:solidFill>
                  <a:srgbClr val="FFFFFF"/>
                </a:solidFill>
                <a:latin typeface="ＭＳ Ｐゴシック" panose="020B0600070205080204" pitchFamily="50" charset="-128"/>
                <a:ea typeface="ＭＳ Ｐゴシック" panose="020B0600070205080204" pitchFamily="50" charset="-128"/>
              </a:endParaRPr>
            </a:p>
          </p:txBody>
        </p:sp>
        <p:sp>
          <p:nvSpPr>
            <p:cNvPr id="87" name="テキスト ボックス 86">
              <a:extLst>
                <a:ext uri="{FF2B5EF4-FFF2-40B4-BE49-F238E27FC236}">
                  <a16:creationId xmlns:a16="http://schemas.microsoft.com/office/drawing/2014/main" id="{B7A65395-23C3-ACAD-1CC1-600407294479}"/>
                </a:ext>
              </a:extLst>
            </p:cNvPr>
            <p:cNvSpPr txBox="1"/>
            <p:nvPr/>
          </p:nvSpPr>
          <p:spPr>
            <a:xfrm>
              <a:off x="4461768" y="4722648"/>
              <a:ext cx="1065118" cy="310574"/>
            </a:xfrm>
            <a:prstGeom prst="rect">
              <a:avLst/>
            </a:prstGeom>
            <a:gradFill flip="none" rotWithShape="1">
              <a:gsLst>
                <a:gs pos="100000">
                  <a:srgbClr val="4472C4"/>
                </a:gs>
                <a:gs pos="0">
                  <a:srgbClr val="ED7D31"/>
                </a:gs>
              </a:gsLst>
              <a:lin ang="10800000" scaled="1"/>
              <a:tileRect/>
            </a:gradFill>
            <a:ln>
              <a:noFill/>
            </a:ln>
          </p:spPr>
          <p:txBody>
            <a:bodyPr vert="horz" wrap="square" rtlCol="0" anchor="ctr">
              <a:spAutoFit/>
            </a:bodyPr>
            <a:lstStyle/>
            <a:p>
              <a:pPr defTabSz="871789" fontAlgn="base">
                <a:spcBef>
                  <a:spcPct val="0"/>
                </a:spcBef>
                <a:spcAft>
                  <a:spcPct val="0"/>
                </a:spcAft>
                <a:defRPr/>
              </a:pPr>
              <a:endParaRPr lang="en-US" altLang="ja-JP" sz="953" b="1">
                <a:solidFill>
                  <a:srgbClr val="FFFFFF"/>
                </a:solidFill>
                <a:latin typeface="ＭＳ Ｐゴシック" panose="020B0600070205080204" pitchFamily="50" charset="-128"/>
                <a:ea typeface="ＭＳ Ｐゴシック" panose="020B0600070205080204" pitchFamily="50" charset="-128"/>
              </a:endParaRPr>
            </a:p>
            <a:p>
              <a:pPr defTabSz="871789" fontAlgn="base">
                <a:spcBef>
                  <a:spcPct val="0"/>
                </a:spcBef>
                <a:spcAft>
                  <a:spcPct val="0"/>
                </a:spcAft>
                <a:defRPr/>
              </a:pPr>
              <a:r>
                <a:rPr lang="ja-JP" altLang="en-US" sz="953" b="1">
                  <a:solidFill>
                    <a:srgbClr val="FFFFFF"/>
                  </a:solidFill>
                  <a:latin typeface="ＭＳ Ｐゴシック" panose="020B0600070205080204" pitchFamily="50" charset="-128"/>
                  <a:ea typeface="ＭＳ Ｐゴシック" panose="020B0600070205080204" pitchFamily="50" charset="-128"/>
                </a:rPr>
                <a:t>低分子化合物</a:t>
              </a:r>
              <a:endParaRPr lang="en-US" altLang="ja-JP" sz="953" b="1">
                <a:solidFill>
                  <a:srgbClr val="FFFFFF"/>
                </a:solidFill>
                <a:latin typeface="ＭＳ Ｐゴシック" panose="020B0600070205080204" pitchFamily="50" charset="-128"/>
                <a:ea typeface="ＭＳ Ｐゴシック" panose="020B0600070205080204" pitchFamily="50" charset="-128"/>
              </a:endParaRPr>
            </a:p>
          </p:txBody>
        </p:sp>
        <p:sp>
          <p:nvSpPr>
            <p:cNvPr id="89" name="テキスト ボックス 88">
              <a:extLst>
                <a:ext uri="{FF2B5EF4-FFF2-40B4-BE49-F238E27FC236}">
                  <a16:creationId xmlns:a16="http://schemas.microsoft.com/office/drawing/2014/main" id="{3383D714-7FC2-84B1-3B95-E305EF917621}"/>
                </a:ext>
              </a:extLst>
            </p:cNvPr>
            <p:cNvSpPr txBox="1"/>
            <p:nvPr/>
          </p:nvSpPr>
          <p:spPr>
            <a:xfrm>
              <a:off x="5693514" y="3718253"/>
              <a:ext cx="355224" cy="1329686"/>
            </a:xfrm>
            <a:prstGeom prst="rect">
              <a:avLst/>
            </a:prstGeom>
            <a:solidFill>
              <a:srgbClr val="C00000"/>
            </a:solidFill>
            <a:ln>
              <a:solidFill>
                <a:srgbClr val="C00000"/>
              </a:solidFill>
            </a:ln>
          </p:spPr>
          <p:txBody>
            <a:bodyPr vert="eaVert" wrap="square" rtlCol="0">
              <a:spAutoFit/>
            </a:bodyPr>
            <a:lstStyle/>
            <a:p>
              <a:pPr defTabSz="871789" fontAlgn="base">
                <a:spcBef>
                  <a:spcPct val="0"/>
                </a:spcBef>
                <a:spcAft>
                  <a:spcPct val="0"/>
                </a:spcAft>
                <a:defRPr/>
              </a:pPr>
              <a:r>
                <a:rPr lang="en-US" altLang="ja-JP" sz="1001" b="1">
                  <a:solidFill>
                    <a:srgbClr val="FFFFFF"/>
                  </a:solidFill>
                  <a:latin typeface="ＭＳ Ｐゴシック" panose="020B0600070205080204" pitchFamily="50" charset="-128"/>
                  <a:ea typeface="ＭＳ Ｐゴシック" panose="020B0600070205080204" pitchFamily="50" charset="-128"/>
                </a:rPr>
                <a:t>  </a:t>
              </a:r>
              <a:r>
                <a:rPr lang="ja-JP" altLang="en-US" sz="1001" b="1">
                  <a:solidFill>
                    <a:srgbClr val="FFFFFF"/>
                  </a:solidFill>
                  <a:latin typeface="ＭＳ Ｐゴシック" panose="020B0600070205080204" pitchFamily="50" charset="-128"/>
                  <a:ea typeface="ＭＳ Ｐゴシック" panose="020B0600070205080204" pitchFamily="50" charset="-128"/>
                </a:rPr>
                <a:t>後期臨床試験</a:t>
              </a:r>
              <a:endParaRPr lang="en-US" altLang="ja-JP" sz="1001" b="1">
                <a:solidFill>
                  <a:srgbClr val="FFFFFF"/>
                </a:solidFill>
                <a:latin typeface="ＭＳ Ｐゴシック" panose="020B0600070205080204" pitchFamily="50" charset="-128"/>
                <a:ea typeface="ＭＳ Ｐゴシック" panose="020B0600070205080204" pitchFamily="50" charset="-128"/>
              </a:endParaRPr>
            </a:p>
          </p:txBody>
        </p:sp>
        <p:cxnSp>
          <p:nvCxnSpPr>
            <p:cNvPr id="90" name="直線矢印コネクタ 89">
              <a:extLst>
                <a:ext uri="{FF2B5EF4-FFF2-40B4-BE49-F238E27FC236}">
                  <a16:creationId xmlns:a16="http://schemas.microsoft.com/office/drawing/2014/main" id="{714A2A14-4242-B64D-218E-BD1C4FD9BEBF}"/>
                </a:ext>
              </a:extLst>
            </p:cNvPr>
            <p:cNvCxnSpPr>
              <a:cxnSpLocks/>
            </p:cNvCxnSpPr>
            <p:nvPr/>
          </p:nvCxnSpPr>
          <p:spPr>
            <a:xfrm>
              <a:off x="4585692" y="4813268"/>
              <a:ext cx="312309" cy="0"/>
            </a:xfrm>
            <a:prstGeom prst="straightConnector1">
              <a:avLst/>
            </a:prstGeom>
            <a:noFill/>
            <a:ln w="9525" cap="flat" cmpd="sng" algn="ctr">
              <a:solidFill>
                <a:sysClr val="window" lastClr="FFFFFF"/>
              </a:solidFill>
              <a:prstDash val="solid"/>
              <a:tailEnd type="triangle"/>
            </a:ln>
            <a:effectLst/>
          </p:spPr>
        </p:cxnSp>
        <p:sp>
          <p:nvSpPr>
            <p:cNvPr id="88" name="テキスト ボックス 87">
              <a:extLst>
                <a:ext uri="{FF2B5EF4-FFF2-40B4-BE49-F238E27FC236}">
                  <a16:creationId xmlns:a16="http://schemas.microsoft.com/office/drawing/2014/main" id="{A5F416C0-A6F5-A361-6911-9AFC5CD2EF6C}"/>
                </a:ext>
              </a:extLst>
            </p:cNvPr>
            <p:cNvSpPr txBox="1"/>
            <p:nvPr/>
          </p:nvSpPr>
          <p:spPr>
            <a:xfrm>
              <a:off x="5437503" y="3718253"/>
              <a:ext cx="355224" cy="1329686"/>
            </a:xfrm>
            <a:prstGeom prst="rect">
              <a:avLst/>
            </a:prstGeom>
            <a:solidFill>
              <a:srgbClr val="ED7D31"/>
            </a:solidFill>
            <a:ln>
              <a:solidFill>
                <a:srgbClr val="ED7D31"/>
              </a:solidFill>
            </a:ln>
          </p:spPr>
          <p:txBody>
            <a:bodyPr vert="eaVert" wrap="square" rtlCol="0">
              <a:spAutoFit/>
            </a:bodyPr>
            <a:lstStyle/>
            <a:p>
              <a:pPr defTabSz="871789" fontAlgn="base">
                <a:spcBef>
                  <a:spcPct val="0"/>
                </a:spcBef>
                <a:spcAft>
                  <a:spcPct val="0"/>
                </a:spcAft>
                <a:defRPr/>
              </a:pPr>
              <a:r>
                <a:rPr lang="ja-JP" altLang="en-US" sz="1001" b="1">
                  <a:solidFill>
                    <a:srgbClr val="FFFFFF"/>
                  </a:solidFill>
                  <a:latin typeface="ＭＳ Ｐゴシック" panose="020B0600070205080204" pitchFamily="50" charset="-128"/>
                  <a:ea typeface="ＭＳ Ｐゴシック" panose="020B0600070205080204" pitchFamily="50" charset="-128"/>
                </a:rPr>
                <a:t> 早期臨床試験</a:t>
              </a:r>
              <a:endParaRPr lang="en-US" altLang="ja-JP" sz="1001" b="1">
                <a:solidFill>
                  <a:srgbClr val="FFFFFF"/>
                </a:solidFill>
                <a:latin typeface="ＭＳ Ｐゴシック" panose="020B0600070205080204" pitchFamily="50" charset="-128"/>
                <a:ea typeface="ＭＳ Ｐゴシック" panose="020B0600070205080204" pitchFamily="50" charset="-128"/>
              </a:endParaRPr>
            </a:p>
          </p:txBody>
        </p:sp>
        <p:sp>
          <p:nvSpPr>
            <p:cNvPr id="91" name="正方形/長方形 90">
              <a:extLst>
                <a:ext uri="{FF2B5EF4-FFF2-40B4-BE49-F238E27FC236}">
                  <a16:creationId xmlns:a16="http://schemas.microsoft.com/office/drawing/2014/main" id="{55932CB8-D633-2399-1485-E6802B6FE6D0}"/>
                </a:ext>
              </a:extLst>
            </p:cNvPr>
            <p:cNvSpPr/>
            <p:nvPr/>
          </p:nvSpPr>
          <p:spPr>
            <a:xfrm>
              <a:off x="4491187" y="3721492"/>
              <a:ext cx="1026054" cy="969418"/>
            </a:xfrm>
            <a:prstGeom prst="rect">
              <a:avLst/>
            </a:prstGeom>
            <a:solidFill>
              <a:srgbClr val="FEDFE1"/>
            </a:solidFill>
            <a:ln w="25400" cap="rnd" cmpd="sng" algn="ctr">
              <a:solidFill>
                <a:srgbClr val="FF0000"/>
              </a:solidFill>
              <a:prstDash val="sysDash"/>
              <a:bevel/>
            </a:ln>
            <a:effectLst/>
          </p:spPr>
          <p:txBody>
            <a:bodyPr lIns="137294" tIns="171618" rIns="137294" bIns="171618" rtlCol="0" anchor="ctr"/>
            <a:lstStyle/>
            <a:p>
              <a:pPr algn="ctr" defTabSz="435894" fontAlgn="base">
                <a:spcBef>
                  <a:spcPct val="0"/>
                </a:spcBef>
                <a:spcAft>
                  <a:spcPct val="0"/>
                </a:spcAft>
                <a:buClr>
                  <a:prstClr val="black"/>
                </a:buClr>
                <a:defRPr/>
              </a:pPr>
              <a:r>
                <a:rPr lang="ja-JP" altLang="en-US" sz="1001" b="1" kern="0">
                  <a:solidFill>
                    <a:srgbClr val="FF0000"/>
                  </a:solidFill>
                  <a:latin typeface="ＭＳ Ｐゴシック" panose="020B0600070205080204" pitchFamily="50" charset="-128"/>
                  <a:ea typeface="ＭＳ Ｐゴシック" panose="020B0600070205080204" pitchFamily="50" charset="-128"/>
                </a:rPr>
                <a:t>新規モダリティ</a:t>
              </a:r>
            </a:p>
          </p:txBody>
        </p:sp>
        <p:sp>
          <p:nvSpPr>
            <p:cNvPr id="85" name="テキスト ボックス 84">
              <a:extLst>
                <a:ext uri="{FF2B5EF4-FFF2-40B4-BE49-F238E27FC236}">
                  <a16:creationId xmlns:a16="http://schemas.microsoft.com/office/drawing/2014/main" id="{BD3AB7F7-EC6B-6B20-0D55-3EB746957571}"/>
                </a:ext>
              </a:extLst>
            </p:cNvPr>
            <p:cNvSpPr txBox="1"/>
            <p:nvPr/>
          </p:nvSpPr>
          <p:spPr>
            <a:xfrm>
              <a:off x="3880539" y="3718253"/>
              <a:ext cx="355224" cy="1329686"/>
            </a:xfrm>
            <a:prstGeom prst="rect">
              <a:avLst/>
            </a:prstGeom>
            <a:solidFill>
              <a:srgbClr val="385723"/>
            </a:solidFill>
            <a:ln>
              <a:solidFill>
                <a:srgbClr val="385723"/>
              </a:solidFill>
            </a:ln>
          </p:spPr>
          <p:txBody>
            <a:bodyPr vert="eaVert" wrap="square" rtlCol="0">
              <a:spAutoFit/>
            </a:bodyPr>
            <a:lstStyle/>
            <a:p>
              <a:pPr defTabSz="871789" fontAlgn="base">
                <a:spcBef>
                  <a:spcPct val="0"/>
                </a:spcBef>
                <a:spcAft>
                  <a:spcPct val="0"/>
                </a:spcAft>
                <a:defRPr/>
              </a:pPr>
              <a:r>
                <a:rPr lang="ja-JP" altLang="en-US" sz="1001" b="1">
                  <a:solidFill>
                    <a:srgbClr val="FFFFFF"/>
                  </a:solidFill>
                  <a:latin typeface="ＭＳ Ｐゴシック" panose="020B0600070205080204" pitchFamily="50" charset="-128"/>
                  <a:ea typeface="ＭＳ Ｐゴシック" panose="020B0600070205080204" pitchFamily="50" charset="-128"/>
                </a:rPr>
                <a:t> </a:t>
              </a:r>
              <a:r>
                <a:rPr lang="en-US" altLang="ja-JP" sz="1001" b="1">
                  <a:solidFill>
                    <a:srgbClr val="FFFFFF"/>
                  </a:solidFill>
                  <a:latin typeface="ＭＳ Ｐゴシック" panose="020B0600070205080204" pitchFamily="50" charset="-128"/>
                  <a:ea typeface="ＭＳ Ｐゴシック" panose="020B0600070205080204" pitchFamily="50" charset="-128"/>
                </a:rPr>
                <a:t> </a:t>
              </a:r>
              <a:r>
                <a:rPr lang="ja-JP" altLang="en-US" sz="1001" b="1">
                  <a:solidFill>
                    <a:srgbClr val="FFFFFF"/>
                  </a:solidFill>
                  <a:latin typeface="ＭＳ Ｐゴシック" panose="020B0600070205080204" pitchFamily="50" charset="-128"/>
                  <a:ea typeface="ＭＳ Ｐゴシック" panose="020B0600070205080204" pitchFamily="50" charset="-128"/>
                </a:rPr>
                <a:t>基礎研究</a:t>
              </a:r>
              <a:endParaRPr lang="en-US" altLang="ja-JP" sz="1001" b="1">
                <a:solidFill>
                  <a:srgbClr val="FFFFFF"/>
                </a:solidFill>
                <a:latin typeface="ＭＳ Ｐゴシック" panose="020B0600070205080204" pitchFamily="50" charset="-128"/>
                <a:ea typeface="ＭＳ Ｐゴシック" panose="020B0600070205080204" pitchFamily="50" charset="-128"/>
              </a:endParaRPr>
            </a:p>
          </p:txBody>
        </p:sp>
      </p:grpSp>
      <p:grpSp>
        <p:nvGrpSpPr>
          <p:cNvPr id="95" name="グループ化 94">
            <a:extLst>
              <a:ext uri="{FF2B5EF4-FFF2-40B4-BE49-F238E27FC236}">
                <a16:creationId xmlns:a16="http://schemas.microsoft.com/office/drawing/2014/main" id="{7B1A5D4C-EFB2-09A0-B43D-2E2E1492C7AD}"/>
              </a:ext>
            </a:extLst>
          </p:cNvPr>
          <p:cNvGrpSpPr/>
          <p:nvPr/>
        </p:nvGrpSpPr>
        <p:grpSpPr>
          <a:xfrm>
            <a:off x="3288460" y="4363222"/>
            <a:ext cx="697627" cy="398014"/>
            <a:chOff x="3385444" y="3355788"/>
            <a:chExt cx="731701" cy="417454"/>
          </a:xfrm>
        </p:grpSpPr>
        <p:sp>
          <p:nvSpPr>
            <p:cNvPr id="64" name="矢印: 右 63">
              <a:extLst>
                <a:ext uri="{FF2B5EF4-FFF2-40B4-BE49-F238E27FC236}">
                  <a16:creationId xmlns:a16="http://schemas.microsoft.com/office/drawing/2014/main" id="{3620999B-8CB6-B016-92EC-A095901BE587}"/>
                </a:ext>
              </a:extLst>
            </p:cNvPr>
            <p:cNvSpPr/>
            <p:nvPr/>
          </p:nvSpPr>
          <p:spPr>
            <a:xfrm>
              <a:off x="3435783" y="3355788"/>
              <a:ext cx="675357" cy="417454"/>
            </a:xfrm>
            <a:prstGeom prst="rightArrow">
              <a:avLst/>
            </a:prstGeom>
            <a:solidFill>
              <a:srgbClr val="FF0000"/>
            </a:solidFill>
            <a:ln w="25400" cap="rnd" cmpd="sng" algn="ctr">
              <a:solidFill>
                <a:srgbClr val="FF0000"/>
              </a:solidFill>
              <a:prstDash val="solid"/>
              <a:bevel/>
            </a:ln>
            <a:effectLst/>
          </p:spPr>
          <p:txBody>
            <a:bodyPr lIns="137294" tIns="171618" rIns="137294" bIns="171618" rtlCol="0" anchor="t"/>
            <a:lstStyle/>
            <a:p>
              <a:pPr algn="ctr" defTabSz="435894" fontAlgn="base">
                <a:spcBef>
                  <a:spcPct val="0"/>
                </a:spcBef>
                <a:spcAft>
                  <a:spcPct val="0"/>
                </a:spcAft>
                <a:buClr>
                  <a:prstClr val="black"/>
                </a:buClr>
                <a:defRPr/>
              </a:pPr>
              <a:endParaRPr lang="ja-JP" altLang="en-US" sz="572" kern="0">
                <a:solidFill>
                  <a:prstClr val="black"/>
                </a:solidFill>
                <a:latin typeface="ＭＳ Ｐゴシック" panose="020B0600070205080204" pitchFamily="50" charset="-128"/>
                <a:ea typeface="ＭＳ Ｐゴシック" panose="020B0600070205080204" pitchFamily="50" charset="-128"/>
              </a:endParaRPr>
            </a:p>
          </p:txBody>
        </p:sp>
        <p:sp>
          <p:nvSpPr>
            <p:cNvPr id="65" name="テキスト ボックス 64">
              <a:extLst>
                <a:ext uri="{FF2B5EF4-FFF2-40B4-BE49-F238E27FC236}">
                  <a16:creationId xmlns:a16="http://schemas.microsoft.com/office/drawing/2014/main" id="{8448DE0E-0B5E-57F6-1E74-D6E055B5F744}"/>
                </a:ext>
              </a:extLst>
            </p:cNvPr>
            <p:cNvSpPr txBox="1"/>
            <p:nvPr/>
          </p:nvSpPr>
          <p:spPr>
            <a:xfrm>
              <a:off x="3385444" y="3464337"/>
              <a:ext cx="731701" cy="258381"/>
            </a:xfrm>
            <a:prstGeom prst="rect">
              <a:avLst/>
            </a:prstGeom>
            <a:noFill/>
          </p:spPr>
          <p:txBody>
            <a:bodyPr wrap="none" rtlCol="0">
              <a:spAutoFit/>
            </a:bodyPr>
            <a:lstStyle/>
            <a:p>
              <a:pPr defTabSz="871789" fontAlgn="base">
                <a:spcBef>
                  <a:spcPct val="0"/>
                </a:spcBef>
                <a:spcAft>
                  <a:spcPct val="0"/>
                </a:spcAft>
                <a:defRPr/>
              </a:pPr>
              <a:r>
                <a:rPr lang="ja-JP" altLang="en-US" sz="1001" b="1">
                  <a:solidFill>
                    <a:prstClr val="white"/>
                  </a:solidFill>
                  <a:latin typeface="ＭＳ Ｐゴシック" panose="020B0600070205080204" pitchFamily="50" charset="-128"/>
                  <a:ea typeface="ＭＳ Ｐゴシック" panose="020B0600070205080204" pitchFamily="50" charset="-128"/>
                </a:rPr>
                <a:t>重点支援</a:t>
              </a:r>
            </a:p>
          </p:txBody>
        </p:sp>
      </p:grpSp>
      <p:pic>
        <p:nvPicPr>
          <p:cNvPr id="79" name="図 78" descr="アイコン&#10;&#10;自動的に生成された説明">
            <a:extLst>
              <a:ext uri="{FF2B5EF4-FFF2-40B4-BE49-F238E27FC236}">
                <a16:creationId xmlns:a16="http://schemas.microsoft.com/office/drawing/2014/main" id="{8ACEE3B9-0426-1368-BB02-AB2E624AD1DF}"/>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49516" y="3707909"/>
            <a:ext cx="546151" cy="616532"/>
          </a:xfrm>
          <a:prstGeom prst="rect">
            <a:avLst/>
          </a:prstGeom>
        </p:spPr>
      </p:pic>
      <p:sp>
        <p:nvSpPr>
          <p:cNvPr id="12" name="スライド番号プレースホルダー 11">
            <a:extLst>
              <a:ext uri="{FF2B5EF4-FFF2-40B4-BE49-F238E27FC236}">
                <a16:creationId xmlns:a16="http://schemas.microsoft.com/office/drawing/2014/main" id="{3BA7A39D-3867-5F9D-804F-E773D590B703}"/>
              </a:ext>
            </a:extLst>
          </p:cNvPr>
          <p:cNvSpPr>
            <a:spLocks noGrp="1"/>
          </p:cNvSpPr>
          <p:nvPr>
            <p:ph type="sldNum" sz="quarter" idx="12"/>
          </p:nvPr>
        </p:nvSpPr>
        <p:spPr/>
        <p:txBody>
          <a:bodyPr/>
          <a:lstStyle/>
          <a:p>
            <a:fld id="{308A7ADB-D046-455D-8E70-A53C46C312FA}" type="slidenum">
              <a:rPr kumimoji="1" lang="ja-JP" altLang="en-US" smtClean="0"/>
              <a:t>6</a:t>
            </a:fld>
            <a:endParaRPr kumimoji="1" lang="ja-JP" altLang="en-US"/>
          </a:p>
        </p:txBody>
      </p:sp>
    </p:spTree>
    <p:extLst>
      <p:ext uri="{BB962C8B-B14F-4D97-AF65-F5344CB8AC3E}">
        <p14:creationId xmlns:p14="http://schemas.microsoft.com/office/powerpoint/2010/main" val="227358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1617" y="614156"/>
            <a:ext cx="984276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1434" y="291769"/>
            <a:ext cx="7535278" cy="269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54260">
              <a:defRPr/>
            </a:pPr>
            <a:r>
              <a:rPr kumimoji="1" lang="ja-JP" altLang="en-US" sz="1200">
                <a:solidFill>
                  <a:prstClr val="black"/>
                </a:solidFill>
                <a:latin typeface="ＭＳ Ｐゴシック" panose="020B0600070205080204" pitchFamily="50" charset="-128"/>
                <a:ea typeface="ＭＳ Ｐゴシック" panose="020B0600070205080204" pitchFamily="50" charset="-128"/>
              </a:rPr>
              <a:t>施策名：国際共同治験ワンストップ相談窓口事業</a:t>
            </a:r>
          </a:p>
        </p:txBody>
      </p:sp>
      <p:sp>
        <p:nvSpPr>
          <p:cNvPr id="2" name="テキスト ボックス 1"/>
          <p:cNvSpPr txBox="1"/>
          <p:nvPr/>
        </p:nvSpPr>
        <p:spPr>
          <a:xfrm>
            <a:off x="31617" y="658479"/>
            <a:ext cx="1557301" cy="297774"/>
          </a:xfrm>
          <a:prstGeom prst="rect">
            <a:avLst/>
          </a:prstGeom>
          <a:noFill/>
        </p:spPr>
        <p:txBody>
          <a:bodyPr wrap="square" rtlCol="0">
            <a:spAutoFit/>
          </a:bodyPr>
          <a:lstStyle/>
          <a:p>
            <a:pPr defTabSz="954260">
              <a:defRPr/>
            </a:pPr>
            <a:r>
              <a:rPr kumimoji="1" lang="ja-JP" altLang="en-US" sz="1335" u="sng">
                <a:solidFill>
                  <a:prstClr val="black"/>
                </a:solidFill>
                <a:latin typeface="ＭＳ Ｐゴシック" panose="020B0600070205080204" pitchFamily="50" charset="-128"/>
                <a:ea typeface="ＭＳ Ｐゴシック" panose="020B0600070205080204" pitchFamily="50" charset="-128"/>
              </a:rPr>
              <a:t>①　施策の目的</a:t>
            </a:r>
          </a:p>
        </p:txBody>
      </p:sp>
      <p:sp>
        <p:nvSpPr>
          <p:cNvPr id="10" name="テキスト ボックス 9"/>
          <p:cNvSpPr txBox="1"/>
          <p:nvPr/>
        </p:nvSpPr>
        <p:spPr>
          <a:xfrm>
            <a:off x="31616" y="1692835"/>
            <a:ext cx="1557301" cy="297774"/>
          </a:xfrm>
          <a:prstGeom prst="rect">
            <a:avLst/>
          </a:prstGeom>
          <a:noFill/>
        </p:spPr>
        <p:txBody>
          <a:bodyPr wrap="square" rtlCol="0">
            <a:spAutoFit/>
          </a:bodyPr>
          <a:lstStyle/>
          <a:p>
            <a:pPr defTabSz="954260">
              <a:defRPr/>
            </a:pPr>
            <a:r>
              <a:rPr kumimoji="1" lang="ja-JP" altLang="en-US" sz="1335" u="sng">
                <a:solidFill>
                  <a:prstClr val="black"/>
                </a:solidFill>
                <a:latin typeface="ＭＳ Ｐゴシック" panose="020B0600070205080204" pitchFamily="50" charset="-128"/>
                <a:ea typeface="ＭＳ Ｐゴシック" panose="020B0600070205080204" pitchFamily="50" charset="-128"/>
              </a:rPr>
              <a:t>③　施策の概要</a:t>
            </a:r>
          </a:p>
        </p:txBody>
      </p:sp>
      <p:sp>
        <p:nvSpPr>
          <p:cNvPr id="11" name="テキスト ボックス 10"/>
          <p:cNvSpPr txBox="1"/>
          <p:nvPr/>
        </p:nvSpPr>
        <p:spPr>
          <a:xfrm>
            <a:off x="31268" y="2555568"/>
            <a:ext cx="7393302" cy="297774"/>
          </a:xfrm>
          <a:prstGeom prst="rect">
            <a:avLst/>
          </a:prstGeom>
          <a:noFill/>
        </p:spPr>
        <p:txBody>
          <a:bodyPr wrap="square" rtlCol="0">
            <a:spAutoFit/>
          </a:bodyPr>
          <a:lstStyle/>
          <a:p>
            <a:pPr defTabSz="954260">
              <a:defRPr/>
            </a:pPr>
            <a:r>
              <a:rPr kumimoji="1" lang="ja-JP" altLang="en-US" sz="1335" u="sng">
                <a:solidFill>
                  <a:prstClr val="black"/>
                </a:solidFill>
                <a:latin typeface="ＭＳ Ｐゴシック" panose="020B0600070205080204" pitchFamily="50" charset="-128"/>
                <a:ea typeface="ＭＳ Ｐゴシック" panose="020B0600070205080204" pitchFamily="50" charset="-128"/>
              </a:rPr>
              <a:t>④　施策のスキーム図、実施要件（対象、補助率等）等　</a:t>
            </a:r>
          </a:p>
        </p:txBody>
      </p:sp>
      <p:graphicFrame>
        <p:nvGraphicFramePr>
          <p:cNvPr id="4" name="表 3"/>
          <p:cNvGraphicFramePr>
            <a:graphicFrameLocks noGrp="1"/>
          </p:cNvGraphicFramePr>
          <p:nvPr/>
        </p:nvGraphicFramePr>
        <p:xfrm>
          <a:off x="8769342" y="4365606"/>
          <a:ext cx="199764" cy="348727"/>
        </p:xfrm>
        <a:graphic>
          <a:graphicData uri="http://schemas.openxmlformats.org/drawingml/2006/table">
            <a:tbl>
              <a:tblPr/>
              <a:tblGrid>
                <a:gridCol w="199764">
                  <a:extLst>
                    <a:ext uri="{9D8B030D-6E8A-4147-A177-3AD203B41FA5}">
                      <a16:colId xmlns:a16="http://schemas.microsoft.com/office/drawing/2014/main" val="20000"/>
                    </a:ext>
                  </a:extLst>
                </a:gridCol>
              </a:tblGrid>
              <a:tr h="348727">
                <a:tc>
                  <a:txBody>
                    <a:bodyPr/>
                    <a:lstStyle/>
                    <a:p>
                      <a:endParaRPr kumimoji="1" lang="ja-JP" altLang="en-US" sz="1700"/>
                    </a:p>
                  </a:txBody>
                  <a:tcPr marL="87182" marR="87182" marT="43591" marB="4359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4" name="テキスト ボックス 13"/>
          <p:cNvSpPr txBox="1"/>
          <p:nvPr/>
        </p:nvSpPr>
        <p:spPr>
          <a:xfrm>
            <a:off x="2562" y="5912306"/>
            <a:ext cx="7422008" cy="297774"/>
          </a:xfrm>
          <a:prstGeom prst="rect">
            <a:avLst/>
          </a:prstGeom>
          <a:noFill/>
        </p:spPr>
        <p:txBody>
          <a:bodyPr wrap="square" rtlCol="0">
            <a:spAutoFit/>
          </a:bodyPr>
          <a:lstStyle/>
          <a:p>
            <a:pPr defTabSz="954260">
              <a:defRPr/>
            </a:pPr>
            <a:r>
              <a:rPr kumimoji="1" lang="ja-JP" altLang="en-US" sz="1335" u="sng">
                <a:solidFill>
                  <a:prstClr val="black"/>
                </a:solidFill>
                <a:latin typeface="ＭＳ Ｐゴシック" panose="020B0600070205080204" pitchFamily="50" charset="-128"/>
                <a:ea typeface="ＭＳ Ｐゴシック" panose="020B0600070205080204" pitchFamily="50" charset="-128"/>
              </a:rPr>
              <a:t>⑤ 成果イメージ（経済効果、雇用の下支え・創出効果、波及プロセスを含む）</a:t>
            </a:r>
          </a:p>
        </p:txBody>
      </p:sp>
      <p:sp>
        <p:nvSpPr>
          <p:cNvPr id="18" name="テキスト ボックス 17"/>
          <p:cNvSpPr txBox="1"/>
          <p:nvPr/>
        </p:nvSpPr>
        <p:spPr>
          <a:xfrm>
            <a:off x="90859" y="950251"/>
            <a:ext cx="7927804" cy="708656"/>
          </a:xfrm>
          <a:prstGeom prst="rect">
            <a:avLst/>
          </a:prstGeom>
          <a:noFill/>
          <a:ln>
            <a:solidFill>
              <a:srgbClr val="0070C0"/>
            </a:solidFill>
          </a:ln>
        </p:spPr>
        <p:txBody>
          <a:bodyPr wrap="square" rtlCol="0">
            <a:spAutoFit/>
          </a:bodyPr>
          <a:lstStyle/>
          <a:p>
            <a:pPr defTabSz="954260">
              <a:defRPr/>
            </a:pPr>
            <a:r>
              <a:rPr kumimoji="1" lang="ja-JP" altLang="en-US" sz="1335">
                <a:solidFill>
                  <a:prstClr val="black"/>
                </a:solidFill>
                <a:latin typeface="ＭＳ Ｐゴシック" panose="020B0600070205080204" pitchFamily="50" charset="-128"/>
                <a:ea typeface="ＭＳ Ｐゴシック" panose="020B0600070205080204" pitchFamily="50" charset="-128"/>
              </a:rPr>
              <a:t>国際共同治験の実施体制の強化を行うため、日本国内に開発拠点を有さない海外のスタートアップや製薬企業から国内での治験・臨床試験の実施について相談を受付・支援、国内での知見等の実施を誘致することで、 ドラッグ・ラグ／ロスの解消につなげる。</a:t>
            </a:r>
          </a:p>
        </p:txBody>
      </p:sp>
      <p:sp>
        <p:nvSpPr>
          <p:cNvPr id="19" name="テキスト ボックス 18"/>
          <p:cNvSpPr txBox="1"/>
          <p:nvPr/>
        </p:nvSpPr>
        <p:spPr>
          <a:xfrm>
            <a:off x="78514" y="1988685"/>
            <a:ext cx="9611662" cy="498855"/>
          </a:xfrm>
          <a:prstGeom prst="rect">
            <a:avLst/>
          </a:prstGeom>
          <a:noFill/>
          <a:ln>
            <a:solidFill>
              <a:srgbClr val="0070C0"/>
            </a:solidFill>
          </a:ln>
        </p:spPr>
        <p:txBody>
          <a:bodyPr wrap="square" rtlCol="0">
            <a:spAutoFit/>
          </a:bodyPr>
          <a:lstStyle/>
          <a:p>
            <a:pPr defTabSz="954260">
              <a:defRPr/>
            </a:pPr>
            <a:r>
              <a:rPr kumimoji="1" lang="ja-JP" altLang="en-US" sz="1335">
                <a:solidFill>
                  <a:prstClr val="black"/>
                </a:solidFill>
                <a:latin typeface="ＭＳ Ｐゴシック" panose="020B0600070205080204" pitchFamily="50" charset="-128"/>
                <a:ea typeface="ＭＳ Ｐゴシック" panose="020B0600070205080204" pitchFamily="50" charset="-128"/>
              </a:rPr>
              <a:t>日本国内に開発拠点を有さない海外のスタートアップや製薬企業に対し、国内での治験実施について相談を受け、国内での治験実施を調整するとともに、国内での治験の実施の誘致を行うワンストップサービス窓口の設置を行う。</a:t>
            </a:r>
          </a:p>
        </p:txBody>
      </p:sp>
      <p:sp>
        <p:nvSpPr>
          <p:cNvPr id="21" name="テキスト ボックス 20"/>
          <p:cNvSpPr txBox="1"/>
          <p:nvPr/>
        </p:nvSpPr>
        <p:spPr>
          <a:xfrm>
            <a:off x="83549" y="6262506"/>
            <a:ext cx="9517481" cy="498855"/>
          </a:xfrm>
          <a:prstGeom prst="rect">
            <a:avLst/>
          </a:prstGeom>
          <a:noFill/>
          <a:ln>
            <a:solidFill>
              <a:srgbClr val="0070C0"/>
            </a:solidFill>
          </a:ln>
        </p:spPr>
        <p:txBody>
          <a:bodyPr wrap="square" rtlCol="0">
            <a:spAutoFit/>
          </a:bodyPr>
          <a:lstStyle/>
          <a:p>
            <a:pPr defTabSz="954260">
              <a:defRPr/>
            </a:pPr>
            <a:r>
              <a:rPr kumimoji="1" lang="ja-JP" altLang="en-US" sz="1335">
                <a:solidFill>
                  <a:prstClr val="black"/>
                </a:solidFill>
                <a:latin typeface="ＭＳ Ｐゴシック" panose="020B0600070205080204" pitchFamily="50" charset="-128"/>
                <a:ea typeface="ＭＳ Ｐゴシック" panose="020B0600070205080204" pitchFamily="50" charset="-128"/>
              </a:rPr>
              <a:t>令和</a:t>
            </a:r>
            <a:r>
              <a:rPr kumimoji="1" lang="en-US" altLang="ja-JP" sz="1335">
                <a:solidFill>
                  <a:prstClr val="black"/>
                </a:solidFill>
                <a:latin typeface="ＭＳ Ｐゴシック" panose="020B0600070205080204" pitchFamily="50" charset="-128"/>
                <a:ea typeface="ＭＳ Ｐゴシック" panose="020B0600070205080204" pitchFamily="50" charset="-128"/>
              </a:rPr>
              <a:t>10</a:t>
            </a:r>
            <a:r>
              <a:rPr kumimoji="1" lang="ja-JP" altLang="en-US" sz="1335">
                <a:solidFill>
                  <a:prstClr val="black"/>
                </a:solidFill>
                <a:latin typeface="ＭＳ Ｐゴシック" panose="020B0600070205080204" pitchFamily="50" charset="-128"/>
                <a:ea typeface="ＭＳ Ｐゴシック" panose="020B0600070205080204" pitchFamily="50" charset="-128"/>
              </a:rPr>
              <a:t>年度におけるワンストップ窓口への国際共同治験の相談件数を年間</a:t>
            </a:r>
            <a:r>
              <a:rPr kumimoji="1" lang="en-US" altLang="ja-JP" sz="1335">
                <a:solidFill>
                  <a:prstClr val="black"/>
                </a:solidFill>
                <a:latin typeface="ＭＳ Ｐゴシック" panose="020B0600070205080204" pitchFamily="50" charset="-128"/>
                <a:ea typeface="ＭＳ Ｐゴシック" panose="020B0600070205080204" pitchFamily="50" charset="-128"/>
              </a:rPr>
              <a:t>15</a:t>
            </a:r>
            <a:r>
              <a:rPr kumimoji="1" lang="ja-JP" altLang="en-US" sz="1335">
                <a:solidFill>
                  <a:prstClr val="black"/>
                </a:solidFill>
                <a:latin typeface="ＭＳ Ｐゴシック" panose="020B0600070205080204" pitchFamily="50" charset="-128"/>
                <a:ea typeface="ＭＳ Ｐゴシック" panose="020B0600070205080204" pitchFamily="50" charset="-128"/>
              </a:rPr>
              <a:t>件とする。</a:t>
            </a:r>
            <a:endParaRPr kumimoji="1" lang="en-US" altLang="ja-JP" sz="1335">
              <a:solidFill>
                <a:prstClr val="black"/>
              </a:solidFill>
              <a:latin typeface="ＭＳ Ｐゴシック" panose="020B0600070205080204" pitchFamily="50" charset="-128"/>
              <a:ea typeface="ＭＳ Ｐゴシック" panose="020B0600070205080204" pitchFamily="50" charset="-128"/>
            </a:endParaRPr>
          </a:p>
          <a:p>
            <a:pPr defTabSz="954260">
              <a:defRPr/>
            </a:pPr>
            <a:endParaRPr kumimoji="1" lang="ja-JP" altLang="en-US" sz="1335">
              <a:solidFill>
                <a:prstClr val="black"/>
              </a:solidFill>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0" y="55928"/>
            <a:ext cx="7080988" cy="302513"/>
          </a:xfrm>
          <a:prstGeom prst="rect">
            <a:avLst/>
          </a:prstGeom>
          <a:noFill/>
          <a:ln w="25400" cap="flat" cmpd="sng" algn="ctr">
            <a:noFill/>
            <a:prstDash val="solid"/>
          </a:ln>
          <a:effectLst/>
        </p:spPr>
        <p:txBody>
          <a:bodyPr rtlCol="0" anchor="ctr" anchorCtr="0"/>
          <a:lstStyle/>
          <a:p>
            <a:pPr defTabSz="871789">
              <a:defRPr/>
            </a:pPr>
            <a:r>
              <a:rPr lang="en-US" altLang="ja-JP" sz="1200" kern="0">
                <a:solidFill>
                  <a:srgbClr val="000000"/>
                </a:solidFill>
                <a:latin typeface="ＭＳ Ｐゴシック" panose="020B0600070205080204" pitchFamily="50" charset="-128"/>
                <a:ea typeface="ＭＳ Ｐゴシック" panose="020B0600070205080204" pitchFamily="50" charset="-128"/>
              </a:rPr>
              <a:t>【</a:t>
            </a:r>
            <a:r>
              <a:rPr lang="ja-JP" altLang="en-US" sz="1200" kern="0">
                <a:solidFill>
                  <a:srgbClr val="000000"/>
                </a:solidFill>
                <a:latin typeface="ＭＳ Ｐゴシック" panose="020B0600070205080204" pitchFamily="50" charset="-128"/>
                <a:ea typeface="ＭＳ Ｐゴシック" panose="020B0600070205080204" pitchFamily="50" charset="-128"/>
              </a:rPr>
              <a:t>○国際共同治験のためのワンストップ窓口の設置</a:t>
            </a:r>
            <a:r>
              <a:rPr lang="en-US" altLang="ja-JP" sz="1200" kern="0">
                <a:solidFill>
                  <a:srgbClr val="000000"/>
                </a:solidFill>
                <a:latin typeface="ＭＳ Ｐゴシック" panose="020B0600070205080204" pitchFamily="50" charset="-128"/>
                <a:ea typeface="ＭＳ Ｐゴシック" panose="020B0600070205080204" pitchFamily="50" charset="-128"/>
              </a:rPr>
              <a:t>】</a:t>
            </a:r>
            <a:endParaRPr lang="ja-JP" altLang="en-US" sz="1200" kern="0">
              <a:solidFill>
                <a:srgbClr val="000000"/>
              </a:solidFill>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8018664" y="637831"/>
            <a:ext cx="1887336" cy="297774"/>
          </a:xfrm>
          <a:prstGeom prst="rect">
            <a:avLst/>
          </a:prstGeom>
          <a:noFill/>
        </p:spPr>
        <p:txBody>
          <a:bodyPr wrap="square" rtlCol="0">
            <a:spAutoFit/>
          </a:bodyPr>
          <a:lstStyle/>
          <a:p>
            <a:pPr defTabSz="954260">
              <a:defRPr/>
            </a:pPr>
            <a:r>
              <a:rPr kumimoji="1" lang="ja-JP" altLang="en-US" sz="1335" u="sng">
                <a:solidFill>
                  <a:prstClr val="black"/>
                </a:solidFill>
                <a:latin typeface="ＭＳ Ｐゴシック" panose="020B0600070205080204" pitchFamily="50" charset="-128"/>
                <a:ea typeface="ＭＳ Ｐゴシック" panose="020B0600070205080204" pitchFamily="50" charset="-128"/>
              </a:rPr>
              <a:t>②　対策の柱との関係</a:t>
            </a:r>
          </a:p>
        </p:txBody>
      </p:sp>
      <p:graphicFrame>
        <p:nvGraphicFramePr>
          <p:cNvPr id="8" name="表 7">
            <a:extLst>
              <a:ext uri="{FF2B5EF4-FFF2-40B4-BE49-F238E27FC236}">
                <a16:creationId xmlns:a16="http://schemas.microsoft.com/office/drawing/2014/main" id="{7350958B-2AB9-F93C-75E9-73CEC9EE7AD7}"/>
              </a:ext>
            </a:extLst>
          </p:cNvPr>
          <p:cNvGraphicFramePr>
            <a:graphicFrameLocks noGrp="1"/>
          </p:cNvGraphicFramePr>
          <p:nvPr/>
        </p:nvGraphicFramePr>
        <p:xfrm>
          <a:off x="8520451" y="948685"/>
          <a:ext cx="852144" cy="692101"/>
        </p:xfrm>
        <a:graphic>
          <a:graphicData uri="http://schemas.openxmlformats.org/drawingml/2006/table">
            <a:tbl>
              <a:tblPr firstRow="1" bandRow="1">
                <a:tableStyleId>{5940675A-B579-460E-94D1-54222C63F5DA}</a:tableStyleId>
              </a:tblPr>
              <a:tblGrid>
                <a:gridCol w="284048">
                  <a:extLst>
                    <a:ext uri="{9D8B030D-6E8A-4147-A177-3AD203B41FA5}">
                      <a16:colId xmlns:a16="http://schemas.microsoft.com/office/drawing/2014/main" val="20000"/>
                    </a:ext>
                  </a:extLst>
                </a:gridCol>
                <a:gridCol w="284048">
                  <a:extLst>
                    <a:ext uri="{9D8B030D-6E8A-4147-A177-3AD203B41FA5}">
                      <a16:colId xmlns:a16="http://schemas.microsoft.com/office/drawing/2014/main" val="2586193642"/>
                    </a:ext>
                  </a:extLst>
                </a:gridCol>
                <a:gridCol w="284048">
                  <a:extLst>
                    <a:ext uri="{9D8B030D-6E8A-4147-A177-3AD203B41FA5}">
                      <a16:colId xmlns:a16="http://schemas.microsoft.com/office/drawing/2014/main" val="20002"/>
                    </a:ext>
                  </a:extLst>
                </a:gridCol>
              </a:tblGrid>
              <a:tr h="174364">
                <a:tc>
                  <a:txBody>
                    <a:bodyPr/>
                    <a:lstStyle/>
                    <a:p>
                      <a:pPr algn="ctr"/>
                      <a:r>
                        <a:rPr kumimoji="1" lang="en-US" altLang="ja-JP" sz="1100">
                          <a:latin typeface="+mn-ea"/>
                          <a:ea typeface="+mn-ea"/>
                        </a:rPr>
                        <a:t>Ⅰ</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0902" rtl="0" eaLnBrk="1" fontAlgn="auto" latinLnBrk="0" hangingPunct="1">
                        <a:lnSpc>
                          <a:spcPct val="100000"/>
                        </a:lnSpc>
                        <a:spcBef>
                          <a:spcPts val="0"/>
                        </a:spcBef>
                        <a:spcAft>
                          <a:spcPts val="0"/>
                        </a:spcAft>
                        <a:buClrTx/>
                        <a:buSzTx/>
                        <a:buFontTx/>
                        <a:buNone/>
                        <a:tabLst/>
                        <a:defRPr/>
                      </a:pPr>
                      <a:r>
                        <a:rPr kumimoji="1" lang="en-US" altLang="ja-JP" sz="1100">
                          <a:latin typeface="+mn-ea"/>
                          <a:ea typeface="+mn-ea"/>
                        </a:rPr>
                        <a:t>Ⅱ</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0902" rtl="0" eaLnBrk="1" fontAlgn="auto" latinLnBrk="0" hangingPunct="1">
                        <a:lnSpc>
                          <a:spcPct val="100000"/>
                        </a:lnSpc>
                        <a:spcBef>
                          <a:spcPts val="0"/>
                        </a:spcBef>
                        <a:spcAft>
                          <a:spcPts val="0"/>
                        </a:spcAft>
                        <a:buClrTx/>
                        <a:buSzTx/>
                        <a:buFontTx/>
                        <a:buNone/>
                        <a:tabLst/>
                        <a:defRPr/>
                      </a:pPr>
                      <a:r>
                        <a:rPr kumimoji="1" lang="en-US" altLang="ja-JP" sz="1100">
                          <a:latin typeface="+mn-ea"/>
                          <a:ea typeface="+mn-ea"/>
                        </a:rPr>
                        <a:t>Ⅲ</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3544662"/>
                  </a:ext>
                </a:extLst>
              </a:tr>
              <a:tr h="5177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latin typeface="+mn-ea"/>
                          <a:ea typeface="+mn-ea"/>
                        </a:rPr>
                        <a:t>○</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353571"/>
                  </a:ext>
                </a:extLst>
              </a:tr>
            </a:tbl>
          </a:graphicData>
        </a:graphic>
      </p:graphicFrame>
      <p:sp>
        <p:nvSpPr>
          <p:cNvPr id="3" name="正方形/長方形 2">
            <a:extLst>
              <a:ext uri="{FF2B5EF4-FFF2-40B4-BE49-F238E27FC236}">
                <a16:creationId xmlns:a16="http://schemas.microsoft.com/office/drawing/2014/main" id="{33E67D88-2F82-4317-193B-302050A4CCEA}"/>
              </a:ext>
            </a:extLst>
          </p:cNvPr>
          <p:cNvSpPr/>
          <p:nvPr/>
        </p:nvSpPr>
        <p:spPr>
          <a:xfrm>
            <a:off x="4569999" y="91723"/>
            <a:ext cx="2518660" cy="44392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435894">
              <a:lnSpc>
                <a:spcPts val="1430"/>
              </a:lnSpc>
              <a:tabLst>
                <a:tab pos="2479150" algn="r"/>
                <a:tab pos="3425102" algn="r"/>
              </a:tabLst>
              <a:defRPr/>
            </a:pPr>
            <a:r>
              <a:rPr lang="zh-TW" altLang="en-US" sz="1144">
                <a:solidFill>
                  <a:schemeClr val="tx1"/>
                </a:solidFill>
                <a:latin typeface="ＭＳ Ｐゴシック" panose="020B0600070205080204" pitchFamily="50" charset="-128"/>
                <a:ea typeface="ＭＳ Ｐゴシック" panose="020B0600070205080204" pitchFamily="50" charset="-128"/>
              </a:rPr>
              <a:t>令和</a:t>
            </a:r>
            <a:r>
              <a:rPr lang="ja-JP" altLang="en-US" sz="1144">
                <a:solidFill>
                  <a:schemeClr val="tx1"/>
                </a:solidFill>
                <a:latin typeface="ＭＳ Ｐゴシック" panose="020B0600070205080204" pitchFamily="50" charset="-128"/>
                <a:ea typeface="ＭＳ Ｐゴシック" panose="020B0600070205080204" pitchFamily="50" charset="-128"/>
              </a:rPr>
              <a:t>６</a:t>
            </a:r>
            <a:r>
              <a:rPr lang="zh-TW" altLang="en-US" sz="1144">
                <a:solidFill>
                  <a:schemeClr val="tx1"/>
                </a:solidFill>
                <a:latin typeface="ＭＳ Ｐゴシック" panose="020B0600070205080204" pitchFamily="50" charset="-128"/>
                <a:ea typeface="ＭＳ Ｐゴシック" panose="020B0600070205080204" pitchFamily="50" charset="-128"/>
              </a:rPr>
              <a:t>年度</a:t>
            </a:r>
            <a:r>
              <a:rPr lang="ja-JP" altLang="en-US" sz="1144">
                <a:solidFill>
                  <a:schemeClr val="tx1"/>
                </a:solidFill>
                <a:latin typeface="ＭＳ Ｐゴシック" panose="020B0600070205080204" pitchFamily="50" charset="-128"/>
                <a:ea typeface="ＭＳ Ｐゴシック" panose="020B0600070205080204" pitchFamily="50" charset="-128"/>
              </a:rPr>
              <a:t>補正予算　</a:t>
            </a:r>
            <a:r>
              <a:rPr lang="en-US" altLang="ja-JP" sz="1335">
                <a:solidFill>
                  <a:schemeClr val="tx1"/>
                </a:solidFill>
                <a:latin typeface="ＭＳ Ｐゴシック" panose="020B0600070205080204" pitchFamily="50" charset="-128"/>
                <a:ea typeface="ＭＳ Ｐゴシック" panose="020B0600070205080204" pitchFamily="50" charset="-128"/>
              </a:rPr>
              <a:t>2.7</a:t>
            </a:r>
            <a:r>
              <a:rPr lang="ja-JP" altLang="en-US" sz="1001">
                <a:solidFill>
                  <a:schemeClr val="tx1"/>
                </a:solidFill>
                <a:latin typeface="ＭＳ Ｐゴシック" panose="020B0600070205080204" pitchFamily="50" charset="-128"/>
                <a:ea typeface="ＭＳ Ｐゴシック" panose="020B0600070205080204" pitchFamily="50" charset="-128"/>
              </a:rPr>
              <a:t>億</a:t>
            </a:r>
            <a:r>
              <a:rPr lang="zh-TW" altLang="en-US" sz="1001">
                <a:solidFill>
                  <a:schemeClr val="tx1"/>
                </a:solidFill>
                <a:latin typeface="ＭＳ Ｐゴシック" panose="020B0600070205080204" pitchFamily="50" charset="-128"/>
                <a:ea typeface="ＭＳ Ｐゴシック" panose="020B0600070205080204" pitchFamily="50" charset="-128"/>
              </a:rPr>
              <a:t>円</a:t>
            </a:r>
            <a:r>
              <a:rPr lang="en-US" altLang="zh-TW" sz="1335">
                <a:solidFill>
                  <a:schemeClr val="tx1"/>
                </a:solidFill>
                <a:latin typeface="ＭＳ Ｐゴシック" panose="020B0600070205080204" pitchFamily="50" charset="-128"/>
                <a:ea typeface="ＭＳ Ｐゴシック" panose="020B0600070205080204" pitchFamily="50" charset="-128"/>
              </a:rPr>
              <a:t>	</a:t>
            </a:r>
          </a:p>
        </p:txBody>
      </p:sp>
      <p:sp>
        <p:nvSpPr>
          <p:cNvPr id="9" name="テキスト ボックス 8">
            <a:extLst>
              <a:ext uri="{FF2B5EF4-FFF2-40B4-BE49-F238E27FC236}">
                <a16:creationId xmlns:a16="http://schemas.microsoft.com/office/drawing/2014/main" id="{08E1305E-50C2-6ACC-A282-CBC795475BE5}"/>
              </a:ext>
            </a:extLst>
          </p:cNvPr>
          <p:cNvSpPr txBox="1"/>
          <p:nvPr/>
        </p:nvSpPr>
        <p:spPr bwMode="gray">
          <a:xfrm>
            <a:off x="7796771" y="124771"/>
            <a:ext cx="2077613" cy="359569"/>
          </a:xfrm>
          <a:prstGeom prst="rect">
            <a:avLst/>
          </a:prstGeom>
          <a:noFill/>
        </p:spPr>
        <p:txBody>
          <a:bodyPr wrap="square" lIns="68647" tIns="34324" rIns="68647" bIns="34324" rtlCol="0" anchor="t" anchorCtr="0">
            <a:noAutofit/>
          </a:bodyPr>
          <a:lstStyle/>
          <a:p>
            <a:pPr algn="r" defTabSz="435894">
              <a:buClr>
                <a:prstClr val="black"/>
              </a:buClr>
              <a:defRPr/>
            </a:pPr>
            <a:r>
              <a:rPr lang="ja-JP" altLang="en-US" sz="1200" kern="0">
                <a:solidFill>
                  <a:srgbClr val="000000"/>
                </a:solidFill>
                <a:latin typeface="ＭＳ Ｐゴシック" panose="020B0600070205080204" pitchFamily="50" charset="-128"/>
                <a:ea typeface="ＭＳ Ｐゴシック" panose="020B0600070205080204" pitchFamily="50" charset="-128"/>
              </a:rPr>
              <a:t>医政局研究開発政策課</a:t>
            </a:r>
            <a:endParaRPr lang="en-US" altLang="ja-JP" sz="1200" kern="0">
              <a:solidFill>
                <a:srgbClr val="000000"/>
              </a:solidFill>
              <a:latin typeface="ＭＳ Ｐゴシック" panose="020B0600070205080204" pitchFamily="50" charset="-128"/>
              <a:ea typeface="ＭＳ Ｐゴシック" panose="020B0600070205080204" pitchFamily="50" charset="-128"/>
            </a:endParaRPr>
          </a:p>
          <a:p>
            <a:pPr algn="r" defTabSz="435894">
              <a:buClr>
                <a:prstClr val="black"/>
              </a:buClr>
              <a:defRPr/>
            </a:pPr>
            <a:r>
              <a:rPr lang="ja-JP" altLang="en-US" sz="1200" kern="0">
                <a:solidFill>
                  <a:srgbClr val="000000"/>
                </a:solidFill>
                <a:latin typeface="ＭＳ Ｐゴシック" panose="020B0600070205080204" pitchFamily="50" charset="-128"/>
                <a:ea typeface="ＭＳ Ｐゴシック" panose="020B0600070205080204" pitchFamily="50" charset="-128"/>
              </a:rPr>
              <a:t>（内線</a:t>
            </a:r>
            <a:r>
              <a:rPr lang="en-US" altLang="ja-JP" sz="1200" kern="0">
                <a:solidFill>
                  <a:srgbClr val="000000"/>
                </a:solidFill>
                <a:latin typeface="ＭＳ Ｐゴシック" panose="020B0600070205080204" pitchFamily="50" charset="-128"/>
                <a:ea typeface="ＭＳ Ｐゴシック" panose="020B0600070205080204" pitchFamily="50" charset="-128"/>
              </a:rPr>
              <a:t>4165</a:t>
            </a:r>
            <a:r>
              <a:rPr lang="ja-JP" altLang="en-US" sz="1200" kern="0">
                <a:solidFill>
                  <a:srgbClr val="000000"/>
                </a:solidFill>
                <a:latin typeface="ＭＳ Ｐゴシック" panose="020B0600070205080204" pitchFamily="50" charset="-128"/>
                <a:ea typeface="ＭＳ Ｐゴシック" panose="020B0600070205080204" pitchFamily="50" charset="-128"/>
              </a:rPr>
              <a:t>）</a:t>
            </a:r>
          </a:p>
        </p:txBody>
      </p:sp>
      <p:sp>
        <p:nvSpPr>
          <p:cNvPr id="12" name="角丸四角形 170">
            <a:extLst>
              <a:ext uri="{FF2B5EF4-FFF2-40B4-BE49-F238E27FC236}">
                <a16:creationId xmlns:a16="http://schemas.microsoft.com/office/drawing/2014/main" id="{A3078D19-A4B4-2F26-51A6-4507E3637329}"/>
              </a:ext>
            </a:extLst>
          </p:cNvPr>
          <p:cNvSpPr/>
          <p:nvPr/>
        </p:nvSpPr>
        <p:spPr>
          <a:xfrm>
            <a:off x="3881873" y="2983775"/>
            <a:ext cx="2193956" cy="1914936"/>
          </a:xfrm>
          <a:prstGeom prst="roundRect">
            <a:avLst>
              <a:gd name="adj" fmla="val 7200"/>
            </a:avLst>
          </a:prstGeom>
          <a:solidFill>
            <a:srgbClr val="FEDFE1">
              <a:lumMod val="20000"/>
              <a:lumOff val="80000"/>
            </a:srgbClr>
          </a:solidFill>
          <a:ln w="25400" cap="flat" cmpd="sng" algn="ctr">
            <a:solidFill>
              <a:srgbClr val="000000"/>
            </a:solidFill>
            <a:prstDash val="solid"/>
          </a:ln>
          <a:effectLst/>
        </p:spPr>
        <p:txBody>
          <a:bodyPr/>
          <a:lstStyle/>
          <a:p>
            <a:pPr algn="ctr" defTabSz="871789">
              <a:defRPr/>
            </a:pPr>
            <a:endParaRPr lang="en-US" altLang="ja-JP" sz="1049" kern="0">
              <a:solidFill>
                <a:srgbClr val="000000"/>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defTabSz="871789">
              <a:defRPr/>
            </a:pPr>
            <a:endParaRPr lang="en-US" altLang="ja-JP" sz="1049" kern="0">
              <a:solidFill>
                <a:srgbClr val="000000"/>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defTabSz="871789">
              <a:defRPr/>
            </a:pPr>
            <a:endParaRPr lang="en-US" altLang="ja-JP" sz="1049" kern="0">
              <a:solidFill>
                <a:srgbClr val="000000"/>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3" name="角丸四角形 69">
            <a:extLst>
              <a:ext uri="{FF2B5EF4-FFF2-40B4-BE49-F238E27FC236}">
                <a16:creationId xmlns:a16="http://schemas.microsoft.com/office/drawing/2014/main" id="{55E4BB50-33CF-DC45-7818-0F5AA0810959}"/>
              </a:ext>
            </a:extLst>
          </p:cNvPr>
          <p:cNvSpPr/>
          <p:nvPr/>
        </p:nvSpPr>
        <p:spPr bwMode="gray">
          <a:xfrm>
            <a:off x="6775436" y="3070244"/>
            <a:ext cx="1021335" cy="282131"/>
          </a:xfrm>
          <a:prstGeom prst="roundRect">
            <a:avLst>
              <a:gd name="adj" fmla="val 17286"/>
            </a:avLst>
          </a:prstGeom>
          <a:solidFill>
            <a:srgbClr val="005CAF"/>
          </a:solidFill>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563512">
              <a:lnSpc>
                <a:spcPct val="130000"/>
              </a:lnSpc>
              <a:spcAft>
                <a:spcPts val="759"/>
              </a:spcAft>
              <a:defRPr/>
            </a:pPr>
            <a:r>
              <a:rPr kumimoji="0" lang="ja-JP" altLang="en-US" sz="1144" b="1" kern="0" spc="228">
                <a:solidFill>
                  <a:srgbClr val="FFFFFF"/>
                </a:solidFill>
                <a:latin typeface="ＭＳ Ｐゴシック" panose="020B0600070205080204" pitchFamily="50" charset="-128"/>
                <a:ea typeface="ＭＳ Ｐゴシック" panose="020B0600070205080204" pitchFamily="50" charset="-128"/>
                <a:cs typeface="Noto Sans CJK JP DemiLight" charset="-128"/>
              </a:rPr>
              <a:t>厚生労働省</a:t>
            </a:r>
          </a:p>
        </p:txBody>
      </p:sp>
      <p:grpSp>
        <p:nvGrpSpPr>
          <p:cNvPr id="17" name="グループ化 16">
            <a:extLst>
              <a:ext uri="{FF2B5EF4-FFF2-40B4-BE49-F238E27FC236}">
                <a16:creationId xmlns:a16="http://schemas.microsoft.com/office/drawing/2014/main" id="{38217776-55D5-85AE-FE3A-4C171BD396E9}"/>
              </a:ext>
            </a:extLst>
          </p:cNvPr>
          <p:cNvGrpSpPr/>
          <p:nvPr/>
        </p:nvGrpSpPr>
        <p:grpSpPr>
          <a:xfrm rot="10800000">
            <a:off x="5953420" y="3015939"/>
            <a:ext cx="804993" cy="402905"/>
            <a:chOff x="3809078" y="4742651"/>
            <a:chExt cx="1124249" cy="422584"/>
          </a:xfrm>
        </p:grpSpPr>
        <p:sp>
          <p:nvSpPr>
            <p:cNvPr id="22" name="下矢印 156">
              <a:extLst>
                <a:ext uri="{FF2B5EF4-FFF2-40B4-BE49-F238E27FC236}">
                  <a16:creationId xmlns:a16="http://schemas.microsoft.com/office/drawing/2014/main" id="{947F6383-81CC-ED23-C447-94F65D19CBF3}"/>
                </a:ext>
              </a:extLst>
            </p:cNvPr>
            <p:cNvSpPr/>
            <p:nvPr/>
          </p:nvSpPr>
          <p:spPr>
            <a:xfrm rot="16200000">
              <a:off x="4202315" y="4434223"/>
              <a:ext cx="422584" cy="1039440"/>
            </a:xfrm>
            <a:prstGeom prst="downArrow">
              <a:avLst/>
            </a:prstGeom>
            <a:solidFill>
              <a:srgbClr val="FFC000"/>
            </a:solidFill>
            <a:ln w="19050" cap="flat" cmpd="sng" algn="ctr">
              <a:solidFill>
                <a:srgbClr val="000000"/>
              </a:solidFill>
              <a:prstDash val="solid"/>
            </a:ln>
            <a:effectLst/>
          </p:spPr>
          <p:txBody>
            <a:bodyPr rtlCol="0" anchor="ctr"/>
            <a:lstStyle/>
            <a:p>
              <a:pPr algn="ctr" defTabSz="871789">
                <a:defRPr/>
              </a:pPr>
              <a:endParaRPr lang="ja-JP" altLang="en-US" sz="1716" kern="0">
                <a:solidFill>
                  <a:prstClr val="black"/>
                </a:solidFill>
                <a:latin typeface="ＭＳ Ｐゴシック" panose="020B0600070205080204" pitchFamily="50" charset="-128"/>
                <a:ea typeface="ＭＳ Ｐゴシック" panose="020B0600070205080204" pitchFamily="50" charset="-128"/>
              </a:endParaRPr>
            </a:p>
          </p:txBody>
        </p:sp>
        <p:sp>
          <p:nvSpPr>
            <p:cNvPr id="24" name="テキスト ボックス 23">
              <a:extLst>
                <a:ext uri="{FF2B5EF4-FFF2-40B4-BE49-F238E27FC236}">
                  <a16:creationId xmlns:a16="http://schemas.microsoft.com/office/drawing/2014/main" id="{C59E3623-4088-BCFD-5222-ED74C3851526}"/>
                </a:ext>
              </a:extLst>
            </p:cNvPr>
            <p:cNvSpPr txBox="1"/>
            <p:nvPr/>
          </p:nvSpPr>
          <p:spPr>
            <a:xfrm rot="10800000">
              <a:off x="3809078" y="4800790"/>
              <a:ext cx="944947" cy="281517"/>
            </a:xfrm>
            <a:prstGeom prst="rect">
              <a:avLst/>
            </a:prstGeom>
            <a:noFill/>
            <a:ln w="19050">
              <a:noFill/>
            </a:ln>
          </p:spPr>
          <p:txBody>
            <a:bodyPr wrap="square" rtlCol="0">
              <a:spAutoFit/>
            </a:bodyPr>
            <a:lstStyle/>
            <a:p>
              <a:pPr algn="ctr" defTabSz="871789">
                <a:defRPr/>
              </a:pPr>
              <a:r>
                <a:rPr lang="ja-JP" altLang="en-US" sz="1144" b="1" kern="0">
                  <a:solidFill>
                    <a:prstClr val="black"/>
                  </a:solidFill>
                  <a:latin typeface="ＭＳ Ｐゴシック" panose="020B0600070205080204" pitchFamily="50" charset="-128"/>
                  <a:ea typeface="ＭＳ Ｐゴシック" panose="020B0600070205080204" pitchFamily="50" charset="-128"/>
                </a:rPr>
                <a:t>補助金</a:t>
              </a:r>
            </a:p>
          </p:txBody>
        </p:sp>
      </p:grpSp>
      <p:sp>
        <p:nvSpPr>
          <p:cNvPr id="25" name="テキスト ボックス 24">
            <a:extLst>
              <a:ext uri="{FF2B5EF4-FFF2-40B4-BE49-F238E27FC236}">
                <a16:creationId xmlns:a16="http://schemas.microsoft.com/office/drawing/2014/main" id="{7210E631-806B-3204-946F-AC0F699C52F7}"/>
              </a:ext>
            </a:extLst>
          </p:cNvPr>
          <p:cNvSpPr txBox="1"/>
          <p:nvPr/>
        </p:nvSpPr>
        <p:spPr>
          <a:xfrm>
            <a:off x="646357" y="3446944"/>
            <a:ext cx="1238215" cy="444481"/>
          </a:xfrm>
          <a:prstGeom prst="rect">
            <a:avLst/>
          </a:prstGeom>
          <a:gradFill rotWithShape="1">
            <a:gsLst>
              <a:gs pos="0">
                <a:srgbClr val="005CAF">
                  <a:tint val="50000"/>
                  <a:satMod val="300000"/>
                </a:srgbClr>
              </a:gs>
              <a:gs pos="35000">
                <a:srgbClr val="005CAF">
                  <a:tint val="37000"/>
                  <a:satMod val="300000"/>
                </a:srgbClr>
              </a:gs>
              <a:gs pos="100000">
                <a:srgbClr val="005CAF">
                  <a:tint val="15000"/>
                  <a:satMod val="350000"/>
                </a:srgbClr>
              </a:gs>
            </a:gsLst>
            <a:lin ang="16200000" scaled="1"/>
          </a:gradFill>
          <a:ln w="9525" cap="flat" cmpd="sng" algn="ctr">
            <a:solidFill>
              <a:srgbClr val="005CAF">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algn="ctr" defTabSz="871789" fontAlgn="base">
              <a:spcBef>
                <a:spcPct val="0"/>
              </a:spcBef>
              <a:spcAft>
                <a:spcPct val="0"/>
              </a:spcAft>
              <a:defRPr/>
            </a:pPr>
            <a:r>
              <a:rPr lang="ja-JP" altLang="en-US" sz="1144" ker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海外</a:t>
            </a:r>
            <a:br>
              <a:rPr lang="en-US" altLang="ja-JP" sz="1144" ker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br>
            <a:r>
              <a:rPr lang="ja-JP" altLang="en-US" sz="1144" ker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スタートアップ</a:t>
            </a:r>
            <a:endParaRPr lang="zh-CN" altLang="en-US" sz="1144" ker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AFB594FD-5228-1B08-0926-BE6EE5258778}"/>
              </a:ext>
            </a:extLst>
          </p:cNvPr>
          <p:cNvSpPr txBox="1"/>
          <p:nvPr/>
        </p:nvSpPr>
        <p:spPr>
          <a:xfrm>
            <a:off x="646357" y="4317950"/>
            <a:ext cx="1238215" cy="268407"/>
          </a:xfrm>
          <a:prstGeom prst="rect">
            <a:avLst/>
          </a:prstGeom>
          <a:gradFill rotWithShape="1">
            <a:gsLst>
              <a:gs pos="0">
                <a:srgbClr val="005CAF">
                  <a:tint val="50000"/>
                  <a:satMod val="300000"/>
                </a:srgbClr>
              </a:gs>
              <a:gs pos="35000">
                <a:srgbClr val="005CAF">
                  <a:tint val="37000"/>
                  <a:satMod val="300000"/>
                </a:srgbClr>
              </a:gs>
              <a:gs pos="100000">
                <a:srgbClr val="005CAF">
                  <a:tint val="15000"/>
                  <a:satMod val="350000"/>
                </a:srgbClr>
              </a:gs>
            </a:gsLst>
            <a:lin ang="16200000" scaled="1"/>
          </a:gradFill>
          <a:ln w="9525" cap="flat" cmpd="sng" algn="ctr">
            <a:solidFill>
              <a:srgbClr val="005CAF">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algn="ctr" defTabSz="871789" fontAlgn="base">
              <a:spcBef>
                <a:spcPct val="0"/>
              </a:spcBef>
              <a:spcAft>
                <a:spcPct val="0"/>
              </a:spcAft>
              <a:defRPr/>
            </a:pPr>
            <a:r>
              <a:rPr lang="ja-JP" altLang="en-US" sz="1144" ker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海外製薬企業</a:t>
            </a:r>
            <a:endParaRPr lang="zh-CN" altLang="en-US" sz="1144" ker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C1881573-C8C3-DA8F-37FA-5C918206C2E5}"/>
              </a:ext>
            </a:extLst>
          </p:cNvPr>
          <p:cNvSpPr txBox="1"/>
          <p:nvPr/>
        </p:nvSpPr>
        <p:spPr>
          <a:xfrm>
            <a:off x="3918082" y="4570937"/>
            <a:ext cx="2117610" cy="253787"/>
          </a:xfrm>
          <a:prstGeom prst="rect">
            <a:avLst/>
          </a:prstGeom>
          <a:gradFill rotWithShape="1">
            <a:gsLst>
              <a:gs pos="0">
                <a:srgbClr val="005CAF">
                  <a:tint val="50000"/>
                  <a:satMod val="300000"/>
                </a:srgbClr>
              </a:gs>
              <a:gs pos="35000">
                <a:srgbClr val="005CAF">
                  <a:tint val="37000"/>
                  <a:satMod val="300000"/>
                </a:srgbClr>
              </a:gs>
              <a:gs pos="100000">
                <a:srgbClr val="005CAF">
                  <a:tint val="15000"/>
                  <a:satMod val="350000"/>
                </a:srgbClr>
              </a:gs>
            </a:gsLst>
            <a:lin ang="16200000" scaled="1"/>
          </a:gradFill>
          <a:ln w="9525" cap="flat" cmpd="sng" algn="ctr">
            <a:solidFill>
              <a:srgbClr val="005CAF">
                <a:shade val="95000"/>
                <a:satMod val="105000"/>
              </a:srgbClr>
            </a:solidFill>
            <a:prstDash val="solid"/>
          </a:ln>
          <a:effectLst>
            <a:outerShdw blurRad="40000" dist="20000" dir="5400000" rotWithShape="0">
              <a:srgbClr val="000000">
                <a:alpha val="38000"/>
              </a:srgbClr>
            </a:outerShdw>
          </a:effectLst>
        </p:spPr>
        <p:txBody>
          <a:bodyPr wrap="square" anchor="ctr">
            <a:spAutoFit/>
          </a:bodyPr>
          <a:lstStyle/>
          <a:p>
            <a:pPr algn="ctr" defTabSz="871789" fontAlgn="base">
              <a:spcBef>
                <a:spcPct val="0"/>
              </a:spcBef>
              <a:spcAft>
                <a:spcPct val="0"/>
              </a:spcAft>
              <a:defRPr/>
            </a:pPr>
            <a:r>
              <a:rPr lang="ja-JP" altLang="en-US" sz="1049" ker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国立高度専門医療研究センター</a:t>
            </a:r>
            <a:endParaRPr lang="zh-CN" altLang="en-US" sz="1049" ker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8" name="下矢印 156">
            <a:extLst>
              <a:ext uri="{FF2B5EF4-FFF2-40B4-BE49-F238E27FC236}">
                <a16:creationId xmlns:a16="http://schemas.microsoft.com/office/drawing/2014/main" id="{179F89A2-3AD6-8624-4745-010F60BBE1EA}"/>
              </a:ext>
            </a:extLst>
          </p:cNvPr>
          <p:cNvSpPr/>
          <p:nvPr/>
        </p:nvSpPr>
        <p:spPr>
          <a:xfrm rot="16200000">
            <a:off x="2734392" y="2844550"/>
            <a:ext cx="402905" cy="1646594"/>
          </a:xfrm>
          <a:prstGeom prst="downArrow">
            <a:avLst/>
          </a:prstGeom>
          <a:solidFill>
            <a:srgbClr val="FFC000"/>
          </a:solidFill>
          <a:ln w="19050" cap="flat" cmpd="sng" algn="ctr">
            <a:solidFill>
              <a:srgbClr val="000000"/>
            </a:solidFill>
            <a:prstDash val="solid"/>
          </a:ln>
          <a:effectLst/>
        </p:spPr>
        <p:txBody>
          <a:bodyPr rtlCol="0" anchor="ctr"/>
          <a:lstStyle/>
          <a:p>
            <a:pPr algn="ctr" defTabSz="871789">
              <a:defRPr/>
            </a:pPr>
            <a:endParaRPr lang="ja-JP" altLang="en-US" sz="1716" kern="0">
              <a:solidFill>
                <a:prstClr val="black"/>
              </a:solidFill>
              <a:latin typeface="ＭＳ Ｐゴシック" panose="020B0600070205080204" pitchFamily="50" charset="-128"/>
              <a:ea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id="{39A8CA74-4DE4-7C4D-3118-4B6050CB00DA}"/>
              </a:ext>
            </a:extLst>
          </p:cNvPr>
          <p:cNvSpPr txBox="1"/>
          <p:nvPr/>
        </p:nvSpPr>
        <p:spPr>
          <a:xfrm>
            <a:off x="2014626" y="3848477"/>
            <a:ext cx="1845873" cy="268407"/>
          </a:xfrm>
          <a:prstGeom prst="rect">
            <a:avLst/>
          </a:prstGeom>
          <a:noFill/>
          <a:ln w="19050">
            <a:noFill/>
          </a:ln>
        </p:spPr>
        <p:txBody>
          <a:bodyPr wrap="square" rtlCol="0">
            <a:spAutoFit/>
          </a:bodyPr>
          <a:lstStyle/>
          <a:p>
            <a:pPr algn="ctr" defTabSz="871789">
              <a:defRPr/>
            </a:pPr>
            <a:r>
              <a:rPr lang="ja-JP" altLang="en-US" sz="1144">
                <a:solidFill>
                  <a:prstClr val="black"/>
                </a:solidFill>
                <a:latin typeface="ＭＳ Ｐゴシック" panose="020B0600070205080204" pitchFamily="50" charset="-128"/>
                <a:ea typeface="ＭＳ Ｐゴシック" panose="020B0600070205080204" pitchFamily="50" charset="-128"/>
              </a:rPr>
              <a:t>国内での治験実施の相談</a:t>
            </a:r>
          </a:p>
        </p:txBody>
      </p:sp>
      <p:sp>
        <p:nvSpPr>
          <p:cNvPr id="30" name="下矢印 156">
            <a:extLst>
              <a:ext uri="{FF2B5EF4-FFF2-40B4-BE49-F238E27FC236}">
                <a16:creationId xmlns:a16="http://schemas.microsoft.com/office/drawing/2014/main" id="{DD2DF076-08C2-06DE-16CB-200BC4211D91}"/>
              </a:ext>
            </a:extLst>
          </p:cNvPr>
          <p:cNvSpPr/>
          <p:nvPr/>
        </p:nvSpPr>
        <p:spPr>
          <a:xfrm rot="5400000">
            <a:off x="2734389" y="3571931"/>
            <a:ext cx="402905" cy="1646594"/>
          </a:xfrm>
          <a:prstGeom prst="downArrow">
            <a:avLst/>
          </a:prstGeom>
          <a:solidFill>
            <a:srgbClr val="FFC000"/>
          </a:solidFill>
          <a:ln w="19050" cap="flat" cmpd="sng" algn="ctr">
            <a:solidFill>
              <a:srgbClr val="000000"/>
            </a:solidFill>
            <a:prstDash val="solid"/>
          </a:ln>
          <a:effectLst/>
        </p:spPr>
        <p:txBody>
          <a:bodyPr rtlCol="0" anchor="ctr"/>
          <a:lstStyle/>
          <a:p>
            <a:pPr algn="ctr" defTabSz="871789">
              <a:defRPr/>
            </a:pPr>
            <a:endParaRPr lang="ja-JP" altLang="en-US" sz="1716" kern="0">
              <a:solidFill>
                <a:prstClr val="black"/>
              </a:solidFill>
              <a:latin typeface="ＭＳ Ｐゴシック" panose="020B0600070205080204" pitchFamily="50" charset="-128"/>
              <a:ea typeface="ＭＳ Ｐゴシック" panose="020B0600070205080204" pitchFamily="50" charset="-128"/>
            </a:endParaRPr>
          </a:p>
        </p:txBody>
      </p:sp>
      <p:sp>
        <p:nvSpPr>
          <p:cNvPr id="31" name="テキスト ボックス 30">
            <a:extLst>
              <a:ext uri="{FF2B5EF4-FFF2-40B4-BE49-F238E27FC236}">
                <a16:creationId xmlns:a16="http://schemas.microsoft.com/office/drawing/2014/main" id="{50EE5743-E5CA-8E7A-5B63-E30A1B1B4499}"/>
              </a:ext>
            </a:extLst>
          </p:cNvPr>
          <p:cNvSpPr txBox="1"/>
          <p:nvPr/>
        </p:nvSpPr>
        <p:spPr>
          <a:xfrm>
            <a:off x="2002269" y="4623259"/>
            <a:ext cx="1989321" cy="268407"/>
          </a:xfrm>
          <a:prstGeom prst="rect">
            <a:avLst/>
          </a:prstGeom>
          <a:noFill/>
          <a:ln w="19050">
            <a:noFill/>
          </a:ln>
        </p:spPr>
        <p:txBody>
          <a:bodyPr wrap="square" rtlCol="0">
            <a:spAutoFit/>
          </a:bodyPr>
          <a:lstStyle/>
          <a:p>
            <a:pPr algn="ctr" defTabSz="871789">
              <a:defRPr/>
            </a:pPr>
            <a:r>
              <a:rPr lang="ja-JP" altLang="en-US" sz="1144">
                <a:solidFill>
                  <a:prstClr val="black"/>
                </a:solidFill>
                <a:latin typeface="ＭＳ Ｐゴシック" panose="020B0600070205080204" pitchFamily="50" charset="-128"/>
                <a:ea typeface="ＭＳ Ｐゴシック" panose="020B0600070205080204" pitchFamily="50" charset="-128"/>
              </a:rPr>
              <a:t>国内での治験実施の誘致</a:t>
            </a:r>
          </a:p>
        </p:txBody>
      </p:sp>
      <p:sp>
        <p:nvSpPr>
          <p:cNvPr id="32" name="角丸四角形 69">
            <a:extLst>
              <a:ext uri="{FF2B5EF4-FFF2-40B4-BE49-F238E27FC236}">
                <a16:creationId xmlns:a16="http://schemas.microsoft.com/office/drawing/2014/main" id="{E43D4F8D-34F6-A4AC-7A13-A2875F6DFEDD}"/>
              </a:ext>
            </a:extLst>
          </p:cNvPr>
          <p:cNvSpPr/>
          <p:nvPr/>
        </p:nvSpPr>
        <p:spPr bwMode="gray">
          <a:xfrm>
            <a:off x="4004284" y="3015251"/>
            <a:ext cx="1949136" cy="863385"/>
          </a:xfrm>
          <a:prstGeom prst="roundRect">
            <a:avLst>
              <a:gd name="adj" fmla="val 17286"/>
            </a:avLst>
          </a:prstGeom>
          <a:solidFill>
            <a:srgbClr val="005CAF"/>
          </a:solidFill>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563512">
              <a:lnSpc>
                <a:spcPct val="130000"/>
              </a:lnSpc>
              <a:spcAft>
                <a:spcPts val="759"/>
              </a:spcAft>
              <a:defRPr/>
            </a:pPr>
            <a:endParaRPr kumimoji="0" lang="ja-JP" altLang="en-US" sz="1144" kern="0" spc="228">
              <a:solidFill>
                <a:srgbClr val="FFFFFF"/>
              </a:solidFill>
              <a:latin typeface="ＭＳ Ｐゴシック" panose="020B0600070205080204" pitchFamily="50" charset="-128"/>
              <a:ea typeface="ＭＳ Ｐゴシック" panose="020B0600070205080204" pitchFamily="50" charset="-128"/>
              <a:cs typeface="Noto Sans CJK JP DemiLight" charset="-128"/>
            </a:endParaRPr>
          </a:p>
        </p:txBody>
      </p:sp>
      <p:sp>
        <p:nvSpPr>
          <p:cNvPr id="33" name="テキスト ボックス 32">
            <a:extLst>
              <a:ext uri="{FF2B5EF4-FFF2-40B4-BE49-F238E27FC236}">
                <a16:creationId xmlns:a16="http://schemas.microsoft.com/office/drawing/2014/main" id="{DE2F89F7-EC46-724A-F179-EE5BA2AA9F79}"/>
              </a:ext>
            </a:extLst>
          </p:cNvPr>
          <p:cNvSpPr txBox="1"/>
          <p:nvPr/>
        </p:nvSpPr>
        <p:spPr>
          <a:xfrm>
            <a:off x="8129733" y="3244690"/>
            <a:ext cx="1093873" cy="268407"/>
          </a:xfrm>
          <a:prstGeom prst="rect">
            <a:avLst/>
          </a:prstGeom>
          <a:gradFill rotWithShape="1">
            <a:gsLst>
              <a:gs pos="0">
                <a:srgbClr val="005CAF">
                  <a:tint val="50000"/>
                  <a:satMod val="300000"/>
                </a:srgbClr>
              </a:gs>
              <a:gs pos="35000">
                <a:srgbClr val="005CAF">
                  <a:tint val="37000"/>
                  <a:satMod val="300000"/>
                </a:srgbClr>
              </a:gs>
              <a:gs pos="100000">
                <a:srgbClr val="005CAF">
                  <a:tint val="15000"/>
                  <a:satMod val="350000"/>
                </a:srgbClr>
              </a:gs>
            </a:gsLst>
            <a:lin ang="16200000" scaled="1"/>
          </a:gradFill>
          <a:ln w="9525" cap="flat" cmpd="sng" algn="ctr">
            <a:solidFill>
              <a:srgbClr val="005CAF">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algn="ctr" defTabSz="871789" fontAlgn="base">
              <a:spcBef>
                <a:spcPct val="0"/>
              </a:spcBef>
              <a:spcAft>
                <a:spcPct val="0"/>
              </a:spcAft>
              <a:defRPr/>
            </a:pPr>
            <a:r>
              <a:rPr lang="zh-CN" altLang="en-US" sz="1144" ker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国内医療機関</a:t>
            </a:r>
          </a:p>
        </p:txBody>
      </p:sp>
      <p:sp>
        <p:nvSpPr>
          <p:cNvPr id="34" name="テキスト ボックス 33">
            <a:extLst>
              <a:ext uri="{FF2B5EF4-FFF2-40B4-BE49-F238E27FC236}">
                <a16:creationId xmlns:a16="http://schemas.microsoft.com/office/drawing/2014/main" id="{7E62F467-0744-A746-85AE-FFEEA2B3FF3A}"/>
              </a:ext>
            </a:extLst>
          </p:cNvPr>
          <p:cNvSpPr txBox="1"/>
          <p:nvPr/>
        </p:nvSpPr>
        <p:spPr>
          <a:xfrm>
            <a:off x="8129733" y="3798287"/>
            <a:ext cx="1093873" cy="268407"/>
          </a:xfrm>
          <a:prstGeom prst="rect">
            <a:avLst/>
          </a:prstGeom>
          <a:gradFill rotWithShape="1">
            <a:gsLst>
              <a:gs pos="0">
                <a:srgbClr val="005CAF">
                  <a:tint val="50000"/>
                  <a:satMod val="300000"/>
                </a:srgbClr>
              </a:gs>
              <a:gs pos="35000">
                <a:srgbClr val="005CAF">
                  <a:tint val="37000"/>
                  <a:satMod val="300000"/>
                </a:srgbClr>
              </a:gs>
              <a:gs pos="100000">
                <a:srgbClr val="005CAF">
                  <a:tint val="15000"/>
                  <a:satMod val="350000"/>
                </a:srgbClr>
              </a:gs>
            </a:gsLst>
            <a:lin ang="16200000" scaled="1"/>
          </a:gradFill>
          <a:ln w="9525" cap="flat" cmpd="sng" algn="ctr">
            <a:solidFill>
              <a:srgbClr val="005CAF">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algn="ctr" defTabSz="871789" fontAlgn="base">
              <a:spcBef>
                <a:spcPct val="0"/>
              </a:spcBef>
              <a:spcAft>
                <a:spcPct val="0"/>
              </a:spcAft>
              <a:defRPr/>
            </a:pPr>
            <a:r>
              <a:rPr lang="zh-CN" altLang="en-US" sz="1144" ker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国内医療機関</a:t>
            </a:r>
          </a:p>
        </p:txBody>
      </p:sp>
      <p:sp>
        <p:nvSpPr>
          <p:cNvPr id="35" name="テキスト ボックス 34">
            <a:extLst>
              <a:ext uri="{FF2B5EF4-FFF2-40B4-BE49-F238E27FC236}">
                <a16:creationId xmlns:a16="http://schemas.microsoft.com/office/drawing/2014/main" id="{69497D46-D19C-CCC4-B95F-892D8C4F34C0}"/>
              </a:ext>
            </a:extLst>
          </p:cNvPr>
          <p:cNvSpPr txBox="1"/>
          <p:nvPr/>
        </p:nvSpPr>
        <p:spPr>
          <a:xfrm>
            <a:off x="8129733" y="4351886"/>
            <a:ext cx="1093873" cy="268407"/>
          </a:xfrm>
          <a:prstGeom prst="rect">
            <a:avLst/>
          </a:prstGeom>
          <a:gradFill rotWithShape="1">
            <a:gsLst>
              <a:gs pos="0">
                <a:srgbClr val="005CAF">
                  <a:tint val="50000"/>
                  <a:satMod val="300000"/>
                </a:srgbClr>
              </a:gs>
              <a:gs pos="35000">
                <a:srgbClr val="005CAF">
                  <a:tint val="37000"/>
                  <a:satMod val="300000"/>
                </a:srgbClr>
              </a:gs>
              <a:gs pos="100000">
                <a:srgbClr val="005CAF">
                  <a:tint val="15000"/>
                  <a:satMod val="350000"/>
                </a:srgbClr>
              </a:gs>
            </a:gsLst>
            <a:lin ang="16200000" scaled="1"/>
          </a:gradFill>
          <a:ln w="9525" cap="flat" cmpd="sng" algn="ctr">
            <a:solidFill>
              <a:srgbClr val="005CAF">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algn="ctr" defTabSz="871789" fontAlgn="base">
              <a:spcBef>
                <a:spcPct val="0"/>
              </a:spcBef>
              <a:spcAft>
                <a:spcPct val="0"/>
              </a:spcAft>
              <a:defRPr/>
            </a:pPr>
            <a:r>
              <a:rPr lang="zh-CN" altLang="en-US" sz="1144" ker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国内医療機関</a:t>
            </a:r>
          </a:p>
        </p:txBody>
      </p:sp>
      <p:sp>
        <p:nvSpPr>
          <p:cNvPr id="36" name="四角形: 角を丸くする 35">
            <a:extLst>
              <a:ext uri="{FF2B5EF4-FFF2-40B4-BE49-F238E27FC236}">
                <a16:creationId xmlns:a16="http://schemas.microsoft.com/office/drawing/2014/main" id="{793032EA-FD4B-97AD-5683-DA681D2853BB}"/>
              </a:ext>
            </a:extLst>
          </p:cNvPr>
          <p:cNvSpPr/>
          <p:nvPr/>
        </p:nvSpPr>
        <p:spPr>
          <a:xfrm>
            <a:off x="8051975" y="3098037"/>
            <a:ext cx="1249388" cy="1800672"/>
          </a:xfrm>
          <a:prstGeom prst="roundRect">
            <a:avLst/>
          </a:prstGeom>
          <a:noFill/>
          <a:ln w="25400" cap="rnd" cmpd="sng" algn="ctr">
            <a:solidFill>
              <a:srgbClr val="103185"/>
            </a:solidFill>
            <a:prstDash val="sysDash"/>
            <a:bevel/>
          </a:ln>
          <a:effectLst/>
        </p:spPr>
        <p:txBody>
          <a:bodyPr lIns="137294" tIns="171618" rIns="137294" bIns="171618" rtlCol="0" anchor="t"/>
          <a:lstStyle/>
          <a:p>
            <a:pPr algn="ctr" defTabSz="435894" fontAlgn="base">
              <a:spcBef>
                <a:spcPct val="0"/>
              </a:spcBef>
              <a:spcAft>
                <a:spcPct val="0"/>
              </a:spcAft>
              <a:buClr>
                <a:prstClr val="black"/>
              </a:buClr>
              <a:defRPr/>
            </a:pPr>
            <a:endParaRPr lang="ja-JP" altLang="en-US" sz="1335" kern="0">
              <a:solidFill>
                <a:prstClr val="black"/>
              </a:solidFill>
              <a:latin typeface="ＭＳ Ｐゴシック" panose="020B0600070205080204" pitchFamily="50" charset="-128"/>
              <a:ea typeface="ＭＳ Ｐゴシック" panose="020B0600070205080204" pitchFamily="50" charset="-128"/>
            </a:endParaRPr>
          </a:p>
        </p:txBody>
      </p:sp>
      <p:sp>
        <p:nvSpPr>
          <p:cNvPr id="37" name="楕円 36">
            <a:extLst>
              <a:ext uri="{FF2B5EF4-FFF2-40B4-BE49-F238E27FC236}">
                <a16:creationId xmlns:a16="http://schemas.microsoft.com/office/drawing/2014/main" id="{7F002124-6E31-D3A2-429C-D594E3031984}"/>
              </a:ext>
            </a:extLst>
          </p:cNvPr>
          <p:cNvSpPr/>
          <p:nvPr/>
        </p:nvSpPr>
        <p:spPr>
          <a:xfrm>
            <a:off x="3759139" y="4949176"/>
            <a:ext cx="2439427" cy="732275"/>
          </a:xfrm>
          <a:prstGeom prst="ellipse">
            <a:avLst/>
          </a:prstGeom>
          <a:solidFill>
            <a:srgbClr val="FFC000"/>
          </a:solidFill>
          <a:ln w="25400" cap="rnd" cmpd="sng" algn="ctr">
            <a:solidFill>
              <a:srgbClr val="FFC000"/>
            </a:solidFill>
            <a:prstDash val="solid"/>
            <a:bevel/>
          </a:ln>
          <a:effectLst/>
        </p:spPr>
        <p:txBody>
          <a:bodyPr lIns="137294" tIns="171618" rIns="137294" bIns="171618" rtlCol="0" anchor="ctr"/>
          <a:lstStyle/>
          <a:p>
            <a:pPr algn="ctr" defTabSz="435894" fontAlgn="base">
              <a:spcBef>
                <a:spcPct val="0"/>
              </a:spcBef>
              <a:spcAft>
                <a:spcPct val="0"/>
              </a:spcAft>
              <a:buClr>
                <a:prstClr val="black"/>
              </a:buClr>
              <a:defRPr/>
            </a:pPr>
            <a:endParaRPr lang="ja-JP" altLang="en-US" sz="1335" kern="0">
              <a:solidFill>
                <a:prstClr val="black"/>
              </a:solidFill>
              <a:latin typeface="ＭＳ Ｐゴシック" panose="020B0600070205080204" pitchFamily="50" charset="-128"/>
              <a:ea typeface="ＭＳ Ｐゴシック" panose="020B0600070205080204" pitchFamily="50" charset="-128"/>
            </a:endParaRPr>
          </a:p>
        </p:txBody>
      </p:sp>
      <p:sp>
        <p:nvSpPr>
          <p:cNvPr id="38" name="矢印: 上向き折線 37">
            <a:extLst>
              <a:ext uri="{FF2B5EF4-FFF2-40B4-BE49-F238E27FC236}">
                <a16:creationId xmlns:a16="http://schemas.microsoft.com/office/drawing/2014/main" id="{D8FCC977-7EEE-756C-A7A5-3FFAB1E9EE24}"/>
              </a:ext>
            </a:extLst>
          </p:cNvPr>
          <p:cNvSpPr/>
          <p:nvPr/>
        </p:nvSpPr>
        <p:spPr>
          <a:xfrm rot="5400000">
            <a:off x="2203648" y="3993611"/>
            <a:ext cx="377559" cy="2436972"/>
          </a:xfrm>
          <a:prstGeom prst="bentUpArrow">
            <a:avLst>
              <a:gd name="adj1" fmla="val 22927"/>
              <a:gd name="adj2" fmla="val 25000"/>
              <a:gd name="adj3" fmla="val 19871"/>
            </a:avLst>
          </a:prstGeom>
          <a:solidFill>
            <a:srgbClr val="FFC000"/>
          </a:solidFill>
          <a:ln w="25400" cap="rnd" cmpd="sng" algn="ctr">
            <a:solidFill>
              <a:srgbClr val="FFC000"/>
            </a:solidFill>
            <a:prstDash val="solid"/>
            <a:bevel/>
          </a:ln>
          <a:effectLst/>
        </p:spPr>
        <p:txBody>
          <a:bodyPr lIns="137294" tIns="171618" rIns="137294" bIns="171618" rtlCol="0" anchor="t"/>
          <a:lstStyle/>
          <a:p>
            <a:pPr algn="ctr" defTabSz="435894" fontAlgn="base">
              <a:spcBef>
                <a:spcPct val="0"/>
              </a:spcBef>
              <a:spcAft>
                <a:spcPct val="0"/>
              </a:spcAft>
              <a:buClr>
                <a:prstClr val="black"/>
              </a:buClr>
              <a:defRPr/>
            </a:pPr>
            <a:endParaRPr lang="ja-JP" altLang="en-US" sz="1335" kern="0">
              <a:solidFill>
                <a:prstClr val="black"/>
              </a:solidFill>
              <a:latin typeface="ＭＳ Ｐゴシック" panose="020B0600070205080204" pitchFamily="50" charset="-128"/>
              <a:ea typeface="ＭＳ Ｐゴシック" panose="020B0600070205080204" pitchFamily="50" charset="-128"/>
            </a:endParaRPr>
          </a:p>
        </p:txBody>
      </p:sp>
      <p:sp>
        <p:nvSpPr>
          <p:cNvPr id="39" name="矢印: 上向き折線 38">
            <a:extLst>
              <a:ext uri="{FF2B5EF4-FFF2-40B4-BE49-F238E27FC236}">
                <a16:creationId xmlns:a16="http://schemas.microsoft.com/office/drawing/2014/main" id="{6328D0E8-511F-B201-4EE0-3BF36444D694}"/>
              </a:ext>
            </a:extLst>
          </p:cNvPr>
          <p:cNvSpPr/>
          <p:nvPr/>
        </p:nvSpPr>
        <p:spPr>
          <a:xfrm rot="16200000" flipH="1">
            <a:off x="7377933" y="4015655"/>
            <a:ext cx="377559" cy="2436972"/>
          </a:xfrm>
          <a:prstGeom prst="bentUpArrow">
            <a:avLst/>
          </a:prstGeom>
          <a:solidFill>
            <a:srgbClr val="FFC000"/>
          </a:solidFill>
          <a:ln w="25400" cap="rnd" cmpd="sng" algn="ctr">
            <a:solidFill>
              <a:srgbClr val="FFC000"/>
            </a:solidFill>
            <a:prstDash val="solid"/>
            <a:bevel/>
          </a:ln>
          <a:effectLst/>
        </p:spPr>
        <p:txBody>
          <a:bodyPr lIns="137294" tIns="171618" rIns="137294" bIns="171618" rtlCol="0" anchor="t"/>
          <a:lstStyle/>
          <a:p>
            <a:pPr algn="ctr" defTabSz="435894" fontAlgn="base">
              <a:spcBef>
                <a:spcPct val="0"/>
              </a:spcBef>
              <a:spcAft>
                <a:spcPct val="0"/>
              </a:spcAft>
              <a:buClr>
                <a:prstClr val="black"/>
              </a:buClr>
              <a:defRPr/>
            </a:pPr>
            <a:endParaRPr lang="ja-JP" altLang="en-US" sz="1335" kern="0">
              <a:solidFill>
                <a:prstClr val="black"/>
              </a:solidFill>
              <a:latin typeface="ＭＳ Ｐゴシック" panose="020B0600070205080204" pitchFamily="50" charset="-128"/>
              <a:ea typeface="ＭＳ Ｐゴシック" panose="020B0600070205080204" pitchFamily="50" charset="-128"/>
            </a:endParaRPr>
          </a:p>
        </p:txBody>
      </p:sp>
      <p:sp>
        <p:nvSpPr>
          <p:cNvPr id="40" name="四角形: 角を丸くする 39">
            <a:extLst>
              <a:ext uri="{FF2B5EF4-FFF2-40B4-BE49-F238E27FC236}">
                <a16:creationId xmlns:a16="http://schemas.microsoft.com/office/drawing/2014/main" id="{50BE8457-1ECD-82FB-AA6A-34320778F2CC}"/>
              </a:ext>
            </a:extLst>
          </p:cNvPr>
          <p:cNvSpPr/>
          <p:nvPr/>
        </p:nvSpPr>
        <p:spPr>
          <a:xfrm>
            <a:off x="568610" y="3098037"/>
            <a:ext cx="1425905" cy="1800672"/>
          </a:xfrm>
          <a:prstGeom prst="roundRect">
            <a:avLst/>
          </a:prstGeom>
          <a:noFill/>
          <a:ln w="25400" cap="rnd" cmpd="sng" algn="ctr">
            <a:solidFill>
              <a:srgbClr val="103185"/>
            </a:solidFill>
            <a:prstDash val="sysDash"/>
            <a:bevel/>
          </a:ln>
          <a:effectLst/>
        </p:spPr>
        <p:txBody>
          <a:bodyPr lIns="137294" tIns="171618" rIns="137294" bIns="171618" rtlCol="0" anchor="t"/>
          <a:lstStyle/>
          <a:p>
            <a:pPr algn="ctr" defTabSz="435894" fontAlgn="base">
              <a:spcBef>
                <a:spcPct val="0"/>
              </a:spcBef>
              <a:spcAft>
                <a:spcPct val="0"/>
              </a:spcAft>
              <a:buClr>
                <a:prstClr val="black"/>
              </a:buClr>
              <a:defRPr/>
            </a:pPr>
            <a:endParaRPr lang="ja-JP" altLang="en-US" sz="1335" kern="0">
              <a:solidFill>
                <a:prstClr val="black"/>
              </a:solidFill>
              <a:latin typeface="ＭＳ Ｐゴシック" panose="020B0600070205080204" pitchFamily="50" charset="-128"/>
              <a:ea typeface="ＭＳ Ｐゴシック" panose="020B0600070205080204" pitchFamily="50" charset="-128"/>
            </a:endParaRPr>
          </a:p>
        </p:txBody>
      </p:sp>
      <p:sp>
        <p:nvSpPr>
          <p:cNvPr id="41" name="下矢印 156">
            <a:extLst>
              <a:ext uri="{FF2B5EF4-FFF2-40B4-BE49-F238E27FC236}">
                <a16:creationId xmlns:a16="http://schemas.microsoft.com/office/drawing/2014/main" id="{5A028C3C-F152-CF08-127C-E3EF6F4DA30F}"/>
              </a:ext>
            </a:extLst>
          </p:cNvPr>
          <p:cNvSpPr/>
          <p:nvPr/>
        </p:nvSpPr>
        <p:spPr>
          <a:xfrm rot="16200000">
            <a:off x="6871168" y="2721842"/>
            <a:ext cx="402905" cy="1923718"/>
          </a:xfrm>
          <a:prstGeom prst="downArrow">
            <a:avLst/>
          </a:prstGeom>
          <a:solidFill>
            <a:srgbClr val="FFC000"/>
          </a:solidFill>
          <a:ln w="19050" cap="flat" cmpd="sng" algn="ctr">
            <a:solidFill>
              <a:srgbClr val="000000"/>
            </a:solidFill>
            <a:prstDash val="solid"/>
          </a:ln>
          <a:effectLst/>
        </p:spPr>
        <p:txBody>
          <a:bodyPr rtlCol="0" anchor="ctr"/>
          <a:lstStyle/>
          <a:p>
            <a:pPr algn="ctr" defTabSz="871789">
              <a:defRPr/>
            </a:pPr>
            <a:endParaRPr lang="ja-JP" altLang="en-US" sz="1716" kern="0">
              <a:solidFill>
                <a:prstClr val="black"/>
              </a:solidFill>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8132B1F4-BD72-1763-89B9-683485FD5EDB}"/>
              </a:ext>
            </a:extLst>
          </p:cNvPr>
          <p:cNvSpPr txBox="1"/>
          <p:nvPr/>
        </p:nvSpPr>
        <p:spPr>
          <a:xfrm>
            <a:off x="6183627" y="3866323"/>
            <a:ext cx="1773539" cy="268407"/>
          </a:xfrm>
          <a:prstGeom prst="rect">
            <a:avLst/>
          </a:prstGeom>
          <a:noFill/>
          <a:ln w="19050">
            <a:noFill/>
          </a:ln>
        </p:spPr>
        <p:txBody>
          <a:bodyPr wrap="square" rtlCol="0">
            <a:spAutoFit/>
          </a:bodyPr>
          <a:lstStyle/>
          <a:p>
            <a:pPr algn="ctr" defTabSz="871789">
              <a:defRPr/>
            </a:pPr>
            <a:r>
              <a:rPr lang="ja-JP" altLang="en-US" sz="1144">
                <a:solidFill>
                  <a:prstClr val="black"/>
                </a:solidFill>
                <a:latin typeface="ＭＳ Ｐゴシック" panose="020B0600070205080204" pitchFamily="50" charset="-128"/>
                <a:ea typeface="ＭＳ Ｐゴシック" panose="020B0600070205080204" pitchFamily="50" charset="-128"/>
              </a:rPr>
              <a:t>国際共同治験の割り当て</a:t>
            </a:r>
          </a:p>
        </p:txBody>
      </p:sp>
      <p:sp>
        <p:nvSpPr>
          <p:cNvPr id="43" name="下矢印 156">
            <a:extLst>
              <a:ext uri="{FF2B5EF4-FFF2-40B4-BE49-F238E27FC236}">
                <a16:creationId xmlns:a16="http://schemas.microsoft.com/office/drawing/2014/main" id="{28425F69-D6F9-4D91-024B-FD5FB02497CC}"/>
              </a:ext>
            </a:extLst>
          </p:cNvPr>
          <p:cNvSpPr/>
          <p:nvPr/>
        </p:nvSpPr>
        <p:spPr>
          <a:xfrm rot="5400000">
            <a:off x="6850852" y="3462120"/>
            <a:ext cx="402905" cy="1883087"/>
          </a:xfrm>
          <a:prstGeom prst="downArrow">
            <a:avLst/>
          </a:prstGeom>
          <a:solidFill>
            <a:srgbClr val="FFC000"/>
          </a:solidFill>
          <a:ln w="19050" cap="flat" cmpd="sng" algn="ctr">
            <a:solidFill>
              <a:srgbClr val="000000"/>
            </a:solidFill>
            <a:prstDash val="solid"/>
          </a:ln>
          <a:effectLst/>
        </p:spPr>
        <p:txBody>
          <a:bodyPr rtlCol="0" anchor="ctr"/>
          <a:lstStyle/>
          <a:p>
            <a:pPr algn="ctr" defTabSz="871789">
              <a:defRPr/>
            </a:pPr>
            <a:endParaRPr lang="ja-JP" altLang="en-US" sz="1716" kern="0">
              <a:solidFill>
                <a:prstClr val="black"/>
              </a:solidFill>
              <a:latin typeface="ＭＳ Ｐゴシック" panose="020B0600070205080204" pitchFamily="50" charset="-128"/>
              <a:ea typeface="ＭＳ Ｐゴシック" panose="020B0600070205080204" pitchFamily="50" charset="-128"/>
            </a:endParaRPr>
          </a:p>
        </p:txBody>
      </p:sp>
      <p:sp>
        <p:nvSpPr>
          <p:cNvPr id="44" name="テキスト ボックス 43">
            <a:extLst>
              <a:ext uri="{FF2B5EF4-FFF2-40B4-BE49-F238E27FC236}">
                <a16:creationId xmlns:a16="http://schemas.microsoft.com/office/drawing/2014/main" id="{2045FFAB-9D0F-A07B-219F-29EF360AAA90}"/>
              </a:ext>
            </a:extLst>
          </p:cNvPr>
          <p:cNvSpPr txBox="1"/>
          <p:nvPr/>
        </p:nvSpPr>
        <p:spPr>
          <a:xfrm>
            <a:off x="6266324" y="4544489"/>
            <a:ext cx="1803981" cy="444481"/>
          </a:xfrm>
          <a:prstGeom prst="rect">
            <a:avLst/>
          </a:prstGeom>
          <a:noFill/>
          <a:ln w="19050">
            <a:noFill/>
          </a:ln>
        </p:spPr>
        <p:txBody>
          <a:bodyPr wrap="square" rtlCol="0">
            <a:spAutoFit/>
          </a:bodyPr>
          <a:lstStyle/>
          <a:p>
            <a:pPr algn="ctr" defTabSz="871789">
              <a:defRPr/>
            </a:pPr>
            <a:r>
              <a:rPr lang="ja-JP" altLang="en-US" sz="1144">
                <a:solidFill>
                  <a:prstClr val="black"/>
                </a:solidFill>
                <a:latin typeface="ＭＳ Ｐゴシック" panose="020B0600070205080204" pitchFamily="50" charset="-128"/>
                <a:ea typeface="ＭＳ Ｐゴシック" panose="020B0600070205080204" pitchFamily="50" charset="-128"/>
              </a:rPr>
              <a:t>治験能力の登録</a:t>
            </a:r>
            <a:endParaRPr lang="en-US" altLang="ja-JP" sz="1144">
              <a:solidFill>
                <a:prstClr val="black"/>
              </a:solidFill>
              <a:latin typeface="ＭＳ Ｐゴシック" panose="020B0600070205080204" pitchFamily="50" charset="-128"/>
              <a:ea typeface="ＭＳ Ｐゴシック" panose="020B0600070205080204" pitchFamily="50" charset="-128"/>
            </a:endParaRPr>
          </a:p>
          <a:p>
            <a:pPr algn="ctr" defTabSz="871789">
              <a:defRPr/>
            </a:pPr>
            <a:r>
              <a:rPr lang="ja-JP" altLang="en-US" sz="1144">
                <a:solidFill>
                  <a:prstClr val="black"/>
                </a:solidFill>
                <a:latin typeface="ＭＳ Ｐゴシック" panose="020B0600070205080204" pitchFamily="50" charset="-128"/>
                <a:ea typeface="ＭＳ Ｐゴシック" panose="020B0600070205080204" pitchFamily="50" charset="-128"/>
              </a:rPr>
              <a:t>国際共同治験実施の相談</a:t>
            </a:r>
          </a:p>
        </p:txBody>
      </p:sp>
      <p:sp>
        <p:nvSpPr>
          <p:cNvPr id="45" name="テキスト ボックス 44">
            <a:extLst>
              <a:ext uri="{FF2B5EF4-FFF2-40B4-BE49-F238E27FC236}">
                <a16:creationId xmlns:a16="http://schemas.microsoft.com/office/drawing/2014/main" id="{467562E6-6812-0450-BC95-445086412DC7}"/>
              </a:ext>
            </a:extLst>
          </p:cNvPr>
          <p:cNvSpPr txBox="1"/>
          <p:nvPr/>
        </p:nvSpPr>
        <p:spPr>
          <a:xfrm>
            <a:off x="3815389" y="5123765"/>
            <a:ext cx="2383420" cy="444481"/>
          </a:xfrm>
          <a:prstGeom prst="rect">
            <a:avLst/>
          </a:prstGeom>
          <a:noFill/>
        </p:spPr>
        <p:txBody>
          <a:bodyPr wrap="square">
            <a:spAutoFit/>
          </a:bodyPr>
          <a:lstStyle/>
          <a:p>
            <a:pPr algn="ctr" defTabSz="871789" fontAlgn="base">
              <a:spcBef>
                <a:spcPct val="0"/>
              </a:spcBef>
              <a:spcAft>
                <a:spcPct val="0"/>
              </a:spcAft>
              <a:defRPr/>
            </a:pPr>
            <a:r>
              <a:rPr lang="ja-JP" altLang="en-US" sz="1144">
                <a:solidFill>
                  <a:srgbClr val="000000"/>
                </a:solidFill>
                <a:latin typeface="ＭＳ Ｐゴシック" panose="020B0600070205080204" pitchFamily="50" charset="-128"/>
                <a:ea typeface="ＭＳ Ｐゴシック" panose="020B0600070205080204" pitchFamily="50" charset="-128"/>
              </a:rPr>
              <a:t>国内での治験のマッチング</a:t>
            </a:r>
          </a:p>
          <a:p>
            <a:pPr algn="ctr" defTabSz="871789" fontAlgn="base">
              <a:spcBef>
                <a:spcPct val="0"/>
              </a:spcBef>
              <a:spcAft>
                <a:spcPct val="0"/>
              </a:spcAft>
              <a:defRPr/>
            </a:pPr>
            <a:r>
              <a:rPr lang="ja-JP" altLang="en-US" sz="1144">
                <a:solidFill>
                  <a:srgbClr val="000000"/>
                </a:solidFill>
                <a:latin typeface="ＭＳ Ｐゴシック" panose="020B0600070205080204" pitchFamily="50" charset="-128"/>
                <a:ea typeface="ＭＳ Ｐゴシック" panose="020B0600070205080204" pitchFamily="50" charset="-128"/>
              </a:rPr>
              <a:t>（英語での契約手続き等支援）</a:t>
            </a:r>
          </a:p>
        </p:txBody>
      </p:sp>
      <p:sp>
        <p:nvSpPr>
          <p:cNvPr id="46" name="矢印: 上下 45">
            <a:extLst>
              <a:ext uri="{FF2B5EF4-FFF2-40B4-BE49-F238E27FC236}">
                <a16:creationId xmlns:a16="http://schemas.microsoft.com/office/drawing/2014/main" id="{7B6AE356-2F09-F393-82EF-E69331A03166}"/>
              </a:ext>
            </a:extLst>
          </p:cNvPr>
          <p:cNvSpPr/>
          <p:nvPr/>
        </p:nvSpPr>
        <p:spPr>
          <a:xfrm>
            <a:off x="4687593" y="3953828"/>
            <a:ext cx="598022" cy="534294"/>
          </a:xfrm>
          <a:prstGeom prst="upDownArrow">
            <a:avLst>
              <a:gd name="adj1" fmla="val 50000"/>
              <a:gd name="adj2" fmla="val 26925"/>
            </a:avLst>
          </a:prstGeom>
          <a:solidFill>
            <a:srgbClr val="E4E2ED"/>
          </a:solidFill>
          <a:ln w="25400" cap="rnd" cmpd="sng" algn="ctr">
            <a:solidFill>
              <a:srgbClr val="103185"/>
            </a:solidFill>
            <a:prstDash val="solid"/>
            <a:bevel/>
          </a:ln>
          <a:effectLst/>
        </p:spPr>
        <p:txBody>
          <a:bodyPr lIns="137294" tIns="171618" rIns="137294" bIns="171618" rtlCol="0" anchor="t"/>
          <a:lstStyle/>
          <a:p>
            <a:pPr algn="ctr" defTabSz="435894" fontAlgn="base">
              <a:spcBef>
                <a:spcPct val="0"/>
              </a:spcBef>
              <a:spcAft>
                <a:spcPct val="0"/>
              </a:spcAft>
              <a:buClr>
                <a:prstClr val="black"/>
              </a:buClr>
              <a:defRPr/>
            </a:pPr>
            <a:endParaRPr lang="ja-JP" altLang="en-US" sz="1335" kern="0">
              <a:solidFill>
                <a:prstClr val="black"/>
              </a:solidFill>
              <a:latin typeface="ＭＳ Ｐゴシック" panose="020B0600070205080204" pitchFamily="50" charset="-128"/>
              <a:ea typeface="ＭＳ Ｐゴシック" panose="020B0600070205080204" pitchFamily="50" charset="-128"/>
            </a:endParaRPr>
          </a:p>
        </p:txBody>
      </p:sp>
      <p:sp>
        <p:nvSpPr>
          <p:cNvPr id="47" name="テキスト ボックス 46">
            <a:extLst>
              <a:ext uri="{FF2B5EF4-FFF2-40B4-BE49-F238E27FC236}">
                <a16:creationId xmlns:a16="http://schemas.microsoft.com/office/drawing/2014/main" id="{B057153F-4461-670D-6731-F07C2069A336}"/>
              </a:ext>
            </a:extLst>
          </p:cNvPr>
          <p:cNvSpPr txBox="1"/>
          <p:nvPr/>
        </p:nvSpPr>
        <p:spPr>
          <a:xfrm>
            <a:off x="4057207" y="3070243"/>
            <a:ext cx="1843290" cy="796628"/>
          </a:xfrm>
          <a:prstGeom prst="rect">
            <a:avLst/>
          </a:prstGeom>
          <a:noFill/>
        </p:spPr>
        <p:txBody>
          <a:bodyPr wrap="square">
            <a:spAutoFit/>
          </a:bodyPr>
          <a:lstStyle/>
          <a:p>
            <a:pPr algn="ctr" defTabSz="871789" fontAlgn="base">
              <a:spcBef>
                <a:spcPct val="0"/>
              </a:spcBef>
              <a:spcAft>
                <a:spcPct val="0"/>
              </a:spcAft>
              <a:defRPr/>
            </a:pPr>
            <a:r>
              <a:rPr lang="ja-JP" altLang="en-US" sz="1144" b="1">
                <a:solidFill>
                  <a:srgbClr val="FFFFFF"/>
                </a:solidFill>
                <a:latin typeface="ＭＳ Ｐゴシック" panose="020B0600070205080204" pitchFamily="50" charset="-128"/>
                <a:ea typeface="ＭＳ Ｐゴシック" panose="020B0600070205080204" pitchFamily="50" charset="-128"/>
              </a:rPr>
              <a:t>国立高度専門医療</a:t>
            </a:r>
            <a:br>
              <a:rPr lang="ja-JP" altLang="en-US" sz="1144" b="1">
                <a:solidFill>
                  <a:srgbClr val="FFFFFF"/>
                </a:solidFill>
                <a:latin typeface="ＭＳ Ｐゴシック" panose="020B0600070205080204" pitchFamily="50" charset="-128"/>
                <a:ea typeface="ＭＳ Ｐゴシック" panose="020B0600070205080204" pitchFamily="50" charset="-128"/>
              </a:rPr>
            </a:br>
            <a:r>
              <a:rPr lang="ja-JP" altLang="en-US" sz="1144" b="1">
                <a:solidFill>
                  <a:srgbClr val="FFFFFF"/>
                </a:solidFill>
                <a:latin typeface="ＭＳ Ｐゴシック" panose="020B0600070205080204" pitchFamily="50" charset="-128"/>
                <a:ea typeface="ＭＳ Ｐゴシック" panose="020B0600070205080204" pitchFamily="50" charset="-128"/>
              </a:rPr>
              <a:t>研究センター</a:t>
            </a:r>
            <a:br>
              <a:rPr lang="ja-JP" altLang="en-US" sz="1144" b="1">
                <a:solidFill>
                  <a:srgbClr val="FFFFFF"/>
                </a:solidFill>
                <a:latin typeface="ＭＳ Ｐゴシック" panose="020B0600070205080204" pitchFamily="50" charset="-128"/>
                <a:ea typeface="ＭＳ Ｐゴシック" panose="020B0600070205080204" pitchFamily="50" charset="-128"/>
              </a:rPr>
            </a:br>
            <a:r>
              <a:rPr lang="ja-JP" altLang="en-US" sz="1144" b="1">
                <a:solidFill>
                  <a:srgbClr val="FFFFFF"/>
                </a:solidFill>
                <a:latin typeface="ＭＳ Ｐゴシック" panose="020B0600070205080204" pitchFamily="50" charset="-128"/>
                <a:ea typeface="ＭＳ Ｐゴシック" panose="020B0600070205080204" pitchFamily="50" charset="-128"/>
              </a:rPr>
              <a:t>医療研究連携推進本部</a:t>
            </a:r>
          </a:p>
          <a:p>
            <a:pPr algn="ctr" defTabSz="871789" fontAlgn="base">
              <a:spcBef>
                <a:spcPct val="0"/>
              </a:spcBef>
              <a:spcAft>
                <a:spcPct val="0"/>
              </a:spcAft>
              <a:defRPr/>
            </a:pPr>
            <a:r>
              <a:rPr lang="ja-JP" altLang="en-US" sz="1144" b="1">
                <a:solidFill>
                  <a:srgbClr val="FFFFFF"/>
                </a:solidFill>
                <a:latin typeface="ＭＳ Ｐゴシック" panose="020B0600070205080204" pitchFamily="50" charset="-128"/>
                <a:ea typeface="ＭＳ Ｐゴシック" panose="020B0600070205080204" pitchFamily="50" charset="-128"/>
              </a:rPr>
              <a:t>（ワンストップ窓口）</a:t>
            </a:r>
          </a:p>
        </p:txBody>
      </p:sp>
      <p:sp>
        <p:nvSpPr>
          <p:cNvPr id="48" name="テキスト ボックス 47">
            <a:extLst>
              <a:ext uri="{FF2B5EF4-FFF2-40B4-BE49-F238E27FC236}">
                <a16:creationId xmlns:a16="http://schemas.microsoft.com/office/drawing/2014/main" id="{98C2FFDB-7C23-1223-0130-E7746A0B927C}"/>
              </a:ext>
            </a:extLst>
          </p:cNvPr>
          <p:cNvSpPr txBox="1"/>
          <p:nvPr/>
        </p:nvSpPr>
        <p:spPr>
          <a:xfrm>
            <a:off x="5033945" y="4084307"/>
            <a:ext cx="968156" cy="356380"/>
          </a:xfrm>
          <a:prstGeom prst="rect">
            <a:avLst/>
          </a:prstGeom>
          <a:noFill/>
        </p:spPr>
        <p:txBody>
          <a:bodyPr wrap="square">
            <a:spAutoFit/>
          </a:bodyPr>
          <a:lstStyle/>
          <a:p>
            <a:pPr algn="ctr" defTabSz="871789">
              <a:defRPr/>
            </a:pPr>
            <a:r>
              <a:rPr lang="ja-JP" altLang="en-US" sz="1716" b="1">
                <a:solidFill>
                  <a:prstClr val="black"/>
                </a:solidFill>
                <a:latin typeface="ＭＳ Ｐゴシック" panose="020B0600070205080204" pitchFamily="50" charset="-128"/>
                <a:ea typeface="ＭＳ Ｐゴシック" panose="020B0600070205080204" pitchFamily="50" charset="-128"/>
              </a:rPr>
              <a:t>連携</a:t>
            </a:r>
          </a:p>
        </p:txBody>
      </p:sp>
      <p:sp>
        <p:nvSpPr>
          <p:cNvPr id="16" name="スライド番号プレースホルダー 15">
            <a:extLst>
              <a:ext uri="{FF2B5EF4-FFF2-40B4-BE49-F238E27FC236}">
                <a16:creationId xmlns:a16="http://schemas.microsoft.com/office/drawing/2014/main" id="{1804BAB1-2DAB-335C-D3A1-6178C348392F}"/>
              </a:ext>
            </a:extLst>
          </p:cNvPr>
          <p:cNvSpPr>
            <a:spLocks noGrp="1"/>
          </p:cNvSpPr>
          <p:nvPr>
            <p:ph type="sldNum" sz="quarter" idx="12"/>
          </p:nvPr>
        </p:nvSpPr>
        <p:spPr/>
        <p:txBody>
          <a:bodyPr/>
          <a:lstStyle/>
          <a:p>
            <a:fld id="{308A7ADB-D046-455D-8E70-A53C46C312FA}" type="slidenum">
              <a:rPr kumimoji="1" lang="ja-JP" altLang="en-US" smtClean="0"/>
              <a:t>7</a:t>
            </a:fld>
            <a:endParaRPr kumimoji="1" lang="ja-JP" altLang="en-US"/>
          </a:p>
        </p:txBody>
      </p:sp>
    </p:spTree>
    <p:extLst>
      <p:ext uri="{BB962C8B-B14F-4D97-AF65-F5344CB8AC3E}">
        <p14:creationId xmlns:p14="http://schemas.microsoft.com/office/powerpoint/2010/main" val="60963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1617" y="614156"/>
            <a:ext cx="984276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1617" y="345132"/>
            <a:ext cx="7535278" cy="269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54260">
              <a:defRPr/>
            </a:pPr>
            <a:r>
              <a:rPr lang="ja-JP" altLang="en-US" sz="1335">
                <a:solidFill>
                  <a:prstClr val="black"/>
                </a:solidFill>
                <a:latin typeface="ＭＳ Ｐゴシック" panose="020B0600070205080204" pitchFamily="50" charset="-128"/>
                <a:ea typeface="ＭＳ Ｐゴシック" panose="020B0600070205080204" pitchFamily="50" charset="-128"/>
              </a:rPr>
              <a:t>施策名：小児医薬品開発ネットワーク支援事業</a:t>
            </a:r>
          </a:p>
        </p:txBody>
      </p:sp>
      <p:sp>
        <p:nvSpPr>
          <p:cNvPr id="2" name="テキスト ボックス 1"/>
          <p:cNvSpPr txBox="1"/>
          <p:nvPr/>
        </p:nvSpPr>
        <p:spPr>
          <a:xfrm>
            <a:off x="31617" y="583517"/>
            <a:ext cx="1557301" cy="297774"/>
          </a:xfrm>
          <a:prstGeom prst="rect">
            <a:avLst/>
          </a:prstGeom>
          <a:noFill/>
        </p:spPr>
        <p:txBody>
          <a:bodyPr wrap="square" rtlCol="0">
            <a:spAutoFit/>
          </a:bodyPr>
          <a:lstStyle/>
          <a:p>
            <a:pPr defTabSz="954260">
              <a:defRPr/>
            </a:pPr>
            <a:r>
              <a:rPr lang="ja-JP" altLang="en-US" sz="1335" u="sng">
                <a:solidFill>
                  <a:prstClr val="black"/>
                </a:solidFill>
                <a:latin typeface="ＭＳ Ｐゴシック" panose="020B0600070205080204" pitchFamily="50" charset="-128"/>
                <a:ea typeface="ＭＳ Ｐゴシック" panose="020B0600070205080204" pitchFamily="50" charset="-128"/>
              </a:rPr>
              <a:t>①　施策の目的</a:t>
            </a:r>
          </a:p>
        </p:txBody>
      </p:sp>
      <p:sp>
        <p:nvSpPr>
          <p:cNvPr id="10" name="テキスト ボックス 9"/>
          <p:cNvSpPr txBox="1"/>
          <p:nvPr/>
        </p:nvSpPr>
        <p:spPr>
          <a:xfrm>
            <a:off x="31616" y="1550692"/>
            <a:ext cx="1557301" cy="297774"/>
          </a:xfrm>
          <a:prstGeom prst="rect">
            <a:avLst/>
          </a:prstGeom>
          <a:noFill/>
        </p:spPr>
        <p:txBody>
          <a:bodyPr wrap="square" rtlCol="0">
            <a:spAutoFit/>
          </a:bodyPr>
          <a:lstStyle/>
          <a:p>
            <a:pPr defTabSz="954260">
              <a:defRPr/>
            </a:pPr>
            <a:r>
              <a:rPr lang="ja-JP" altLang="en-US" sz="1335" u="sng">
                <a:solidFill>
                  <a:prstClr val="black"/>
                </a:solidFill>
                <a:latin typeface="ＭＳ Ｐゴシック" panose="020B0600070205080204" pitchFamily="50" charset="-128"/>
                <a:ea typeface="ＭＳ Ｐゴシック" panose="020B0600070205080204" pitchFamily="50" charset="-128"/>
              </a:rPr>
              <a:t>③　施策の概要</a:t>
            </a:r>
          </a:p>
        </p:txBody>
      </p:sp>
      <p:sp>
        <p:nvSpPr>
          <p:cNvPr id="11" name="テキスト ボックス 10"/>
          <p:cNvSpPr txBox="1"/>
          <p:nvPr/>
        </p:nvSpPr>
        <p:spPr>
          <a:xfrm>
            <a:off x="31268" y="2517664"/>
            <a:ext cx="7393302" cy="297774"/>
          </a:xfrm>
          <a:prstGeom prst="rect">
            <a:avLst/>
          </a:prstGeom>
          <a:noFill/>
        </p:spPr>
        <p:txBody>
          <a:bodyPr wrap="square" rtlCol="0">
            <a:spAutoFit/>
          </a:bodyPr>
          <a:lstStyle/>
          <a:p>
            <a:pPr defTabSz="954260">
              <a:defRPr/>
            </a:pPr>
            <a:r>
              <a:rPr lang="ja-JP" altLang="en-US" sz="1335" u="sng">
                <a:solidFill>
                  <a:prstClr val="black"/>
                </a:solidFill>
                <a:latin typeface="ＭＳ Ｐゴシック" panose="020B0600070205080204" pitchFamily="50" charset="-128"/>
                <a:ea typeface="ＭＳ Ｐゴシック" panose="020B0600070205080204" pitchFamily="50" charset="-128"/>
              </a:rPr>
              <a:t>④　施策のスキーム図、実施要件（対象、補助率等）等　</a:t>
            </a:r>
          </a:p>
        </p:txBody>
      </p:sp>
      <p:graphicFrame>
        <p:nvGraphicFramePr>
          <p:cNvPr id="4" name="表 3"/>
          <p:cNvGraphicFramePr>
            <a:graphicFrameLocks noGrp="1"/>
          </p:cNvGraphicFramePr>
          <p:nvPr/>
        </p:nvGraphicFramePr>
        <p:xfrm>
          <a:off x="8441419" y="4365710"/>
          <a:ext cx="199764" cy="364287"/>
        </p:xfrm>
        <a:graphic>
          <a:graphicData uri="http://schemas.openxmlformats.org/drawingml/2006/table">
            <a:tbl>
              <a:tblPr/>
              <a:tblGrid>
                <a:gridCol w="199764">
                  <a:extLst>
                    <a:ext uri="{9D8B030D-6E8A-4147-A177-3AD203B41FA5}">
                      <a16:colId xmlns:a16="http://schemas.microsoft.com/office/drawing/2014/main" val="20000"/>
                    </a:ext>
                  </a:extLst>
                </a:gridCol>
              </a:tblGrid>
              <a:tr h="364287">
                <a:tc>
                  <a:txBody>
                    <a:bodyPr/>
                    <a:lstStyle/>
                    <a:p>
                      <a:endParaRPr kumimoji="1" lang="ja-JP" altLang="en-US" sz="1800"/>
                    </a:p>
                  </a:txBody>
                  <a:tcPr marL="87182" marR="87182" marT="43591" marB="4359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4" name="テキスト ボックス 13"/>
          <p:cNvSpPr txBox="1"/>
          <p:nvPr/>
        </p:nvSpPr>
        <p:spPr>
          <a:xfrm>
            <a:off x="2562" y="5684876"/>
            <a:ext cx="7422008" cy="297774"/>
          </a:xfrm>
          <a:prstGeom prst="rect">
            <a:avLst/>
          </a:prstGeom>
          <a:noFill/>
        </p:spPr>
        <p:txBody>
          <a:bodyPr wrap="square" rtlCol="0">
            <a:spAutoFit/>
          </a:bodyPr>
          <a:lstStyle/>
          <a:p>
            <a:pPr defTabSz="954260">
              <a:defRPr/>
            </a:pPr>
            <a:r>
              <a:rPr lang="ja-JP" altLang="en-US" sz="1335" u="sng">
                <a:solidFill>
                  <a:prstClr val="black"/>
                </a:solidFill>
                <a:latin typeface="ＭＳ Ｐゴシック" panose="020B0600070205080204" pitchFamily="50" charset="-128"/>
                <a:ea typeface="ＭＳ Ｐゴシック" panose="020B0600070205080204" pitchFamily="50" charset="-128"/>
              </a:rPr>
              <a:t>⑤ 成果イメージ（経済効果、雇用の下支え・創出効果、波及プロセスを含む）</a:t>
            </a:r>
          </a:p>
        </p:txBody>
      </p:sp>
      <p:sp>
        <p:nvSpPr>
          <p:cNvPr id="18" name="テキスト ボックス 17"/>
          <p:cNvSpPr txBox="1"/>
          <p:nvPr/>
        </p:nvSpPr>
        <p:spPr>
          <a:xfrm>
            <a:off x="90859" y="874442"/>
            <a:ext cx="7927804" cy="708656"/>
          </a:xfrm>
          <a:prstGeom prst="rect">
            <a:avLst/>
          </a:prstGeom>
          <a:noFill/>
          <a:ln>
            <a:solidFill>
              <a:srgbClr val="0070C0"/>
            </a:solidFill>
          </a:ln>
        </p:spPr>
        <p:txBody>
          <a:bodyPr wrap="square" rtlCol="0">
            <a:spAutoFit/>
          </a:bodyPr>
          <a:lstStyle/>
          <a:p>
            <a:pPr defTabSz="954260">
              <a:defRPr/>
            </a:pPr>
            <a:r>
              <a:rPr lang="ja-JP" altLang="en-US" sz="1335">
                <a:solidFill>
                  <a:prstClr val="black"/>
                </a:solidFill>
                <a:latin typeface="ＭＳ Ｐゴシック" panose="020B0600070205080204" pitchFamily="50" charset="-128"/>
                <a:ea typeface="ＭＳ Ｐゴシック" panose="020B0600070205080204" pitchFamily="50" charset="-128"/>
              </a:rPr>
              <a:t>「創薬力の向上により国民に最新の医薬品を迅速に届けるための構想会議　中間とりまとめ」（</a:t>
            </a:r>
            <a:r>
              <a:rPr lang="en-US" altLang="ja-JP" sz="1335">
                <a:solidFill>
                  <a:prstClr val="black"/>
                </a:solidFill>
                <a:latin typeface="ＭＳ Ｐゴシック" panose="020B0600070205080204" pitchFamily="50" charset="-128"/>
                <a:ea typeface="ＭＳ Ｐゴシック" panose="020B0600070205080204" pitchFamily="50" charset="-128"/>
              </a:rPr>
              <a:t>R6</a:t>
            </a:r>
            <a:r>
              <a:rPr lang="ja-JP" altLang="en-US" sz="1335">
                <a:solidFill>
                  <a:prstClr val="black"/>
                </a:solidFill>
                <a:latin typeface="ＭＳ Ｐゴシック" panose="020B0600070205080204" pitchFamily="50" charset="-128"/>
                <a:ea typeface="ＭＳ Ｐゴシック" panose="020B0600070205080204" pitchFamily="50" charset="-128"/>
              </a:rPr>
              <a:t>年</a:t>
            </a:r>
            <a:r>
              <a:rPr lang="en-US" altLang="ja-JP" sz="1335">
                <a:solidFill>
                  <a:prstClr val="black"/>
                </a:solidFill>
                <a:latin typeface="ＭＳ Ｐゴシック" panose="020B0600070205080204" pitchFamily="50" charset="-128"/>
                <a:ea typeface="ＭＳ Ｐゴシック" panose="020B0600070205080204" pitchFamily="50" charset="-128"/>
              </a:rPr>
              <a:t>5</a:t>
            </a:r>
            <a:r>
              <a:rPr lang="ja-JP" altLang="en-US" sz="1335">
                <a:solidFill>
                  <a:prstClr val="black"/>
                </a:solidFill>
                <a:latin typeface="ＭＳ Ｐゴシック" panose="020B0600070205080204" pitchFamily="50" charset="-128"/>
                <a:ea typeface="ＭＳ Ｐゴシック" panose="020B0600070205080204" pitchFamily="50" charset="-128"/>
              </a:rPr>
              <a:t>月</a:t>
            </a:r>
            <a:r>
              <a:rPr lang="en-US" altLang="ja-JP" sz="1335">
                <a:solidFill>
                  <a:prstClr val="black"/>
                </a:solidFill>
                <a:latin typeface="ＭＳ Ｐゴシック" panose="020B0600070205080204" pitchFamily="50" charset="-128"/>
                <a:ea typeface="ＭＳ Ｐゴシック" panose="020B0600070205080204" pitchFamily="50" charset="-128"/>
              </a:rPr>
              <a:t>22</a:t>
            </a:r>
            <a:r>
              <a:rPr lang="ja-JP" altLang="en-US" sz="1335">
                <a:solidFill>
                  <a:prstClr val="black"/>
                </a:solidFill>
                <a:latin typeface="ＭＳ Ｐゴシック" panose="020B0600070205080204" pitchFamily="50" charset="-128"/>
                <a:ea typeface="ＭＳ Ｐゴシック" panose="020B0600070205080204" pitchFamily="50" charset="-128"/>
              </a:rPr>
              <a:t>日）の戦略目標の一つである小児用医薬品のドラッグ・ラグ／ドラッグ・ロス解消のため 、小児用医薬品の開発を推進する。</a:t>
            </a:r>
            <a:endParaRPr lang="en-US" altLang="ja-JP" sz="1335">
              <a:solidFill>
                <a:prstClr val="black"/>
              </a:solidFill>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78514" y="1827590"/>
            <a:ext cx="9611662" cy="708656"/>
          </a:xfrm>
          <a:prstGeom prst="rect">
            <a:avLst/>
          </a:prstGeom>
          <a:noFill/>
          <a:ln>
            <a:solidFill>
              <a:srgbClr val="0070C0"/>
            </a:solidFill>
          </a:ln>
        </p:spPr>
        <p:txBody>
          <a:bodyPr wrap="square" rtlCol="0">
            <a:spAutoFit/>
          </a:bodyPr>
          <a:lstStyle/>
          <a:p>
            <a:pPr defTabSz="954260">
              <a:defRPr/>
            </a:pPr>
            <a:r>
              <a:rPr lang="ja-JP" altLang="en-US" sz="1335">
                <a:solidFill>
                  <a:prstClr val="black"/>
                </a:solidFill>
                <a:latin typeface="ＭＳ Ｐゴシック" panose="020B0600070205080204" pitchFamily="50" charset="-128"/>
                <a:ea typeface="ＭＳ Ｐゴシック" panose="020B0600070205080204" pitchFamily="50" charset="-128"/>
              </a:rPr>
              <a:t>開発を支援すべき小児用医薬品のリストの作成・更新や、リストに基づく製薬企業に対する小児用医薬品の開発依頼及び開発支援（相談対応、関連学会や小児用医薬品開発に関する国内外のネットワークとの連携の支援、被験者リクルートの支援等）を行う。　</a:t>
            </a:r>
            <a:endParaRPr lang="en-US" altLang="ja-JP" sz="1335">
              <a:solidFill>
                <a:prstClr val="black"/>
              </a:solidFill>
              <a:latin typeface="ＭＳ Ｐゴシック" panose="020B0600070205080204" pitchFamily="50" charset="-128"/>
              <a:ea typeface="ＭＳ Ｐゴシック" panose="020B0600070205080204" pitchFamily="50" charset="-128"/>
            </a:endParaRPr>
          </a:p>
          <a:p>
            <a:pPr defTabSz="954260">
              <a:defRPr/>
            </a:pPr>
            <a:endParaRPr lang="ja-JP" altLang="en-US" sz="1335">
              <a:solidFill>
                <a:prstClr val="black"/>
              </a:solidFill>
              <a:latin typeface="ＭＳ Ｐゴシック" panose="020B0600070205080204" pitchFamily="50" charset="-128"/>
              <a:ea typeface="ＭＳ Ｐゴシック" panose="020B0600070205080204" pitchFamily="50" charset="-128"/>
            </a:endParaRPr>
          </a:p>
        </p:txBody>
      </p:sp>
      <p:sp>
        <p:nvSpPr>
          <p:cNvPr id="21" name="テキスト ボックス 20"/>
          <p:cNvSpPr txBox="1"/>
          <p:nvPr/>
        </p:nvSpPr>
        <p:spPr>
          <a:xfrm>
            <a:off x="83549" y="6032882"/>
            <a:ext cx="9517481" cy="708656"/>
          </a:xfrm>
          <a:prstGeom prst="rect">
            <a:avLst/>
          </a:prstGeom>
          <a:noFill/>
          <a:ln>
            <a:solidFill>
              <a:srgbClr val="0070C0"/>
            </a:solidFill>
          </a:ln>
        </p:spPr>
        <p:txBody>
          <a:bodyPr wrap="square" rtlCol="0" anchor="ctr">
            <a:spAutoFit/>
          </a:bodyPr>
          <a:lstStyle/>
          <a:p>
            <a:pPr defTabSz="954260">
              <a:defRPr/>
            </a:pPr>
            <a:r>
              <a:rPr lang="ja-JP" altLang="en-US" sz="1335">
                <a:solidFill>
                  <a:prstClr val="black"/>
                </a:solidFill>
                <a:latin typeface="ＭＳ Ｐゴシック" panose="020B0600070205080204" pitchFamily="50" charset="-128"/>
                <a:ea typeface="ＭＳ Ｐゴシック" panose="020B0600070205080204" pitchFamily="50" charset="-128"/>
              </a:rPr>
              <a:t>より柔軟な相談枠の整備（簡易相談、</a:t>
            </a:r>
            <a:r>
              <a:rPr lang="en-US" altLang="ja-JP" sz="1335">
                <a:solidFill>
                  <a:prstClr val="black"/>
                </a:solidFill>
                <a:latin typeface="ＭＳ Ｐゴシック" panose="020B0600070205080204" pitchFamily="50" charset="-128"/>
                <a:ea typeface="ＭＳ Ｐゴシック" panose="020B0600070205080204" pitchFamily="50" charset="-128"/>
              </a:rPr>
              <a:t>CRC</a:t>
            </a:r>
            <a:r>
              <a:rPr lang="ja-JP" altLang="en-US" sz="1335">
                <a:solidFill>
                  <a:prstClr val="black"/>
                </a:solidFill>
                <a:latin typeface="ＭＳ Ｐゴシック" panose="020B0600070205080204" pitchFamily="50" charset="-128"/>
                <a:ea typeface="ＭＳ Ｐゴシック" panose="020B0600070205080204" pitchFamily="50" charset="-128"/>
              </a:rPr>
              <a:t>相談の追加等）を行うと共に、ネットワークの活用により小児治験の被験者組み入れを加速することで、小児用医薬品の開発促進、ドラッグ・ラグ／ドラッグ・ロスの解消に寄与する。</a:t>
            </a:r>
            <a:endParaRPr lang="en-US" altLang="ja-JP" sz="1335">
              <a:solidFill>
                <a:prstClr val="black"/>
              </a:solidFill>
              <a:latin typeface="ＭＳ Ｐゴシック" panose="020B0600070205080204" pitchFamily="50" charset="-128"/>
              <a:ea typeface="ＭＳ Ｐゴシック" panose="020B0600070205080204" pitchFamily="50" charset="-128"/>
            </a:endParaRPr>
          </a:p>
          <a:p>
            <a:pPr defTabSz="954260">
              <a:defRPr/>
            </a:pPr>
            <a:endParaRPr lang="en-US" altLang="ja-JP" sz="1335">
              <a:solidFill>
                <a:prstClr val="black"/>
              </a:solidFill>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7671" y="-22883"/>
            <a:ext cx="7080988" cy="302513"/>
          </a:xfrm>
          <a:prstGeom prst="rect">
            <a:avLst/>
          </a:prstGeom>
          <a:noFill/>
          <a:ln w="25400" cap="flat" cmpd="sng" algn="ctr">
            <a:noFill/>
            <a:prstDash val="solid"/>
          </a:ln>
          <a:effectLst/>
        </p:spPr>
        <p:txBody>
          <a:bodyPr rtlCol="0" anchor="ctr" anchorCtr="0"/>
          <a:lstStyle/>
          <a:p>
            <a:pPr defTabSz="871789">
              <a:defRPr/>
            </a:pPr>
            <a:r>
              <a:rPr kumimoji="0" lang="en-US" altLang="ja-JP" sz="1335" kern="0">
                <a:solidFill>
                  <a:srgbClr val="000000"/>
                </a:solidFill>
                <a:latin typeface="ＭＳ Ｐゴシック" panose="020B0600070205080204" pitchFamily="50" charset="-128"/>
                <a:ea typeface="ＭＳ Ｐゴシック" panose="020B0600070205080204" pitchFamily="50" charset="-128"/>
              </a:rPr>
              <a:t>【</a:t>
            </a:r>
            <a:r>
              <a:rPr kumimoji="0" lang="ja-JP" altLang="en-US" sz="1335" kern="0">
                <a:solidFill>
                  <a:srgbClr val="000000"/>
                </a:solidFill>
                <a:latin typeface="ＭＳ Ｐゴシック" panose="020B0600070205080204" pitchFamily="50" charset="-128"/>
                <a:ea typeface="ＭＳ Ｐゴシック" panose="020B0600070205080204" pitchFamily="50" charset="-128"/>
              </a:rPr>
              <a:t>○国際競争力ある臨床試験体制の整備</a:t>
            </a:r>
            <a:r>
              <a:rPr kumimoji="0" lang="en-US" altLang="ja-JP" sz="1335" kern="0">
                <a:solidFill>
                  <a:srgbClr val="000000"/>
                </a:solidFill>
                <a:latin typeface="ＭＳ Ｐゴシック" panose="020B0600070205080204" pitchFamily="50" charset="-128"/>
                <a:ea typeface="ＭＳ Ｐゴシック" panose="020B0600070205080204" pitchFamily="50" charset="-128"/>
              </a:rPr>
              <a:t>】</a:t>
            </a:r>
            <a:endParaRPr kumimoji="0" lang="ja-JP" altLang="en-US" sz="1335" kern="0">
              <a:solidFill>
                <a:srgbClr val="000000"/>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4953000" y="37594"/>
            <a:ext cx="3226772" cy="55313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435894">
              <a:lnSpc>
                <a:spcPts val="1430"/>
              </a:lnSpc>
              <a:tabLst>
                <a:tab pos="2479150" algn="r"/>
                <a:tab pos="3425102" algn="r"/>
              </a:tabLst>
              <a:defRPr/>
            </a:pPr>
            <a:r>
              <a:rPr lang="zh-TW" altLang="en-US" sz="1144">
                <a:solidFill>
                  <a:prstClr val="black"/>
                </a:solidFill>
                <a:latin typeface="ＭＳ Ｐゴシック" panose="020B0600070205080204" pitchFamily="50" charset="-128"/>
                <a:ea typeface="ＭＳ Ｐゴシック" panose="020B0600070205080204" pitchFamily="50" charset="-128"/>
              </a:rPr>
              <a:t>令和</a:t>
            </a:r>
            <a:r>
              <a:rPr lang="ja-JP" altLang="en-US" sz="1144">
                <a:solidFill>
                  <a:prstClr val="black"/>
                </a:solidFill>
                <a:latin typeface="ＭＳ Ｐゴシック" panose="020B0600070205080204" pitchFamily="50" charset="-128"/>
                <a:ea typeface="ＭＳ Ｐゴシック" panose="020B0600070205080204" pitchFamily="50" charset="-128"/>
              </a:rPr>
              <a:t>６</a:t>
            </a:r>
            <a:r>
              <a:rPr lang="zh-TW" altLang="en-US" sz="1144">
                <a:solidFill>
                  <a:prstClr val="black"/>
                </a:solidFill>
                <a:latin typeface="ＭＳ Ｐゴシック" panose="020B0600070205080204" pitchFamily="50" charset="-128"/>
                <a:ea typeface="ＭＳ Ｐゴシック" panose="020B0600070205080204" pitchFamily="50" charset="-128"/>
              </a:rPr>
              <a:t>年度</a:t>
            </a:r>
            <a:r>
              <a:rPr lang="ja-JP" altLang="en-US" sz="1144">
                <a:solidFill>
                  <a:prstClr val="black"/>
                </a:solidFill>
                <a:latin typeface="ＭＳ Ｐゴシック" panose="020B0600070205080204" pitchFamily="50" charset="-128"/>
                <a:ea typeface="ＭＳ Ｐゴシック" panose="020B0600070205080204" pitchFamily="50" charset="-128"/>
              </a:rPr>
              <a:t>補正予算　</a:t>
            </a:r>
            <a:r>
              <a:rPr lang="en-US" altLang="ja-JP" sz="1335">
                <a:solidFill>
                  <a:prstClr val="black"/>
                </a:solidFill>
                <a:latin typeface="ＭＳ Ｐゴシック" panose="020B0600070205080204" pitchFamily="50" charset="-128"/>
                <a:ea typeface="ＭＳ Ｐゴシック" panose="020B0600070205080204" pitchFamily="50" charset="-128"/>
              </a:rPr>
              <a:t>25</a:t>
            </a:r>
            <a:r>
              <a:rPr lang="ja-JP" altLang="en-US" sz="1001">
                <a:solidFill>
                  <a:prstClr val="black"/>
                </a:solidFill>
                <a:latin typeface="ＭＳ Ｐゴシック" panose="020B0600070205080204" pitchFamily="50" charset="-128"/>
                <a:ea typeface="ＭＳ Ｐゴシック" panose="020B0600070205080204" pitchFamily="50" charset="-128"/>
              </a:rPr>
              <a:t>百万</a:t>
            </a:r>
            <a:r>
              <a:rPr lang="zh-TW" altLang="en-US" sz="1001">
                <a:solidFill>
                  <a:prstClr val="black"/>
                </a:solidFill>
                <a:latin typeface="ＭＳ Ｐゴシック" panose="020B0600070205080204" pitchFamily="50" charset="-128"/>
                <a:ea typeface="ＭＳ Ｐゴシック" panose="020B0600070205080204" pitchFamily="50" charset="-128"/>
              </a:rPr>
              <a:t>円</a:t>
            </a:r>
            <a:endParaRPr lang="en-US" altLang="zh-TW" sz="1335">
              <a:solidFill>
                <a:prstClr val="black"/>
              </a:solidFill>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bwMode="gray">
          <a:xfrm>
            <a:off x="8111118" y="212113"/>
            <a:ext cx="1694612" cy="359569"/>
          </a:xfrm>
          <a:prstGeom prst="rect">
            <a:avLst/>
          </a:prstGeom>
          <a:noFill/>
        </p:spPr>
        <p:txBody>
          <a:bodyPr wrap="square" lIns="68647" tIns="34324" rIns="68647" bIns="34324" rtlCol="0" anchor="t" anchorCtr="0">
            <a:noAutofit/>
          </a:bodyPr>
          <a:lstStyle/>
          <a:p>
            <a:pPr algn="r" defTabSz="435894">
              <a:buClr>
                <a:prstClr val="black"/>
              </a:buClr>
              <a:defRPr/>
            </a:pPr>
            <a:r>
              <a:rPr kumimoji="0" lang="ja-JP" altLang="en-US" sz="1144" kern="0">
                <a:solidFill>
                  <a:srgbClr val="000000"/>
                </a:solidFill>
                <a:latin typeface="ＭＳ Ｐゴシック" panose="020B0600070205080204" pitchFamily="50" charset="-128"/>
                <a:ea typeface="ＭＳ Ｐゴシック" panose="020B0600070205080204" pitchFamily="50" charset="-128"/>
              </a:rPr>
              <a:t>医政局研究開発政策課</a:t>
            </a:r>
            <a:endParaRPr kumimoji="0" lang="en-US" altLang="ja-JP" sz="1144" kern="0">
              <a:solidFill>
                <a:srgbClr val="000000"/>
              </a:solidFill>
              <a:latin typeface="ＭＳ Ｐゴシック" panose="020B0600070205080204" pitchFamily="50" charset="-128"/>
              <a:ea typeface="ＭＳ Ｐゴシック" panose="020B0600070205080204" pitchFamily="50" charset="-128"/>
            </a:endParaRPr>
          </a:p>
          <a:p>
            <a:pPr algn="r" defTabSz="435894">
              <a:buClr>
                <a:prstClr val="black"/>
              </a:buClr>
              <a:defRPr/>
            </a:pPr>
            <a:r>
              <a:rPr kumimoji="0" lang="ja-JP" altLang="en-US" sz="1144" kern="0">
                <a:solidFill>
                  <a:srgbClr val="000000"/>
                </a:solidFill>
                <a:latin typeface="ＭＳ Ｐゴシック" panose="020B0600070205080204" pitchFamily="50" charset="-128"/>
                <a:ea typeface="ＭＳ Ｐゴシック" panose="020B0600070205080204" pitchFamily="50" charset="-128"/>
              </a:rPr>
              <a:t>（内線</a:t>
            </a:r>
            <a:r>
              <a:rPr kumimoji="0" lang="en-US" altLang="ja-JP" sz="1144" kern="0">
                <a:solidFill>
                  <a:srgbClr val="000000"/>
                </a:solidFill>
                <a:latin typeface="ＭＳ Ｐゴシック" panose="020B0600070205080204" pitchFamily="50" charset="-128"/>
                <a:ea typeface="ＭＳ Ｐゴシック" panose="020B0600070205080204" pitchFamily="50" charset="-128"/>
              </a:rPr>
              <a:t>2542</a:t>
            </a:r>
            <a:r>
              <a:rPr kumimoji="0" lang="ja-JP" altLang="en-US" sz="1144" kern="0">
                <a:solidFill>
                  <a:srgbClr val="000000"/>
                </a:solidFill>
                <a:latin typeface="ＭＳ Ｐゴシック" panose="020B0600070205080204" pitchFamily="50" charset="-128"/>
                <a:ea typeface="ＭＳ Ｐゴシック" panose="020B0600070205080204" pitchFamily="50" charset="-128"/>
              </a:rPr>
              <a:t>）</a:t>
            </a:r>
          </a:p>
        </p:txBody>
      </p:sp>
      <p:sp>
        <p:nvSpPr>
          <p:cNvPr id="23" name="テキスト ボックス 22"/>
          <p:cNvSpPr txBox="1"/>
          <p:nvPr/>
        </p:nvSpPr>
        <p:spPr>
          <a:xfrm>
            <a:off x="8018664" y="590450"/>
            <a:ext cx="1855720" cy="297774"/>
          </a:xfrm>
          <a:prstGeom prst="rect">
            <a:avLst/>
          </a:prstGeom>
          <a:noFill/>
        </p:spPr>
        <p:txBody>
          <a:bodyPr wrap="square" rtlCol="0">
            <a:spAutoFit/>
          </a:bodyPr>
          <a:lstStyle/>
          <a:p>
            <a:pPr defTabSz="954260">
              <a:defRPr/>
            </a:pPr>
            <a:r>
              <a:rPr lang="ja-JP" altLang="en-US" sz="1335" u="sng">
                <a:solidFill>
                  <a:prstClr val="black"/>
                </a:solidFill>
                <a:latin typeface="ＭＳ Ｐゴシック" panose="020B0600070205080204" pitchFamily="50" charset="-128"/>
                <a:ea typeface="ＭＳ Ｐゴシック" panose="020B0600070205080204" pitchFamily="50" charset="-128"/>
              </a:rPr>
              <a:t>②　対策の柱との関係</a:t>
            </a:r>
          </a:p>
        </p:txBody>
      </p:sp>
      <p:graphicFrame>
        <p:nvGraphicFramePr>
          <p:cNvPr id="8" name="表 7">
            <a:extLst>
              <a:ext uri="{FF2B5EF4-FFF2-40B4-BE49-F238E27FC236}">
                <a16:creationId xmlns:a16="http://schemas.microsoft.com/office/drawing/2014/main" id="{7350958B-2AB9-F93C-75E9-73CEC9EE7AD7}"/>
              </a:ext>
            </a:extLst>
          </p:cNvPr>
          <p:cNvGraphicFramePr>
            <a:graphicFrameLocks noGrp="1"/>
          </p:cNvGraphicFramePr>
          <p:nvPr/>
        </p:nvGraphicFramePr>
        <p:xfrm>
          <a:off x="8520451" y="948685"/>
          <a:ext cx="852144" cy="692101"/>
        </p:xfrm>
        <a:graphic>
          <a:graphicData uri="http://schemas.openxmlformats.org/drawingml/2006/table">
            <a:tbl>
              <a:tblPr firstRow="1" bandRow="1">
                <a:tableStyleId>{5940675A-B579-460E-94D1-54222C63F5DA}</a:tableStyleId>
              </a:tblPr>
              <a:tblGrid>
                <a:gridCol w="284048">
                  <a:extLst>
                    <a:ext uri="{9D8B030D-6E8A-4147-A177-3AD203B41FA5}">
                      <a16:colId xmlns:a16="http://schemas.microsoft.com/office/drawing/2014/main" val="20000"/>
                    </a:ext>
                  </a:extLst>
                </a:gridCol>
                <a:gridCol w="284048">
                  <a:extLst>
                    <a:ext uri="{9D8B030D-6E8A-4147-A177-3AD203B41FA5}">
                      <a16:colId xmlns:a16="http://schemas.microsoft.com/office/drawing/2014/main" val="2586193642"/>
                    </a:ext>
                  </a:extLst>
                </a:gridCol>
                <a:gridCol w="284048">
                  <a:extLst>
                    <a:ext uri="{9D8B030D-6E8A-4147-A177-3AD203B41FA5}">
                      <a16:colId xmlns:a16="http://schemas.microsoft.com/office/drawing/2014/main" val="20002"/>
                    </a:ext>
                  </a:extLst>
                </a:gridCol>
              </a:tblGrid>
              <a:tr h="174364">
                <a:tc>
                  <a:txBody>
                    <a:bodyPr/>
                    <a:lstStyle/>
                    <a:p>
                      <a:pPr algn="ctr"/>
                      <a:r>
                        <a:rPr kumimoji="1" lang="en-US" altLang="ja-JP" sz="1100">
                          <a:latin typeface="+mn-ea"/>
                          <a:ea typeface="+mn-ea"/>
                        </a:rPr>
                        <a:t>Ⅰ</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0902" rtl="0" eaLnBrk="1" fontAlgn="auto" latinLnBrk="0" hangingPunct="1">
                        <a:lnSpc>
                          <a:spcPct val="100000"/>
                        </a:lnSpc>
                        <a:spcBef>
                          <a:spcPts val="0"/>
                        </a:spcBef>
                        <a:spcAft>
                          <a:spcPts val="0"/>
                        </a:spcAft>
                        <a:buClrTx/>
                        <a:buSzTx/>
                        <a:buFontTx/>
                        <a:buNone/>
                        <a:tabLst/>
                        <a:defRPr/>
                      </a:pPr>
                      <a:r>
                        <a:rPr kumimoji="1" lang="en-US" altLang="ja-JP" sz="1100">
                          <a:latin typeface="+mn-ea"/>
                          <a:ea typeface="+mn-ea"/>
                        </a:rPr>
                        <a:t>Ⅱ</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0902" rtl="0" eaLnBrk="1" fontAlgn="auto" latinLnBrk="0" hangingPunct="1">
                        <a:lnSpc>
                          <a:spcPct val="100000"/>
                        </a:lnSpc>
                        <a:spcBef>
                          <a:spcPts val="0"/>
                        </a:spcBef>
                        <a:spcAft>
                          <a:spcPts val="0"/>
                        </a:spcAft>
                        <a:buClrTx/>
                        <a:buSzTx/>
                        <a:buFontTx/>
                        <a:buNone/>
                        <a:tabLst/>
                        <a:defRPr/>
                      </a:pPr>
                      <a:r>
                        <a:rPr kumimoji="1" lang="en-US" altLang="ja-JP" sz="1100">
                          <a:latin typeface="+mn-ea"/>
                          <a:ea typeface="+mn-ea"/>
                        </a:rPr>
                        <a:t>Ⅲ</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3544662"/>
                  </a:ext>
                </a:extLst>
              </a:tr>
              <a:tr h="517737">
                <a:tc>
                  <a:txBody>
                    <a:bodyPr/>
                    <a:lstStyle/>
                    <a:p>
                      <a:pPr algn="ct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100">
                          <a:latin typeface="+mn-ea"/>
                          <a:ea typeface="+mn-ea"/>
                        </a:rPr>
                        <a:t>○</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353571"/>
                  </a:ext>
                </a:extLst>
              </a:tr>
            </a:tbl>
          </a:graphicData>
        </a:graphic>
      </p:graphicFrame>
      <p:pic>
        <p:nvPicPr>
          <p:cNvPr id="3" name="図 2">
            <a:extLst>
              <a:ext uri="{FF2B5EF4-FFF2-40B4-BE49-F238E27FC236}">
                <a16:creationId xmlns:a16="http://schemas.microsoft.com/office/drawing/2014/main" id="{C2B581D3-EC1F-BF36-B3C1-0D37AED6B9B7}"/>
              </a:ext>
            </a:extLst>
          </p:cNvPr>
          <p:cNvPicPr>
            <a:picLocks noChangeAspect="1"/>
          </p:cNvPicPr>
          <p:nvPr/>
        </p:nvPicPr>
        <p:blipFill>
          <a:blip r:embed="rId2"/>
          <a:stretch>
            <a:fillRect/>
          </a:stretch>
        </p:blipFill>
        <p:spPr>
          <a:xfrm>
            <a:off x="761438" y="3105054"/>
            <a:ext cx="8379500" cy="2177624"/>
          </a:xfrm>
          <a:prstGeom prst="rect">
            <a:avLst/>
          </a:prstGeom>
        </p:spPr>
      </p:pic>
      <p:sp>
        <p:nvSpPr>
          <p:cNvPr id="9" name="正方形/長方形 8">
            <a:extLst>
              <a:ext uri="{FF2B5EF4-FFF2-40B4-BE49-F238E27FC236}">
                <a16:creationId xmlns:a16="http://schemas.microsoft.com/office/drawing/2014/main" id="{FD05FBA8-0C4E-D025-9F1A-12C1CBDE7EB3}"/>
              </a:ext>
            </a:extLst>
          </p:cNvPr>
          <p:cNvSpPr/>
          <p:nvPr/>
        </p:nvSpPr>
        <p:spPr>
          <a:xfrm>
            <a:off x="1265830" y="4320654"/>
            <a:ext cx="1115842" cy="324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791">
              <a:defRPr/>
            </a:pPr>
            <a:r>
              <a:rPr lang="ja-JP" altLang="en-US" sz="1001">
                <a:solidFill>
                  <a:prstClr val="black"/>
                </a:solidFill>
                <a:latin typeface="Calibri"/>
                <a:ea typeface="ＭＳ Ｐゴシック" panose="020B0600070205080204" pitchFamily="50" charset="-128"/>
              </a:rPr>
              <a:t>（補助率：</a:t>
            </a:r>
            <a:r>
              <a:rPr lang="en-US" altLang="ja-JP" sz="1001">
                <a:solidFill>
                  <a:prstClr val="black"/>
                </a:solidFill>
                <a:latin typeface="Calibri"/>
                <a:ea typeface="ＭＳ Ｐゴシック" panose="020B0600070205080204" pitchFamily="50" charset="-128"/>
              </a:rPr>
              <a:t>10/10</a:t>
            </a:r>
            <a:r>
              <a:rPr lang="ja-JP" altLang="en-US" sz="1001">
                <a:solidFill>
                  <a:prstClr val="black"/>
                </a:solidFill>
                <a:latin typeface="Calibri"/>
                <a:ea typeface="ＭＳ Ｐゴシック" panose="020B0600070205080204" pitchFamily="50" charset="-128"/>
              </a:rPr>
              <a:t>）</a:t>
            </a:r>
            <a:endParaRPr lang="ja-JP" altLang="en-US" sz="1001" strike="sngStrike">
              <a:solidFill>
                <a:srgbClr val="FF0000"/>
              </a:solidFill>
              <a:highlight>
                <a:srgbClr val="FFFF00"/>
              </a:highlight>
              <a:latin typeface="Calibri"/>
              <a:ea typeface="ＭＳ Ｐゴシック" panose="020B0600070205080204" pitchFamily="50" charset="-128"/>
            </a:endParaRPr>
          </a:p>
        </p:txBody>
      </p:sp>
    </p:spTree>
    <p:extLst>
      <p:ext uri="{BB962C8B-B14F-4D97-AF65-F5344CB8AC3E}">
        <p14:creationId xmlns:p14="http://schemas.microsoft.com/office/powerpoint/2010/main" val="4022233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33" descr="四角形 が含まれている画像&#10;&#10;説明は自動で生成されたものです">
            <a:extLst>
              <a:ext uri="{FF2B5EF4-FFF2-40B4-BE49-F238E27FC236}">
                <a16:creationId xmlns:a16="http://schemas.microsoft.com/office/drawing/2014/main" id="{FA983E69-B154-56B2-DC2A-435B9A5C35F1}"/>
              </a:ext>
            </a:extLst>
          </p:cNvPr>
          <p:cNvPicPr>
            <a:picLocks noChangeAspect="1"/>
          </p:cNvPicPr>
          <p:nvPr/>
        </p:nvPicPr>
        <p:blipFill>
          <a:blip r:embed="rId3"/>
          <a:stretch>
            <a:fillRect/>
          </a:stretch>
        </p:blipFill>
        <p:spPr>
          <a:xfrm>
            <a:off x="8215277" y="6111325"/>
            <a:ext cx="1555471" cy="649384"/>
          </a:xfrm>
          <a:prstGeom prst="rect">
            <a:avLst/>
          </a:prstGeom>
          <a:noFill/>
          <a:ln cap="flat">
            <a:noFill/>
          </a:ln>
        </p:spPr>
      </p:pic>
      <p:grpSp>
        <p:nvGrpSpPr>
          <p:cNvPr id="3" name="グループ化 2"/>
          <p:cNvGrpSpPr/>
          <p:nvPr/>
        </p:nvGrpSpPr>
        <p:grpSpPr bwMode="gray">
          <a:xfrm>
            <a:off x="-8957" y="-27386"/>
            <a:ext cx="9916510" cy="648000"/>
            <a:chOff x="-8957" y="-27384"/>
            <a:chExt cx="9916510" cy="476672"/>
          </a:xfrm>
        </p:grpSpPr>
        <p:sp>
          <p:nvSpPr>
            <p:cNvPr id="4" name="テキスト プレースホルダー 6">
              <a:extLst>
                <a:ext uri="{FF2B5EF4-FFF2-40B4-BE49-F238E27FC236}">
                  <a16:creationId xmlns:a16="http://schemas.microsoft.com/office/drawing/2014/main" id="{3E570A37-384E-DC43-806F-95BD4EF48678}"/>
                </a:ext>
              </a:extLst>
            </p:cNvPr>
            <p:cNvSpPr txBox="1">
              <a:spLocks/>
            </p:cNvSpPr>
            <p:nvPr/>
          </p:nvSpPr>
          <p:spPr bwMode="gray">
            <a:xfrm>
              <a:off x="-8957" y="-27384"/>
              <a:ext cx="9907200" cy="476672"/>
            </a:xfrm>
            <a:prstGeom prst="rect">
              <a:avLst/>
            </a:prstGeom>
            <a:pattFill prst="dkUpDiag">
              <a:fgClr>
                <a:srgbClr val="003579"/>
              </a:fgClr>
              <a:bgClr>
                <a:srgbClr val="004292"/>
              </a:bgClr>
            </a:pattFill>
            <a:ln w="12700" cap="flat" cmpd="sng" algn="ctr">
              <a:noFill/>
              <a:prstDash val="solid"/>
              <a:miter lim="800000"/>
            </a:ln>
            <a:effectLst/>
          </p:spPr>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0" cap="none" spc="272"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5" name="テキスト プレースホルダー 6">
              <a:extLst>
                <a:ext uri="{FF2B5EF4-FFF2-40B4-BE49-F238E27FC236}">
                  <a16:creationId xmlns:a16="http://schemas.microsoft.com/office/drawing/2014/main" id="{B714221B-43CA-D24B-BCAF-0768E1FC8C9F}"/>
                </a:ext>
              </a:extLst>
            </p:cNvPr>
            <p:cNvSpPr txBox="1">
              <a:spLocks/>
            </p:cNvSpPr>
            <p:nvPr/>
          </p:nvSpPr>
          <p:spPr bwMode="gray">
            <a:xfrm>
              <a:off x="6010843" y="-27384"/>
              <a:ext cx="3896710" cy="476672"/>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w="12700" cap="flat" cmpd="sng" algn="ctr">
              <a:noFill/>
              <a:prstDash val="solid"/>
              <a:miter lim="800000"/>
            </a:ln>
            <a:effectLst/>
          </p:spPr>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0" cap="none" spc="272"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grpSp>
      <p:sp>
        <p:nvSpPr>
          <p:cNvPr id="30" name="正方形/長方形 29">
            <a:extLst>
              <a:ext uri="{FF2B5EF4-FFF2-40B4-BE49-F238E27FC236}">
                <a16:creationId xmlns:a16="http://schemas.microsoft.com/office/drawing/2014/main" id="{A889522F-FA51-F14C-BAA2-ADEAB79DDF80}"/>
              </a:ext>
            </a:extLst>
          </p:cNvPr>
          <p:cNvSpPr/>
          <p:nvPr/>
        </p:nvSpPr>
        <p:spPr bwMode="gray">
          <a:xfrm>
            <a:off x="100408" y="1016648"/>
            <a:ext cx="9720000" cy="1329131"/>
          </a:xfrm>
          <a:prstGeom prst="rect">
            <a:avLst/>
          </a:prstGeom>
          <a:noFill/>
          <a:ln w="25400" cap="rnd" cmpd="sng" algn="ctr">
            <a:solidFill>
              <a:srgbClr val="103185"/>
            </a:solidFill>
            <a:prstDash val="solid"/>
            <a:bevel/>
          </a:ln>
          <a:effectLst/>
        </p:spPr>
        <p:txBody>
          <a:bodyPr lIns="144000" tIns="180000" rIns="144000" bIns="180000" rtlCol="0" anchor="t"/>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31" name="角丸四角形 30">
            <a:extLst>
              <a:ext uri="{FF2B5EF4-FFF2-40B4-BE49-F238E27FC236}">
                <a16:creationId xmlns:a16="http://schemas.microsoft.com/office/drawing/2014/main" id="{053B0485-00BC-3E4F-B797-35CB015D43DD}"/>
              </a:ext>
            </a:extLst>
          </p:cNvPr>
          <p:cNvSpPr/>
          <p:nvPr/>
        </p:nvSpPr>
        <p:spPr bwMode="gray">
          <a:xfrm>
            <a:off x="93000" y="836774"/>
            <a:ext cx="1656000" cy="360000"/>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１ 事業の目的</a:t>
            </a:r>
          </a:p>
        </p:txBody>
      </p:sp>
      <p:sp>
        <p:nvSpPr>
          <p:cNvPr id="39" name="テキスト ボックス 38"/>
          <p:cNvSpPr txBox="1"/>
          <p:nvPr/>
        </p:nvSpPr>
        <p:spPr bwMode="gray">
          <a:xfrm>
            <a:off x="1262729" y="96155"/>
            <a:ext cx="64846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創薬基盤強化支援事業</a:t>
            </a:r>
            <a:endParaRPr kumimoji="1" lang="en-US" altLang="ja-JP" sz="2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テキスト ボックス 20"/>
          <p:cNvSpPr txBox="1"/>
          <p:nvPr/>
        </p:nvSpPr>
        <p:spPr bwMode="gray">
          <a:xfrm>
            <a:off x="93000" y="620688"/>
            <a:ext cx="8716946" cy="277047"/>
          </a:xfrm>
          <a:prstGeom prst="rect">
            <a:avLst/>
          </a:prstGeom>
          <a:noFill/>
        </p:spPr>
        <p:txBody>
          <a:bodyPr wrap="square" lIns="90000" tIns="46800" rIns="90000" bIns="46800" rtlCol="0" anchor="t" anchorCtr="0">
            <a:noAutofit/>
          </a:bodyPr>
          <a:lstStyle/>
          <a:p>
            <a:pPr marL="0" marR="0" lvl="0" indent="0" algn="l" defTabSz="457200" rtl="0" eaLnBrk="1" fontAlgn="auto" latinLnBrk="0" hangingPunct="1">
              <a:lnSpc>
                <a:spcPts val="1500"/>
              </a:lnSpc>
              <a:spcBef>
                <a:spcPts val="0"/>
              </a:spcBef>
              <a:spcAft>
                <a:spcPts val="0"/>
              </a:spcAft>
              <a:buClrTx/>
              <a:buSzTx/>
              <a:buFontTx/>
              <a:buNone/>
              <a:tabLst>
                <a:tab pos="3592513" algn="r"/>
              </a:tabLst>
              <a:defRPr/>
            </a:pPr>
            <a:r>
              <a:rPr kumimoji="1" lang="zh-TW"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７</a:t>
            </a:r>
            <a:r>
              <a:rPr kumimoji="1" lang="zh-TW"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概算要求額</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9.3</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億円</a:t>
            </a:r>
            <a:r>
              <a:rPr kumimoji="1" lang="ja-JP" altLang="en-US"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zh-TW"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4.4</a:t>
            </a:r>
            <a:r>
              <a:rPr kumimoji="1" lang="zh-TW"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億円）</a:t>
            </a:r>
            <a:r>
              <a:rPr kumimoji="1" lang="ja-JP" altLang="en-US"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en-US" altLang="ja-JP" sz="800" b="0" i="0" u="none" strike="noStrike" kern="1200" cap="none" spc="-3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3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内は前年度当初予算額</a:t>
            </a:r>
            <a:endParaRPr kumimoji="1" lang="en-US" altLang="zh-TW"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8" name="図 17"/>
          <p:cNvPicPr>
            <a:picLocks noChangeAspect="1"/>
          </p:cNvPicPr>
          <p:nvPr/>
        </p:nvPicPr>
        <p:blipFill>
          <a:blip r:embed="rId4"/>
          <a:stretch>
            <a:fillRect/>
          </a:stretch>
        </p:blipFill>
        <p:spPr bwMode="gray">
          <a:xfrm>
            <a:off x="158886" y="-22649"/>
            <a:ext cx="468000" cy="594202"/>
          </a:xfrm>
          <a:prstGeom prst="rect">
            <a:avLst/>
          </a:prstGeom>
        </p:spPr>
      </p:pic>
      <p:sp>
        <p:nvSpPr>
          <p:cNvPr id="23" name="テキスト ボックス 22"/>
          <p:cNvSpPr txBox="1"/>
          <p:nvPr/>
        </p:nvSpPr>
        <p:spPr bwMode="gray">
          <a:xfrm>
            <a:off x="5872705" y="0"/>
            <a:ext cx="3994494" cy="620613"/>
          </a:xfrm>
          <a:prstGeom prst="rect">
            <a:avLst/>
          </a:prstGeom>
          <a:noFill/>
        </p:spPr>
        <p:txBody>
          <a:bodyPr wrap="square" lIns="72000" tIns="36000" rIns="72000" bIns="36000" rtlCol="0" anchor="t" anchorCtr="0">
            <a:noAutofit/>
          </a:bodyPr>
          <a:lstStyle/>
          <a:p>
            <a:pPr marL="0" marR="0" lvl="0" indent="0" algn="r"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医政局医薬産業振興・医療情報企画課（内線</a:t>
            </a:r>
            <a:r>
              <a:rPr kumimoji="0" lang="en-US" altLang="ja-JP" sz="12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2545</a:t>
            </a:r>
            <a:r>
              <a:rPr kumimoji="0" lang="ja-JP" altLang="en-US" sz="12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a:t>
            </a:r>
          </a:p>
        </p:txBody>
      </p:sp>
      <p:sp>
        <p:nvSpPr>
          <p:cNvPr id="2" name="テキスト ボックス 1">
            <a:extLst>
              <a:ext uri="{FF2B5EF4-FFF2-40B4-BE49-F238E27FC236}">
                <a16:creationId xmlns:a16="http://schemas.microsoft.com/office/drawing/2014/main" id="{B7D40304-BA55-E642-B991-649912E94DDA}"/>
              </a:ext>
            </a:extLst>
          </p:cNvPr>
          <p:cNvSpPr txBox="1"/>
          <p:nvPr/>
        </p:nvSpPr>
        <p:spPr>
          <a:xfrm>
            <a:off x="100407" y="1161468"/>
            <a:ext cx="974913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政府一丸となりスタートアップを産み育てるために策定した「スタートアップ育成</a:t>
            </a:r>
            <a:r>
              <a:rPr kumimoji="1" lang="en-US" altLang="ja-JP"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5</a:t>
            </a:r>
            <a:r>
              <a:rPr kumimoji="1" lang="ja-JP" altLang="en-US"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カ年計画」等に基づき、厚生労働省においては、国民の健康の維持・向上、世界の医療水準の向上を担う医療系ベンチャーの振興政策を大胆に展開していく必要がある。我が国の医療系ベンチャーを取り巻くエコシステム構築とともに、成功事例の創出を加速させるため、開発早期から製薬企業・</a:t>
            </a:r>
            <a:r>
              <a:rPr kumimoji="1" lang="en-US" altLang="ja-JP"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VC</a:t>
            </a:r>
            <a:r>
              <a:rPr kumimoji="1" lang="ja-JP" altLang="en-US"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の視点を取り入れる開発促進支援のほか、海外エコシステムとの接続強化のための広報活動、支援機関の</a:t>
            </a:r>
            <a:r>
              <a:rPr kumimoji="1" lang="en-US" altLang="ja-JP"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Hub</a:t>
            </a:r>
            <a:r>
              <a:rPr kumimoji="1" lang="ja-JP" altLang="en-US"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化</a:t>
            </a:r>
            <a:r>
              <a:rPr kumimoji="1" lang="ja-JP" altLang="en-US" sz="1050" b="0" i="0" u="none" strike="sng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等</a:t>
            </a:r>
            <a:r>
              <a:rPr kumimoji="1" lang="ja-JP" altLang="en-US"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、ベンチャー支援施策の強化・拡充を図る。このため、「医療系ベンチャー・トータルサポート事業（</a:t>
            </a:r>
            <a:r>
              <a:rPr kumimoji="1" lang="en-US" altLang="ja-JP"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MEDISO</a:t>
            </a:r>
            <a:r>
              <a:rPr kumimoji="1" lang="ja-JP" altLang="en-US"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の強化・拡充を図るとともに、令和７年度から５年にわたる国庫債務負担行為を要求して、途切れのない支援を実施する。また、創薬エコシステムの実現に向けた政策を国内外に示すことが必要であり、外資系の製薬企業・</a:t>
            </a:r>
            <a:r>
              <a:rPr kumimoji="1" lang="en-US" altLang="ja-JP"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VC</a:t>
            </a:r>
            <a:r>
              <a:rPr kumimoji="1" lang="ja-JP" altLang="en-US"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もメンバーとする官民協議会を設置する</a:t>
            </a:r>
            <a:r>
              <a:rPr kumimoji="1" lang="ja-JP" altLang="en-US"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en-US"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8" name="楕円 7">
            <a:extLst>
              <a:ext uri="{FF2B5EF4-FFF2-40B4-BE49-F238E27FC236}">
                <a16:creationId xmlns:a16="http://schemas.microsoft.com/office/drawing/2014/main" id="{3B531C15-E5E9-C784-30CD-AC0686ACEB55}"/>
              </a:ext>
            </a:extLst>
          </p:cNvPr>
          <p:cNvSpPr>
            <a:spLocks noChangeAspect="1"/>
          </p:cNvSpPr>
          <p:nvPr/>
        </p:nvSpPr>
        <p:spPr>
          <a:xfrm>
            <a:off x="6030247" y="4550164"/>
            <a:ext cx="1931133" cy="808245"/>
          </a:xfrm>
          <a:prstGeom prst="ellipse">
            <a:avLst/>
          </a:prstGeom>
          <a:solidFill>
            <a:srgbClr val="D2F5FA">
              <a:alpha val="7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08803"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 name="四角形: 角を丸くする 8">
            <a:extLst>
              <a:ext uri="{FF2B5EF4-FFF2-40B4-BE49-F238E27FC236}">
                <a16:creationId xmlns:a16="http://schemas.microsoft.com/office/drawing/2014/main" id="{AC98E1DE-0C27-7904-9CA4-EF4618E969BC}"/>
              </a:ext>
            </a:extLst>
          </p:cNvPr>
          <p:cNvSpPr/>
          <p:nvPr/>
        </p:nvSpPr>
        <p:spPr>
          <a:xfrm>
            <a:off x="3863134" y="2784780"/>
            <a:ext cx="4111329" cy="2607909"/>
          </a:xfrm>
          <a:prstGeom prst="roundRect">
            <a:avLst>
              <a:gd name="adj" fmla="val 5918"/>
            </a:avLst>
          </a:prstGeom>
          <a:noFill/>
          <a:ln w="19050">
            <a:solidFill>
              <a:srgbClr val="3B81B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08803" rtl="0" eaLnBrk="1" fontAlgn="auto" latinLnBrk="0" hangingPunct="1">
              <a:lnSpc>
                <a:spcPct val="100000"/>
              </a:lnSpc>
              <a:spcBef>
                <a:spcPts val="0"/>
              </a:spcBef>
              <a:spcAft>
                <a:spcPts val="0"/>
              </a:spcAft>
              <a:buClrTx/>
              <a:buSzTx/>
              <a:buFontTx/>
              <a:buNone/>
              <a:tabLst/>
              <a:defRPr/>
            </a:pPr>
            <a:endParaRPr kumimoji="1" lang="en-GB"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10" name="図 9">
            <a:extLst>
              <a:ext uri="{FF2B5EF4-FFF2-40B4-BE49-F238E27FC236}">
                <a16:creationId xmlns:a16="http://schemas.microsoft.com/office/drawing/2014/main" id="{F9503341-4F19-1C95-4E1E-7BECD7AE932E}"/>
              </a:ext>
            </a:extLst>
          </p:cNvPr>
          <p:cNvPicPr>
            <a:picLocks noChangeAspect="1"/>
          </p:cNvPicPr>
          <p:nvPr/>
        </p:nvPicPr>
        <p:blipFill>
          <a:blip r:embed="rId5"/>
          <a:stretch>
            <a:fillRect/>
          </a:stretch>
        </p:blipFill>
        <p:spPr>
          <a:xfrm>
            <a:off x="4224454" y="3068960"/>
            <a:ext cx="1005232" cy="295656"/>
          </a:xfrm>
          <a:prstGeom prst="rect">
            <a:avLst/>
          </a:prstGeom>
          <a:effectLst>
            <a:outerShdw blurRad="63500" sx="102000" sy="102000" algn="ctr" rotWithShape="0">
              <a:schemeClr val="accent1">
                <a:alpha val="40000"/>
              </a:schemeClr>
            </a:outerShdw>
          </a:effectLst>
        </p:spPr>
      </p:pic>
      <p:sp>
        <p:nvSpPr>
          <p:cNvPr id="12" name="正方形/長方形 11">
            <a:extLst>
              <a:ext uri="{FF2B5EF4-FFF2-40B4-BE49-F238E27FC236}">
                <a16:creationId xmlns:a16="http://schemas.microsoft.com/office/drawing/2014/main" id="{168B5743-39B0-A86C-A065-F47CAFFC6859}"/>
              </a:ext>
            </a:extLst>
          </p:cNvPr>
          <p:cNvSpPr/>
          <p:nvPr/>
        </p:nvSpPr>
        <p:spPr bwMode="gray">
          <a:xfrm>
            <a:off x="8150363" y="5170534"/>
            <a:ext cx="1612599" cy="752213"/>
          </a:xfrm>
          <a:prstGeom prst="rect">
            <a:avLst/>
          </a:prstGeom>
          <a:noFill/>
          <a:ln w="25400" cap="rnd" cmpd="sng" algn="ctr">
            <a:solidFill>
              <a:srgbClr val="103185"/>
            </a:solidFill>
            <a:prstDash val="solid"/>
            <a:bevel/>
          </a:ln>
          <a:effectLst/>
        </p:spPr>
        <p:txBody>
          <a:bodyPr lIns="108000" tIns="252000" rIns="36000" bIns="180000" rtlCol="0" anchor="t"/>
          <a:lstStyle/>
          <a:p>
            <a:pPr marL="0" marR="0" lvl="0" indent="0" algn="l" defTabSz="457200" rtl="0" eaLnBrk="1" fontAlgn="auto" latinLnBrk="0" hangingPunct="1">
              <a:lnSpc>
                <a:spcPct val="150000"/>
              </a:lnSpc>
              <a:spcBef>
                <a:spcPts val="0"/>
              </a:spcBef>
              <a:spcAft>
                <a:spcPts val="0"/>
              </a:spcAft>
              <a:buClr>
                <a:srgbClr val="103185"/>
              </a:buClr>
              <a:buSzTx/>
              <a:buFontTx/>
              <a:buNone/>
              <a:tabLst/>
              <a:defRPr/>
            </a:pPr>
            <a:endParaRPr kumimoji="0"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正方形/長方形 13">
            <a:extLst>
              <a:ext uri="{FF2B5EF4-FFF2-40B4-BE49-F238E27FC236}">
                <a16:creationId xmlns:a16="http://schemas.microsoft.com/office/drawing/2014/main" id="{09319246-B405-B181-39A8-94F958CA39BF}"/>
              </a:ext>
            </a:extLst>
          </p:cNvPr>
          <p:cNvSpPr/>
          <p:nvPr/>
        </p:nvSpPr>
        <p:spPr bwMode="gray">
          <a:xfrm>
            <a:off x="93000" y="2644759"/>
            <a:ext cx="9719999" cy="4159300"/>
          </a:xfrm>
          <a:prstGeom prst="rect">
            <a:avLst/>
          </a:prstGeom>
          <a:noFill/>
          <a:ln w="25400" cap="rnd" cmpd="sng" algn="ctr">
            <a:solidFill>
              <a:srgbClr val="103185"/>
            </a:solidFill>
            <a:prstDash val="solid"/>
            <a:bevel/>
          </a:ln>
          <a:effectLst/>
        </p:spPr>
        <p:txBody>
          <a:bodyPr lIns="144000" tIns="180000" rIns="144000" bIns="180000" rtlCol="0" anchor="t"/>
          <a:lstStyle/>
          <a:p>
            <a:pPr marL="1360488" marR="0" lvl="0" indent="-1647825"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100" b="0" i="0" u="none" strike="noStrike" kern="0" cap="none" spc="12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15" name="角丸四角形 28">
            <a:extLst>
              <a:ext uri="{FF2B5EF4-FFF2-40B4-BE49-F238E27FC236}">
                <a16:creationId xmlns:a16="http://schemas.microsoft.com/office/drawing/2014/main" id="{B41621BC-B4E3-7893-B775-AE6FAC169D73}"/>
              </a:ext>
            </a:extLst>
          </p:cNvPr>
          <p:cNvSpPr/>
          <p:nvPr/>
        </p:nvSpPr>
        <p:spPr bwMode="gray">
          <a:xfrm>
            <a:off x="56456" y="2420888"/>
            <a:ext cx="2448272" cy="360000"/>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２ 事業概要・スキーム</a:t>
            </a:r>
          </a:p>
        </p:txBody>
      </p:sp>
      <p:sp>
        <p:nvSpPr>
          <p:cNvPr id="38" name="楕円 37">
            <a:extLst>
              <a:ext uri="{FF2B5EF4-FFF2-40B4-BE49-F238E27FC236}">
                <a16:creationId xmlns:a16="http://schemas.microsoft.com/office/drawing/2014/main" id="{6EBCCAD8-5B29-3DB7-C5BA-6880D7BCBAE4}"/>
              </a:ext>
            </a:extLst>
          </p:cNvPr>
          <p:cNvSpPr>
            <a:spLocks noChangeAspect="1"/>
          </p:cNvSpPr>
          <p:nvPr/>
        </p:nvSpPr>
        <p:spPr>
          <a:xfrm>
            <a:off x="4298709" y="3495093"/>
            <a:ext cx="792088" cy="792088"/>
          </a:xfrm>
          <a:prstGeom prst="ellipse">
            <a:avLst/>
          </a:prstGeom>
          <a:solidFill>
            <a:srgbClr val="D2F5FA">
              <a:alpha val="7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08803"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endParaRPr>
          </a:p>
        </p:txBody>
      </p:sp>
      <p:pic>
        <p:nvPicPr>
          <p:cNvPr id="40" name="グラフィックス 60">
            <a:extLst>
              <a:ext uri="{FF2B5EF4-FFF2-40B4-BE49-F238E27FC236}">
                <a16:creationId xmlns:a16="http://schemas.microsoft.com/office/drawing/2014/main" id="{6291261A-24C9-427F-8670-4BE307CE7A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1533" y="3694004"/>
            <a:ext cx="356440" cy="356440"/>
          </a:xfrm>
          <a:prstGeom prst="rect">
            <a:avLst/>
          </a:prstGeom>
        </p:spPr>
      </p:pic>
      <p:grpSp>
        <p:nvGrpSpPr>
          <p:cNvPr id="41" name="グループ化 40">
            <a:extLst>
              <a:ext uri="{FF2B5EF4-FFF2-40B4-BE49-F238E27FC236}">
                <a16:creationId xmlns:a16="http://schemas.microsoft.com/office/drawing/2014/main" id="{1EE9063B-5301-4683-BB50-86061AA6A1BA}"/>
              </a:ext>
            </a:extLst>
          </p:cNvPr>
          <p:cNvGrpSpPr/>
          <p:nvPr/>
        </p:nvGrpSpPr>
        <p:grpSpPr>
          <a:xfrm>
            <a:off x="4339871" y="3634996"/>
            <a:ext cx="346539" cy="346539"/>
            <a:chOff x="5267997" y="2895215"/>
            <a:chExt cx="630000" cy="630000"/>
          </a:xfrm>
        </p:grpSpPr>
        <p:pic>
          <p:nvPicPr>
            <p:cNvPr id="42" name="図 41">
              <a:extLst>
                <a:ext uri="{FF2B5EF4-FFF2-40B4-BE49-F238E27FC236}">
                  <a16:creationId xmlns:a16="http://schemas.microsoft.com/office/drawing/2014/main" id="{497D1B12-5EB6-B362-3217-4AFAEF324A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7997" y="2895215"/>
              <a:ext cx="630000" cy="630000"/>
            </a:xfrm>
            <a:prstGeom prst="rect">
              <a:avLst/>
            </a:prstGeom>
          </p:spPr>
        </p:pic>
        <p:pic>
          <p:nvPicPr>
            <p:cNvPr id="43" name="グラフィックス 63">
              <a:extLst>
                <a:ext uri="{FF2B5EF4-FFF2-40B4-BE49-F238E27FC236}">
                  <a16:creationId xmlns:a16="http://schemas.microsoft.com/office/drawing/2014/main" id="{300236A1-1822-A9EC-7184-8D097CBF33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8672" y="2895890"/>
              <a:ext cx="628650" cy="628650"/>
            </a:xfrm>
            <a:prstGeom prst="rect">
              <a:avLst/>
            </a:prstGeom>
          </p:spPr>
        </p:pic>
      </p:grpSp>
      <p:sp>
        <p:nvSpPr>
          <p:cNvPr id="44" name="テキスト ボックス 43">
            <a:extLst>
              <a:ext uri="{FF2B5EF4-FFF2-40B4-BE49-F238E27FC236}">
                <a16:creationId xmlns:a16="http://schemas.microsoft.com/office/drawing/2014/main" id="{84C2ABC4-A214-9EAE-74BE-CD104D08AA83}"/>
              </a:ext>
            </a:extLst>
          </p:cNvPr>
          <p:cNvSpPr txBox="1"/>
          <p:nvPr/>
        </p:nvSpPr>
        <p:spPr>
          <a:xfrm>
            <a:off x="4359901" y="3518980"/>
            <a:ext cx="648072" cy="144016"/>
          </a:xfrm>
          <a:prstGeom prst="rect">
            <a:avLst/>
          </a:prstGeom>
          <a:noFill/>
          <a:ln>
            <a:noFill/>
          </a:ln>
        </p:spPr>
        <p:txBody>
          <a:bodyPr wrap="square" lIns="0" tIns="0" rIns="0" bIns="0" rtlCol="0">
            <a:spAutoFit/>
          </a:bodyPr>
          <a:lstStyle/>
          <a:p>
            <a:pPr marL="0" marR="0" lvl="0" indent="0" algn="ctr" defTabSz="60880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事務局</a:t>
            </a:r>
          </a:p>
        </p:txBody>
      </p:sp>
      <p:sp>
        <p:nvSpPr>
          <p:cNvPr id="45" name="テキスト ボックス 44">
            <a:extLst>
              <a:ext uri="{FF2B5EF4-FFF2-40B4-BE49-F238E27FC236}">
                <a16:creationId xmlns:a16="http://schemas.microsoft.com/office/drawing/2014/main" id="{ED7486E1-2718-37C2-FCDB-66CDB7D7CEE9}"/>
              </a:ext>
            </a:extLst>
          </p:cNvPr>
          <p:cNvSpPr txBox="1"/>
          <p:nvPr/>
        </p:nvSpPr>
        <p:spPr>
          <a:xfrm>
            <a:off x="4081284" y="4087797"/>
            <a:ext cx="1296144" cy="246221"/>
          </a:xfrm>
          <a:prstGeom prst="rect">
            <a:avLst/>
          </a:prstGeom>
          <a:noFill/>
          <a:ln>
            <a:noFill/>
          </a:ln>
        </p:spPr>
        <p:txBody>
          <a:bodyPr wrap="square" lIns="0" tIns="0" rIns="0" bIns="0" rtlCol="0">
            <a:spAutoFit/>
          </a:bodyPr>
          <a:lstStyle/>
          <a:p>
            <a:pPr marL="0" marR="0" lvl="0" indent="0" algn="ctr" defTabSz="608803"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相談受付・面談</a:t>
            </a:r>
            <a:endParaRPr kumimoji="1" lang="en-US" altLang="ja-JP" sz="8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608803"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支援調整等</a:t>
            </a:r>
          </a:p>
        </p:txBody>
      </p:sp>
      <p:sp>
        <p:nvSpPr>
          <p:cNvPr id="46" name="四角形: 角を丸くする 4">
            <a:extLst>
              <a:ext uri="{FF2B5EF4-FFF2-40B4-BE49-F238E27FC236}">
                <a16:creationId xmlns:a16="http://schemas.microsoft.com/office/drawing/2014/main" id="{756E9F59-D86B-8DE1-8D7B-FBDD19D987DE}"/>
              </a:ext>
            </a:extLst>
          </p:cNvPr>
          <p:cNvSpPr>
            <a:spLocks/>
          </p:cNvSpPr>
          <p:nvPr/>
        </p:nvSpPr>
        <p:spPr>
          <a:xfrm>
            <a:off x="5250558" y="5739185"/>
            <a:ext cx="1432364" cy="1006299"/>
          </a:xfrm>
          <a:prstGeom prst="roundRect">
            <a:avLst>
              <a:gd name="adj" fmla="val 11637"/>
            </a:avLst>
          </a:prstGeom>
          <a:noFill/>
          <a:ln w="19050">
            <a:solidFill>
              <a:srgbClr val="BD50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08803" rtl="0" eaLnBrk="1" fontAlgn="auto" latinLnBrk="0" hangingPunct="1">
              <a:lnSpc>
                <a:spcPct val="100000"/>
              </a:lnSpc>
              <a:spcBef>
                <a:spcPts val="0"/>
              </a:spcBef>
              <a:spcAft>
                <a:spcPts val="0"/>
              </a:spcAft>
              <a:buClrTx/>
              <a:buSzTx/>
              <a:buFontTx/>
              <a:buNone/>
              <a:tabLst/>
              <a:defRPr/>
            </a:pPr>
            <a:endParaRPr kumimoji="1" lang="en-GB"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982CF3F4-35D8-E4E1-D364-DF0C0B940559}"/>
              </a:ext>
            </a:extLst>
          </p:cNvPr>
          <p:cNvSpPr txBox="1"/>
          <p:nvPr/>
        </p:nvSpPr>
        <p:spPr>
          <a:xfrm>
            <a:off x="5295662" y="5789746"/>
            <a:ext cx="1335007" cy="218055"/>
          </a:xfrm>
          <a:prstGeom prst="roundRect">
            <a:avLst>
              <a:gd name="adj" fmla="val 50000"/>
            </a:avLst>
          </a:prstGeom>
          <a:solidFill>
            <a:srgbClr val="BD5068"/>
          </a:solidFill>
          <a:ln>
            <a:noFill/>
          </a:ln>
        </p:spPr>
        <p:txBody>
          <a:bodyPr wrap="square" lIns="36000" tIns="18000" rIns="36000" bIns="18000" rtlCol="0" anchor="ctr" anchorCtr="0">
            <a:noAutofit/>
          </a:bodyPr>
          <a:lstStyle/>
          <a:p>
            <a:pPr marL="0" marR="0" lvl="0" indent="0" algn="ctr" defTabSz="608803"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ベンチャー・アカデミア</a:t>
            </a:r>
          </a:p>
        </p:txBody>
      </p:sp>
      <p:pic>
        <p:nvPicPr>
          <p:cNvPr id="49" name="図 48">
            <a:extLst>
              <a:ext uri="{FF2B5EF4-FFF2-40B4-BE49-F238E27FC236}">
                <a16:creationId xmlns:a16="http://schemas.microsoft.com/office/drawing/2014/main" id="{0A9C857D-0BEF-324A-07D6-EBA1CC30E499}"/>
              </a:ext>
            </a:extLst>
          </p:cNvPr>
          <p:cNvPicPr>
            <a:picLocks noChangeAspect="1"/>
          </p:cNvPicPr>
          <p:nvPr/>
        </p:nvPicPr>
        <p:blipFill rotWithShape="1">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b="23750"/>
          <a:stretch/>
        </p:blipFill>
        <p:spPr bwMode="gray">
          <a:xfrm>
            <a:off x="5271502" y="6102526"/>
            <a:ext cx="663127" cy="545500"/>
          </a:xfrm>
          <a:prstGeom prst="rect">
            <a:avLst/>
          </a:prstGeom>
        </p:spPr>
      </p:pic>
      <p:pic>
        <p:nvPicPr>
          <p:cNvPr id="50" name="グラフィックス 8" descr="校舎 単色塗りつぶし">
            <a:extLst>
              <a:ext uri="{FF2B5EF4-FFF2-40B4-BE49-F238E27FC236}">
                <a16:creationId xmlns:a16="http://schemas.microsoft.com/office/drawing/2014/main" id="{B256EAFC-F71D-AF0A-7019-EAB5C0507F9B}"/>
              </a:ext>
            </a:extLst>
          </p:cNvPr>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bwMode="gray">
          <a:xfrm>
            <a:off x="5840877" y="5976818"/>
            <a:ext cx="734626" cy="734626"/>
          </a:xfrm>
          <a:prstGeom prst="rect">
            <a:avLst/>
          </a:prstGeom>
        </p:spPr>
      </p:pic>
      <p:sp>
        <p:nvSpPr>
          <p:cNvPr id="51" name="Rectangle 20">
            <a:extLst>
              <a:ext uri="{FF2B5EF4-FFF2-40B4-BE49-F238E27FC236}">
                <a16:creationId xmlns:a16="http://schemas.microsoft.com/office/drawing/2014/main" id="{A517B5A3-F02B-0E60-4A4C-635E5128637E}"/>
              </a:ext>
            </a:extLst>
          </p:cNvPr>
          <p:cNvSpPr>
            <a:spLocks noChangeArrowheads="1"/>
          </p:cNvSpPr>
          <p:nvPr/>
        </p:nvSpPr>
        <p:spPr bwMode="gray">
          <a:xfrm>
            <a:off x="6358224" y="4456295"/>
            <a:ext cx="1349359" cy="354072"/>
          </a:xfrm>
          <a:prstGeom prst="roundRect">
            <a:avLst>
              <a:gd name="adj" fmla="val 50000"/>
            </a:avLst>
          </a:prstGeom>
          <a:solidFill>
            <a:srgbClr val="3B81BF"/>
          </a:solidFill>
          <a:ln>
            <a:noFill/>
          </a:ln>
          <a:effectLst/>
        </p:spPr>
        <p:txBody>
          <a:bodyPr wrap="square" lIns="36000" tIns="18000" rIns="36000" bIns="18000" anchor="ctr">
            <a:spAutoFit/>
          </a:bodyPr>
          <a:lstStyle/>
          <a:p>
            <a:pPr marL="0" marR="0" lvl="0" indent="0" algn="ctr" defTabSz="608803" rtl="0" eaLnBrk="1" fontAlgn="auto" latinLnBrk="0" hangingPunct="1">
              <a:lnSpc>
                <a:spcPct val="100000"/>
              </a:lnSpc>
              <a:spcBef>
                <a:spcPts val="0"/>
              </a:spcBef>
              <a:spcAft>
                <a:spcPts val="0"/>
              </a:spcAft>
              <a:buClr>
                <a:srgbClr val="99B67C"/>
              </a:buClr>
              <a:buSzTx/>
              <a:buFontTx/>
              <a:buNone/>
              <a:tabLst/>
              <a:defRPr/>
            </a:pPr>
            <a:r>
              <a:rPr kumimoji="1" lang="ja-JP" altLang="en-US" sz="7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各分野のサポーター（専門家）</a:t>
            </a:r>
            <a:r>
              <a:rPr kumimoji="1" lang="en-US" altLang="ja-JP" sz="7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7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名程度をプール</a:t>
            </a:r>
          </a:p>
        </p:txBody>
      </p:sp>
      <p:pic>
        <p:nvPicPr>
          <p:cNvPr id="52" name="グラフィックス 9">
            <a:extLst>
              <a:ext uri="{FF2B5EF4-FFF2-40B4-BE49-F238E27FC236}">
                <a16:creationId xmlns:a16="http://schemas.microsoft.com/office/drawing/2014/main" id="{03EAC9C6-919B-7B6F-1374-2CD17640D3C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27523" y="4889045"/>
            <a:ext cx="507564" cy="368403"/>
          </a:xfrm>
          <a:prstGeom prst="rect">
            <a:avLst/>
          </a:prstGeom>
        </p:spPr>
      </p:pic>
      <p:sp>
        <p:nvSpPr>
          <p:cNvPr id="53" name="テキスト ボックス 52">
            <a:extLst>
              <a:ext uri="{FF2B5EF4-FFF2-40B4-BE49-F238E27FC236}">
                <a16:creationId xmlns:a16="http://schemas.microsoft.com/office/drawing/2014/main" id="{459DF587-0880-3614-2281-808A976696F5}"/>
              </a:ext>
            </a:extLst>
          </p:cNvPr>
          <p:cNvSpPr txBox="1"/>
          <p:nvPr/>
        </p:nvSpPr>
        <p:spPr>
          <a:xfrm>
            <a:off x="6774680" y="4931024"/>
            <a:ext cx="12224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法規制対応・事業戦略・資金調達・国際展開 等</a:t>
            </a:r>
          </a:p>
        </p:txBody>
      </p:sp>
      <p:sp>
        <p:nvSpPr>
          <p:cNvPr id="54" name="正方形/長方形 53">
            <a:extLst>
              <a:ext uri="{FF2B5EF4-FFF2-40B4-BE49-F238E27FC236}">
                <a16:creationId xmlns:a16="http://schemas.microsoft.com/office/drawing/2014/main" id="{48C409F9-7DA1-802D-4468-780F60209C99}"/>
              </a:ext>
            </a:extLst>
          </p:cNvPr>
          <p:cNvSpPr/>
          <p:nvPr/>
        </p:nvSpPr>
        <p:spPr bwMode="gray">
          <a:xfrm>
            <a:off x="5385048" y="3077687"/>
            <a:ext cx="2432290" cy="1291320"/>
          </a:xfrm>
          <a:prstGeom prst="rect">
            <a:avLst/>
          </a:prstGeom>
          <a:solidFill>
            <a:srgbClr val="C9E7E7"/>
          </a:solidFill>
          <a:ln w="12700" cap="flat" cmpd="sng" algn="ctr">
            <a:noFill/>
            <a:prstDash val="solid"/>
            <a:miter lim="800000"/>
          </a:ln>
          <a:effectLst/>
        </p:spPr>
        <p:txBody>
          <a:bodyPr lIns="105747" tIns="70499" rIns="105747" bIns="70499" rtlCol="0" anchor="t">
            <a:no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br>
              <a:rPr kumimoji="0" lang="en-US" altLang="ja-JP" sz="800" b="0" i="0" u="none" strike="noStrike" kern="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br>
            <a:endParaRPr kumimoji="0" lang="ja-JP" altLang="en-US" sz="800" b="0" i="0" u="none" strike="noStrike" kern="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55" name="テキスト ボックス 54">
            <a:extLst>
              <a:ext uri="{FF2B5EF4-FFF2-40B4-BE49-F238E27FC236}">
                <a16:creationId xmlns:a16="http://schemas.microsoft.com/office/drawing/2014/main" id="{BA919D51-ECB2-4E4B-72E7-A71E1863C382}"/>
              </a:ext>
            </a:extLst>
          </p:cNvPr>
          <p:cNvSpPr txBox="1"/>
          <p:nvPr/>
        </p:nvSpPr>
        <p:spPr>
          <a:xfrm>
            <a:off x="5393255" y="3160691"/>
            <a:ext cx="249044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sng"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800" b="0" i="0" u="sng"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既存プログラムに加え</a:t>
            </a:r>
            <a:r>
              <a:rPr kumimoji="1" lang="ja-JP" altLang="en-US" sz="8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質の高い支援施策の拡充</a:t>
            </a:r>
            <a:endParaRPr kumimoji="1" lang="en-US" altLang="ja-JP" sz="8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8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アクセラレーションプログラム</a:t>
            </a:r>
            <a:endParaRPr kumimoji="1" lang="en-US" altLang="ja-JP" sz="8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シーズ開発促進支援プログラム</a:t>
            </a:r>
            <a:endParaRPr kumimoji="1" lang="en-US" altLang="ja-JP" sz="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en-US" altLang="ja-JP" sz="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成功事例の加速、実用化支援</a:t>
            </a:r>
            <a:r>
              <a:rPr kumimoji="1" lang="en-US" altLang="ja-JP" sz="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海外広報活動・</a:t>
            </a:r>
            <a:r>
              <a:rPr kumimoji="1" lang="ja-JP" altLang="en-US" sz="8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クラスター間の交流促進</a:t>
            </a:r>
            <a:endParaRPr kumimoji="1" lang="en-US" altLang="ja-JP" sz="8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en-US" altLang="ja-JP" sz="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エコシステム構築・海外展開支援</a:t>
            </a:r>
            <a:r>
              <a:rPr kumimoji="1" lang="en-US" altLang="ja-JP" sz="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8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　支援機関の</a:t>
            </a:r>
            <a:r>
              <a:rPr kumimoji="1" lang="en-US" altLang="ja-JP" sz="8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Hub</a:t>
            </a:r>
            <a:r>
              <a:rPr kumimoji="1" lang="ja-JP" altLang="en-US" sz="8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化・</a:t>
            </a:r>
            <a:r>
              <a:rPr kumimoji="1" lang="ja-JP" altLang="en-US" sz="8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ネットワーク形成</a:t>
            </a:r>
            <a:endParaRPr kumimoji="1" lang="en-US" altLang="ja-JP" sz="8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 　意見募集窓口の設置</a:t>
            </a:r>
            <a:endParaRPr kumimoji="1" lang="en-US" altLang="ja-JP" sz="8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en-US" altLang="ja-JP" sz="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800" b="0" i="1"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エコシステム構築</a:t>
            </a:r>
            <a:r>
              <a:rPr kumimoji="1" lang="en-US" altLang="ja-JP" sz="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p>
        </p:txBody>
      </p:sp>
      <p:sp>
        <p:nvSpPr>
          <p:cNvPr id="56" name="正方形/長方形 55">
            <a:extLst>
              <a:ext uri="{FF2B5EF4-FFF2-40B4-BE49-F238E27FC236}">
                <a16:creationId xmlns:a16="http://schemas.microsoft.com/office/drawing/2014/main" id="{FF66401D-6C95-E8DF-6B4A-AD10D17D11CE}"/>
              </a:ext>
            </a:extLst>
          </p:cNvPr>
          <p:cNvSpPr/>
          <p:nvPr/>
        </p:nvSpPr>
        <p:spPr bwMode="gray">
          <a:xfrm>
            <a:off x="4112951" y="4662040"/>
            <a:ext cx="1942012" cy="696370"/>
          </a:xfrm>
          <a:prstGeom prst="rect">
            <a:avLst/>
          </a:prstGeom>
          <a:solidFill>
            <a:srgbClr val="FEDFE1"/>
          </a:solidFill>
          <a:ln w="12700" cap="flat" cmpd="sng" algn="ctr">
            <a:noFill/>
            <a:prstDash val="solid"/>
            <a:miter lim="800000"/>
          </a:ln>
          <a:effectLst/>
        </p:spPr>
        <p:txBody>
          <a:bodyPr lIns="105747" tIns="70499" rIns="105747" bIns="70499" rtlCol="0" anchor="t">
            <a:no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700" b="0" i="0" u="none" strike="noStrike" kern="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医療系ベンチャーのワンストップ窓口として、</a:t>
            </a:r>
            <a:r>
              <a:rPr kumimoji="0" lang="en-US" altLang="ja-JP" sz="700" b="0" i="0" u="none" strike="noStrike" kern="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a:t>
            </a:r>
            <a:r>
              <a:rPr kumimoji="0" lang="ja-JP" altLang="en-US" sz="700" b="1" i="0" u="none" strike="noStrike" kern="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各種支援機関や支援プログラムの情報を一元管理、情報発信</a:t>
            </a:r>
            <a:r>
              <a:rPr kumimoji="0" lang="ja-JP" altLang="en-US" sz="700" b="1" i="0" u="none" strike="noStrike" kern="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a:t>
            </a:r>
            <a:br>
              <a:rPr kumimoji="0" lang="en-US" altLang="ja-JP" sz="700" b="1" i="0" u="none" strike="noStrike" kern="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br>
            <a:r>
              <a:rPr kumimoji="0" lang="ja-JP" altLang="en-US" sz="700" b="1" i="0" u="none" strike="noStrike" kern="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支援機関・支援者コミュニティを形成。</a:t>
            </a:r>
          </a:p>
        </p:txBody>
      </p:sp>
      <p:sp>
        <p:nvSpPr>
          <p:cNvPr id="57" name="角丸四角形 81">
            <a:extLst>
              <a:ext uri="{FF2B5EF4-FFF2-40B4-BE49-F238E27FC236}">
                <a16:creationId xmlns:a16="http://schemas.microsoft.com/office/drawing/2014/main" id="{08BD5145-45FE-9084-8711-124AD2045FE3}"/>
              </a:ext>
            </a:extLst>
          </p:cNvPr>
          <p:cNvSpPr/>
          <p:nvPr/>
        </p:nvSpPr>
        <p:spPr bwMode="gray">
          <a:xfrm>
            <a:off x="4225798" y="4461214"/>
            <a:ext cx="1444409" cy="223571"/>
          </a:xfrm>
          <a:prstGeom prst="roundRect">
            <a:avLst>
              <a:gd name="adj" fmla="val 17286"/>
            </a:avLst>
          </a:prstGeom>
          <a:solidFill>
            <a:schemeClr val="accent4">
              <a:lumMod val="90000"/>
            </a:schemeClr>
          </a:solidFill>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800" b="1" i="0" u="none" strike="noStrike" kern="1200" cap="none" spc="239" normalizeH="0" baseline="0" noProof="0">
                <a:ln>
                  <a:noFill/>
                </a:ln>
                <a:solidFill>
                  <a:srgbClr val="000000"/>
                </a:solidFill>
                <a:effectLst/>
                <a:uLnTx/>
                <a:uFillTx/>
                <a:latin typeface="メイリオ"/>
                <a:ea typeface="メイリオ"/>
                <a:cs typeface="Noto Sans CJK JP DemiLight" charset="-128"/>
              </a:rPr>
              <a:t>広報強化・</a:t>
            </a:r>
            <a:r>
              <a:rPr kumimoji="0" lang="en-US" altLang="ja-JP" sz="800" b="1" i="0" u="none" strike="noStrike" kern="1200" cap="none" spc="239" normalizeH="0" baseline="0" noProof="0">
                <a:ln>
                  <a:noFill/>
                </a:ln>
                <a:solidFill>
                  <a:srgbClr val="000000"/>
                </a:solidFill>
                <a:effectLst/>
                <a:uLnTx/>
                <a:uFillTx/>
                <a:latin typeface="メイリオ"/>
                <a:ea typeface="メイリオ"/>
                <a:cs typeface="Noto Sans CJK JP DemiLight" charset="-128"/>
              </a:rPr>
              <a:t>Hub</a:t>
            </a:r>
            <a:r>
              <a:rPr kumimoji="0" lang="ja-JP" altLang="en-US" sz="800" b="1" i="0" u="none" strike="noStrike" kern="1200" cap="none" spc="239" normalizeH="0" baseline="0" noProof="0">
                <a:ln>
                  <a:noFill/>
                </a:ln>
                <a:solidFill>
                  <a:srgbClr val="000000"/>
                </a:solidFill>
                <a:effectLst/>
                <a:uLnTx/>
                <a:uFillTx/>
                <a:latin typeface="メイリオ"/>
                <a:ea typeface="メイリオ"/>
                <a:cs typeface="Noto Sans CJK JP DemiLight" charset="-128"/>
              </a:rPr>
              <a:t>機能</a:t>
            </a:r>
          </a:p>
        </p:txBody>
      </p:sp>
      <p:sp>
        <p:nvSpPr>
          <p:cNvPr id="59" name="矢印: 右 58">
            <a:extLst>
              <a:ext uri="{FF2B5EF4-FFF2-40B4-BE49-F238E27FC236}">
                <a16:creationId xmlns:a16="http://schemas.microsoft.com/office/drawing/2014/main" id="{70497FD4-4C47-D441-8CE7-7B9A965C2B88}"/>
              </a:ext>
            </a:extLst>
          </p:cNvPr>
          <p:cNvSpPr/>
          <p:nvPr/>
        </p:nvSpPr>
        <p:spPr>
          <a:xfrm rot="16200000">
            <a:off x="5539098" y="5326417"/>
            <a:ext cx="456894" cy="401660"/>
          </a:xfrm>
          <a:prstGeom prst="rightArrow">
            <a:avLst/>
          </a:prstGeom>
          <a:solidFill>
            <a:srgbClr val="FFC000"/>
          </a:solidFill>
          <a:ln w="25400" cap="rnd" cmpd="sng" algn="ctr">
            <a:no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0" name="正方形/長方形 59">
            <a:extLst>
              <a:ext uri="{FF2B5EF4-FFF2-40B4-BE49-F238E27FC236}">
                <a16:creationId xmlns:a16="http://schemas.microsoft.com/office/drawing/2014/main" id="{FD778894-88FD-BFA2-B07D-5EC95C591EDA}"/>
              </a:ext>
            </a:extLst>
          </p:cNvPr>
          <p:cNvSpPr/>
          <p:nvPr/>
        </p:nvSpPr>
        <p:spPr bwMode="gray">
          <a:xfrm>
            <a:off x="5320216" y="5379629"/>
            <a:ext cx="847373" cy="318924"/>
          </a:xfrm>
          <a:prstGeom prst="rect">
            <a:avLst/>
          </a:prstGeom>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支援申込</a:t>
            </a:r>
            <a:endParaRPr kumimoji="1" lang="en-US" altLang="ja-JP" sz="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情報収集等</a:t>
            </a:r>
          </a:p>
        </p:txBody>
      </p:sp>
      <p:sp>
        <p:nvSpPr>
          <p:cNvPr id="61" name="角丸四角形 38">
            <a:extLst>
              <a:ext uri="{FF2B5EF4-FFF2-40B4-BE49-F238E27FC236}">
                <a16:creationId xmlns:a16="http://schemas.microsoft.com/office/drawing/2014/main" id="{65A593BC-A14C-DB56-D7F4-8992621CA34F}"/>
              </a:ext>
            </a:extLst>
          </p:cNvPr>
          <p:cNvSpPr/>
          <p:nvPr/>
        </p:nvSpPr>
        <p:spPr bwMode="gray">
          <a:xfrm>
            <a:off x="5497314" y="2924944"/>
            <a:ext cx="1219584" cy="223571"/>
          </a:xfrm>
          <a:prstGeom prst="roundRect">
            <a:avLst>
              <a:gd name="adj" fmla="val 13390"/>
            </a:avLst>
          </a:prstGeom>
          <a:solidFill>
            <a:srgbClr val="64B8B4"/>
          </a:solidFill>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900" b="1" i="0" u="none" strike="noStrike" kern="1200" cap="none" spc="239" normalizeH="0" baseline="0" noProof="0">
                <a:ln>
                  <a:noFill/>
                </a:ln>
                <a:solidFill>
                  <a:srgbClr val="FFFFFF"/>
                </a:solidFill>
                <a:effectLst/>
                <a:uLnTx/>
                <a:uFillTx/>
                <a:latin typeface="メイリオ"/>
                <a:ea typeface="メイリオ"/>
                <a:cs typeface="Noto Sans CJK JP DemiLight" charset="-128"/>
              </a:rPr>
              <a:t>支援プログラム</a:t>
            </a:r>
          </a:p>
        </p:txBody>
      </p:sp>
      <p:sp>
        <p:nvSpPr>
          <p:cNvPr id="69" name="矢印: 右 68">
            <a:extLst>
              <a:ext uri="{FF2B5EF4-FFF2-40B4-BE49-F238E27FC236}">
                <a16:creationId xmlns:a16="http://schemas.microsoft.com/office/drawing/2014/main" id="{4B31B416-A4D0-8312-E1F0-92A88A538C98}"/>
              </a:ext>
            </a:extLst>
          </p:cNvPr>
          <p:cNvSpPr/>
          <p:nvPr/>
        </p:nvSpPr>
        <p:spPr>
          <a:xfrm rot="5400000">
            <a:off x="6067738" y="5362710"/>
            <a:ext cx="457922" cy="401660"/>
          </a:xfrm>
          <a:prstGeom prst="rightArrow">
            <a:avLst/>
          </a:prstGeom>
          <a:solidFill>
            <a:srgbClr val="FFC000"/>
          </a:solidFill>
          <a:ln w="25400" cap="rnd" cmpd="sng" algn="ctr">
            <a:no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0" name="正方形/長方形 69">
            <a:extLst>
              <a:ext uri="{FF2B5EF4-FFF2-40B4-BE49-F238E27FC236}">
                <a16:creationId xmlns:a16="http://schemas.microsoft.com/office/drawing/2014/main" id="{E1FA4437-61C6-A2F9-8F52-5BE2F8F08509}"/>
              </a:ext>
            </a:extLst>
          </p:cNvPr>
          <p:cNvSpPr/>
          <p:nvPr/>
        </p:nvSpPr>
        <p:spPr bwMode="gray">
          <a:xfrm>
            <a:off x="6094192" y="5482693"/>
            <a:ext cx="403415" cy="195814"/>
          </a:xfrm>
          <a:prstGeom prst="rect">
            <a:avLst/>
          </a:prstGeom>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支援</a:t>
            </a:r>
          </a:p>
        </p:txBody>
      </p:sp>
      <p:sp>
        <p:nvSpPr>
          <p:cNvPr id="71" name="角丸四角形 28">
            <a:extLst>
              <a:ext uri="{FF2B5EF4-FFF2-40B4-BE49-F238E27FC236}">
                <a16:creationId xmlns:a16="http://schemas.microsoft.com/office/drawing/2014/main" id="{8CC8CAF4-C82C-AA07-5879-EC639C4688D1}"/>
              </a:ext>
            </a:extLst>
          </p:cNvPr>
          <p:cNvSpPr/>
          <p:nvPr/>
        </p:nvSpPr>
        <p:spPr bwMode="gray">
          <a:xfrm>
            <a:off x="8215277" y="5037360"/>
            <a:ext cx="1465469" cy="327273"/>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1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３ 実施主体等</a:t>
            </a:r>
          </a:p>
        </p:txBody>
      </p:sp>
      <p:sp>
        <p:nvSpPr>
          <p:cNvPr id="72" name="テキスト ボックス 71">
            <a:extLst>
              <a:ext uri="{FF2B5EF4-FFF2-40B4-BE49-F238E27FC236}">
                <a16:creationId xmlns:a16="http://schemas.microsoft.com/office/drawing/2014/main" id="{F83D8AAE-177F-2C43-2620-289A93F5AECA}"/>
              </a:ext>
            </a:extLst>
          </p:cNvPr>
          <p:cNvSpPr txBox="1"/>
          <p:nvPr/>
        </p:nvSpPr>
        <p:spPr>
          <a:xfrm>
            <a:off x="3812165" y="6048166"/>
            <a:ext cx="935258" cy="216024"/>
          </a:xfrm>
          <a:prstGeom prst="roundRect">
            <a:avLst>
              <a:gd name="adj" fmla="val 50000"/>
            </a:avLst>
          </a:prstGeom>
          <a:solidFill>
            <a:srgbClr val="00B050"/>
          </a:solidFill>
          <a:ln>
            <a:noFill/>
          </a:ln>
        </p:spPr>
        <p:txBody>
          <a:bodyPr wrap="square" lIns="36000" tIns="18000" rIns="36000" bIns="18000" rtlCol="0" anchor="ctr" anchorCtr="0">
            <a:noAutofit/>
          </a:bodyPr>
          <a:lstStyle/>
          <a:p>
            <a:pPr marL="0" marR="0" lvl="0" indent="0" algn="ctr" defTabSz="60880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海外ベンチャー</a:t>
            </a:r>
          </a:p>
        </p:txBody>
      </p:sp>
      <p:pic>
        <p:nvPicPr>
          <p:cNvPr id="73" name="図 72">
            <a:extLst>
              <a:ext uri="{FF2B5EF4-FFF2-40B4-BE49-F238E27FC236}">
                <a16:creationId xmlns:a16="http://schemas.microsoft.com/office/drawing/2014/main" id="{BB7479E6-5D69-729B-9C0B-6D5BC3893F5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4577484" y="6264190"/>
            <a:ext cx="553344" cy="415008"/>
          </a:xfrm>
          <a:prstGeom prst="rect">
            <a:avLst/>
          </a:prstGeom>
        </p:spPr>
      </p:pic>
      <p:sp>
        <p:nvSpPr>
          <p:cNvPr id="74" name="四角形: 角を丸くする 4">
            <a:extLst>
              <a:ext uri="{FF2B5EF4-FFF2-40B4-BE49-F238E27FC236}">
                <a16:creationId xmlns:a16="http://schemas.microsoft.com/office/drawing/2014/main" id="{BFE72C71-F5E3-ACD6-8E81-3E22B976BDE0}"/>
              </a:ext>
            </a:extLst>
          </p:cNvPr>
          <p:cNvSpPr>
            <a:spLocks/>
          </p:cNvSpPr>
          <p:nvPr/>
        </p:nvSpPr>
        <p:spPr>
          <a:xfrm>
            <a:off x="3783950" y="5732278"/>
            <a:ext cx="1421069" cy="1001778"/>
          </a:xfrm>
          <a:prstGeom prst="roundRect">
            <a:avLst>
              <a:gd name="adj" fmla="val 11637"/>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08803" rtl="0" eaLnBrk="1" fontAlgn="auto" latinLnBrk="0" hangingPunct="1">
              <a:lnSpc>
                <a:spcPct val="100000"/>
              </a:lnSpc>
              <a:spcBef>
                <a:spcPts val="0"/>
              </a:spcBef>
              <a:spcAft>
                <a:spcPts val="0"/>
              </a:spcAft>
              <a:buClrTx/>
              <a:buSzTx/>
              <a:buFontTx/>
              <a:buNone/>
              <a:tabLst/>
              <a:defRPr/>
            </a:pPr>
            <a:endParaRPr kumimoji="1" lang="en-GB"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8" name="テキスト ボックス 77">
            <a:extLst>
              <a:ext uri="{FF2B5EF4-FFF2-40B4-BE49-F238E27FC236}">
                <a16:creationId xmlns:a16="http://schemas.microsoft.com/office/drawing/2014/main" id="{3B077968-C49B-73C2-C190-C76DE91DF5F7}"/>
              </a:ext>
            </a:extLst>
          </p:cNvPr>
          <p:cNvSpPr txBox="1"/>
          <p:nvPr/>
        </p:nvSpPr>
        <p:spPr>
          <a:xfrm>
            <a:off x="100408" y="2780928"/>
            <a:ext cx="3682708" cy="40010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・アカデミアによる基礎研究以降、</a:t>
            </a:r>
            <a:r>
              <a:rPr kumimoji="1"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VC</a:t>
            </a: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から資金調達するまで　</a:t>
            </a:r>
            <a:br>
              <a:rPr kumimoji="1"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の死の谷を越えるため、</a:t>
            </a:r>
            <a:r>
              <a:rPr kumimoji="1" lang="ja-JP" altLang="en-US"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製薬企業や</a:t>
            </a:r>
            <a:r>
              <a:rPr kumimoji="1" lang="en-US" altLang="ja-JP"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VC</a:t>
            </a:r>
            <a:r>
              <a:rPr kumimoji="1" lang="ja-JP" altLang="en-US"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との意見交換を通じ</a:t>
            </a:r>
            <a:br>
              <a:rPr kumimoji="1" lang="en-US" altLang="ja-JP"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て開発プロセスの最適化を図る</a:t>
            </a: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とともに、</a:t>
            </a:r>
            <a:r>
              <a:rPr kumimoji="1" lang="ja-JP" altLang="en-US"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海外人材も含む</a:t>
            </a:r>
            <a:br>
              <a:rPr kumimoji="1" lang="en-US" altLang="ja-JP"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br>
            <a:r>
              <a:rPr kumimoji="1" lang="ja-JP" altLang="en-US" sz="1000" b="1" i="1"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アクセラレーターによる支援を提供する</a:t>
            </a: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・海外エコシステムとの接続強化のため、</a:t>
            </a:r>
            <a:r>
              <a:rPr kumimoji="1" lang="ja-JP" altLang="en-US"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海外でのイベント</a:t>
            </a:r>
            <a:endParaRPr kumimoji="1" lang="en-US" altLang="ja-JP"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開催、海外</a:t>
            </a:r>
            <a:r>
              <a:rPr kumimoji="1" lang="en-US" altLang="ja-JP"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VC</a:t>
            </a:r>
            <a:r>
              <a:rPr kumimoji="1" lang="ja-JP" altLang="en-US"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とのマッチングや、創薬人材のネット</a:t>
            </a:r>
            <a:br>
              <a:rPr kumimoji="1" lang="en-US" altLang="ja-JP"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br>
            <a:r>
              <a:rPr kumimoji="1" lang="ja-JP" altLang="en-US" sz="10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ワークを有する者が国内外クラスターを巡回訪問しクラ</a:t>
            </a:r>
            <a:br>
              <a:rPr kumimoji="1" lang="en-US" altLang="ja-JP" sz="10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br>
            <a:r>
              <a:rPr kumimoji="1" lang="ja-JP" altLang="en-US" sz="10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スター間の連携・交流を促進する</a:t>
            </a: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とともに、</a:t>
            </a:r>
            <a:r>
              <a:rPr kumimoji="1" lang="ja-JP" altLang="en-US"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日本の薬価・</a:t>
            </a:r>
            <a:br>
              <a:rPr kumimoji="1" lang="en-US" altLang="ja-JP"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薬事規制等について海外広報活動を実施する。</a:t>
            </a:r>
            <a:endParaRPr kumimoji="1" lang="en-US" altLang="ja-JP"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・医療系ベンチャー振興施策の中心となっている</a:t>
            </a:r>
            <a:r>
              <a:rPr kumimoji="1"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MEDISO</a:t>
            </a: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事</a:t>
            </a:r>
            <a:br>
              <a:rPr kumimoji="1"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業を</a:t>
            </a:r>
            <a:r>
              <a:rPr kumimoji="1" lang="ja-JP" altLang="en-US"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「医療系ベンチャー支援機関の</a:t>
            </a:r>
            <a:r>
              <a:rPr kumimoji="1" lang="en-US" altLang="ja-JP"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Hub</a:t>
            </a:r>
            <a:r>
              <a:rPr kumimoji="1" lang="ja-JP" altLang="en-US"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として機能する　</a:t>
            </a:r>
            <a:br>
              <a:rPr kumimoji="1"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ことを目指すとともに、</a:t>
            </a:r>
            <a:r>
              <a:rPr kumimoji="1" lang="ja-JP" altLang="en-US"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ネットワーク形成のために月例交</a:t>
            </a:r>
            <a:br>
              <a:rPr kumimoji="1" lang="en-US" altLang="ja-JP"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br>
            <a:r>
              <a:rPr kumimoji="1" lang="ja-JP" altLang="en-US" sz="10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流会を実施する</a:t>
            </a:r>
            <a:r>
              <a:rPr kumimoji="1" lang="ja-JP" altLang="en-US"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en-US" altLang="ja-JP"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・アカデミア・ベンチャーから、薬事・保険・研究開発・ベ</a:t>
            </a:r>
            <a:br>
              <a:rPr kumimoji="1"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ンチャー振興等に関する</a:t>
            </a:r>
            <a:r>
              <a:rPr kumimoji="1" lang="ja-JP" altLang="en-US"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意見を受け付けるとともに、具体</a:t>
            </a:r>
            <a:br>
              <a:rPr kumimoji="1" lang="en-US" altLang="ja-JP"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的な解決策を検討するための</a:t>
            </a:r>
            <a:r>
              <a:rPr kumimoji="1" lang="en-US" altLang="ja-JP"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WG</a:t>
            </a:r>
            <a:r>
              <a:rPr kumimoji="1" lang="ja-JP" altLang="en-US"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を開催。</a:t>
            </a:r>
            <a:endParaRPr kumimoji="1" lang="en-US" altLang="ja-JP"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・創薬エコシステム育成施策の方針や進捗状況について、</a:t>
            </a:r>
            <a:r>
              <a:rPr kumimoji="1" lang="ja-JP" altLang="en-US"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外　</a:t>
            </a:r>
            <a:endParaRPr kumimoji="1" lang="en-US" altLang="ja-JP"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1000" b="1" i="0" u="sng"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資系企業のニーズも踏まえて</a:t>
            </a: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議論を行う。</a:t>
            </a:r>
            <a:endParaRPr kumimoji="1"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9" name="テキスト ボックス 78">
            <a:extLst>
              <a:ext uri="{FF2B5EF4-FFF2-40B4-BE49-F238E27FC236}">
                <a16:creationId xmlns:a16="http://schemas.microsoft.com/office/drawing/2014/main" id="{C3624449-AC9D-F7EA-5191-E71C628AD773}"/>
              </a:ext>
            </a:extLst>
          </p:cNvPr>
          <p:cNvSpPr txBox="1"/>
          <p:nvPr/>
        </p:nvSpPr>
        <p:spPr>
          <a:xfrm>
            <a:off x="3828605" y="5788752"/>
            <a:ext cx="932814" cy="216024"/>
          </a:xfrm>
          <a:prstGeom prst="roundRect">
            <a:avLst>
              <a:gd name="adj" fmla="val 50000"/>
            </a:avLst>
          </a:prstGeom>
          <a:solidFill>
            <a:srgbClr val="00B050"/>
          </a:solidFill>
          <a:ln>
            <a:noFill/>
          </a:ln>
        </p:spPr>
        <p:txBody>
          <a:bodyPr wrap="square" lIns="36000" tIns="18000" rIns="36000" bIns="18000" rtlCol="0" anchor="ctr" anchorCtr="0">
            <a:noAutofit/>
          </a:bodyPr>
          <a:lstStyle/>
          <a:p>
            <a:pPr marL="0" marR="0" lvl="0" indent="0" algn="ctr" defTabSz="60880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海外エコシステム</a:t>
            </a:r>
          </a:p>
        </p:txBody>
      </p:sp>
      <p:sp>
        <p:nvSpPr>
          <p:cNvPr id="84" name="矢印: 左右 83">
            <a:extLst>
              <a:ext uri="{FF2B5EF4-FFF2-40B4-BE49-F238E27FC236}">
                <a16:creationId xmlns:a16="http://schemas.microsoft.com/office/drawing/2014/main" id="{272B78F7-996F-AAEC-9A75-8B51125831AF}"/>
              </a:ext>
            </a:extLst>
          </p:cNvPr>
          <p:cNvSpPr/>
          <p:nvPr/>
        </p:nvSpPr>
        <p:spPr>
          <a:xfrm rot="16200000">
            <a:off x="4615934" y="5382966"/>
            <a:ext cx="514772" cy="349454"/>
          </a:xfrm>
          <a:prstGeom prst="leftRightArrow">
            <a:avLst>
              <a:gd name="adj1" fmla="val 50000"/>
              <a:gd name="adj2" fmla="val 40914"/>
            </a:avLst>
          </a:prstGeom>
          <a:solidFill>
            <a:srgbClr val="FFC000"/>
          </a:solidFill>
          <a:ln w="25400" cap="rnd" cmpd="sng" algn="ctr">
            <a:no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0" name="正方形/長方形 79">
            <a:extLst>
              <a:ext uri="{FF2B5EF4-FFF2-40B4-BE49-F238E27FC236}">
                <a16:creationId xmlns:a16="http://schemas.microsoft.com/office/drawing/2014/main" id="{7109EA41-7CD5-5052-569D-E62003120E86}"/>
              </a:ext>
            </a:extLst>
          </p:cNvPr>
          <p:cNvSpPr/>
          <p:nvPr/>
        </p:nvSpPr>
        <p:spPr bwMode="gray">
          <a:xfrm>
            <a:off x="4333542" y="5482693"/>
            <a:ext cx="1051106" cy="195814"/>
          </a:xfrm>
          <a:prstGeom prst="rect">
            <a:avLst/>
          </a:prstGeom>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支援連携強化</a:t>
            </a:r>
          </a:p>
        </p:txBody>
      </p:sp>
      <p:pic>
        <p:nvPicPr>
          <p:cNvPr id="85" name="グラフィックス 9" descr="男性 単色塗りつぶし">
            <a:extLst>
              <a:ext uri="{FF2B5EF4-FFF2-40B4-BE49-F238E27FC236}">
                <a16:creationId xmlns:a16="http://schemas.microsoft.com/office/drawing/2014/main" id="{EC72834B-6029-0AF6-51F0-CDC688DD4F5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bwMode="gray">
          <a:xfrm>
            <a:off x="6934987" y="6111325"/>
            <a:ext cx="396151" cy="353425"/>
          </a:xfrm>
          <a:prstGeom prst="rect">
            <a:avLst/>
          </a:prstGeom>
        </p:spPr>
      </p:pic>
      <p:pic>
        <p:nvPicPr>
          <p:cNvPr id="89" name="グラフィックス 9" descr="男性 単色塗りつぶし">
            <a:extLst>
              <a:ext uri="{FF2B5EF4-FFF2-40B4-BE49-F238E27FC236}">
                <a16:creationId xmlns:a16="http://schemas.microsoft.com/office/drawing/2014/main" id="{442C1E98-506F-8567-5211-640EA5D2B7C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bwMode="gray">
          <a:xfrm>
            <a:off x="6744102" y="6097972"/>
            <a:ext cx="396151" cy="353425"/>
          </a:xfrm>
          <a:prstGeom prst="rect">
            <a:avLst/>
          </a:prstGeom>
        </p:spPr>
      </p:pic>
      <p:pic>
        <p:nvPicPr>
          <p:cNvPr id="90" name="グラフィックス 6" descr="都市 単色塗りつぶし">
            <a:extLst>
              <a:ext uri="{FF2B5EF4-FFF2-40B4-BE49-F238E27FC236}">
                <a16:creationId xmlns:a16="http://schemas.microsoft.com/office/drawing/2014/main" id="{F85B80BF-320B-16B7-E2F3-6DC88C04864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bwMode="gray">
          <a:xfrm>
            <a:off x="7495262" y="6170336"/>
            <a:ext cx="654579" cy="583982"/>
          </a:xfrm>
          <a:prstGeom prst="rect">
            <a:avLst/>
          </a:prstGeom>
        </p:spPr>
      </p:pic>
      <p:pic>
        <p:nvPicPr>
          <p:cNvPr id="91" name="グラフィックス 9" descr="男性 単色塗りつぶし">
            <a:extLst>
              <a:ext uri="{FF2B5EF4-FFF2-40B4-BE49-F238E27FC236}">
                <a16:creationId xmlns:a16="http://schemas.microsoft.com/office/drawing/2014/main" id="{CC3BB728-8EF5-9E2B-40B5-AE21D74B0DE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bwMode="gray">
          <a:xfrm>
            <a:off x="7113125" y="6101422"/>
            <a:ext cx="396151" cy="353425"/>
          </a:xfrm>
          <a:prstGeom prst="rect">
            <a:avLst/>
          </a:prstGeom>
        </p:spPr>
      </p:pic>
      <p:sp>
        <p:nvSpPr>
          <p:cNvPr id="92" name="Rectangle 20">
            <a:extLst>
              <a:ext uri="{FF2B5EF4-FFF2-40B4-BE49-F238E27FC236}">
                <a16:creationId xmlns:a16="http://schemas.microsoft.com/office/drawing/2014/main" id="{DDFD3C54-729E-5553-3A3A-2598FF394363}"/>
              </a:ext>
            </a:extLst>
          </p:cNvPr>
          <p:cNvSpPr>
            <a:spLocks noChangeArrowheads="1"/>
          </p:cNvSpPr>
          <p:nvPr/>
        </p:nvSpPr>
        <p:spPr bwMode="gray">
          <a:xfrm>
            <a:off x="6759032" y="5731314"/>
            <a:ext cx="1290964" cy="318630"/>
          </a:xfrm>
          <a:prstGeom prst="roundRect">
            <a:avLst>
              <a:gd name="adj" fmla="val 50000"/>
            </a:avLst>
          </a:prstGeom>
          <a:solidFill>
            <a:srgbClr val="3B81BF"/>
          </a:solidFill>
          <a:ln>
            <a:noFill/>
          </a:ln>
          <a:effectLst/>
        </p:spPr>
        <p:txBody>
          <a:bodyPr wrap="square" lIns="72000" tIns="36000" rIns="72000" bIns="36000" anchor="ctr">
            <a:spAutoFit/>
          </a:bodyPr>
          <a:lstStyle/>
          <a:p>
            <a:pPr marL="0" marR="0" lvl="0" indent="0" algn="ctr" defTabSz="608803" rtl="0" eaLnBrk="1" fontAlgn="auto" latinLnBrk="0" hangingPunct="1">
              <a:lnSpc>
                <a:spcPct val="100000"/>
              </a:lnSpc>
              <a:spcBef>
                <a:spcPts val="0"/>
              </a:spcBef>
              <a:spcAft>
                <a:spcPts val="0"/>
              </a:spcAft>
              <a:buClr>
                <a:srgbClr val="99B67C"/>
              </a:buClr>
              <a:buSzTx/>
              <a:buFontTx/>
              <a:buNone/>
              <a:tabLst/>
              <a:defRPr/>
            </a:pPr>
            <a:r>
              <a:rPr kumimoji="1" lang="ja-JP" altLang="en-US" sz="10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支援者・支援団体</a:t>
            </a:r>
            <a:endParaRPr kumimoji="1" lang="en-US" altLang="ja-JP" sz="10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6" name="図 85">
            <a:extLst>
              <a:ext uri="{FF2B5EF4-FFF2-40B4-BE49-F238E27FC236}">
                <a16:creationId xmlns:a16="http://schemas.microsoft.com/office/drawing/2014/main" id="{D250586B-9E00-A8CC-4EA6-4FBDC5142585}"/>
              </a:ext>
            </a:extLst>
          </p:cNvPr>
          <p:cNvPicPr>
            <a:picLocks noChangeAspect="1"/>
          </p:cNvPicPr>
          <p:nvPr/>
        </p:nvPicPr>
        <p:blipFill>
          <a:blip r:embed="rId18" cstate="print">
            <a:duotone>
              <a:schemeClr val="accent1">
                <a:shade val="45000"/>
                <a:satMod val="135000"/>
              </a:schemeClr>
              <a:prstClr val="white"/>
            </a:duotone>
            <a:alphaModFix amt="80000"/>
            <a:extLst>
              <a:ext uri="{28A0092B-C50C-407E-A947-70E740481C1C}">
                <a14:useLocalDpi xmlns:a14="http://schemas.microsoft.com/office/drawing/2010/main" val="0"/>
              </a:ext>
            </a:extLst>
          </a:blip>
          <a:stretch>
            <a:fillRect/>
          </a:stretch>
        </p:blipFill>
        <p:spPr bwMode="gray">
          <a:xfrm>
            <a:off x="6894862" y="6080156"/>
            <a:ext cx="982131" cy="924602"/>
          </a:xfrm>
          <a:prstGeom prst="rect">
            <a:avLst/>
          </a:prstGeom>
        </p:spPr>
      </p:pic>
      <p:sp>
        <p:nvSpPr>
          <p:cNvPr id="94" name="矢印: 右 93">
            <a:extLst>
              <a:ext uri="{FF2B5EF4-FFF2-40B4-BE49-F238E27FC236}">
                <a16:creationId xmlns:a16="http://schemas.microsoft.com/office/drawing/2014/main" id="{A2C8F459-E2B4-B7CF-079B-098F437C4B08}"/>
              </a:ext>
            </a:extLst>
          </p:cNvPr>
          <p:cNvSpPr/>
          <p:nvPr/>
        </p:nvSpPr>
        <p:spPr>
          <a:xfrm rot="16200000">
            <a:off x="3924579" y="5341717"/>
            <a:ext cx="464394" cy="401660"/>
          </a:xfrm>
          <a:prstGeom prst="rightArrow">
            <a:avLst/>
          </a:prstGeom>
          <a:solidFill>
            <a:srgbClr val="FFC000"/>
          </a:solidFill>
          <a:ln w="25400" cap="rnd" cmpd="sng" algn="ctr">
            <a:no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5" name="正方形/長方形 94">
            <a:extLst>
              <a:ext uri="{FF2B5EF4-FFF2-40B4-BE49-F238E27FC236}">
                <a16:creationId xmlns:a16="http://schemas.microsoft.com/office/drawing/2014/main" id="{3FE22197-3DCF-F764-2A66-96A92C908984}"/>
              </a:ext>
            </a:extLst>
          </p:cNvPr>
          <p:cNvSpPr/>
          <p:nvPr/>
        </p:nvSpPr>
        <p:spPr bwMode="gray">
          <a:xfrm>
            <a:off x="3838994" y="5482693"/>
            <a:ext cx="608853" cy="195814"/>
          </a:xfrm>
          <a:prstGeom prst="rect">
            <a:avLst/>
          </a:prstGeom>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広報活動</a:t>
            </a:r>
          </a:p>
        </p:txBody>
      </p:sp>
      <p:sp>
        <p:nvSpPr>
          <p:cNvPr id="96" name="矢印: 左右 95">
            <a:extLst>
              <a:ext uri="{FF2B5EF4-FFF2-40B4-BE49-F238E27FC236}">
                <a16:creationId xmlns:a16="http://schemas.microsoft.com/office/drawing/2014/main" id="{3F3D714B-F787-0024-97D3-D98FDBD38044}"/>
              </a:ext>
            </a:extLst>
          </p:cNvPr>
          <p:cNvSpPr/>
          <p:nvPr/>
        </p:nvSpPr>
        <p:spPr>
          <a:xfrm rot="16200000">
            <a:off x="7093906" y="5345828"/>
            <a:ext cx="484282" cy="360000"/>
          </a:xfrm>
          <a:prstGeom prst="leftRightArrow">
            <a:avLst>
              <a:gd name="adj1" fmla="val 50000"/>
              <a:gd name="adj2" fmla="val 32361"/>
            </a:avLst>
          </a:prstGeom>
          <a:solidFill>
            <a:srgbClr val="FFC000"/>
          </a:solidFill>
          <a:ln w="25400" cap="rnd" cmpd="sng" algn="ctr">
            <a:no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8" name="正方形/長方形 67">
            <a:extLst>
              <a:ext uri="{FF2B5EF4-FFF2-40B4-BE49-F238E27FC236}">
                <a16:creationId xmlns:a16="http://schemas.microsoft.com/office/drawing/2014/main" id="{C973E938-6E46-AC32-90F7-BC9D61BA5EA2}"/>
              </a:ext>
            </a:extLst>
          </p:cNvPr>
          <p:cNvSpPr/>
          <p:nvPr/>
        </p:nvSpPr>
        <p:spPr bwMode="gray">
          <a:xfrm>
            <a:off x="7042076" y="5482693"/>
            <a:ext cx="597316" cy="195814"/>
          </a:xfrm>
          <a:prstGeom prst="rect">
            <a:avLst/>
          </a:prstGeom>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連携</a:t>
            </a:r>
          </a:p>
        </p:txBody>
      </p:sp>
      <p:sp>
        <p:nvSpPr>
          <p:cNvPr id="6" name="角丸四角形 38">
            <a:extLst>
              <a:ext uri="{FF2B5EF4-FFF2-40B4-BE49-F238E27FC236}">
                <a16:creationId xmlns:a16="http://schemas.microsoft.com/office/drawing/2014/main" id="{9B5DCAF9-1DF1-AE8B-AE4D-6A54A6AC72FE}"/>
              </a:ext>
            </a:extLst>
          </p:cNvPr>
          <p:cNvSpPr/>
          <p:nvPr/>
        </p:nvSpPr>
        <p:spPr bwMode="gray">
          <a:xfrm>
            <a:off x="8346743" y="3140098"/>
            <a:ext cx="1147576" cy="254536"/>
          </a:xfrm>
          <a:prstGeom prst="roundRect">
            <a:avLst>
              <a:gd name="adj" fmla="val 13390"/>
            </a:avLst>
          </a:prstGeom>
          <a:solidFill>
            <a:schemeClr val="accent5">
              <a:lumMod val="50000"/>
            </a:schemeClr>
          </a:solidFill>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900" b="1" i="0" u="none" strike="noStrike" kern="1200" cap="none" spc="239" normalizeH="0" baseline="0" noProof="0">
                <a:ln>
                  <a:noFill/>
                </a:ln>
                <a:solidFill>
                  <a:srgbClr val="FFFFFF"/>
                </a:solidFill>
                <a:effectLst/>
                <a:uLnTx/>
                <a:uFillTx/>
                <a:latin typeface="メイリオ"/>
                <a:ea typeface="メイリオ"/>
                <a:cs typeface="Noto Sans CJK JP DemiLight" charset="-128"/>
              </a:rPr>
              <a:t>官民協議会</a:t>
            </a:r>
          </a:p>
        </p:txBody>
      </p:sp>
      <p:sp>
        <p:nvSpPr>
          <p:cNvPr id="63" name="テキスト ボックス 62">
            <a:extLst>
              <a:ext uri="{FF2B5EF4-FFF2-40B4-BE49-F238E27FC236}">
                <a16:creationId xmlns:a16="http://schemas.microsoft.com/office/drawing/2014/main" id="{AFCAA723-0DFB-0BB7-FA01-4D797DF2559A}"/>
              </a:ext>
            </a:extLst>
          </p:cNvPr>
          <p:cNvSpPr txBox="1"/>
          <p:nvPr/>
        </p:nvSpPr>
        <p:spPr bwMode="gray">
          <a:xfrm>
            <a:off x="3957614" y="2733045"/>
            <a:ext cx="1459682" cy="240175"/>
          </a:xfrm>
          <a:prstGeom prst="rect">
            <a:avLst/>
          </a:prstGeom>
          <a:solidFill>
            <a:srgbClr val="FF0000"/>
          </a:solidFill>
        </p:spPr>
        <p:txBody>
          <a:bodyPr wrap="square" lIns="90000" tIns="46800" rIns="90000" bIns="46800" rtlCol="0" anchor="ctr" anchorCtr="0">
            <a:noAutofit/>
          </a:bodyPr>
          <a:lstStyle/>
          <a:p>
            <a:pPr marL="0" marR="0" lvl="0" indent="0" algn="ctr" defTabSz="457200" rtl="0" eaLnBrk="1" fontAlgn="auto" latinLnBrk="0" hangingPunct="1">
              <a:lnSpc>
                <a:spcPts val="1000"/>
              </a:lnSpc>
              <a:spcBef>
                <a:spcPts val="0"/>
              </a:spcBef>
              <a:spcAft>
                <a:spcPts val="0"/>
              </a:spcAft>
              <a:buClrTx/>
              <a:buSzTx/>
              <a:buFontTx/>
              <a:buNone/>
              <a:tabLst>
                <a:tab pos="3592513" algn="r"/>
              </a:tabLst>
              <a:defRPr/>
            </a:pPr>
            <a:r>
              <a:rPr kumimoji="1" lang="ja-JP" altLang="en-US" sz="10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トータルサポート事業</a:t>
            </a:r>
            <a:endParaRPr kumimoji="1" lang="en-US" altLang="zh-TW" sz="10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76" name="テキスト ボックス 75">
            <a:extLst>
              <a:ext uri="{FF2B5EF4-FFF2-40B4-BE49-F238E27FC236}">
                <a16:creationId xmlns:a16="http://schemas.microsoft.com/office/drawing/2014/main" id="{F8F18C24-EF0F-3455-E269-BDD049656712}"/>
              </a:ext>
            </a:extLst>
          </p:cNvPr>
          <p:cNvSpPr txBox="1"/>
          <p:nvPr/>
        </p:nvSpPr>
        <p:spPr bwMode="gray">
          <a:xfrm>
            <a:off x="8217912" y="3530642"/>
            <a:ext cx="1460198" cy="1748500"/>
          </a:xfrm>
          <a:prstGeom prst="rect">
            <a:avLst/>
          </a:prstGeom>
          <a:noFill/>
        </p:spPr>
        <p:txBody>
          <a:bodyPr wrap="square" lIns="90000" tIns="46800" rIns="90000" bIns="46800" rtlCol="0" anchor="t" anchorCtr="0">
            <a:noAutofit/>
          </a:bodyPr>
          <a:lstStyle/>
          <a:p>
            <a:pPr marL="0" marR="0" lvl="0" indent="0" algn="l" defTabSz="457200" rtl="0" eaLnBrk="1" fontAlgn="auto" latinLnBrk="0" hangingPunct="1">
              <a:lnSpc>
                <a:spcPts val="1000"/>
              </a:lnSpc>
              <a:spcBef>
                <a:spcPts val="0"/>
              </a:spcBef>
              <a:spcAft>
                <a:spcPts val="0"/>
              </a:spcAft>
              <a:buClrTx/>
              <a:buSzTx/>
              <a:buFontTx/>
              <a:buNone/>
              <a:tabLst>
                <a:tab pos="3592513" algn="r"/>
              </a:tabLst>
              <a:defRPr/>
            </a:pPr>
            <a:r>
              <a:rPr kumimoji="1" lang="ja-JP" altLang="en-US" sz="10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官民協議会の議論に基づく創薬エコシステム育成施策の実現施策の継続により、外資系企業・外国資金等を呼び込み、海外の実用化ノウハウを有するアクセラレーター人材を確保し、育成する。</a:t>
            </a:r>
            <a:endParaRPr kumimoji="1" lang="en-US" altLang="zh-TW" sz="1000" b="1" i="0" u="sng"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tab pos="3592513" algn="r"/>
              </a:tabLst>
              <a:defRPr/>
            </a:pPr>
            <a:endParaRPr kumimoji="1" lang="en-US" altLang="zh-TW" sz="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6" name="四角形: 角を丸くする 15">
            <a:extLst>
              <a:ext uri="{FF2B5EF4-FFF2-40B4-BE49-F238E27FC236}">
                <a16:creationId xmlns:a16="http://schemas.microsoft.com/office/drawing/2014/main" id="{DD48666D-73BC-6FB5-C9D5-547732AE41C9}"/>
              </a:ext>
            </a:extLst>
          </p:cNvPr>
          <p:cNvSpPr/>
          <p:nvPr/>
        </p:nvSpPr>
        <p:spPr>
          <a:xfrm>
            <a:off x="8197928" y="2886713"/>
            <a:ext cx="1480119" cy="2080035"/>
          </a:xfrm>
          <a:prstGeom prst="roundRect">
            <a:avLst>
              <a:gd name="adj" fmla="val 5918"/>
            </a:avLst>
          </a:prstGeom>
          <a:noFill/>
          <a:ln w="19050">
            <a:solidFill>
              <a:srgbClr val="3B81B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08803" rtl="0" eaLnBrk="1" fontAlgn="auto" latinLnBrk="0" hangingPunct="1">
              <a:lnSpc>
                <a:spcPct val="100000"/>
              </a:lnSpc>
              <a:spcBef>
                <a:spcPts val="0"/>
              </a:spcBef>
              <a:spcAft>
                <a:spcPts val="0"/>
              </a:spcAft>
              <a:buClrTx/>
              <a:buSzTx/>
              <a:buFontTx/>
              <a:buNone/>
              <a:tabLst/>
              <a:defRPr/>
            </a:pPr>
            <a:endParaRPr kumimoji="1" lang="en-GB"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461B7A11-580E-F64D-94BB-FAA0E8C1FFE8}"/>
              </a:ext>
            </a:extLst>
          </p:cNvPr>
          <p:cNvSpPr txBox="1"/>
          <p:nvPr/>
        </p:nvSpPr>
        <p:spPr bwMode="gray">
          <a:xfrm>
            <a:off x="8292565" y="2776561"/>
            <a:ext cx="1255932" cy="240175"/>
          </a:xfrm>
          <a:prstGeom prst="rect">
            <a:avLst/>
          </a:prstGeom>
          <a:solidFill>
            <a:srgbClr val="FF0000"/>
          </a:solidFill>
        </p:spPr>
        <p:txBody>
          <a:bodyPr wrap="square" lIns="90000" tIns="46800" rIns="90000" bIns="46800" rtlCol="0" anchor="ctr" anchorCtr="0">
            <a:noAutofit/>
          </a:bodyPr>
          <a:lstStyle/>
          <a:p>
            <a:pPr marL="0" marR="0" lvl="0" indent="0" algn="ctr" defTabSz="457200" rtl="0" eaLnBrk="1" fontAlgn="auto" latinLnBrk="0" hangingPunct="1">
              <a:lnSpc>
                <a:spcPts val="1000"/>
              </a:lnSpc>
              <a:spcBef>
                <a:spcPts val="0"/>
              </a:spcBef>
              <a:spcAft>
                <a:spcPts val="0"/>
              </a:spcAft>
              <a:buClrTx/>
              <a:buSzTx/>
              <a:buFontTx/>
              <a:buNone/>
              <a:tabLst>
                <a:tab pos="3592513" algn="r"/>
              </a:tabLst>
              <a:defRPr/>
            </a:pPr>
            <a:r>
              <a:rPr kumimoji="1" lang="ja-JP" altLang="en-US" sz="10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官民協議会の開催</a:t>
            </a:r>
            <a:endParaRPr kumimoji="1" lang="en-US" altLang="zh-TW" sz="10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3">
            <a:extLst>
              <a:ext uri="{FF2B5EF4-FFF2-40B4-BE49-F238E27FC236}">
                <a16:creationId xmlns:a16="http://schemas.microsoft.com/office/drawing/2014/main" id="{2858BFD7-5FFD-B547-1E78-D7994E54C28D}"/>
              </a:ext>
            </a:extLst>
          </p:cNvPr>
          <p:cNvSpPr txBox="1"/>
          <p:nvPr/>
        </p:nvSpPr>
        <p:spPr bwMode="gray">
          <a:xfrm>
            <a:off x="158886" y="6080156"/>
            <a:ext cx="1417457" cy="240175"/>
          </a:xfrm>
          <a:prstGeom prst="rect">
            <a:avLst/>
          </a:prstGeom>
          <a:solidFill>
            <a:srgbClr val="FF0000"/>
          </a:solidFill>
        </p:spPr>
        <p:txBody>
          <a:bodyPr wrap="square" lIns="90000" tIns="46800" rIns="90000" bIns="46800" rtlCol="0" anchor="ctr" anchorCtr="0">
            <a:noAutofit/>
          </a:bodyPr>
          <a:lstStyle/>
          <a:p>
            <a:pPr marL="0" marR="0" lvl="0" indent="0" algn="ctr" defTabSz="457200" rtl="0" eaLnBrk="1" fontAlgn="auto" latinLnBrk="0" hangingPunct="1">
              <a:lnSpc>
                <a:spcPts val="1000"/>
              </a:lnSpc>
              <a:spcBef>
                <a:spcPts val="0"/>
              </a:spcBef>
              <a:spcAft>
                <a:spcPts val="0"/>
              </a:spcAft>
              <a:buClrTx/>
              <a:buSzTx/>
              <a:buFontTx/>
              <a:buNone/>
              <a:tabLst>
                <a:tab pos="3592513" algn="r"/>
              </a:tabLst>
              <a:defRPr/>
            </a:pPr>
            <a:r>
              <a:rPr kumimoji="1" lang="ja-JP" altLang="en-US" sz="10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官民協議会の開催</a:t>
            </a:r>
            <a:endParaRPr kumimoji="1" lang="en-US" altLang="zh-TW" sz="10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C0570362-EB9A-6D04-519D-D437C6A927D6}"/>
              </a:ext>
            </a:extLst>
          </p:cNvPr>
          <p:cNvSpPr txBox="1"/>
          <p:nvPr/>
        </p:nvSpPr>
        <p:spPr>
          <a:xfrm>
            <a:off x="8138559" y="5279143"/>
            <a:ext cx="1946609"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103185"/>
              </a:buClr>
              <a:buSzTx/>
              <a:buFontTx/>
              <a:buNone/>
              <a:tabLst/>
              <a:defRPr/>
            </a:pPr>
            <a:endParaRPr kumimoji="0" lang="en-US" altLang="ja-JP" sz="10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
                <a:srgbClr val="103185"/>
              </a:buClr>
              <a:buSzTx/>
              <a:buFontTx/>
              <a:buNone/>
              <a:tabLst/>
              <a:defRPr/>
            </a:pPr>
            <a:r>
              <a:rPr kumimoji="0" lang="ja-JP" altLang="en-US" sz="10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〇実施主体</a:t>
            </a:r>
            <a:r>
              <a:rPr kumimoji="0" lang="en-US" altLang="ja-JP" sz="10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10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委託事業 </a:t>
            </a:r>
            <a:endParaRPr kumimoji="0" lang="en-US" altLang="ja-JP" sz="10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
                <a:srgbClr val="103185"/>
              </a:buClr>
              <a:buSzTx/>
              <a:buFontTx/>
              <a:buNone/>
              <a:tabLst/>
              <a:defRPr/>
            </a:pPr>
            <a:r>
              <a:rPr kumimoji="0" lang="ja-JP" altLang="en-US" sz="10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（民間企業等）</a:t>
            </a:r>
            <a:endParaRPr kumimoji="0" lang="en-US" altLang="ja-JP" sz="10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7" name="テキスト ボックス 26">
            <a:extLst>
              <a:ext uri="{FF2B5EF4-FFF2-40B4-BE49-F238E27FC236}">
                <a16:creationId xmlns:a16="http://schemas.microsoft.com/office/drawing/2014/main" id="{F8B79D88-F374-4E57-44D1-BEFD85BB8DFE}"/>
              </a:ext>
            </a:extLst>
          </p:cNvPr>
          <p:cNvSpPr txBox="1"/>
          <p:nvPr/>
        </p:nvSpPr>
        <p:spPr bwMode="gray">
          <a:xfrm>
            <a:off x="133156" y="2796969"/>
            <a:ext cx="1579300" cy="240175"/>
          </a:xfrm>
          <a:prstGeom prst="rect">
            <a:avLst/>
          </a:prstGeom>
          <a:solidFill>
            <a:srgbClr val="FF0000"/>
          </a:solidFill>
        </p:spPr>
        <p:txBody>
          <a:bodyPr wrap="square" lIns="90000" tIns="46800" rIns="90000" bIns="46800" rtlCol="0" anchor="ctr" anchorCtr="0">
            <a:noAutofit/>
          </a:bodyPr>
          <a:lstStyle/>
          <a:p>
            <a:pPr marL="0" marR="0" lvl="0" indent="0" algn="ctr" defTabSz="457200" rtl="0" eaLnBrk="1" fontAlgn="auto" latinLnBrk="0" hangingPunct="1">
              <a:lnSpc>
                <a:spcPts val="1000"/>
              </a:lnSpc>
              <a:spcBef>
                <a:spcPts val="0"/>
              </a:spcBef>
              <a:spcAft>
                <a:spcPts val="0"/>
              </a:spcAft>
              <a:buClrTx/>
              <a:buSzTx/>
              <a:buFontTx/>
              <a:buNone/>
              <a:tabLst>
                <a:tab pos="3592513" algn="r"/>
              </a:tabLst>
              <a:defRPr/>
            </a:pPr>
            <a:r>
              <a:rPr kumimoji="1" lang="ja-JP" altLang="en-US" sz="10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トータルサポート事業</a:t>
            </a:r>
            <a:endParaRPr kumimoji="1" lang="en-US" altLang="zh-TW" sz="10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11" name="四角形: 角を丸くする 10">
            <a:extLst>
              <a:ext uri="{FF2B5EF4-FFF2-40B4-BE49-F238E27FC236}">
                <a16:creationId xmlns:a16="http://schemas.microsoft.com/office/drawing/2014/main" id="{17792971-AEE8-B52A-63AE-4830AE806D4C}"/>
              </a:ext>
            </a:extLst>
          </p:cNvPr>
          <p:cNvSpPr/>
          <p:nvPr/>
        </p:nvSpPr>
        <p:spPr>
          <a:xfrm>
            <a:off x="6723052" y="5759366"/>
            <a:ext cx="1392719" cy="968716"/>
          </a:xfrm>
          <a:prstGeom prst="roundRect">
            <a:avLst>
              <a:gd name="adj" fmla="val 5918"/>
            </a:avLst>
          </a:prstGeom>
          <a:noFill/>
          <a:ln w="19050">
            <a:solidFill>
              <a:srgbClr val="3B81B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08803" rtl="0" eaLnBrk="1" fontAlgn="auto" latinLnBrk="0" hangingPunct="1">
              <a:lnSpc>
                <a:spcPct val="100000"/>
              </a:lnSpc>
              <a:spcBef>
                <a:spcPts val="0"/>
              </a:spcBef>
              <a:spcAft>
                <a:spcPts val="0"/>
              </a:spcAft>
              <a:buClrTx/>
              <a:buSzTx/>
              <a:buFontTx/>
              <a:buNone/>
              <a:tabLst/>
              <a:defRPr/>
            </a:pPr>
            <a:endParaRPr kumimoji="1" lang="en-GB"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13" name="図 12">
            <a:extLst>
              <a:ext uri="{FF2B5EF4-FFF2-40B4-BE49-F238E27FC236}">
                <a16:creationId xmlns:a16="http://schemas.microsoft.com/office/drawing/2014/main" id="{64FA5FA6-1766-D563-5C49-CDFF9B48A2FF}"/>
              </a:ext>
            </a:extLst>
          </p:cNvPr>
          <p:cNvPicPr>
            <a:picLocks noChangeAspect="1"/>
          </p:cNvPicPr>
          <p:nvPr/>
        </p:nvPicPr>
        <p:blipFill>
          <a:blip r:embed="rId19"/>
          <a:stretch>
            <a:fillRect/>
          </a:stretch>
        </p:blipFill>
        <p:spPr>
          <a:xfrm>
            <a:off x="688806" y="12274"/>
            <a:ext cx="468000" cy="559168"/>
          </a:xfrm>
          <a:prstGeom prst="rect">
            <a:avLst/>
          </a:prstGeom>
        </p:spPr>
      </p:pic>
      <p:sp>
        <p:nvSpPr>
          <p:cNvPr id="20" name="角丸四角形 28">
            <a:extLst>
              <a:ext uri="{FF2B5EF4-FFF2-40B4-BE49-F238E27FC236}">
                <a16:creationId xmlns:a16="http://schemas.microsoft.com/office/drawing/2014/main" id="{9D3A3C5E-8741-A15B-964D-10EC24EC00C4}"/>
              </a:ext>
            </a:extLst>
          </p:cNvPr>
          <p:cNvSpPr/>
          <p:nvPr/>
        </p:nvSpPr>
        <p:spPr>
          <a:xfrm>
            <a:off x="8292565" y="5987447"/>
            <a:ext cx="1382511" cy="29699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103185"/>
          </a:solidFill>
          <a:ln w="76196" cap="flat">
            <a:solidFill>
              <a:srgbClr val="FFFFFF"/>
            </a:solidFill>
            <a:prstDash val="solid"/>
          </a:ln>
        </p:spPr>
        <p:txBody>
          <a:bodyPr vert="horz" wrap="square" lIns="143999" tIns="35999" rIns="91440" bIns="35999" anchor="ctr" anchorCtr="0" compatLnSpc="1">
            <a:noAutofit/>
          </a:bodyPr>
          <a:lstStyle/>
          <a:p>
            <a:pPr marL="0" marR="0" lvl="0" indent="0" algn="l" defTabSz="591059" rtl="0" eaLnBrk="1" fontAlgn="auto" latinLnBrk="0" hangingPunct="1">
              <a:lnSpc>
                <a:spcPct val="130000"/>
              </a:lnSpc>
              <a:spcBef>
                <a:spcPts val="0"/>
              </a:spcBef>
              <a:spcAft>
                <a:spcPts val="795"/>
              </a:spcAft>
              <a:buClrTx/>
              <a:buSzTx/>
              <a:buFontTx/>
              <a:buNone/>
              <a:tabLst/>
              <a:defRPr sz="1800" b="0" i="0" u="none" strike="noStrike" kern="0" cap="none" spc="0" baseline="0">
                <a:solidFill>
                  <a:srgbClr val="000000"/>
                </a:solidFill>
                <a:uFillTx/>
              </a:defRPr>
            </a:pPr>
            <a:r>
              <a:rPr kumimoji="1" lang="ja-JP" altLang="en-US" sz="1100" b="1" i="0" u="none" strike="noStrike" kern="0" cap="none" spc="239" normalizeH="0" baseline="0" noProof="0">
                <a:ln>
                  <a:noFill/>
                </a:ln>
                <a:solidFill>
                  <a:srgbClr val="FFFFFF"/>
                </a:solidFill>
                <a:effectLst/>
                <a:uLnTx/>
                <a:uFillTx/>
                <a:latin typeface="Segoe UI"/>
                <a:ea typeface="メイリオ"/>
                <a:cs typeface="Noto Sans CJK JP DemiLight"/>
              </a:rPr>
              <a:t>４</a:t>
            </a:r>
            <a:r>
              <a:rPr kumimoji="1" lang="en-US" sz="1100" b="1" i="0" u="none" strike="noStrike" kern="0" cap="none" spc="239" normalizeH="0" baseline="0" noProof="0">
                <a:ln>
                  <a:noFill/>
                </a:ln>
                <a:solidFill>
                  <a:srgbClr val="FFFFFF"/>
                </a:solidFill>
                <a:effectLst/>
                <a:uLnTx/>
                <a:uFillTx/>
                <a:latin typeface="Segoe UI"/>
                <a:ea typeface="メイリオ"/>
                <a:cs typeface="Noto Sans CJK JP DemiLight"/>
              </a:rPr>
              <a:t> </a:t>
            </a:r>
            <a:r>
              <a:rPr kumimoji="1" lang="ja-JP" altLang="en-US" sz="1100" b="1" i="0" u="none" strike="noStrike" kern="0" cap="none" spc="239" normalizeH="0" baseline="0" noProof="0">
                <a:ln>
                  <a:noFill/>
                </a:ln>
                <a:solidFill>
                  <a:srgbClr val="FFFFFF"/>
                </a:solidFill>
                <a:effectLst/>
                <a:uLnTx/>
                <a:uFillTx/>
                <a:latin typeface="Segoe UI"/>
                <a:ea typeface="メイリオ"/>
                <a:cs typeface="Noto Sans CJK JP DemiLight"/>
              </a:rPr>
              <a:t>事業実績</a:t>
            </a:r>
            <a:endParaRPr kumimoji="1" lang="en-US" sz="1100" b="1" i="0" u="none" strike="noStrike" kern="0" cap="none" spc="239" normalizeH="0" baseline="0" noProof="0">
              <a:ln>
                <a:noFill/>
              </a:ln>
              <a:solidFill>
                <a:srgbClr val="FFFFFF"/>
              </a:solidFill>
              <a:effectLst/>
              <a:uLnTx/>
              <a:uFillTx/>
              <a:latin typeface="Segoe UI"/>
              <a:ea typeface="メイリオ"/>
              <a:cs typeface="Noto Sans CJK JP DemiLight"/>
            </a:endParaRPr>
          </a:p>
        </p:txBody>
      </p:sp>
      <p:sp>
        <p:nvSpPr>
          <p:cNvPr id="22" name="テキスト ボックス 47">
            <a:extLst>
              <a:ext uri="{FF2B5EF4-FFF2-40B4-BE49-F238E27FC236}">
                <a16:creationId xmlns:a16="http://schemas.microsoft.com/office/drawing/2014/main" id="{3001F5DB-71A6-2F1F-A482-61BBD12429EB}"/>
              </a:ext>
            </a:extLst>
          </p:cNvPr>
          <p:cNvSpPr txBox="1"/>
          <p:nvPr/>
        </p:nvSpPr>
        <p:spPr>
          <a:xfrm>
            <a:off x="8173970" y="6330318"/>
            <a:ext cx="1675573" cy="450799"/>
          </a:xfrm>
          <a:prstGeom prst="rect">
            <a:avLst/>
          </a:prstGeom>
          <a:noFill/>
          <a:ln cap="flat">
            <a:noFill/>
          </a:ln>
        </p:spPr>
        <p:txBody>
          <a:bodyPr vert="horz" wrap="square" lIns="90004" tIns="46798" rIns="90004" bIns="46798" anchor="t" anchorCtr="0" compatLnSpc="1">
            <a:noAutofit/>
          </a:bodyPr>
          <a:lstStyle/>
          <a:p>
            <a:pPr marL="0" marR="0" lvl="0" indent="0" algn="just" defTabSz="457200" rtl="0" eaLnBrk="1" fontAlgn="auto" latinLnBrk="0" hangingPunct="1">
              <a:lnSpc>
                <a:spcPct val="100000"/>
              </a:lnSpc>
              <a:spcBef>
                <a:spcPts val="0"/>
              </a:spcBef>
              <a:spcAft>
                <a:spcPts val="0"/>
              </a:spcAft>
              <a:buClrTx/>
              <a:buSzTx/>
              <a:buFontTx/>
              <a:buNone/>
              <a:tabLst>
                <a:tab pos="3592513" algn="r"/>
              </a:tabLst>
              <a:defRPr sz="1800" b="0" i="0" u="none" strike="noStrike" kern="0" cap="none" spc="0" baseline="0">
                <a:solidFill>
                  <a:srgbClr val="000000"/>
                </a:solidFill>
                <a:uFillTx/>
              </a:defRPr>
            </a:pPr>
            <a:r>
              <a:rPr kumimoji="1" lang="ja-JP" altLang="en-US" sz="800" b="1" i="0" u="none" strike="noStrike" kern="1200" cap="none" spc="0" normalizeH="0" baseline="0" noProof="0">
                <a:ln>
                  <a:noFill/>
                </a:ln>
                <a:solidFill>
                  <a:srgbClr val="000000"/>
                </a:solidFill>
                <a:effectLst/>
                <a:uLnTx/>
                <a:uFillTx/>
                <a:latin typeface="メイリオ"/>
                <a:ea typeface="メイリオ"/>
                <a:cs typeface="+mn-cs"/>
              </a:rPr>
              <a:t>＜</a:t>
            </a:r>
            <a:r>
              <a:rPr kumimoji="1" lang="en-US" sz="800" b="1" i="0" u="none" strike="noStrike" kern="1200" cap="none" spc="0" normalizeH="0" baseline="0" noProof="0" err="1">
                <a:ln>
                  <a:noFill/>
                </a:ln>
                <a:solidFill>
                  <a:srgbClr val="000000"/>
                </a:solidFill>
                <a:effectLst/>
                <a:uLnTx/>
                <a:uFillTx/>
                <a:latin typeface="メイリオ"/>
                <a:ea typeface="メイリオ"/>
                <a:cs typeface="+mn-cs"/>
              </a:rPr>
              <a:t>MEDISO相談支援実施件数</a:t>
            </a:r>
            <a:r>
              <a:rPr kumimoji="1" lang="ja-JP" altLang="en-US" sz="800" b="1" i="0" u="none" strike="noStrike" kern="1200" cap="none" spc="0" normalizeH="0" baseline="0" noProof="0">
                <a:ln>
                  <a:noFill/>
                </a:ln>
                <a:solidFill>
                  <a:srgbClr val="000000"/>
                </a:solidFill>
                <a:effectLst/>
                <a:uLnTx/>
                <a:uFillTx/>
                <a:latin typeface="メイリオ"/>
                <a:ea typeface="メイリオ"/>
                <a:cs typeface="+mn-cs"/>
              </a:rPr>
              <a:t>＞</a:t>
            </a:r>
            <a:endParaRPr kumimoji="1" lang="en-US" sz="800" b="1" i="0" u="none" strike="noStrike" kern="1200" cap="none" spc="0" normalizeH="0" baseline="0" noProof="0">
              <a:ln>
                <a:noFill/>
              </a:ln>
              <a:solidFill>
                <a:srgbClr val="000000"/>
              </a:solidFill>
              <a:effectLst/>
              <a:uLnTx/>
              <a:uFillTx/>
              <a:latin typeface="メイリオ" pitchFamily="50"/>
              <a:ea typeface="メイリオ" pitchFamily="5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800" b="1" i="0" u="none" strike="noStrike" kern="1200" cap="none" spc="0" normalizeH="0" baseline="0" noProof="0">
                <a:ln>
                  <a:noFill/>
                </a:ln>
                <a:solidFill>
                  <a:srgbClr val="000000"/>
                </a:solidFill>
                <a:effectLst/>
                <a:uLnTx/>
                <a:uFillTx/>
                <a:latin typeface="メイリオ"/>
                <a:ea typeface="メイリオ"/>
                <a:cs typeface="+mn-cs"/>
              </a:rPr>
              <a:t>〇</a:t>
            </a:r>
            <a:r>
              <a:rPr kumimoji="1" lang="en-US" sz="800" b="1" i="0" u="none" strike="noStrike" kern="1200" cap="none" spc="0" normalizeH="0" baseline="0" noProof="0">
                <a:ln>
                  <a:noFill/>
                </a:ln>
                <a:solidFill>
                  <a:srgbClr val="000000"/>
                </a:solidFill>
                <a:effectLst/>
                <a:uLnTx/>
                <a:uFillTx/>
                <a:latin typeface="メイリオ"/>
                <a:ea typeface="メイリオ"/>
                <a:cs typeface="+mn-cs"/>
              </a:rPr>
              <a:t>2023年度：284件</a:t>
            </a:r>
          </a:p>
          <a:p>
            <a:pPr marL="0" marR="0" lvl="0" indent="0" algn="l" defTabSz="914400" rtl="0" eaLnBrk="1" fontAlgn="auto" latinLnBrk="0" hangingPunct="1">
              <a:lnSpc>
                <a:spcPts val="1000"/>
              </a:lnSpc>
              <a:spcBef>
                <a:spcPts val="0"/>
              </a:spcBef>
              <a:spcAft>
                <a:spcPts val="0"/>
              </a:spcAft>
              <a:buClrTx/>
              <a:buSzTx/>
              <a:buFontTx/>
              <a:buNone/>
              <a:tabLst/>
              <a:defRPr sz="1800" b="0" i="0" u="none" strike="noStrike" kern="0" cap="none" spc="0" baseline="0">
                <a:solidFill>
                  <a:srgbClr val="000000"/>
                </a:solidFill>
                <a:uFillTx/>
              </a:defRPr>
            </a:pPr>
            <a:endParaRPr kumimoji="1" lang="en-US" sz="800" b="1" i="0" u="none" strike="noStrike" kern="1200" cap="none" spc="0" normalizeH="0" baseline="0" noProof="0">
              <a:ln>
                <a:noFill/>
              </a:ln>
              <a:solidFill>
                <a:srgbClr val="000000"/>
              </a:solidFill>
              <a:effectLst/>
              <a:uLnTx/>
              <a:uFillTx/>
              <a:latin typeface="メイリオ" pitchFamily="50"/>
              <a:ea typeface="メイリオ" pitchFamily="50"/>
              <a:cs typeface="+mn-cs"/>
            </a:endParaRPr>
          </a:p>
        </p:txBody>
      </p:sp>
    </p:spTree>
    <p:extLst>
      <p:ext uri="{BB962C8B-B14F-4D97-AF65-F5344CB8AC3E}">
        <p14:creationId xmlns:p14="http://schemas.microsoft.com/office/powerpoint/2010/main" val="372529047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ユーザー定義 1">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rnd" cmpd="sng" algn="ctr">
          <a:solidFill>
            <a:srgbClr val="103185"/>
          </a:solidFill>
          <a:prstDash val="solid"/>
          <a:bevel/>
        </a:ln>
        <a:effectLst/>
      </a:spPr>
      <a:bodyPr lIns="144000" tIns="180000" rIns="144000" bIns="180000" rtlCol="0" anchor="t"/>
      <a:lstStyle>
        <a:defPPr defTabSz="457200">
          <a:buClr>
            <a:prstClr val="black"/>
          </a:buClr>
          <a:defRPr kumimoji="0" sz="1400" kern="0" dirty="0" smtClean="0">
            <a:solidFill>
              <a:prstClr val="black"/>
            </a:solidFill>
            <a:latin typeface="メイリオ" panose="020B0604030504040204" pitchFamily="50" charset="-128"/>
            <a:ea typeface="メイリオ" panose="020B0604030504040204" pitchFamily="50" charset="-128"/>
          </a:defRPr>
        </a:defPPr>
      </a:lstStyle>
    </a:spDef>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6.xml><?xml version="1.0" encoding="utf-8"?>
<a:theme xmlns:a="http://schemas.openxmlformats.org/drawingml/2006/main" name="1_QCTN2352 TRX09 PowerPoint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_デザインの設定">
  <a:themeElements>
    <a:clrScheme name="ユーザー定義 1">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0BA3BF49136C949A4D7A48080D8E323" ma:contentTypeVersion="0" ma:contentTypeDescription="新しいドキュメントを作成します。" ma:contentTypeScope="" ma:versionID="3a674e819e59cb00bb63fbbade5e5407">
  <xsd:schema xmlns:xsd="http://www.w3.org/2001/XMLSchema" xmlns:xs="http://www.w3.org/2001/XMLSchema" xmlns:p="http://schemas.microsoft.com/office/2006/metadata/properties" targetNamespace="http://schemas.microsoft.com/office/2006/metadata/properties" ma:root="true" ma:fieldsID="dea3611c84d8560a9a14a230e5b4174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2966DE-8F51-4C68-BC04-849DCDC949F2}"/>
</file>

<file path=customXml/itemProps2.xml><?xml version="1.0" encoding="utf-8"?>
<ds:datastoreItem xmlns:ds="http://schemas.openxmlformats.org/officeDocument/2006/customXml" ds:itemID="{567F6664-F161-430C-B0C3-CB2ED5A30CB5}">
  <ds:schemaRefs>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10f51b96-bc96-4fc9-9fc4-958b24402a45"/>
    <ds:schemaRef ds:uri="e8a260d7-6d05-4eeb-b79b-10c5a2157269"/>
    <ds:schemaRef ds:uri="http://purl.org/dc/dcmitype/"/>
  </ds:schemaRefs>
</ds:datastoreItem>
</file>

<file path=customXml/itemProps3.xml><?xml version="1.0" encoding="utf-8"?>
<ds:datastoreItem xmlns:ds="http://schemas.openxmlformats.org/officeDocument/2006/customXml" ds:itemID="{53263408-43B6-49F2-B068-E1E14C1BA9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6694</Words>
  <Application>Microsoft Office PowerPoint</Application>
  <PresentationFormat>A4 210 x 297 mm</PresentationFormat>
  <Paragraphs>453</Paragraphs>
  <Slides>15</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8</vt:i4>
      </vt:variant>
      <vt:variant>
        <vt:lpstr>スライド タイトル</vt:lpstr>
      </vt:variant>
      <vt:variant>
        <vt:i4>15</vt:i4>
      </vt:variant>
    </vt:vector>
  </HeadingPairs>
  <TitlesOfParts>
    <vt:vector size="35" baseType="lpstr">
      <vt:lpstr>BIZ UDPゴシック</vt:lpstr>
      <vt:lpstr>Meiryo UI</vt:lpstr>
      <vt:lpstr>ＭＳ Ｐゴシック</vt:lpstr>
      <vt:lpstr>ＭＳ ゴシック</vt:lpstr>
      <vt:lpstr>Meiryo</vt:lpstr>
      <vt:lpstr>Meiryo</vt:lpstr>
      <vt:lpstr>游ゴシック</vt:lpstr>
      <vt:lpstr>Arial</vt:lpstr>
      <vt:lpstr>Calibri</vt:lpstr>
      <vt:lpstr>Calibri Light</vt:lpstr>
      <vt:lpstr>Segoe UI</vt:lpstr>
      <vt:lpstr>Wingdings</vt:lpstr>
      <vt:lpstr>デザインの設定</vt:lpstr>
      <vt:lpstr>2_Office テーマ</vt:lpstr>
      <vt:lpstr>Office テーマ</vt:lpstr>
      <vt:lpstr>2_Office ​​テーマ</vt:lpstr>
      <vt:lpstr>Office ​​テーマ</vt:lpstr>
      <vt:lpstr>1_QCTN2352 TRX09 PowerPoint Presentation Template</vt:lpstr>
      <vt:lpstr>1_デザインの設定</vt:lpstr>
      <vt:lpstr>3_Office ​​テーマ</vt:lpstr>
      <vt:lpstr>PowerPoint プレゼンテーション</vt:lpstr>
      <vt:lpstr>経済財政運営と改革の基本方針2024（令和６年６月21日閣議決定）（抄）</vt:lpstr>
      <vt:lpstr>国民の安心・安全と持続的な成長に向けた総合経済対策（抄） （令和６年11月22日閣議決定）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医療系ベンチャー・トータルサポート事業（MEDISO）</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会計課</dc:creator>
  <cp:lastModifiedBy>中井 清人(nakai-kiyohito)</cp:lastModifiedBy>
  <cp:revision>2</cp:revision>
  <cp:lastPrinted>2024-07-26T00:23:59Z</cp:lastPrinted>
  <dcterms:created xsi:type="dcterms:W3CDTF">2022-01-05T02:51:17Z</dcterms:created>
  <dcterms:modified xsi:type="dcterms:W3CDTF">2024-12-24T00:15:38Z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0x010100A0BA3BF49136C949A4D7A48080D8E323</vt:lpwstr>
  </property>
  <property fmtid="{D5CDD505-2E9C-101B-9397-08002B2CF9AE}" pid="3" name="MediaServiceImageTags">
    <vt:lpwstr/>
  </property>
</Properties>
</file>