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6.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7.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9.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1.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1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1"/>
    <p:sldMasterId id="2147483699" r:id="rId2"/>
    <p:sldMasterId id="2147483705" r:id="rId3"/>
    <p:sldMasterId id="2147483724" r:id="rId4"/>
    <p:sldMasterId id="2147483737" r:id="rId5"/>
    <p:sldMasterId id="2147483749" r:id="rId6"/>
    <p:sldMasterId id="2147483786" r:id="rId7"/>
    <p:sldMasterId id="2147483799" r:id="rId8"/>
    <p:sldMasterId id="2147483825" r:id="rId9"/>
    <p:sldMasterId id="2147483843" r:id="rId10"/>
    <p:sldMasterId id="2147483856" r:id="rId11"/>
    <p:sldMasterId id="2147483865" r:id="rId12"/>
    <p:sldMasterId id="2147483877" r:id="rId13"/>
  </p:sldMasterIdLst>
  <p:notesMasterIdLst>
    <p:notesMasterId r:id="rId34"/>
  </p:notesMasterIdLst>
  <p:sldIdLst>
    <p:sldId id="2147483062" r:id="rId14"/>
    <p:sldId id="2147482709" r:id="rId15"/>
    <p:sldId id="2147480257" r:id="rId16"/>
    <p:sldId id="487" r:id="rId17"/>
    <p:sldId id="2147483036" r:id="rId18"/>
    <p:sldId id="2147483056" r:id="rId19"/>
    <p:sldId id="2147482741" r:id="rId20"/>
    <p:sldId id="2147482742" r:id="rId21"/>
    <p:sldId id="2147483084" r:id="rId22"/>
    <p:sldId id="838840524" r:id="rId23"/>
    <p:sldId id="2147480409" r:id="rId24"/>
    <p:sldId id="2147480329" r:id="rId25"/>
    <p:sldId id="2147483097" r:id="rId26"/>
    <p:sldId id="261" r:id="rId27"/>
    <p:sldId id="2147483083" r:id="rId28"/>
    <p:sldId id="2147483089" r:id="rId29"/>
    <p:sldId id="2147474190" r:id="rId30"/>
    <p:sldId id="949" r:id="rId31"/>
    <p:sldId id="2147483098" r:id="rId32"/>
    <p:sldId id="2147472399" r:id="rId33"/>
  </p:sldIdLst>
  <p:sldSz cx="9906000" cy="6858000" type="A4"/>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9A32EAD-05BE-454E-ABA7-A55D020EC57C}" v="88" dt="2024-11-15T12:23:36.64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7" autoAdjust="0"/>
    <p:restoredTop sz="94660"/>
  </p:normalViewPr>
  <p:slideViewPr>
    <p:cSldViewPr snapToGrid="0">
      <p:cViewPr varScale="1">
        <p:scale>
          <a:sx n="110" d="100"/>
          <a:sy n="110" d="100"/>
        </p:scale>
        <p:origin x="1278"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5.xml"/><Relationship Id="rId26" Type="http://schemas.openxmlformats.org/officeDocument/2006/relationships/slide" Target="slides/slide13.xml"/><Relationship Id="rId39" Type="http://schemas.microsoft.com/office/2016/11/relationships/changesInfo" Target="changesInfos/changesInfo1.xml"/><Relationship Id="rId21" Type="http://schemas.openxmlformats.org/officeDocument/2006/relationships/slide" Target="slides/slide8.xml"/><Relationship Id="rId34" Type="http://schemas.openxmlformats.org/officeDocument/2006/relationships/notesMaster" Target="notesMasters/notesMaster1.xml"/><Relationship Id="rId42" Type="http://schemas.openxmlformats.org/officeDocument/2006/relationships/customXml" Target="../customXml/item2.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3.xml"/><Relationship Id="rId20" Type="http://schemas.openxmlformats.org/officeDocument/2006/relationships/slide" Target="slides/slide7.xml"/><Relationship Id="rId29" Type="http://schemas.openxmlformats.org/officeDocument/2006/relationships/slide" Target="slides/slide16.xml"/><Relationship Id="rId41" Type="http://schemas.openxmlformats.org/officeDocument/2006/relationships/customXml" Target="../customXml/item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theme" Target="theme/theme1.xml"/><Relationship Id="rId40" Type="http://schemas.microsoft.com/office/2015/10/relationships/revisionInfo" Target="revisionInfo.xml"/><Relationship Id="rId5" Type="http://schemas.openxmlformats.org/officeDocument/2006/relationships/slideMaster" Target="slideMasters/slideMaster5.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viewProps" Target="viewProps.xml"/><Relationship Id="rId10" Type="http://schemas.openxmlformats.org/officeDocument/2006/relationships/slideMaster" Target="slideMasters/slideMaster10.xml"/><Relationship Id="rId19" Type="http://schemas.openxmlformats.org/officeDocument/2006/relationships/slide" Target="slides/slide6.xml"/><Relationship Id="rId31" Type="http://schemas.openxmlformats.org/officeDocument/2006/relationships/slide" Target="slides/slide18.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presProps" Target="presProps.xml"/><Relationship Id="rId43" Type="http://schemas.openxmlformats.org/officeDocument/2006/relationships/customXml" Target="../customXml/item3.xml"/><Relationship Id="rId8" Type="http://schemas.openxmlformats.org/officeDocument/2006/relationships/slideMaster" Target="slideMasters/slideMaster8.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内田 裕之(uchida-hiroyuki.6j9)" userId="3b2e756e-1aab-462a-ba75-d7abc35f0bb5" providerId="ADAL" clId="{F9A32EAD-05BE-454E-ABA7-A55D020EC57C}"/>
    <pc:docChg chg="undo custSel addSld delSld modSld sldOrd addMainMaster delMainMaster">
      <pc:chgData name="内田 裕之(uchida-hiroyuki.6j9)" userId="3b2e756e-1aab-462a-ba75-d7abc35f0bb5" providerId="ADAL" clId="{F9A32EAD-05BE-454E-ABA7-A55D020EC57C}" dt="2024-11-15T12:23:36.634" v="276"/>
      <pc:docMkLst>
        <pc:docMk/>
      </pc:docMkLst>
      <pc:sldChg chg="modSp add del mod">
        <pc:chgData name="内田 裕之(uchida-hiroyuki.6j9)" userId="3b2e756e-1aab-462a-ba75-d7abc35f0bb5" providerId="ADAL" clId="{F9A32EAD-05BE-454E-ABA7-A55D020EC57C}" dt="2024-11-15T09:41:14.569" v="224" actId="1036"/>
        <pc:sldMkLst>
          <pc:docMk/>
          <pc:sldMk cId="78340712" sldId="261"/>
        </pc:sldMkLst>
        <pc:spChg chg="mod">
          <ac:chgData name="内田 裕之(uchida-hiroyuki.6j9)" userId="3b2e756e-1aab-462a-ba75-d7abc35f0bb5" providerId="ADAL" clId="{F9A32EAD-05BE-454E-ABA7-A55D020EC57C}" dt="2024-11-15T09:41:14.569" v="224" actId="1036"/>
          <ac:spMkLst>
            <pc:docMk/>
            <pc:sldMk cId="78340712" sldId="261"/>
            <ac:spMk id="2" creationId="{24380ADB-0DFF-FE8A-1E9B-8E19E815BA6C}"/>
          </ac:spMkLst>
        </pc:spChg>
        <pc:spChg chg="mod">
          <ac:chgData name="内田 裕之(uchida-hiroyuki.6j9)" userId="3b2e756e-1aab-462a-ba75-d7abc35f0bb5" providerId="ADAL" clId="{F9A32EAD-05BE-454E-ABA7-A55D020EC57C}" dt="2024-11-15T09:41:14.569" v="224" actId="1036"/>
          <ac:spMkLst>
            <pc:docMk/>
            <pc:sldMk cId="78340712" sldId="261"/>
            <ac:spMk id="3" creationId="{48CE829C-EB36-BC48-95E1-9C8268688351}"/>
          </ac:spMkLst>
        </pc:spChg>
        <pc:spChg chg="mod">
          <ac:chgData name="内田 裕之(uchida-hiroyuki.6j9)" userId="3b2e756e-1aab-462a-ba75-d7abc35f0bb5" providerId="ADAL" clId="{F9A32EAD-05BE-454E-ABA7-A55D020EC57C}" dt="2024-11-15T09:41:14.569" v="224" actId="1036"/>
          <ac:spMkLst>
            <pc:docMk/>
            <pc:sldMk cId="78340712" sldId="261"/>
            <ac:spMk id="4" creationId="{EB3A6261-4D27-D321-18FA-49B8FD73421C}"/>
          </ac:spMkLst>
        </pc:spChg>
        <pc:spChg chg="mod">
          <ac:chgData name="内田 裕之(uchida-hiroyuki.6j9)" userId="3b2e756e-1aab-462a-ba75-d7abc35f0bb5" providerId="ADAL" clId="{F9A32EAD-05BE-454E-ABA7-A55D020EC57C}" dt="2024-11-15T09:41:14.569" v="224" actId="1036"/>
          <ac:spMkLst>
            <pc:docMk/>
            <pc:sldMk cId="78340712" sldId="261"/>
            <ac:spMk id="7" creationId="{77BB2F63-7A15-2FCC-ACCB-A80E075109BD}"/>
          </ac:spMkLst>
        </pc:spChg>
        <pc:spChg chg="mod">
          <ac:chgData name="内田 裕之(uchida-hiroyuki.6j9)" userId="3b2e756e-1aab-462a-ba75-d7abc35f0bb5" providerId="ADAL" clId="{F9A32EAD-05BE-454E-ABA7-A55D020EC57C}" dt="2024-11-15T09:41:07.725" v="218" actId="1036"/>
          <ac:spMkLst>
            <pc:docMk/>
            <pc:sldMk cId="78340712" sldId="261"/>
            <ac:spMk id="12" creationId="{D863B6AB-8B4C-A2C8-8B97-D70C831CB31F}"/>
          </ac:spMkLst>
        </pc:spChg>
        <pc:spChg chg="mod">
          <ac:chgData name="内田 裕之(uchida-hiroyuki.6j9)" userId="3b2e756e-1aab-462a-ba75-d7abc35f0bb5" providerId="ADAL" clId="{F9A32EAD-05BE-454E-ABA7-A55D020EC57C}" dt="2024-11-15T09:41:14.569" v="224" actId="1036"/>
          <ac:spMkLst>
            <pc:docMk/>
            <pc:sldMk cId="78340712" sldId="261"/>
            <ac:spMk id="13" creationId="{4B800C7D-B1DD-23AA-FDE2-A95ECDE33753}"/>
          </ac:spMkLst>
        </pc:spChg>
        <pc:spChg chg="mod">
          <ac:chgData name="内田 裕之(uchida-hiroyuki.6j9)" userId="3b2e756e-1aab-462a-ba75-d7abc35f0bb5" providerId="ADAL" clId="{F9A32EAD-05BE-454E-ABA7-A55D020EC57C}" dt="2024-11-15T09:41:14.569" v="224" actId="1036"/>
          <ac:spMkLst>
            <pc:docMk/>
            <pc:sldMk cId="78340712" sldId="261"/>
            <ac:spMk id="14" creationId="{82BE80A1-681E-8C0F-C654-20F4891817E2}"/>
          </ac:spMkLst>
        </pc:spChg>
        <pc:spChg chg="mod">
          <ac:chgData name="内田 裕之(uchida-hiroyuki.6j9)" userId="3b2e756e-1aab-462a-ba75-d7abc35f0bb5" providerId="ADAL" clId="{F9A32EAD-05BE-454E-ABA7-A55D020EC57C}" dt="2024-11-15T09:40:58.916" v="207" actId="14100"/>
          <ac:spMkLst>
            <pc:docMk/>
            <pc:sldMk cId="78340712" sldId="261"/>
            <ac:spMk id="20" creationId="{0E4F7B85-EAC6-644C-272B-1ED2162E688B}"/>
          </ac:spMkLst>
        </pc:spChg>
        <pc:graphicFrameChg chg="mod modGraphic">
          <ac:chgData name="内田 裕之(uchida-hiroyuki.6j9)" userId="3b2e756e-1aab-462a-ba75-d7abc35f0bb5" providerId="ADAL" clId="{F9A32EAD-05BE-454E-ABA7-A55D020EC57C}" dt="2024-11-15T09:40:51.875" v="206" actId="1035"/>
          <ac:graphicFrameMkLst>
            <pc:docMk/>
            <pc:sldMk cId="78340712" sldId="261"/>
            <ac:graphicFrameMk id="29" creationId="{6E4B71F9-1A1D-8FA2-64F0-153B59975236}"/>
          </ac:graphicFrameMkLst>
        </pc:graphicFrameChg>
      </pc:sldChg>
      <pc:sldChg chg="delSp modSp add del mod">
        <pc:chgData name="内田 裕之(uchida-hiroyuki.6j9)" userId="3b2e756e-1aab-462a-ba75-d7abc35f0bb5" providerId="ADAL" clId="{F9A32EAD-05BE-454E-ABA7-A55D020EC57C}" dt="2024-11-15T12:23:27.749" v="271" actId="47"/>
        <pc:sldMkLst>
          <pc:docMk/>
          <pc:sldMk cId="262696207" sldId="487"/>
        </pc:sldMkLst>
        <pc:spChg chg="mod">
          <ac:chgData name="内田 裕之(uchida-hiroyuki.6j9)" userId="3b2e756e-1aab-462a-ba75-d7abc35f0bb5" providerId="ADAL" clId="{F9A32EAD-05BE-454E-ABA7-A55D020EC57C}" dt="2024-11-15T09:22:21.218" v="33" actId="6549"/>
          <ac:spMkLst>
            <pc:docMk/>
            <pc:sldMk cId="262696207" sldId="487"/>
            <ac:spMk id="5" creationId="{4101B6FB-8D07-2110-E25D-F5F7F49D9618}"/>
          </ac:spMkLst>
        </pc:spChg>
        <pc:spChg chg="del">
          <ac:chgData name="内田 裕之(uchida-hiroyuki.6j9)" userId="3b2e756e-1aab-462a-ba75-d7abc35f0bb5" providerId="ADAL" clId="{F9A32EAD-05BE-454E-ABA7-A55D020EC57C}" dt="2024-11-15T09:20:28.917" v="3" actId="478"/>
          <ac:spMkLst>
            <pc:docMk/>
            <pc:sldMk cId="262696207" sldId="487"/>
            <ac:spMk id="6" creationId="{F8A0C888-F430-BEA7-1F6B-1CFD4442D8B4}"/>
          </ac:spMkLst>
        </pc:spChg>
        <pc:spChg chg="del">
          <ac:chgData name="内田 裕之(uchida-hiroyuki.6j9)" userId="3b2e756e-1aab-462a-ba75-d7abc35f0bb5" providerId="ADAL" clId="{F9A32EAD-05BE-454E-ABA7-A55D020EC57C}" dt="2024-11-15T09:20:32.181" v="5" actId="478"/>
          <ac:spMkLst>
            <pc:docMk/>
            <pc:sldMk cId="262696207" sldId="487"/>
            <ac:spMk id="7" creationId="{C82AE766-1A90-AFFD-B850-7F52C59F717B}"/>
          </ac:spMkLst>
        </pc:spChg>
        <pc:spChg chg="del">
          <ac:chgData name="内田 裕之(uchida-hiroyuki.6j9)" userId="3b2e756e-1aab-462a-ba75-d7abc35f0bb5" providerId="ADAL" clId="{F9A32EAD-05BE-454E-ABA7-A55D020EC57C}" dt="2024-11-15T09:20:30.513" v="4" actId="478"/>
          <ac:spMkLst>
            <pc:docMk/>
            <pc:sldMk cId="262696207" sldId="487"/>
            <ac:spMk id="10" creationId="{6CEDCC16-C13A-6E66-868A-8C51A2540317}"/>
          </ac:spMkLst>
        </pc:spChg>
      </pc:sldChg>
      <pc:sldChg chg="add del">
        <pc:chgData name="内田 裕之(uchida-hiroyuki.6j9)" userId="3b2e756e-1aab-462a-ba75-d7abc35f0bb5" providerId="ADAL" clId="{F9A32EAD-05BE-454E-ABA7-A55D020EC57C}" dt="2024-11-15T09:28:51.105" v="61"/>
        <pc:sldMkLst>
          <pc:docMk/>
          <pc:sldMk cId="231219531" sldId="949"/>
        </pc:sldMkLst>
      </pc:sldChg>
      <pc:sldChg chg="del">
        <pc:chgData name="内田 裕之(uchida-hiroyuki.6j9)" userId="3b2e756e-1aab-462a-ba75-d7abc35f0bb5" providerId="ADAL" clId="{F9A32EAD-05BE-454E-ABA7-A55D020EC57C}" dt="2024-11-15T09:26:09.193" v="58" actId="47"/>
        <pc:sldMkLst>
          <pc:docMk/>
          <pc:sldMk cId="843169128" sldId="975"/>
        </pc:sldMkLst>
      </pc:sldChg>
      <pc:sldChg chg="add del">
        <pc:chgData name="内田 裕之(uchida-hiroyuki.6j9)" userId="3b2e756e-1aab-462a-ba75-d7abc35f0bb5" providerId="ADAL" clId="{F9A32EAD-05BE-454E-ABA7-A55D020EC57C}" dt="2024-11-15T09:35:29.833" v="116" actId="47"/>
        <pc:sldMkLst>
          <pc:docMk/>
          <pc:sldMk cId="3157140073" sldId="1633"/>
        </pc:sldMkLst>
      </pc:sldChg>
      <pc:sldChg chg="add del">
        <pc:chgData name="内田 裕之(uchida-hiroyuki.6j9)" userId="3b2e756e-1aab-462a-ba75-d7abc35f0bb5" providerId="ADAL" clId="{F9A32EAD-05BE-454E-ABA7-A55D020EC57C}" dt="2024-11-15T09:30:22.505" v="102"/>
        <pc:sldMkLst>
          <pc:docMk/>
          <pc:sldMk cId="1238569937" sldId="838840524"/>
        </pc:sldMkLst>
      </pc:sldChg>
      <pc:sldChg chg="add del">
        <pc:chgData name="内田 裕之(uchida-hiroyuki.6j9)" userId="3b2e756e-1aab-462a-ba75-d7abc35f0bb5" providerId="ADAL" clId="{F9A32EAD-05BE-454E-ABA7-A55D020EC57C}" dt="2024-11-15T09:35:23.462" v="115"/>
        <pc:sldMkLst>
          <pc:docMk/>
          <pc:sldMk cId="1569994512" sldId="2147472399"/>
        </pc:sldMkLst>
      </pc:sldChg>
      <pc:sldChg chg="add del">
        <pc:chgData name="内田 裕之(uchida-hiroyuki.6j9)" userId="3b2e756e-1aab-462a-ba75-d7abc35f0bb5" providerId="ADAL" clId="{F9A32EAD-05BE-454E-ABA7-A55D020EC57C}" dt="2024-11-15T09:28:51.105" v="61"/>
        <pc:sldMkLst>
          <pc:docMk/>
          <pc:sldMk cId="3407995805" sldId="2147474190"/>
        </pc:sldMkLst>
      </pc:sldChg>
      <pc:sldChg chg="del">
        <pc:chgData name="内田 裕之(uchida-hiroyuki.6j9)" userId="3b2e756e-1aab-462a-ba75-d7abc35f0bb5" providerId="ADAL" clId="{F9A32EAD-05BE-454E-ABA7-A55D020EC57C}" dt="2024-11-15T09:26:09.193" v="58" actId="47"/>
        <pc:sldMkLst>
          <pc:docMk/>
          <pc:sldMk cId="4056117167" sldId="2147476951"/>
        </pc:sldMkLst>
      </pc:sldChg>
      <pc:sldChg chg="del">
        <pc:chgData name="内田 裕之(uchida-hiroyuki.6j9)" userId="3b2e756e-1aab-462a-ba75-d7abc35f0bb5" providerId="ADAL" clId="{F9A32EAD-05BE-454E-ABA7-A55D020EC57C}" dt="2024-11-15T09:26:09.193" v="58" actId="47"/>
        <pc:sldMkLst>
          <pc:docMk/>
          <pc:sldMk cId="37421317" sldId="2147476952"/>
        </pc:sldMkLst>
      </pc:sldChg>
      <pc:sldChg chg="add del">
        <pc:chgData name="内田 裕之(uchida-hiroyuki.6j9)" userId="3b2e756e-1aab-462a-ba75-d7abc35f0bb5" providerId="ADAL" clId="{F9A32EAD-05BE-454E-ABA7-A55D020EC57C}" dt="2024-11-15T12:23:27.749" v="271" actId="47"/>
        <pc:sldMkLst>
          <pc:docMk/>
          <pc:sldMk cId="1450284486" sldId="2147480257"/>
        </pc:sldMkLst>
      </pc:sldChg>
      <pc:sldChg chg="modSp add del mod">
        <pc:chgData name="内田 裕之(uchida-hiroyuki.6j9)" userId="3b2e756e-1aab-462a-ba75-d7abc35f0bb5" providerId="ADAL" clId="{F9A32EAD-05BE-454E-ABA7-A55D020EC57C}" dt="2024-11-15T10:16:27.862" v="261"/>
        <pc:sldMkLst>
          <pc:docMk/>
          <pc:sldMk cId="1519727574" sldId="2147480329"/>
        </pc:sldMkLst>
        <pc:spChg chg="mod">
          <ac:chgData name="内田 裕之(uchida-hiroyuki.6j9)" userId="3b2e756e-1aab-462a-ba75-d7abc35f0bb5" providerId="ADAL" clId="{F9A32EAD-05BE-454E-ABA7-A55D020EC57C}" dt="2024-11-15T10:16:17.727" v="248"/>
          <ac:spMkLst>
            <pc:docMk/>
            <pc:sldMk cId="1519727574" sldId="2147480329"/>
            <ac:spMk id="2" creationId="{9B5D2AAF-5DB3-2598-CE11-3C6DF02BB255}"/>
          </ac:spMkLst>
        </pc:spChg>
        <pc:spChg chg="mod">
          <ac:chgData name="内田 裕之(uchida-hiroyuki.6j9)" userId="3b2e756e-1aab-462a-ba75-d7abc35f0bb5" providerId="ADAL" clId="{F9A32EAD-05BE-454E-ABA7-A55D020EC57C}" dt="2024-11-15T10:16:27.862" v="261"/>
          <ac:spMkLst>
            <pc:docMk/>
            <pc:sldMk cId="1519727574" sldId="2147480329"/>
            <ac:spMk id="19" creationId="{8D59A61A-F07D-6A8B-762D-BDAF8C5E3ED5}"/>
          </ac:spMkLst>
        </pc:spChg>
      </pc:sldChg>
      <pc:sldChg chg="modSp add del mod">
        <pc:chgData name="内田 裕之(uchida-hiroyuki.6j9)" userId="3b2e756e-1aab-462a-ba75-d7abc35f0bb5" providerId="ADAL" clId="{F9A32EAD-05BE-454E-ABA7-A55D020EC57C}" dt="2024-11-15T09:40:08.375" v="186" actId="20577"/>
        <pc:sldMkLst>
          <pc:docMk/>
          <pc:sldMk cId="4154435360" sldId="2147480409"/>
        </pc:sldMkLst>
        <pc:spChg chg="mod">
          <ac:chgData name="内田 裕之(uchida-hiroyuki.6j9)" userId="3b2e756e-1aab-462a-ba75-d7abc35f0bb5" providerId="ADAL" clId="{F9A32EAD-05BE-454E-ABA7-A55D020EC57C}" dt="2024-11-15T09:40:00.382" v="178" actId="1076"/>
          <ac:spMkLst>
            <pc:docMk/>
            <pc:sldMk cId="4154435360" sldId="2147480409"/>
            <ac:spMk id="59" creationId="{0CFA5C63-3F54-EED0-6369-AC724F3050CE}"/>
          </ac:spMkLst>
        </pc:spChg>
        <pc:spChg chg="mod">
          <ac:chgData name="内田 裕之(uchida-hiroyuki.6j9)" userId="3b2e756e-1aab-462a-ba75-d7abc35f0bb5" providerId="ADAL" clId="{F9A32EAD-05BE-454E-ABA7-A55D020EC57C}" dt="2024-11-15T09:40:08.375" v="186" actId="20577"/>
          <ac:spMkLst>
            <pc:docMk/>
            <pc:sldMk cId="4154435360" sldId="2147480409"/>
            <ac:spMk id="65" creationId="{D14F225C-EA24-E32E-8AE9-10BE3D5B428D}"/>
          </ac:spMkLst>
        </pc:spChg>
        <pc:spChg chg="mod">
          <ac:chgData name="内田 裕之(uchida-hiroyuki.6j9)" userId="3b2e756e-1aab-462a-ba75-d7abc35f0bb5" providerId="ADAL" clId="{F9A32EAD-05BE-454E-ABA7-A55D020EC57C}" dt="2024-11-15T09:39:48.348" v="176" actId="1037"/>
          <ac:spMkLst>
            <pc:docMk/>
            <pc:sldMk cId="4154435360" sldId="2147480409"/>
            <ac:spMk id="74" creationId="{02A5F83F-0159-EC37-60AB-C38B35F677D7}"/>
          </ac:spMkLst>
        </pc:spChg>
      </pc:sldChg>
      <pc:sldChg chg="add del">
        <pc:chgData name="内田 裕之(uchida-hiroyuki.6j9)" userId="3b2e756e-1aab-462a-ba75-d7abc35f0bb5" providerId="ADAL" clId="{F9A32EAD-05BE-454E-ABA7-A55D020EC57C}" dt="2024-11-15T12:23:27.749" v="271" actId="47"/>
        <pc:sldMkLst>
          <pc:docMk/>
          <pc:sldMk cId="3002411815" sldId="2147482709"/>
        </pc:sldMkLst>
      </pc:sldChg>
      <pc:sldChg chg="modSp add del mod">
        <pc:chgData name="内田 裕之(uchida-hiroyuki.6j9)" userId="3b2e756e-1aab-462a-ba75-d7abc35f0bb5" providerId="ADAL" clId="{F9A32EAD-05BE-454E-ABA7-A55D020EC57C}" dt="2024-11-15T12:23:26.668" v="270" actId="47"/>
        <pc:sldMkLst>
          <pc:docMk/>
          <pc:sldMk cId="1266561353" sldId="2147482741"/>
        </pc:sldMkLst>
        <pc:spChg chg="mod">
          <ac:chgData name="内田 裕之(uchida-hiroyuki.6j9)" userId="3b2e756e-1aab-462a-ba75-d7abc35f0bb5" providerId="ADAL" clId="{F9A32EAD-05BE-454E-ABA7-A55D020EC57C}" dt="2024-11-15T09:24:34.417" v="46" actId="1035"/>
          <ac:spMkLst>
            <pc:docMk/>
            <pc:sldMk cId="1266561353" sldId="2147482741"/>
            <ac:spMk id="45" creationId="{8D816DEC-F0D9-1954-80B5-85CBF29C86B7}"/>
          </ac:spMkLst>
        </pc:spChg>
        <pc:spChg chg="mod">
          <ac:chgData name="内田 裕之(uchida-hiroyuki.6j9)" userId="3b2e756e-1aab-462a-ba75-d7abc35f0bb5" providerId="ADAL" clId="{F9A32EAD-05BE-454E-ABA7-A55D020EC57C}" dt="2024-11-15T09:24:37.978" v="56" actId="1036"/>
          <ac:spMkLst>
            <pc:docMk/>
            <pc:sldMk cId="1266561353" sldId="2147482741"/>
            <ac:spMk id="46" creationId="{D7B55D87-26A5-C0B5-E5A1-5ECAB1C0630B}"/>
          </ac:spMkLst>
        </pc:spChg>
      </pc:sldChg>
      <pc:sldChg chg="delSp add del mod">
        <pc:chgData name="内田 裕之(uchida-hiroyuki.6j9)" userId="3b2e756e-1aab-462a-ba75-d7abc35f0bb5" providerId="ADAL" clId="{F9A32EAD-05BE-454E-ABA7-A55D020EC57C}" dt="2024-11-15T12:23:26.668" v="270" actId="47"/>
        <pc:sldMkLst>
          <pc:docMk/>
          <pc:sldMk cId="521293017" sldId="2147482742"/>
        </pc:sldMkLst>
        <pc:spChg chg="del">
          <ac:chgData name="内田 裕之(uchida-hiroyuki.6j9)" userId="3b2e756e-1aab-462a-ba75-d7abc35f0bb5" providerId="ADAL" clId="{F9A32EAD-05BE-454E-ABA7-A55D020EC57C}" dt="2024-11-15T09:24:45.490" v="57" actId="478"/>
          <ac:spMkLst>
            <pc:docMk/>
            <pc:sldMk cId="521293017" sldId="2147482742"/>
            <ac:spMk id="2" creationId="{9ADEC805-F765-A4CB-364B-613CBEB2806B}"/>
          </ac:spMkLst>
        </pc:spChg>
      </pc:sldChg>
      <pc:sldChg chg="add del">
        <pc:chgData name="内田 裕之(uchida-hiroyuki.6j9)" userId="3b2e756e-1aab-462a-ba75-d7abc35f0bb5" providerId="ADAL" clId="{F9A32EAD-05BE-454E-ABA7-A55D020EC57C}" dt="2024-11-15T09:45:39.507" v="238" actId="47"/>
        <pc:sldMkLst>
          <pc:docMk/>
          <pc:sldMk cId="3228145063" sldId="2147483023"/>
        </pc:sldMkLst>
      </pc:sldChg>
      <pc:sldChg chg="ord">
        <pc:chgData name="内田 裕之(uchida-hiroyuki.6j9)" userId="3b2e756e-1aab-462a-ba75-d7abc35f0bb5" providerId="ADAL" clId="{F9A32EAD-05BE-454E-ABA7-A55D020EC57C}" dt="2024-11-15T09:23:30.675" v="35"/>
        <pc:sldMkLst>
          <pc:docMk/>
          <pc:sldMk cId="3932641411" sldId="2147483036"/>
        </pc:sldMkLst>
      </pc:sldChg>
      <pc:sldChg chg="del">
        <pc:chgData name="内田 裕之(uchida-hiroyuki.6j9)" userId="3b2e756e-1aab-462a-ba75-d7abc35f0bb5" providerId="ADAL" clId="{F9A32EAD-05BE-454E-ABA7-A55D020EC57C}" dt="2024-11-15T09:26:09.193" v="58" actId="47"/>
        <pc:sldMkLst>
          <pc:docMk/>
          <pc:sldMk cId="1436374099" sldId="2147483044"/>
        </pc:sldMkLst>
      </pc:sldChg>
      <pc:sldChg chg="modSp add del mod">
        <pc:chgData name="内田 裕之(uchida-hiroyuki.6j9)" userId="3b2e756e-1aab-462a-ba75-d7abc35f0bb5" providerId="ADAL" clId="{F9A32EAD-05BE-454E-ABA7-A55D020EC57C}" dt="2024-11-15T12:23:36.634" v="276"/>
        <pc:sldMkLst>
          <pc:docMk/>
          <pc:sldMk cId="2199014355" sldId="2147483056"/>
        </pc:sldMkLst>
        <pc:spChg chg="mod">
          <ac:chgData name="内田 裕之(uchida-hiroyuki.6j9)" userId="3b2e756e-1aab-462a-ba75-d7abc35f0bb5" providerId="ADAL" clId="{F9A32EAD-05BE-454E-ABA7-A55D020EC57C}" dt="2024-11-15T12:23:36.478" v="275"/>
          <ac:spMkLst>
            <pc:docMk/>
            <pc:sldMk cId="2199014355" sldId="2147483056"/>
            <ac:spMk id="15" creationId="{F7A9BF76-4D04-3264-935B-7DEE7B49A000}"/>
          </ac:spMkLst>
        </pc:spChg>
      </pc:sldChg>
      <pc:sldChg chg="add del">
        <pc:chgData name="内田 裕之(uchida-hiroyuki.6j9)" userId="3b2e756e-1aab-462a-ba75-d7abc35f0bb5" providerId="ADAL" clId="{F9A32EAD-05BE-454E-ABA7-A55D020EC57C}" dt="2024-11-15T09:46:30.070" v="244"/>
        <pc:sldMkLst>
          <pc:docMk/>
          <pc:sldMk cId="1126503498" sldId="2147483083"/>
        </pc:sldMkLst>
      </pc:sldChg>
      <pc:sldChg chg="modSp add mod">
        <pc:chgData name="内田 裕之(uchida-hiroyuki.6j9)" userId="3b2e756e-1aab-462a-ba75-d7abc35f0bb5" providerId="ADAL" clId="{F9A32EAD-05BE-454E-ABA7-A55D020EC57C}" dt="2024-11-15T09:29:14.961" v="99"/>
        <pc:sldMkLst>
          <pc:docMk/>
          <pc:sldMk cId="676363234" sldId="2147483084"/>
        </pc:sldMkLst>
        <pc:spChg chg="mod">
          <ac:chgData name="内田 裕之(uchida-hiroyuki.6j9)" userId="3b2e756e-1aab-462a-ba75-d7abc35f0bb5" providerId="ADAL" clId="{F9A32EAD-05BE-454E-ABA7-A55D020EC57C}" dt="2024-11-15T09:29:14.961" v="99"/>
          <ac:spMkLst>
            <pc:docMk/>
            <pc:sldMk cId="676363234" sldId="2147483084"/>
            <ac:spMk id="2" creationId="{256CFD4F-FC1D-09A8-ED09-AC459417C21B}"/>
          </ac:spMkLst>
        </pc:spChg>
      </pc:sldChg>
      <pc:sldChg chg="add del">
        <pc:chgData name="内田 裕之(uchida-hiroyuki.6j9)" userId="3b2e756e-1aab-462a-ba75-d7abc35f0bb5" providerId="ADAL" clId="{F9A32EAD-05BE-454E-ABA7-A55D020EC57C}" dt="2024-11-15T09:46:13.812" v="241"/>
        <pc:sldMkLst>
          <pc:docMk/>
          <pc:sldMk cId="1452731421" sldId="2147483089"/>
        </pc:sldMkLst>
      </pc:sldChg>
      <pc:sldChg chg="modSp add del mod">
        <pc:chgData name="内田 裕之(uchida-hiroyuki.6j9)" userId="3b2e756e-1aab-462a-ba75-d7abc35f0bb5" providerId="ADAL" clId="{F9A32EAD-05BE-454E-ABA7-A55D020EC57C}" dt="2024-11-15T09:32:56.849" v="109" actId="108"/>
        <pc:sldMkLst>
          <pc:docMk/>
          <pc:sldMk cId="998245674" sldId="2147483097"/>
        </pc:sldMkLst>
        <pc:spChg chg="mod">
          <ac:chgData name="内田 裕之(uchida-hiroyuki.6j9)" userId="3b2e756e-1aab-462a-ba75-d7abc35f0bb5" providerId="ADAL" clId="{F9A32EAD-05BE-454E-ABA7-A55D020EC57C}" dt="2024-11-15T09:32:56.849" v="109" actId="108"/>
          <ac:spMkLst>
            <pc:docMk/>
            <pc:sldMk cId="998245674" sldId="2147483097"/>
            <ac:spMk id="3" creationId="{C7C6C4DE-EBAB-8AFD-BD0F-30EF21E02AD8}"/>
          </ac:spMkLst>
        </pc:spChg>
      </pc:sldChg>
      <pc:sldChg chg="modSp add del mod">
        <pc:chgData name="内田 裕之(uchida-hiroyuki.6j9)" userId="3b2e756e-1aab-462a-ba75-d7abc35f0bb5" providerId="ADAL" clId="{F9A32EAD-05BE-454E-ABA7-A55D020EC57C}" dt="2024-11-15T09:42:45.391" v="237" actId="1035"/>
        <pc:sldMkLst>
          <pc:docMk/>
          <pc:sldMk cId="3957002603" sldId="2147483098"/>
        </pc:sldMkLst>
        <pc:spChg chg="mod">
          <ac:chgData name="内田 裕之(uchida-hiroyuki.6j9)" userId="3b2e756e-1aab-462a-ba75-d7abc35f0bb5" providerId="ADAL" clId="{F9A32EAD-05BE-454E-ABA7-A55D020EC57C}" dt="2024-11-15T09:42:45.391" v="237" actId="1035"/>
          <ac:spMkLst>
            <pc:docMk/>
            <pc:sldMk cId="3957002603" sldId="2147483098"/>
            <ac:spMk id="6" creationId="{00000000-0000-0000-0000-000000000000}"/>
          </ac:spMkLst>
        </pc:spChg>
      </pc:sldChg>
      <pc:sldMasterChg chg="add del addSldLayout delSldLayout">
        <pc:chgData name="内田 裕之(uchida-hiroyuki.6j9)" userId="3b2e756e-1aab-462a-ba75-d7abc35f0bb5" providerId="ADAL" clId="{F9A32EAD-05BE-454E-ABA7-A55D020EC57C}" dt="2024-11-15T12:23:27.749" v="271" actId="47"/>
        <pc:sldMasterMkLst>
          <pc:docMk/>
          <pc:sldMasterMk cId="1283652486" sldId="2147483684"/>
        </pc:sldMasterMkLst>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3513851482" sldId="2147483685"/>
          </pc:sldLayoutMkLst>
        </pc:sldLayoutChg>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3291530939" sldId="2147483686"/>
          </pc:sldLayoutMkLst>
        </pc:sldLayoutChg>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3521682368" sldId="2147483687"/>
          </pc:sldLayoutMkLst>
        </pc:sldLayoutChg>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1362749288" sldId="2147483688"/>
          </pc:sldLayoutMkLst>
        </pc:sldLayoutChg>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2934419935" sldId="2147483689"/>
          </pc:sldLayoutMkLst>
        </pc:sldLayoutChg>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1499347826" sldId="2147483690"/>
          </pc:sldLayoutMkLst>
        </pc:sldLayoutChg>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1658423283" sldId="2147483691"/>
          </pc:sldLayoutMkLst>
        </pc:sldLayoutChg>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3086145238" sldId="2147483692"/>
          </pc:sldLayoutMkLst>
        </pc:sldLayoutChg>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2960594217" sldId="2147483693"/>
          </pc:sldLayoutMkLst>
        </pc:sldLayoutChg>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1504465086" sldId="2147483694"/>
          </pc:sldLayoutMkLst>
        </pc:sldLayoutChg>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2110165007" sldId="2147483695"/>
          </pc:sldLayoutMkLst>
        </pc:sldLayoutChg>
        <pc:sldLayoutChg chg="add del">
          <pc:chgData name="内田 裕之(uchida-hiroyuki.6j9)" userId="3b2e756e-1aab-462a-ba75-d7abc35f0bb5" providerId="ADAL" clId="{F9A32EAD-05BE-454E-ABA7-A55D020EC57C}" dt="2024-11-15T12:23:27.749" v="271" actId="47"/>
          <pc:sldLayoutMkLst>
            <pc:docMk/>
            <pc:sldMasterMk cId="1283652486" sldId="2147483684"/>
            <pc:sldLayoutMk cId="112950485" sldId="2147483696"/>
          </pc:sldLayoutMkLst>
        </pc:sldLayoutChg>
        <pc:sldLayoutChg chg="del">
          <pc:chgData name="内田 裕之(uchida-hiroyuki.6j9)" userId="3b2e756e-1aab-462a-ba75-d7abc35f0bb5" providerId="ADAL" clId="{F9A32EAD-05BE-454E-ABA7-A55D020EC57C}" dt="2024-11-15T09:26:09.193" v="58" actId="47"/>
          <pc:sldLayoutMkLst>
            <pc:docMk/>
            <pc:sldMasterMk cId="1283652486" sldId="2147483684"/>
            <pc:sldLayoutMk cId="4206377510" sldId="2147483697"/>
          </pc:sldLayoutMkLst>
        </pc:sldLayoutChg>
        <pc:sldLayoutChg chg="del">
          <pc:chgData name="内田 裕之(uchida-hiroyuki.6j9)" userId="3b2e756e-1aab-462a-ba75-d7abc35f0bb5" providerId="ADAL" clId="{F9A32EAD-05BE-454E-ABA7-A55D020EC57C}" dt="2024-11-15T09:26:09.193" v="58" actId="47"/>
          <pc:sldLayoutMkLst>
            <pc:docMk/>
            <pc:sldMasterMk cId="1283652486" sldId="2147483684"/>
            <pc:sldLayoutMk cId="1168573261" sldId="2147483698"/>
          </pc:sldLayoutMkLst>
        </pc:sldLayoutChg>
      </pc:sldMasterChg>
      <pc:sldMasterChg chg="del delSldLayout">
        <pc:chgData name="内田 裕之(uchida-hiroyuki.6j9)" userId="3b2e756e-1aab-462a-ba75-d7abc35f0bb5" providerId="ADAL" clId="{F9A32EAD-05BE-454E-ABA7-A55D020EC57C}" dt="2024-11-15T09:26:09.193" v="58" actId="47"/>
        <pc:sldMasterMkLst>
          <pc:docMk/>
          <pc:sldMasterMk cId="3747974611" sldId="2147483712"/>
        </pc:sldMasterMkLst>
        <pc:sldLayoutChg chg="del">
          <pc:chgData name="内田 裕之(uchida-hiroyuki.6j9)" userId="3b2e756e-1aab-462a-ba75-d7abc35f0bb5" providerId="ADAL" clId="{F9A32EAD-05BE-454E-ABA7-A55D020EC57C}" dt="2024-11-15T09:26:09.193" v="58" actId="47"/>
          <pc:sldLayoutMkLst>
            <pc:docMk/>
            <pc:sldMasterMk cId="3747974611" sldId="2147483712"/>
            <pc:sldLayoutMk cId="1112744262" sldId="2147483713"/>
          </pc:sldLayoutMkLst>
        </pc:sldLayoutChg>
        <pc:sldLayoutChg chg="del">
          <pc:chgData name="内田 裕之(uchida-hiroyuki.6j9)" userId="3b2e756e-1aab-462a-ba75-d7abc35f0bb5" providerId="ADAL" clId="{F9A32EAD-05BE-454E-ABA7-A55D020EC57C}" dt="2024-11-15T09:26:09.193" v="58" actId="47"/>
          <pc:sldLayoutMkLst>
            <pc:docMk/>
            <pc:sldMasterMk cId="3747974611" sldId="2147483712"/>
            <pc:sldLayoutMk cId="4097407457" sldId="2147483714"/>
          </pc:sldLayoutMkLst>
        </pc:sldLayoutChg>
        <pc:sldLayoutChg chg="del">
          <pc:chgData name="内田 裕之(uchida-hiroyuki.6j9)" userId="3b2e756e-1aab-462a-ba75-d7abc35f0bb5" providerId="ADAL" clId="{F9A32EAD-05BE-454E-ABA7-A55D020EC57C}" dt="2024-11-15T09:26:09.193" v="58" actId="47"/>
          <pc:sldLayoutMkLst>
            <pc:docMk/>
            <pc:sldMasterMk cId="3747974611" sldId="2147483712"/>
            <pc:sldLayoutMk cId="402832855" sldId="2147483715"/>
          </pc:sldLayoutMkLst>
        </pc:sldLayoutChg>
        <pc:sldLayoutChg chg="del">
          <pc:chgData name="内田 裕之(uchida-hiroyuki.6j9)" userId="3b2e756e-1aab-462a-ba75-d7abc35f0bb5" providerId="ADAL" clId="{F9A32EAD-05BE-454E-ABA7-A55D020EC57C}" dt="2024-11-15T09:26:09.193" v="58" actId="47"/>
          <pc:sldLayoutMkLst>
            <pc:docMk/>
            <pc:sldMasterMk cId="3747974611" sldId="2147483712"/>
            <pc:sldLayoutMk cId="2536935158" sldId="2147483716"/>
          </pc:sldLayoutMkLst>
        </pc:sldLayoutChg>
        <pc:sldLayoutChg chg="del">
          <pc:chgData name="内田 裕之(uchida-hiroyuki.6j9)" userId="3b2e756e-1aab-462a-ba75-d7abc35f0bb5" providerId="ADAL" clId="{F9A32EAD-05BE-454E-ABA7-A55D020EC57C}" dt="2024-11-15T09:26:09.193" v="58" actId="47"/>
          <pc:sldLayoutMkLst>
            <pc:docMk/>
            <pc:sldMasterMk cId="3747974611" sldId="2147483712"/>
            <pc:sldLayoutMk cId="3213260387" sldId="2147483717"/>
          </pc:sldLayoutMkLst>
        </pc:sldLayoutChg>
        <pc:sldLayoutChg chg="del">
          <pc:chgData name="内田 裕之(uchida-hiroyuki.6j9)" userId="3b2e756e-1aab-462a-ba75-d7abc35f0bb5" providerId="ADAL" clId="{F9A32EAD-05BE-454E-ABA7-A55D020EC57C}" dt="2024-11-15T09:26:09.193" v="58" actId="47"/>
          <pc:sldLayoutMkLst>
            <pc:docMk/>
            <pc:sldMasterMk cId="3747974611" sldId="2147483712"/>
            <pc:sldLayoutMk cId="3886970186" sldId="2147483718"/>
          </pc:sldLayoutMkLst>
        </pc:sldLayoutChg>
        <pc:sldLayoutChg chg="del">
          <pc:chgData name="内田 裕之(uchida-hiroyuki.6j9)" userId="3b2e756e-1aab-462a-ba75-d7abc35f0bb5" providerId="ADAL" clId="{F9A32EAD-05BE-454E-ABA7-A55D020EC57C}" dt="2024-11-15T09:26:09.193" v="58" actId="47"/>
          <pc:sldLayoutMkLst>
            <pc:docMk/>
            <pc:sldMasterMk cId="3747974611" sldId="2147483712"/>
            <pc:sldLayoutMk cId="3623472412" sldId="2147483719"/>
          </pc:sldLayoutMkLst>
        </pc:sldLayoutChg>
        <pc:sldLayoutChg chg="del">
          <pc:chgData name="内田 裕之(uchida-hiroyuki.6j9)" userId="3b2e756e-1aab-462a-ba75-d7abc35f0bb5" providerId="ADAL" clId="{F9A32EAD-05BE-454E-ABA7-A55D020EC57C}" dt="2024-11-15T09:26:09.193" v="58" actId="47"/>
          <pc:sldLayoutMkLst>
            <pc:docMk/>
            <pc:sldMasterMk cId="3747974611" sldId="2147483712"/>
            <pc:sldLayoutMk cId="1907507277" sldId="2147483720"/>
          </pc:sldLayoutMkLst>
        </pc:sldLayoutChg>
        <pc:sldLayoutChg chg="del">
          <pc:chgData name="内田 裕之(uchida-hiroyuki.6j9)" userId="3b2e756e-1aab-462a-ba75-d7abc35f0bb5" providerId="ADAL" clId="{F9A32EAD-05BE-454E-ABA7-A55D020EC57C}" dt="2024-11-15T09:26:09.193" v="58" actId="47"/>
          <pc:sldLayoutMkLst>
            <pc:docMk/>
            <pc:sldMasterMk cId="3747974611" sldId="2147483712"/>
            <pc:sldLayoutMk cId="1496098540" sldId="2147483721"/>
          </pc:sldLayoutMkLst>
        </pc:sldLayoutChg>
        <pc:sldLayoutChg chg="del">
          <pc:chgData name="内田 裕之(uchida-hiroyuki.6j9)" userId="3b2e756e-1aab-462a-ba75-d7abc35f0bb5" providerId="ADAL" clId="{F9A32EAD-05BE-454E-ABA7-A55D020EC57C}" dt="2024-11-15T09:26:09.193" v="58" actId="47"/>
          <pc:sldLayoutMkLst>
            <pc:docMk/>
            <pc:sldMasterMk cId="3747974611" sldId="2147483712"/>
            <pc:sldLayoutMk cId="1268857092" sldId="2147483722"/>
          </pc:sldLayoutMkLst>
        </pc:sldLayoutChg>
        <pc:sldLayoutChg chg="del">
          <pc:chgData name="内田 裕之(uchida-hiroyuki.6j9)" userId="3b2e756e-1aab-462a-ba75-d7abc35f0bb5" providerId="ADAL" clId="{F9A32EAD-05BE-454E-ABA7-A55D020EC57C}" dt="2024-11-15T09:26:09.193" v="58" actId="47"/>
          <pc:sldLayoutMkLst>
            <pc:docMk/>
            <pc:sldMasterMk cId="3747974611" sldId="2147483712"/>
            <pc:sldLayoutMk cId="1669887545" sldId="2147483723"/>
          </pc:sldLayoutMkLst>
        </pc:sldLayoutChg>
      </pc:sldMasterChg>
      <pc:sldMasterChg chg="del delSldLayout">
        <pc:chgData name="内田 裕之(uchida-hiroyuki.6j9)" userId="3b2e756e-1aab-462a-ba75-d7abc35f0bb5" providerId="ADAL" clId="{F9A32EAD-05BE-454E-ABA7-A55D020EC57C}" dt="2024-11-15T09:45:39.507" v="238" actId="47"/>
        <pc:sldMasterMkLst>
          <pc:docMk/>
          <pc:sldMasterMk cId="1869377715" sldId="2147483764"/>
        </pc:sldMasterMkLst>
        <pc:sldLayoutChg chg="del">
          <pc:chgData name="内田 裕之(uchida-hiroyuki.6j9)" userId="3b2e756e-1aab-462a-ba75-d7abc35f0bb5" providerId="ADAL" clId="{F9A32EAD-05BE-454E-ABA7-A55D020EC57C}" dt="2024-11-15T09:45:39.507" v="238" actId="47"/>
          <pc:sldLayoutMkLst>
            <pc:docMk/>
            <pc:sldMasterMk cId="1869377715" sldId="2147483764"/>
            <pc:sldLayoutMk cId="2579877834" sldId="2147483765"/>
          </pc:sldLayoutMkLst>
        </pc:sldLayoutChg>
        <pc:sldLayoutChg chg="del">
          <pc:chgData name="内田 裕之(uchida-hiroyuki.6j9)" userId="3b2e756e-1aab-462a-ba75-d7abc35f0bb5" providerId="ADAL" clId="{F9A32EAD-05BE-454E-ABA7-A55D020EC57C}" dt="2024-11-15T09:45:39.507" v="238" actId="47"/>
          <pc:sldLayoutMkLst>
            <pc:docMk/>
            <pc:sldMasterMk cId="1869377715" sldId="2147483764"/>
            <pc:sldLayoutMk cId="229331097" sldId="2147483766"/>
          </pc:sldLayoutMkLst>
        </pc:sldLayoutChg>
        <pc:sldLayoutChg chg="del">
          <pc:chgData name="内田 裕之(uchida-hiroyuki.6j9)" userId="3b2e756e-1aab-462a-ba75-d7abc35f0bb5" providerId="ADAL" clId="{F9A32EAD-05BE-454E-ABA7-A55D020EC57C}" dt="2024-11-15T09:45:39.507" v="238" actId="47"/>
          <pc:sldLayoutMkLst>
            <pc:docMk/>
            <pc:sldMasterMk cId="1869377715" sldId="2147483764"/>
            <pc:sldLayoutMk cId="707655157" sldId="2147483767"/>
          </pc:sldLayoutMkLst>
        </pc:sldLayoutChg>
        <pc:sldLayoutChg chg="del">
          <pc:chgData name="内田 裕之(uchida-hiroyuki.6j9)" userId="3b2e756e-1aab-462a-ba75-d7abc35f0bb5" providerId="ADAL" clId="{F9A32EAD-05BE-454E-ABA7-A55D020EC57C}" dt="2024-11-15T09:45:39.507" v="238" actId="47"/>
          <pc:sldLayoutMkLst>
            <pc:docMk/>
            <pc:sldMasterMk cId="1869377715" sldId="2147483764"/>
            <pc:sldLayoutMk cId="4188495327" sldId="2147483768"/>
          </pc:sldLayoutMkLst>
        </pc:sldLayoutChg>
        <pc:sldLayoutChg chg="del">
          <pc:chgData name="内田 裕之(uchida-hiroyuki.6j9)" userId="3b2e756e-1aab-462a-ba75-d7abc35f0bb5" providerId="ADAL" clId="{F9A32EAD-05BE-454E-ABA7-A55D020EC57C}" dt="2024-11-15T09:45:39.507" v="238" actId="47"/>
          <pc:sldLayoutMkLst>
            <pc:docMk/>
            <pc:sldMasterMk cId="1869377715" sldId="2147483764"/>
            <pc:sldLayoutMk cId="996318485" sldId="2147483769"/>
          </pc:sldLayoutMkLst>
        </pc:sldLayoutChg>
        <pc:sldLayoutChg chg="del">
          <pc:chgData name="内田 裕之(uchida-hiroyuki.6j9)" userId="3b2e756e-1aab-462a-ba75-d7abc35f0bb5" providerId="ADAL" clId="{F9A32EAD-05BE-454E-ABA7-A55D020EC57C}" dt="2024-11-15T09:45:39.507" v="238" actId="47"/>
          <pc:sldLayoutMkLst>
            <pc:docMk/>
            <pc:sldMasterMk cId="1869377715" sldId="2147483764"/>
            <pc:sldLayoutMk cId="3151719999" sldId="2147483770"/>
          </pc:sldLayoutMkLst>
        </pc:sldLayoutChg>
        <pc:sldLayoutChg chg="del">
          <pc:chgData name="内田 裕之(uchida-hiroyuki.6j9)" userId="3b2e756e-1aab-462a-ba75-d7abc35f0bb5" providerId="ADAL" clId="{F9A32EAD-05BE-454E-ABA7-A55D020EC57C}" dt="2024-11-15T09:45:39.507" v="238" actId="47"/>
          <pc:sldLayoutMkLst>
            <pc:docMk/>
            <pc:sldMasterMk cId="1869377715" sldId="2147483764"/>
            <pc:sldLayoutMk cId="3223155347" sldId="2147483771"/>
          </pc:sldLayoutMkLst>
        </pc:sldLayoutChg>
        <pc:sldLayoutChg chg="del">
          <pc:chgData name="内田 裕之(uchida-hiroyuki.6j9)" userId="3b2e756e-1aab-462a-ba75-d7abc35f0bb5" providerId="ADAL" clId="{F9A32EAD-05BE-454E-ABA7-A55D020EC57C}" dt="2024-11-15T09:45:39.507" v="238" actId="47"/>
          <pc:sldLayoutMkLst>
            <pc:docMk/>
            <pc:sldMasterMk cId="1869377715" sldId="2147483764"/>
            <pc:sldLayoutMk cId="3437948932" sldId="2147483772"/>
          </pc:sldLayoutMkLst>
        </pc:sldLayoutChg>
        <pc:sldLayoutChg chg="del">
          <pc:chgData name="内田 裕之(uchida-hiroyuki.6j9)" userId="3b2e756e-1aab-462a-ba75-d7abc35f0bb5" providerId="ADAL" clId="{F9A32EAD-05BE-454E-ABA7-A55D020EC57C}" dt="2024-11-15T09:45:39.507" v="238" actId="47"/>
          <pc:sldLayoutMkLst>
            <pc:docMk/>
            <pc:sldMasterMk cId="1869377715" sldId="2147483764"/>
            <pc:sldLayoutMk cId="2161262288" sldId="2147483773"/>
          </pc:sldLayoutMkLst>
        </pc:sldLayoutChg>
        <pc:sldLayoutChg chg="del">
          <pc:chgData name="内田 裕之(uchida-hiroyuki.6j9)" userId="3b2e756e-1aab-462a-ba75-d7abc35f0bb5" providerId="ADAL" clId="{F9A32EAD-05BE-454E-ABA7-A55D020EC57C}" dt="2024-11-15T09:45:39.507" v="238" actId="47"/>
          <pc:sldLayoutMkLst>
            <pc:docMk/>
            <pc:sldMasterMk cId="1869377715" sldId="2147483764"/>
            <pc:sldLayoutMk cId="3672403468" sldId="2147483774"/>
          </pc:sldLayoutMkLst>
        </pc:sldLayoutChg>
        <pc:sldLayoutChg chg="del">
          <pc:chgData name="内田 裕之(uchida-hiroyuki.6j9)" userId="3b2e756e-1aab-462a-ba75-d7abc35f0bb5" providerId="ADAL" clId="{F9A32EAD-05BE-454E-ABA7-A55D020EC57C}" dt="2024-11-15T09:45:39.507" v="238" actId="47"/>
          <pc:sldLayoutMkLst>
            <pc:docMk/>
            <pc:sldMasterMk cId="1869377715" sldId="2147483764"/>
            <pc:sldLayoutMk cId="33187084" sldId="2147483775"/>
          </pc:sldLayoutMkLst>
        </pc:sldLayoutChg>
      </pc:sldMasterChg>
      <pc:sldMasterChg chg="del delSldLayout">
        <pc:chgData name="内田 裕之(uchida-hiroyuki.6j9)" userId="3b2e756e-1aab-462a-ba75-d7abc35f0bb5" providerId="ADAL" clId="{F9A32EAD-05BE-454E-ABA7-A55D020EC57C}" dt="2024-11-15T09:41:30.868" v="225" actId="47"/>
        <pc:sldMasterMkLst>
          <pc:docMk/>
          <pc:sldMasterMk cId="1058337077" sldId="2147483776"/>
        </pc:sldMasterMkLst>
        <pc:sldLayoutChg chg="del">
          <pc:chgData name="内田 裕之(uchida-hiroyuki.6j9)" userId="3b2e756e-1aab-462a-ba75-d7abc35f0bb5" providerId="ADAL" clId="{F9A32EAD-05BE-454E-ABA7-A55D020EC57C}" dt="2024-11-15T09:41:30.868" v="225" actId="47"/>
          <pc:sldLayoutMkLst>
            <pc:docMk/>
            <pc:sldMasterMk cId="1058337077" sldId="2147483776"/>
            <pc:sldLayoutMk cId="1272453028" sldId="2147483777"/>
          </pc:sldLayoutMkLst>
        </pc:sldLayoutChg>
        <pc:sldLayoutChg chg="del">
          <pc:chgData name="内田 裕之(uchida-hiroyuki.6j9)" userId="3b2e756e-1aab-462a-ba75-d7abc35f0bb5" providerId="ADAL" clId="{F9A32EAD-05BE-454E-ABA7-A55D020EC57C}" dt="2024-11-15T09:41:30.868" v="225" actId="47"/>
          <pc:sldLayoutMkLst>
            <pc:docMk/>
            <pc:sldMasterMk cId="1058337077" sldId="2147483776"/>
            <pc:sldLayoutMk cId="1334096291" sldId="2147483778"/>
          </pc:sldLayoutMkLst>
        </pc:sldLayoutChg>
        <pc:sldLayoutChg chg="del">
          <pc:chgData name="内田 裕之(uchida-hiroyuki.6j9)" userId="3b2e756e-1aab-462a-ba75-d7abc35f0bb5" providerId="ADAL" clId="{F9A32EAD-05BE-454E-ABA7-A55D020EC57C}" dt="2024-11-15T09:41:30.868" v="225" actId="47"/>
          <pc:sldLayoutMkLst>
            <pc:docMk/>
            <pc:sldMasterMk cId="1058337077" sldId="2147483776"/>
            <pc:sldLayoutMk cId="1667202656" sldId="2147483779"/>
          </pc:sldLayoutMkLst>
        </pc:sldLayoutChg>
        <pc:sldLayoutChg chg="del">
          <pc:chgData name="内田 裕之(uchida-hiroyuki.6j9)" userId="3b2e756e-1aab-462a-ba75-d7abc35f0bb5" providerId="ADAL" clId="{F9A32EAD-05BE-454E-ABA7-A55D020EC57C}" dt="2024-11-15T09:41:30.868" v="225" actId="47"/>
          <pc:sldLayoutMkLst>
            <pc:docMk/>
            <pc:sldMasterMk cId="1058337077" sldId="2147483776"/>
            <pc:sldLayoutMk cId="989811854" sldId="2147483780"/>
          </pc:sldLayoutMkLst>
        </pc:sldLayoutChg>
        <pc:sldLayoutChg chg="del">
          <pc:chgData name="内田 裕之(uchida-hiroyuki.6j9)" userId="3b2e756e-1aab-462a-ba75-d7abc35f0bb5" providerId="ADAL" clId="{F9A32EAD-05BE-454E-ABA7-A55D020EC57C}" dt="2024-11-15T09:41:30.868" v="225" actId="47"/>
          <pc:sldLayoutMkLst>
            <pc:docMk/>
            <pc:sldMasterMk cId="1058337077" sldId="2147483776"/>
            <pc:sldLayoutMk cId="2494868792" sldId="2147483781"/>
          </pc:sldLayoutMkLst>
        </pc:sldLayoutChg>
        <pc:sldLayoutChg chg="del">
          <pc:chgData name="内田 裕之(uchida-hiroyuki.6j9)" userId="3b2e756e-1aab-462a-ba75-d7abc35f0bb5" providerId="ADAL" clId="{F9A32EAD-05BE-454E-ABA7-A55D020EC57C}" dt="2024-11-15T09:41:30.868" v="225" actId="47"/>
          <pc:sldLayoutMkLst>
            <pc:docMk/>
            <pc:sldMasterMk cId="1058337077" sldId="2147483776"/>
            <pc:sldLayoutMk cId="1119140587" sldId="2147483782"/>
          </pc:sldLayoutMkLst>
        </pc:sldLayoutChg>
        <pc:sldLayoutChg chg="del">
          <pc:chgData name="内田 裕之(uchida-hiroyuki.6j9)" userId="3b2e756e-1aab-462a-ba75-d7abc35f0bb5" providerId="ADAL" clId="{F9A32EAD-05BE-454E-ABA7-A55D020EC57C}" dt="2024-11-15T09:41:30.868" v="225" actId="47"/>
          <pc:sldLayoutMkLst>
            <pc:docMk/>
            <pc:sldMasterMk cId="1058337077" sldId="2147483776"/>
            <pc:sldLayoutMk cId="3565918980" sldId="2147483783"/>
          </pc:sldLayoutMkLst>
        </pc:sldLayoutChg>
        <pc:sldLayoutChg chg="del">
          <pc:chgData name="内田 裕之(uchida-hiroyuki.6j9)" userId="3b2e756e-1aab-462a-ba75-d7abc35f0bb5" providerId="ADAL" clId="{F9A32EAD-05BE-454E-ABA7-A55D020EC57C}" dt="2024-11-15T09:41:30.868" v="225" actId="47"/>
          <pc:sldLayoutMkLst>
            <pc:docMk/>
            <pc:sldMasterMk cId="1058337077" sldId="2147483776"/>
            <pc:sldLayoutMk cId="4101041401" sldId="2147483784"/>
          </pc:sldLayoutMkLst>
        </pc:sldLayoutChg>
      </pc:sldMasterChg>
      <pc:sldMasterChg chg="del delSldLayout">
        <pc:chgData name="内田 裕之(uchida-hiroyuki.6j9)" userId="3b2e756e-1aab-462a-ba75-d7abc35f0bb5" providerId="ADAL" clId="{F9A32EAD-05BE-454E-ABA7-A55D020EC57C}" dt="2024-11-15T09:35:29.833" v="116" actId="47"/>
        <pc:sldMasterMkLst>
          <pc:docMk/>
          <pc:sldMasterMk cId="4267439033" sldId="2147483815"/>
        </pc:sldMasterMkLst>
        <pc:sldLayoutChg chg="del">
          <pc:chgData name="内田 裕之(uchida-hiroyuki.6j9)" userId="3b2e756e-1aab-462a-ba75-d7abc35f0bb5" providerId="ADAL" clId="{F9A32EAD-05BE-454E-ABA7-A55D020EC57C}" dt="2024-11-15T09:35:29.833" v="116" actId="47"/>
          <pc:sldLayoutMkLst>
            <pc:docMk/>
            <pc:sldMasterMk cId="4267439033" sldId="2147483815"/>
            <pc:sldLayoutMk cId="1139867617" sldId="2147483816"/>
          </pc:sldLayoutMkLst>
        </pc:sldLayoutChg>
        <pc:sldLayoutChg chg="del">
          <pc:chgData name="内田 裕之(uchida-hiroyuki.6j9)" userId="3b2e756e-1aab-462a-ba75-d7abc35f0bb5" providerId="ADAL" clId="{F9A32EAD-05BE-454E-ABA7-A55D020EC57C}" dt="2024-11-15T09:35:29.833" v="116" actId="47"/>
          <pc:sldLayoutMkLst>
            <pc:docMk/>
            <pc:sldMasterMk cId="4267439033" sldId="2147483815"/>
            <pc:sldLayoutMk cId="2337395482" sldId="2147483817"/>
          </pc:sldLayoutMkLst>
        </pc:sldLayoutChg>
        <pc:sldLayoutChg chg="del">
          <pc:chgData name="内田 裕之(uchida-hiroyuki.6j9)" userId="3b2e756e-1aab-462a-ba75-d7abc35f0bb5" providerId="ADAL" clId="{F9A32EAD-05BE-454E-ABA7-A55D020EC57C}" dt="2024-11-15T09:35:29.833" v="116" actId="47"/>
          <pc:sldLayoutMkLst>
            <pc:docMk/>
            <pc:sldMasterMk cId="4267439033" sldId="2147483815"/>
            <pc:sldLayoutMk cId="89015840" sldId="2147483818"/>
          </pc:sldLayoutMkLst>
        </pc:sldLayoutChg>
        <pc:sldLayoutChg chg="del">
          <pc:chgData name="内田 裕之(uchida-hiroyuki.6j9)" userId="3b2e756e-1aab-462a-ba75-d7abc35f0bb5" providerId="ADAL" clId="{F9A32EAD-05BE-454E-ABA7-A55D020EC57C}" dt="2024-11-15T09:35:29.833" v="116" actId="47"/>
          <pc:sldLayoutMkLst>
            <pc:docMk/>
            <pc:sldMasterMk cId="4267439033" sldId="2147483815"/>
            <pc:sldLayoutMk cId="2861892858" sldId="2147483819"/>
          </pc:sldLayoutMkLst>
        </pc:sldLayoutChg>
        <pc:sldLayoutChg chg="del">
          <pc:chgData name="内田 裕之(uchida-hiroyuki.6j9)" userId="3b2e756e-1aab-462a-ba75-d7abc35f0bb5" providerId="ADAL" clId="{F9A32EAD-05BE-454E-ABA7-A55D020EC57C}" dt="2024-11-15T09:35:29.833" v="116" actId="47"/>
          <pc:sldLayoutMkLst>
            <pc:docMk/>
            <pc:sldMasterMk cId="4267439033" sldId="2147483815"/>
            <pc:sldLayoutMk cId="658932222" sldId="2147483820"/>
          </pc:sldLayoutMkLst>
        </pc:sldLayoutChg>
        <pc:sldLayoutChg chg="del">
          <pc:chgData name="内田 裕之(uchida-hiroyuki.6j9)" userId="3b2e756e-1aab-462a-ba75-d7abc35f0bb5" providerId="ADAL" clId="{F9A32EAD-05BE-454E-ABA7-A55D020EC57C}" dt="2024-11-15T09:35:29.833" v="116" actId="47"/>
          <pc:sldLayoutMkLst>
            <pc:docMk/>
            <pc:sldMasterMk cId="4267439033" sldId="2147483815"/>
            <pc:sldLayoutMk cId="756819989" sldId="2147483821"/>
          </pc:sldLayoutMkLst>
        </pc:sldLayoutChg>
        <pc:sldLayoutChg chg="del">
          <pc:chgData name="内田 裕之(uchida-hiroyuki.6j9)" userId="3b2e756e-1aab-462a-ba75-d7abc35f0bb5" providerId="ADAL" clId="{F9A32EAD-05BE-454E-ABA7-A55D020EC57C}" dt="2024-11-15T09:35:29.833" v="116" actId="47"/>
          <pc:sldLayoutMkLst>
            <pc:docMk/>
            <pc:sldMasterMk cId="4267439033" sldId="2147483815"/>
            <pc:sldLayoutMk cId="1714241950" sldId="2147483822"/>
          </pc:sldLayoutMkLst>
        </pc:sldLayoutChg>
        <pc:sldLayoutChg chg="del">
          <pc:chgData name="内田 裕之(uchida-hiroyuki.6j9)" userId="3b2e756e-1aab-462a-ba75-d7abc35f0bb5" providerId="ADAL" clId="{F9A32EAD-05BE-454E-ABA7-A55D020EC57C}" dt="2024-11-15T09:35:29.833" v="116" actId="47"/>
          <pc:sldLayoutMkLst>
            <pc:docMk/>
            <pc:sldMasterMk cId="4267439033" sldId="2147483815"/>
            <pc:sldLayoutMk cId="540742013" sldId="2147483823"/>
          </pc:sldLayoutMkLst>
        </pc:sldLayoutChg>
        <pc:sldLayoutChg chg="del">
          <pc:chgData name="内田 裕之(uchida-hiroyuki.6j9)" userId="3b2e756e-1aab-462a-ba75-d7abc35f0bb5" providerId="ADAL" clId="{F9A32EAD-05BE-454E-ABA7-A55D020EC57C}" dt="2024-11-15T09:35:29.833" v="116" actId="47"/>
          <pc:sldLayoutMkLst>
            <pc:docMk/>
            <pc:sldMasterMk cId="4267439033" sldId="2147483815"/>
            <pc:sldLayoutMk cId="536574838" sldId="2147483824"/>
          </pc:sldLayoutMkLst>
        </pc:sldLayoutChg>
      </pc:sldMasterChg>
      <pc:sldMasterChg chg="del delSldLayout">
        <pc:chgData name="内田 裕之(uchida-hiroyuki.6j9)" userId="3b2e756e-1aab-462a-ba75-d7abc35f0bb5" providerId="ADAL" clId="{F9A32EAD-05BE-454E-ABA7-A55D020EC57C}" dt="2024-11-15T09:38:31.573" v="125" actId="47"/>
        <pc:sldMasterMkLst>
          <pc:docMk/>
          <pc:sldMasterMk cId="4252271679" sldId="2147483843"/>
        </pc:sldMasterMkLst>
        <pc:sldLayoutChg chg="del">
          <pc:chgData name="内田 裕之(uchida-hiroyuki.6j9)" userId="3b2e756e-1aab-462a-ba75-d7abc35f0bb5" providerId="ADAL" clId="{F9A32EAD-05BE-454E-ABA7-A55D020EC57C}" dt="2024-11-15T09:38:31.573" v="125" actId="47"/>
          <pc:sldLayoutMkLst>
            <pc:docMk/>
            <pc:sldMasterMk cId="4252271679" sldId="2147483843"/>
            <pc:sldLayoutMk cId="335506620" sldId="2147483844"/>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1012393904" sldId="2147483845"/>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3755932105" sldId="2147483846"/>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891862649" sldId="2147483847"/>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3106432881" sldId="2147483848"/>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4180698721" sldId="2147483849"/>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766143569" sldId="2147483850"/>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2467838357" sldId="2147483851"/>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2095229509" sldId="2147483852"/>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1852924414" sldId="2147483853"/>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3344342652" sldId="2147483854"/>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2457334717" sldId="2147483855"/>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3390274379" sldId="2147483856"/>
          </pc:sldLayoutMkLst>
        </pc:sldLayoutChg>
        <pc:sldLayoutChg chg="del">
          <pc:chgData name="内田 裕之(uchida-hiroyuki.6j9)" userId="3b2e756e-1aab-462a-ba75-d7abc35f0bb5" providerId="ADAL" clId="{F9A32EAD-05BE-454E-ABA7-A55D020EC57C}" dt="2024-11-15T09:38:31.573" v="125" actId="47"/>
          <pc:sldLayoutMkLst>
            <pc:docMk/>
            <pc:sldMasterMk cId="4252271679" sldId="2147483843"/>
            <pc:sldLayoutMk cId="289932224" sldId="2147483857"/>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'0312部会資料'!$B$3</c:f>
              <c:strCache>
                <c:ptCount val="1"/>
                <c:pt idx="0">
                  <c:v>病院</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dLbl>
              <c:idx val="0"/>
              <c:layout>
                <c:manualLayout>
                  <c:x val="-2.6616270934452752E-2"/>
                  <c:y val="2.7695026914115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60E-400E-822E-4879BE78BFAF}"/>
                </c:ext>
              </c:extLst>
            </c:dLbl>
            <c:dLbl>
              <c:idx val="1"/>
              <c:layout>
                <c:manualLayout>
                  <c:x val="-2.4192057514549812E-2"/>
                  <c:y val="1.9109617667441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60E-400E-822E-4879BE78BFAF}"/>
                </c:ext>
              </c:extLst>
            </c:dLbl>
            <c:dLbl>
              <c:idx val="2"/>
              <c:layout>
                <c:manualLayout>
                  <c:x val="-4.4360050723687115E-2"/>
                  <c:y val="-1.72511448541817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60E-400E-822E-4879BE78BFAF}"/>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1">
                        <a:lumMod val="75000"/>
                      </a:schemeClr>
                    </a:solidFill>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'0312部会資料'!$C$2:$X$2</c:f>
              <c:strCache>
                <c:ptCount val="22"/>
                <c:pt idx="0">
                  <c:v>R5.1</c:v>
                </c:pt>
                <c:pt idx="1">
                  <c:v>R5.2</c:v>
                </c:pt>
                <c:pt idx="2">
                  <c:v>R5.3</c:v>
                </c:pt>
                <c:pt idx="3">
                  <c:v>R5.4</c:v>
                </c:pt>
                <c:pt idx="4">
                  <c:v>R5.5</c:v>
                </c:pt>
                <c:pt idx="5">
                  <c:v>R5.6</c:v>
                </c:pt>
                <c:pt idx="6">
                  <c:v>R5.7</c:v>
                </c:pt>
                <c:pt idx="7">
                  <c:v>R5.8</c:v>
                </c:pt>
                <c:pt idx="8">
                  <c:v>R5.9</c:v>
                </c:pt>
                <c:pt idx="9">
                  <c:v>R5.10</c:v>
                </c:pt>
                <c:pt idx="10">
                  <c:v>R5.11</c:v>
                </c:pt>
                <c:pt idx="11">
                  <c:v>R5.12</c:v>
                </c:pt>
                <c:pt idx="12">
                  <c:v>R6.1</c:v>
                </c:pt>
                <c:pt idx="13">
                  <c:v>R6.2</c:v>
                </c:pt>
                <c:pt idx="14">
                  <c:v>R6.3</c:v>
                </c:pt>
                <c:pt idx="15">
                  <c:v>R6.4</c:v>
                </c:pt>
                <c:pt idx="16">
                  <c:v>R6.5</c:v>
                </c:pt>
                <c:pt idx="17">
                  <c:v>R6.6</c:v>
                </c:pt>
                <c:pt idx="18">
                  <c:v>R6.7</c:v>
                </c:pt>
                <c:pt idx="19">
                  <c:v>R6.8</c:v>
                </c:pt>
                <c:pt idx="20">
                  <c:v>R6.9</c:v>
                </c:pt>
                <c:pt idx="21">
                  <c:v>R6.10</c:v>
                </c:pt>
              </c:strCache>
            </c:strRef>
          </c:cat>
          <c:val>
            <c:numRef>
              <c:f>'0312部会資料'!$C$3:$X$3</c:f>
              <c:numCache>
                <c:formatCode>0.00%</c:formatCode>
                <c:ptCount val="22"/>
                <c:pt idx="0">
                  <c:v>3.8019441786253751E-2</c:v>
                </c:pt>
                <c:pt idx="1">
                  <c:v>4.6215277190890962E-2</c:v>
                </c:pt>
                <c:pt idx="2">
                  <c:v>6.1117779308965975E-2</c:v>
                </c:pt>
                <c:pt idx="3">
                  <c:v>0.16737141945051692</c:v>
                </c:pt>
                <c:pt idx="4">
                  <c:v>0.15809421820031319</c:v>
                </c:pt>
                <c:pt idx="5">
                  <c:v>0.14811148523580422</c:v>
                </c:pt>
                <c:pt idx="6">
                  <c:v>0.13239364555191105</c:v>
                </c:pt>
                <c:pt idx="7">
                  <c:v>0.11018996937119152</c:v>
                </c:pt>
                <c:pt idx="8">
                  <c:v>0.11403512058501988</c:v>
                </c:pt>
                <c:pt idx="9">
                  <c:v>0.1116406670928633</c:v>
                </c:pt>
                <c:pt idx="10">
                  <c:v>0.10758050022413772</c:v>
                </c:pt>
                <c:pt idx="11">
                  <c:v>0.10607093935783174</c:v>
                </c:pt>
                <c:pt idx="12">
                  <c:v>0.10811306372172251</c:v>
                </c:pt>
                <c:pt idx="13">
                  <c:v>0.11546725194013716</c:v>
                </c:pt>
                <c:pt idx="14">
                  <c:v>0.12588111922181852</c:v>
                </c:pt>
                <c:pt idx="15">
                  <c:v>0.13732824860460374</c:v>
                </c:pt>
                <c:pt idx="16">
                  <c:v>0.14833211600974264</c:v>
                </c:pt>
                <c:pt idx="17">
                  <c:v>0.19188179562673494</c:v>
                </c:pt>
                <c:pt idx="18">
                  <c:v>0.20911496956850953</c:v>
                </c:pt>
                <c:pt idx="19">
                  <c:v>0.20555539255763156</c:v>
                </c:pt>
                <c:pt idx="20">
                  <c:v>0.24096412359611755</c:v>
                </c:pt>
                <c:pt idx="21">
                  <c:v>0.2796095013077996</c:v>
                </c:pt>
              </c:numCache>
            </c:numRef>
          </c:val>
          <c:smooth val="0"/>
          <c:extLst>
            <c:ext xmlns:c16="http://schemas.microsoft.com/office/drawing/2014/chart" uri="{C3380CC4-5D6E-409C-BE32-E72D297353CC}">
              <c16:uniqueId val="{00000003-760E-400E-822E-4879BE78BFAF}"/>
            </c:ext>
          </c:extLst>
        </c:ser>
        <c:ser>
          <c:idx val="1"/>
          <c:order val="1"/>
          <c:tx>
            <c:strRef>
              <c:f>'0312部会資料'!$B$4</c:f>
              <c:strCache>
                <c:ptCount val="1"/>
                <c:pt idx="0">
                  <c:v>医科診療所</c:v>
                </c:pt>
              </c:strCache>
            </c:strRef>
          </c:tx>
          <c:spPr>
            <a:ln w="28575" cap="rnd">
              <a:solidFill>
                <a:srgbClr val="FFC000"/>
              </a:solidFill>
              <a:round/>
            </a:ln>
            <a:effectLst/>
          </c:spPr>
          <c:marker>
            <c:symbol val="circle"/>
            <c:size val="5"/>
            <c:spPr>
              <a:solidFill>
                <a:srgbClr val="FFC000"/>
              </a:solidFill>
              <a:ln w="9525">
                <a:solidFill>
                  <a:srgbClr val="FFC000"/>
                </a:solidFill>
              </a:ln>
              <a:effectLst/>
            </c:spPr>
          </c:marker>
          <c:dLbls>
            <c:dLbl>
              <c:idx val="0"/>
              <c:layout>
                <c:manualLayout>
                  <c:x val="-2.9106104333377059E-2"/>
                  <c:y val="-1.566883586406353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60E-400E-822E-4879BE78BFAF}"/>
                </c:ext>
              </c:extLst>
            </c:dLbl>
            <c:dLbl>
              <c:idx val="1"/>
              <c:layout>
                <c:manualLayout>
                  <c:x val="-3.0176658358476553E-2"/>
                  <c:y val="-2.4939141961918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60E-400E-822E-4879BE78BFAF}"/>
                </c:ext>
              </c:extLst>
            </c:dLbl>
            <c:dLbl>
              <c:idx val="2"/>
              <c:layout>
                <c:manualLayout>
                  <c:x val="-3.3976015566924686E-2"/>
                  <c:y val="-3.341829356471438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60E-400E-822E-4879BE78BFAF}"/>
                </c:ext>
              </c:extLst>
            </c:dLbl>
            <c:dLbl>
              <c:idx val="3"/>
              <c:layout>
                <c:manualLayout>
                  <c:x val="-2.6742782152230971E-2"/>
                  <c:y val="-3.34182130396060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60E-400E-822E-4879BE78BFAF}"/>
                </c:ext>
              </c:extLst>
            </c:dLbl>
            <c:dLbl>
              <c:idx val="16"/>
              <c:layout>
                <c:manualLayout>
                  <c:x val="-2.2551200348352424E-2"/>
                  <c:y val="2.705826771653531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60E-400E-822E-4879BE78BFAF}"/>
                </c:ext>
              </c:extLst>
            </c:dLbl>
            <c:dLbl>
              <c:idx val="17"/>
              <c:layout>
                <c:manualLayout>
                  <c:x val="-2.4995441106067058E-2"/>
                  <c:y val="-1.627506561679789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60E-400E-822E-4879BE78BFAF}"/>
                </c:ext>
              </c:extLst>
            </c:dLbl>
            <c:dLbl>
              <c:idx val="19"/>
              <c:layout>
                <c:manualLayout>
                  <c:x val="-2.843325025143207E-2"/>
                  <c:y val="-2.26576685145014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60E-400E-822E-4879BE78BFAF}"/>
                </c:ext>
              </c:extLst>
            </c:dLbl>
            <c:dLbl>
              <c:idx val="21"/>
              <c:layout>
                <c:manualLayout>
                  <c:x val="-1.553587826315099E-2"/>
                  <c:y val="-1.755603759942154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760E-400E-822E-4879BE78BFAF}"/>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rgbClr val="FFC000"/>
                    </a:solidFill>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'0312部会資料'!$C$2:$X$2</c:f>
              <c:strCache>
                <c:ptCount val="22"/>
                <c:pt idx="0">
                  <c:v>R5.1</c:v>
                </c:pt>
                <c:pt idx="1">
                  <c:v>R5.2</c:v>
                </c:pt>
                <c:pt idx="2">
                  <c:v>R5.3</c:v>
                </c:pt>
                <c:pt idx="3">
                  <c:v>R5.4</c:v>
                </c:pt>
                <c:pt idx="4">
                  <c:v>R5.5</c:v>
                </c:pt>
                <c:pt idx="5">
                  <c:v>R5.6</c:v>
                </c:pt>
                <c:pt idx="6">
                  <c:v>R5.7</c:v>
                </c:pt>
                <c:pt idx="7">
                  <c:v>R5.8</c:v>
                </c:pt>
                <c:pt idx="8">
                  <c:v>R5.9</c:v>
                </c:pt>
                <c:pt idx="9">
                  <c:v>R5.10</c:v>
                </c:pt>
                <c:pt idx="10">
                  <c:v>R5.11</c:v>
                </c:pt>
                <c:pt idx="11">
                  <c:v>R5.12</c:v>
                </c:pt>
                <c:pt idx="12">
                  <c:v>R6.1</c:v>
                </c:pt>
                <c:pt idx="13">
                  <c:v>R6.2</c:v>
                </c:pt>
                <c:pt idx="14">
                  <c:v>R6.3</c:v>
                </c:pt>
                <c:pt idx="15">
                  <c:v>R6.4</c:v>
                </c:pt>
                <c:pt idx="16">
                  <c:v>R6.5</c:v>
                </c:pt>
                <c:pt idx="17">
                  <c:v>R6.6</c:v>
                </c:pt>
                <c:pt idx="18">
                  <c:v>R6.7</c:v>
                </c:pt>
                <c:pt idx="19">
                  <c:v>R6.8</c:v>
                </c:pt>
                <c:pt idx="20">
                  <c:v>R6.9</c:v>
                </c:pt>
                <c:pt idx="21">
                  <c:v>R6.10</c:v>
                </c:pt>
              </c:strCache>
            </c:strRef>
          </c:cat>
          <c:val>
            <c:numRef>
              <c:f>'0312部会資料'!$C$4:$X$4</c:f>
              <c:numCache>
                <c:formatCode>0.00%</c:formatCode>
                <c:ptCount val="22"/>
                <c:pt idx="0">
                  <c:v>1.634644386198467E-2</c:v>
                </c:pt>
                <c:pt idx="1">
                  <c:v>1.9414349907282122E-2</c:v>
                </c:pt>
                <c:pt idx="2">
                  <c:v>2.5773799075536834E-2</c:v>
                </c:pt>
                <c:pt idx="3">
                  <c:v>7.7306059855456577E-2</c:v>
                </c:pt>
                <c:pt idx="4">
                  <c:v>7.4187737103887069E-2</c:v>
                </c:pt>
                <c:pt idx="5">
                  <c:v>6.7748967114792918E-2</c:v>
                </c:pt>
                <c:pt idx="6">
                  <c:v>6.1008544143816221E-2</c:v>
                </c:pt>
                <c:pt idx="7">
                  <c:v>5.7994240678236823E-2</c:v>
                </c:pt>
                <c:pt idx="8">
                  <c:v>5.4279435277691697E-2</c:v>
                </c:pt>
                <c:pt idx="9">
                  <c:v>5.0945982259453786E-2</c:v>
                </c:pt>
                <c:pt idx="10">
                  <c:v>4.8635730742387411E-2</c:v>
                </c:pt>
                <c:pt idx="11">
                  <c:v>4.7885355673176901E-2</c:v>
                </c:pt>
                <c:pt idx="12">
                  <c:v>5.0002355267048521E-2</c:v>
                </c:pt>
                <c:pt idx="13">
                  <c:v>5.0601782146169831E-2</c:v>
                </c:pt>
                <c:pt idx="14">
                  <c:v>5.218084868688444E-2</c:v>
                </c:pt>
                <c:pt idx="15">
                  <c:v>5.8673844982710173E-2</c:v>
                </c:pt>
                <c:pt idx="16">
                  <c:v>6.4701554098571729E-2</c:v>
                </c:pt>
                <c:pt idx="17">
                  <c:v>8.2360749588661158E-2</c:v>
                </c:pt>
                <c:pt idx="18">
                  <c:v>9.1710700074196308E-2</c:v>
                </c:pt>
                <c:pt idx="19">
                  <c:v>0.10404542624474325</c:v>
                </c:pt>
                <c:pt idx="20">
                  <c:v>0.11504677904569093</c:v>
                </c:pt>
                <c:pt idx="21">
                  <c:v>0.12909897796140538</c:v>
                </c:pt>
              </c:numCache>
            </c:numRef>
          </c:val>
          <c:smooth val="0"/>
          <c:extLst>
            <c:ext xmlns:c16="http://schemas.microsoft.com/office/drawing/2014/chart" uri="{C3380CC4-5D6E-409C-BE32-E72D297353CC}">
              <c16:uniqueId val="{0000000C-760E-400E-822E-4879BE78BFAF}"/>
            </c:ext>
          </c:extLst>
        </c:ser>
        <c:ser>
          <c:idx val="2"/>
          <c:order val="2"/>
          <c:tx>
            <c:strRef>
              <c:f>'0312部会資料'!$B$5</c:f>
              <c:strCache>
                <c:ptCount val="1"/>
                <c:pt idx="0">
                  <c:v>歯科診療所</c:v>
                </c:pt>
              </c:strCache>
            </c:strRef>
          </c:tx>
          <c:spPr>
            <a:ln w="28575" cap="rnd">
              <a:solidFill>
                <a:srgbClr val="DE0452"/>
              </a:solidFill>
              <a:round/>
            </a:ln>
            <a:effectLst/>
          </c:spPr>
          <c:marker>
            <c:symbol val="circle"/>
            <c:size val="5"/>
            <c:spPr>
              <a:solidFill>
                <a:srgbClr val="DE0452"/>
              </a:solidFill>
              <a:ln w="9525">
                <a:solidFill>
                  <a:srgbClr val="DE0452"/>
                </a:solidFill>
              </a:ln>
              <a:effectLst/>
            </c:spPr>
          </c:marker>
          <c:dLbls>
            <c:dLbl>
              <c:idx val="0"/>
              <c:layout>
                <c:manualLayout>
                  <c:x val="-2.9989158963825188E-2"/>
                  <c:y val="-4.8786358179897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760E-400E-822E-4879BE78BFAF}"/>
                </c:ext>
              </c:extLst>
            </c:dLbl>
            <c:dLbl>
              <c:idx val="1"/>
              <c:layout>
                <c:manualLayout>
                  <c:x val="-3.7235535775419375E-2"/>
                  <c:y val="-3.6067755103130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760E-400E-822E-4879BE78BFAF}"/>
                </c:ext>
              </c:extLst>
            </c:dLbl>
            <c:dLbl>
              <c:idx val="2"/>
              <c:layout>
                <c:manualLayout>
                  <c:x val="-3.5786260413100533E-2"/>
                  <c:y val="4.02438633574708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760E-400E-822E-4879BE78BFAF}"/>
                </c:ext>
              </c:extLst>
            </c:dLbl>
            <c:dLbl>
              <c:idx val="3"/>
              <c:layout>
                <c:manualLayout>
                  <c:x val="-2.3148579253680298E-2"/>
                  <c:y val="-3.606775510313084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760E-400E-822E-4879BE78BFAF}"/>
                </c:ext>
              </c:extLst>
            </c:dLbl>
            <c:dLbl>
              <c:idx val="16"/>
              <c:layout>
                <c:manualLayout>
                  <c:x val="-3.0505378459923915E-2"/>
                  <c:y val="-2.170101229211858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760E-400E-822E-4879BE78BFAF}"/>
                </c:ext>
              </c:extLst>
            </c:dLbl>
            <c:dLbl>
              <c:idx val="17"/>
              <c:layout>
                <c:manualLayout>
                  <c:x val="-3.0505378459923915E-2"/>
                  <c:y val="-2.1701012292118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760E-400E-822E-4879BE78BFAF}"/>
                </c:ext>
              </c:extLst>
            </c:dLbl>
            <c:dLbl>
              <c:idx val="18"/>
              <c:layout>
                <c:manualLayout>
                  <c:x val="-3.0505378459923915E-2"/>
                  <c:y val="-2.1701012292118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760E-400E-822E-4879BE78BFAF}"/>
                </c:ext>
              </c:extLst>
            </c:dLbl>
            <c:dLbl>
              <c:idx val="19"/>
              <c:layout>
                <c:manualLayout>
                  <c:x val="-3.0505378459924015E-2"/>
                  <c:y val="-1.659938137703864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760E-400E-822E-4879BE78BFAF}"/>
                </c:ext>
              </c:extLst>
            </c:dLbl>
            <c:dLbl>
              <c:idx val="20"/>
              <c:layout>
                <c:manualLayout>
                  <c:x val="-1.4466745375836285E-2"/>
                  <c:y val="-1.65993813770386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760E-400E-822E-4879BE78BFAF}"/>
                </c:ext>
              </c:extLst>
            </c:dLbl>
            <c:dLbl>
              <c:idx val="21"/>
              <c:layout>
                <c:manualLayout>
                  <c:x val="-1.3463859372950282E-2"/>
                  <c:y val="-1.404856591949872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760E-400E-822E-4879BE78BFAF}"/>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DE0452"/>
                    </a:solidFill>
                    <a:latin typeface="+mn-lt"/>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'0312部会資料'!$C$2:$X$2</c:f>
              <c:strCache>
                <c:ptCount val="22"/>
                <c:pt idx="0">
                  <c:v>R5.1</c:v>
                </c:pt>
                <c:pt idx="1">
                  <c:v>R5.2</c:v>
                </c:pt>
                <c:pt idx="2">
                  <c:v>R5.3</c:v>
                </c:pt>
                <c:pt idx="3">
                  <c:v>R5.4</c:v>
                </c:pt>
                <c:pt idx="4">
                  <c:v>R5.5</c:v>
                </c:pt>
                <c:pt idx="5">
                  <c:v>R5.6</c:v>
                </c:pt>
                <c:pt idx="6">
                  <c:v>R5.7</c:v>
                </c:pt>
                <c:pt idx="7">
                  <c:v>R5.8</c:v>
                </c:pt>
                <c:pt idx="8">
                  <c:v>R5.9</c:v>
                </c:pt>
                <c:pt idx="9">
                  <c:v>R5.10</c:v>
                </c:pt>
                <c:pt idx="10">
                  <c:v>R5.11</c:v>
                </c:pt>
                <c:pt idx="11">
                  <c:v>R5.12</c:v>
                </c:pt>
                <c:pt idx="12">
                  <c:v>R6.1</c:v>
                </c:pt>
                <c:pt idx="13">
                  <c:v>R6.2</c:v>
                </c:pt>
                <c:pt idx="14">
                  <c:v>R6.3</c:v>
                </c:pt>
                <c:pt idx="15">
                  <c:v>R6.4</c:v>
                </c:pt>
                <c:pt idx="16">
                  <c:v>R6.5</c:v>
                </c:pt>
                <c:pt idx="17">
                  <c:v>R6.6</c:v>
                </c:pt>
                <c:pt idx="18">
                  <c:v>R6.7</c:v>
                </c:pt>
                <c:pt idx="19">
                  <c:v>R6.8</c:v>
                </c:pt>
                <c:pt idx="20">
                  <c:v>R6.9</c:v>
                </c:pt>
                <c:pt idx="21">
                  <c:v>R6.10</c:v>
                </c:pt>
              </c:strCache>
            </c:strRef>
          </c:cat>
          <c:val>
            <c:numRef>
              <c:f>'0312部会資料'!$C$5:$X$5</c:f>
              <c:numCache>
                <c:formatCode>0.00%</c:formatCode>
                <c:ptCount val="22"/>
                <c:pt idx="0">
                  <c:v>4.279644136245548E-2</c:v>
                </c:pt>
                <c:pt idx="1">
                  <c:v>4.6546150529349649E-2</c:v>
                </c:pt>
                <c:pt idx="2">
                  <c:v>5.6118141236248281E-2</c:v>
                </c:pt>
                <c:pt idx="3">
                  <c:v>0.12082440957238053</c:v>
                </c:pt>
                <c:pt idx="4">
                  <c:v>0.12275125595853473</c:v>
                </c:pt>
                <c:pt idx="5">
                  <c:v>0.12038574995327934</c:v>
                </c:pt>
                <c:pt idx="6">
                  <c:v>0.11136474886953619</c:v>
                </c:pt>
                <c:pt idx="7">
                  <c:v>0.1033043385572551</c:v>
                </c:pt>
                <c:pt idx="8">
                  <c:v>0.10387556360987714</c:v>
                </c:pt>
                <c:pt idx="9">
                  <c:v>9.9590230805029406E-2</c:v>
                </c:pt>
                <c:pt idx="10">
                  <c:v>9.5700148523356884E-2</c:v>
                </c:pt>
                <c:pt idx="11">
                  <c:v>9.4243276935951914E-2</c:v>
                </c:pt>
                <c:pt idx="12">
                  <c:v>9.8505186880721879E-2</c:v>
                </c:pt>
                <c:pt idx="13">
                  <c:v>0.10056961285454681</c:v>
                </c:pt>
                <c:pt idx="14">
                  <c:v>0.1026900197375851</c:v>
                </c:pt>
                <c:pt idx="15">
                  <c:v>0.1090640315435915</c:v>
                </c:pt>
                <c:pt idx="16">
                  <c:v>0.11950156297745293</c:v>
                </c:pt>
                <c:pt idx="17">
                  <c:v>0.14344572338761222</c:v>
                </c:pt>
                <c:pt idx="18">
                  <c:v>0.1593421038905603</c:v>
                </c:pt>
                <c:pt idx="19">
                  <c:v>0.17274162551914249</c:v>
                </c:pt>
                <c:pt idx="20">
                  <c:v>0.19406682855388652</c:v>
                </c:pt>
                <c:pt idx="21">
                  <c:v>0.21999381002749038</c:v>
                </c:pt>
              </c:numCache>
            </c:numRef>
          </c:val>
          <c:smooth val="0"/>
          <c:extLst>
            <c:ext xmlns:c16="http://schemas.microsoft.com/office/drawing/2014/chart" uri="{C3380CC4-5D6E-409C-BE32-E72D297353CC}">
              <c16:uniqueId val="{00000017-760E-400E-822E-4879BE78BFAF}"/>
            </c:ext>
          </c:extLst>
        </c:ser>
        <c:ser>
          <c:idx val="3"/>
          <c:order val="3"/>
          <c:tx>
            <c:strRef>
              <c:f>'0312部会資料'!$B$6</c:f>
              <c:strCache>
                <c:ptCount val="1"/>
                <c:pt idx="0">
                  <c:v>薬局</c:v>
                </c:pt>
              </c:strCache>
            </c:strRef>
          </c:tx>
          <c:spPr>
            <a:ln w="28575" cap="rnd">
              <a:solidFill>
                <a:srgbClr val="C9E7E7">
                  <a:lumMod val="90000"/>
                </a:srgbClr>
              </a:solidFill>
              <a:round/>
            </a:ln>
            <a:effectLst/>
          </c:spPr>
          <c:marker>
            <c:symbol val="circle"/>
            <c:size val="5"/>
            <c:spPr>
              <a:solidFill>
                <a:srgbClr val="C9E7E7">
                  <a:lumMod val="90000"/>
                </a:srgbClr>
              </a:solidFill>
              <a:ln w="9525">
                <a:solidFill>
                  <a:srgbClr val="C9E7E7">
                    <a:lumMod val="90000"/>
                  </a:srgbClr>
                </a:solidFill>
              </a:ln>
              <a:effectLst/>
            </c:spPr>
          </c:marker>
          <c:dLbls>
            <c:dLbl>
              <c:idx val="0"/>
              <c:layout>
                <c:manualLayout>
                  <c:x val="-3.0542218724036913E-2"/>
                  <c:y val="2.576584719209429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760E-400E-822E-4879BE78BFAF}"/>
                </c:ext>
              </c:extLst>
            </c:dLbl>
            <c:dLbl>
              <c:idx val="16"/>
              <c:layout>
                <c:manualLayout>
                  <c:x val="-2.6217561484924375E-2"/>
                  <c:y val="-3.039160104986876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760E-400E-822E-4879BE78BFAF}"/>
                </c:ext>
              </c:extLst>
            </c:dLbl>
            <c:dLbl>
              <c:idx val="17"/>
              <c:layout>
                <c:manualLayout>
                  <c:x val="-2.2551200348352243E-2"/>
                  <c:y val="-2.03916010498687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760E-400E-822E-4879BE78BFAF}"/>
                </c:ext>
              </c:extLst>
            </c:dLbl>
            <c:dLbl>
              <c:idx val="18"/>
              <c:layout>
                <c:manualLayout>
                  <c:x val="-3.2744763653854564E-2"/>
                  <c:y val="-2.070619426367799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760E-400E-822E-4879BE78BFAF}"/>
                </c:ext>
              </c:extLst>
            </c:dLbl>
            <c:dLbl>
              <c:idx val="19"/>
              <c:layout>
                <c:manualLayout>
                  <c:x val="-3.1209934846298585E-2"/>
                  <c:y val="-2.070619426367808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760E-400E-822E-4879BE78BFAF}"/>
                </c:ext>
              </c:extLst>
            </c:dLbl>
            <c:dLbl>
              <c:idx val="20"/>
              <c:layout>
                <c:manualLayout>
                  <c:x val="-1.5150421968603786E-2"/>
                  <c:y val="-2.58078251787579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760E-400E-822E-4879BE78BFAF}"/>
                </c:ext>
              </c:extLst>
            </c:dLbl>
            <c:dLbl>
              <c:idx val="21"/>
              <c:layout>
                <c:manualLayout>
                  <c:x val="-1.553587826315099E-2"/>
                  <c:y val="-1.56045633485981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760E-400E-822E-4879BE78BFAF}"/>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accent5">
                        <a:lumMod val="90000"/>
                      </a:schemeClr>
                    </a:solidFill>
                    <a:latin typeface="+mn-lt"/>
                    <a:ea typeface="+mn-ea"/>
                    <a:cs typeface="+mn-cs"/>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'0312部会資料'!$C$2:$X$2</c:f>
              <c:strCache>
                <c:ptCount val="22"/>
                <c:pt idx="0">
                  <c:v>R5.1</c:v>
                </c:pt>
                <c:pt idx="1">
                  <c:v>R5.2</c:v>
                </c:pt>
                <c:pt idx="2">
                  <c:v>R5.3</c:v>
                </c:pt>
                <c:pt idx="3">
                  <c:v>R5.4</c:v>
                </c:pt>
                <c:pt idx="4">
                  <c:v>R5.5</c:v>
                </c:pt>
                <c:pt idx="5">
                  <c:v>R5.6</c:v>
                </c:pt>
                <c:pt idx="6">
                  <c:v>R5.7</c:v>
                </c:pt>
                <c:pt idx="7">
                  <c:v>R5.8</c:v>
                </c:pt>
                <c:pt idx="8">
                  <c:v>R5.9</c:v>
                </c:pt>
                <c:pt idx="9">
                  <c:v>R5.10</c:v>
                </c:pt>
                <c:pt idx="10">
                  <c:v>R5.11</c:v>
                </c:pt>
                <c:pt idx="11">
                  <c:v>R5.12</c:v>
                </c:pt>
                <c:pt idx="12">
                  <c:v>R6.1</c:v>
                </c:pt>
                <c:pt idx="13">
                  <c:v>R6.2</c:v>
                </c:pt>
                <c:pt idx="14">
                  <c:v>R6.3</c:v>
                </c:pt>
                <c:pt idx="15">
                  <c:v>R6.4</c:v>
                </c:pt>
                <c:pt idx="16">
                  <c:v>R6.5</c:v>
                </c:pt>
                <c:pt idx="17">
                  <c:v>R6.6</c:v>
                </c:pt>
                <c:pt idx="18">
                  <c:v>R6.7</c:v>
                </c:pt>
                <c:pt idx="19">
                  <c:v>R6.8</c:v>
                </c:pt>
                <c:pt idx="20">
                  <c:v>R6.9</c:v>
                </c:pt>
                <c:pt idx="21">
                  <c:v>R6.10</c:v>
                </c:pt>
              </c:strCache>
            </c:strRef>
          </c:cat>
          <c:val>
            <c:numRef>
              <c:f>'0312部会資料'!$C$6:$X$6</c:f>
              <c:numCache>
                <c:formatCode>0.00%</c:formatCode>
                <c:ptCount val="22"/>
                <c:pt idx="0">
                  <c:v>9.4418059304146647E-3</c:v>
                </c:pt>
                <c:pt idx="1">
                  <c:v>1.09132238131319E-2</c:v>
                </c:pt>
                <c:pt idx="2">
                  <c:v>1.2693036999034612E-2</c:v>
                </c:pt>
                <c:pt idx="3">
                  <c:v>3.0668873841248282E-2</c:v>
                </c:pt>
                <c:pt idx="4">
                  <c:v>2.75210467562974E-2</c:v>
                </c:pt>
                <c:pt idx="5">
                  <c:v>2.4716926707726506E-2</c:v>
                </c:pt>
                <c:pt idx="6">
                  <c:v>2.1918409594534491E-2</c:v>
                </c:pt>
                <c:pt idx="7">
                  <c:v>2.0419993242833265E-2</c:v>
                </c:pt>
                <c:pt idx="8">
                  <c:v>2.0178392029610054E-2</c:v>
                </c:pt>
                <c:pt idx="9">
                  <c:v>2.2675643727728956E-2</c:v>
                </c:pt>
                <c:pt idx="10">
                  <c:v>2.2419554024982965E-2</c:v>
                </c:pt>
                <c:pt idx="11">
                  <c:v>2.3177907814519592E-2</c:v>
                </c:pt>
                <c:pt idx="12">
                  <c:v>2.6919320203535591E-2</c:v>
                </c:pt>
                <c:pt idx="13">
                  <c:v>3.4196620254400456E-2</c:v>
                </c:pt>
                <c:pt idx="14">
                  <c:v>4.1679898258886218E-2</c:v>
                </c:pt>
                <c:pt idx="15">
                  <c:v>5.7107002087509504E-2</c:v>
                </c:pt>
                <c:pt idx="16">
                  <c:v>7.4048221241872728E-2</c:v>
                </c:pt>
                <c:pt idx="17">
                  <c:v>9.611696292603357E-2</c:v>
                </c:pt>
                <c:pt idx="18">
                  <c:v>0.10934213647714541</c:v>
                </c:pt>
                <c:pt idx="19">
                  <c:v>0.12256115165948522</c:v>
                </c:pt>
                <c:pt idx="20">
                  <c:v>0.13703747806666355</c:v>
                </c:pt>
                <c:pt idx="21">
                  <c:v>0.1553251773918394</c:v>
                </c:pt>
              </c:numCache>
            </c:numRef>
          </c:val>
          <c:smooth val="0"/>
          <c:extLst>
            <c:ext xmlns:c16="http://schemas.microsoft.com/office/drawing/2014/chart" uri="{C3380CC4-5D6E-409C-BE32-E72D297353CC}">
              <c16:uniqueId val="{0000001F-760E-400E-822E-4879BE78BFAF}"/>
            </c:ext>
          </c:extLst>
        </c:ser>
        <c:dLbls>
          <c:showLegendKey val="0"/>
          <c:showVal val="0"/>
          <c:showCatName val="0"/>
          <c:showSerName val="0"/>
          <c:showPercent val="0"/>
          <c:showBubbleSize val="0"/>
        </c:dLbls>
        <c:marker val="1"/>
        <c:smooth val="0"/>
        <c:axId val="1911039904"/>
        <c:axId val="1690052144"/>
      </c:lineChart>
      <c:catAx>
        <c:axId val="19110399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1690052144"/>
        <c:crosses val="autoZero"/>
        <c:auto val="1"/>
        <c:lblAlgn val="ctr"/>
        <c:lblOffset val="100"/>
        <c:noMultiLvlLbl val="0"/>
      </c:catAx>
      <c:valAx>
        <c:axId val="1690052144"/>
        <c:scaling>
          <c:orientation val="minMax"/>
          <c:max val="0.30000000000000004"/>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1911039904"/>
        <c:crosses val="autoZero"/>
        <c:crossBetween val="between"/>
        <c:majorUnit val="2.0000000000000004E-2"/>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230BD8D-24FB-4857-800C-1AE64F1031CC}" type="datetimeFigureOut">
              <a:rPr kumimoji="1" lang="ja-JP" altLang="en-US" smtClean="0"/>
              <a:t>2024/11/15</a:t>
            </a:fld>
            <a:endParaRPr kumimoji="1" lang="ja-JP" altLang="en-US"/>
          </a:p>
        </p:txBody>
      </p:sp>
      <p:sp>
        <p:nvSpPr>
          <p:cNvPr id="4" name="スライド イメージ プレースホルダー 3"/>
          <p:cNvSpPr>
            <a:spLocks noGrp="1" noRot="1" noChangeAspect="1"/>
          </p:cNvSpPr>
          <p:nvPr>
            <p:ph type="sldImg" idx="2"/>
          </p:nvPr>
        </p:nvSpPr>
        <p:spPr>
          <a:xfrm>
            <a:off x="1200150" y="1143000"/>
            <a:ext cx="4457700" cy="3086100"/>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F8A28E1-58E7-4A49-8D85-FEC1F3960D5A}" type="slidenum">
              <a:rPr kumimoji="1" lang="ja-JP" altLang="en-US" smtClean="0"/>
              <a:t>‹#›</a:t>
            </a:fld>
            <a:endParaRPr kumimoji="1" lang="ja-JP" altLang="en-US"/>
          </a:p>
        </p:txBody>
      </p:sp>
    </p:spTree>
    <p:extLst>
      <p:ext uri="{BB962C8B-B14F-4D97-AF65-F5344CB8AC3E}">
        <p14:creationId xmlns:p14="http://schemas.microsoft.com/office/powerpoint/2010/main" val="415276210"/>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a:t>評価療養に入ると法改正事項じゃなくなるからなのと、評価療養と一緒というのは、議論の始まりから考えると規制改革会議が飲まなかったから、患者申出療養は評価療養に入らなかった。</a:t>
            </a:r>
          </a:p>
        </p:txBody>
      </p:sp>
      <p:sp>
        <p:nvSpPr>
          <p:cNvPr id="4" name="スライド番号プレースホルダー 3"/>
          <p:cNvSpPr>
            <a:spLocks noGrp="1"/>
          </p:cNvSpPr>
          <p:nvPr>
            <p:ph type="sldNum" sz="quarter" idx="10"/>
          </p:nvPr>
        </p:nvSpPr>
        <p:spPr/>
        <p:txBody>
          <a:bodyPr/>
          <a:lstStyle/>
          <a:p>
            <a:pPr marL="0" marR="0" lvl="0" indent="0" algn="r" defTabSz="912353" rtl="0" eaLnBrk="1" fontAlgn="auto" latinLnBrk="0" hangingPunct="1">
              <a:lnSpc>
                <a:spcPct val="100000"/>
              </a:lnSpc>
              <a:spcBef>
                <a:spcPts val="0"/>
              </a:spcBef>
              <a:spcAft>
                <a:spcPts val="0"/>
              </a:spcAft>
              <a:buClrTx/>
              <a:buSzTx/>
              <a:buFontTx/>
              <a:buNone/>
              <a:tabLst/>
              <a:defRPr/>
            </a:pPr>
            <a:fld id="{2144B130-6572-4A43-BB87-B0905BFBEA43}"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2353" rtl="0" eaLnBrk="1" fontAlgn="auto" latinLnBrk="0" hangingPunct="1">
                <a:lnSpc>
                  <a:spcPct val="100000"/>
                </a:lnSpc>
                <a:spcBef>
                  <a:spcPts val="0"/>
                </a:spcBef>
                <a:spcAft>
                  <a:spcPts val="0"/>
                </a:spcAft>
                <a:buClrTx/>
                <a:buSzTx/>
                <a:buFontTx/>
                <a:buNone/>
                <a:tabLst/>
                <a:defRPr/>
              </a:pPr>
              <a:t>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4156538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0246352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Rot="1" noChangeAspect="1" noChangeArrowheads="1" noTextEdit="1"/>
          </p:cNvSpPr>
          <p:nvPr>
            <p:ph type="sldImg"/>
          </p:nvPr>
        </p:nvSpPr>
        <p:spPr>
          <a:ln/>
        </p:spPr>
      </p:sp>
      <p:sp>
        <p:nvSpPr>
          <p:cNvPr id="512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anose="020B0604020202020204" pitchFamily="34" charset="0"/>
            </a:endParaRPr>
          </a:p>
        </p:txBody>
      </p:sp>
    </p:spTree>
    <p:extLst>
      <p:ext uri="{BB962C8B-B14F-4D97-AF65-F5344CB8AC3E}">
        <p14:creationId xmlns:p14="http://schemas.microsoft.com/office/powerpoint/2010/main" val="18845562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631425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9326267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a:ln>
                <a:noFill/>
              </a:ln>
              <a:solidFill>
                <a:prstClr val="black"/>
              </a:solidFill>
              <a:effectLst/>
              <a:uLnTx/>
              <a:uFillTx/>
              <a:latin typeface="+mn-ea"/>
              <a:cs typeface="+mn-cs"/>
            </a:endParaRPr>
          </a:p>
        </p:txBody>
      </p:sp>
      <p:sp>
        <p:nvSpPr>
          <p:cNvPr id="4" name="フッター プレースホルダー 3"/>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スライド番号プレースホルダー 4"/>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F00EA60-74F3-4C62-9197-4E304052D6BA}"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9879244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5215992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p>
        </p:txBody>
      </p:sp>
    </p:spTree>
    <p:extLst>
      <p:ext uri="{BB962C8B-B14F-4D97-AF65-F5344CB8AC3E}">
        <p14:creationId xmlns:p14="http://schemas.microsoft.com/office/powerpoint/2010/main" val="7938735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en-US" altLang="ja-JP"/>
          </a:p>
        </p:txBody>
      </p:sp>
      <p:sp>
        <p:nvSpPr>
          <p:cNvPr id="4" name="フッター プレースホルダー 3"/>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909590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en-US" altLang="ja-JP" dirty="0"/>
          </a:p>
        </p:txBody>
      </p:sp>
      <p:sp>
        <p:nvSpPr>
          <p:cNvPr id="4" name="スライド番号プレースホルダー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2EB673-1DB5-412E-AAE1-67B99F2A1AEC}"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1281687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200150" y="1143000"/>
            <a:ext cx="4457700" cy="3086100"/>
          </a:xfrm>
        </p:spPr>
      </p:sp>
      <p:sp>
        <p:nvSpPr>
          <p:cNvPr id="3" name="ノート プレースホルダー 2"/>
          <p:cNvSpPr>
            <a:spLocks noGrp="1"/>
          </p:cNvSpPr>
          <p:nvPr>
            <p:ph type="body" idx="1"/>
          </p:nvPr>
        </p:nvSpPr>
        <p:spPr/>
        <p:txBody>
          <a:bodyPr/>
          <a:lstStyle/>
          <a:p>
            <a:endParaRPr lang="en-US" altLang="ja-JP"/>
          </a:p>
        </p:txBody>
      </p:sp>
      <p:sp>
        <p:nvSpPr>
          <p:cNvPr id="4" name="スライド番号プレースホルダー 3"/>
          <p:cNvSpPr>
            <a:spLocks noGrp="1"/>
          </p:cNvSpPr>
          <p:nvPr>
            <p:ph type="sldNum" sz="quarter" idx="10"/>
          </p:nvPr>
        </p:nvSpPr>
        <p:spPr/>
        <p:txBody>
          <a:bodyPr/>
          <a:lstStyle/>
          <a:p>
            <a:pPr marL="0" marR="0" lvl="0" indent="0" algn="r" defTabSz="914314" rtl="0" eaLnBrk="1" fontAlgn="auto" latinLnBrk="0" hangingPunct="1">
              <a:lnSpc>
                <a:spcPct val="100000"/>
              </a:lnSpc>
              <a:spcBef>
                <a:spcPts val="0"/>
              </a:spcBef>
              <a:spcAft>
                <a:spcPts val="0"/>
              </a:spcAft>
              <a:buClrTx/>
              <a:buSzTx/>
              <a:buFontTx/>
              <a:buNone/>
              <a:tabLst/>
              <a:defRPr/>
            </a:pPr>
            <a:fld id="{6E8FBE57-151D-451E-ACC6-8AD33162C013}" type="slidenum">
              <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314" rtl="0" eaLnBrk="1" fontAlgn="auto" latinLnBrk="0" hangingPunct="1">
                <a:lnSpc>
                  <a:spcPct val="100000"/>
                </a:lnSpc>
                <a:spcBef>
                  <a:spcPts val="0"/>
                </a:spcBef>
                <a:spcAft>
                  <a:spcPts val="0"/>
                </a:spcAft>
                <a:buClrTx/>
                <a:buSzTx/>
                <a:buFontTx/>
                <a:buNone/>
                <a:tabLst/>
                <a:defRPr/>
              </a:pPr>
              <a:t>13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37544207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7.emf"/><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7.emf"/><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1"/>
            <a:ext cx="9907200" cy="540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1"/>
            <a:ext cx="3896710" cy="540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a:xfrm>
            <a:off x="0" y="-2"/>
            <a:ext cx="9906000" cy="540000"/>
          </a:xfrm>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a:xfrm>
            <a:off x="7340995" y="81057"/>
            <a:ext cx="2228850" cy="365125"/>
          </a:xfrm>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56087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51385148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50446508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42876" y="12631"/>
            <a:ext cx="9500855" cy="576080"/>
          </a:xfrm>
          <a:prstGeom prst="rect">
            <a:avLst/>
          </a:prstGeom>
        </p:spPr>
        <p:txBody>
          <a:bodyPr/>
          <a:lstStyle/>
          <a:p>
            <a:r>
              <a:rPr lang="ja-JP" altLang="en-US" dirty="0"/>
              <a:t>マスタ タイトルの書式設定</a:t>
            </a:r>
          </a:p>
        </p:txBody>
      </p:sp>
      <p:sp>
        <p:nvSpPr>
          <p:cNvPr id="3" name="コンテンツ プレースホルダ 2"/>
          <p:cNvSpPr>
            <a:spLocks noGrp="1"/>
          </p:cNvSpPr>
          <p:nvPr>
            <p:ph idx="1"/>
          </p:nvPr>
        </p:nvSpPr>
        <p:spPr>
          <a:xfrm>
            <a:off x="142876" y="675689"/>
            <a:ext cx="9500855" cy="625032"/>
          </a:xfrm>
          <a:prstGeom prst="rect">
            <a:avLst/>
          </a:prstGeom>
        </p:spPr>
        <p:txBody>
          <a:bodyPr/>
          <a:lstStyle>
            <a:lvl1pPr marL="0" indent="0">
              <a:defRPr sz="1159">
                <a:latin typeface="游ゴシック" panose="020B0400000000000000" pitchFamily="50" charset="-128"/>
                <a:ea typeface="游ゴシック" panose="020B0400000000000000" pitchFamily="50" charset="-128"/>
              </a:defRPr>
            </a:lvl1pPr>
            <a:lvl2pPr>
              <a:defRPr sz="1159">
                <a:latin typeface="游ゴシック" panose="020B0400000000000000" pitchFamily="50" charset="-128"/>
                <a:ea typeface="游ゴシック" panose="020B0400000000000000" pitchFamily="50" charset="-128"/>
              </a:defRPr>
            </a:lvl2pPr>
            <a:lvl3pPr>
              <a:defRPr sz="1159">
                <a:latin typeface="游ゴシック" panose="020B0400000000000000" pitchFamily="50" charset="-128"/>
                <a:ea typeface="游ゴシック" panose="020B0400000000000000" pitchFamily="50" charset="-128"/>
              </a:defRPr>
            </a:lvl3pPr>
            <a:lvl4pPr>
              <a:defRPr sz="1159">
                <a:latin typeface="游ゴシック" panose="020B0400000000000000" pitchFamily="50" charset="-128"/>
                <a:ea typeface="游ゴシック" panose="020B0400000000000000" pitchFamily="50" charset="-128"/>
              </a:defRPr>
            </a:lvl4pPr>
            <a:lvl5pPr>
              <a:defRPr sz="1159">
                <a:latin typeface="游ゴシック" panose="020B0400000000000000" pitchFamily="50" charset="-128"/>
                <a:ea typeface="游ゴシック" panose="020B0400000000000000" pitchFamily="50" charset="-128"/>
              </a:defRPr>
            </a:lvl5pPr>
          </a:lstStyle>
          <a:p>
            <a:pPr lvl="0"/>
            <a:r>
              <a:rPr lang="ja-JP" altLang="en-US" dirty="0"/>
              <a:t>マスタ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p>
        </p:txBody>
      </p:sp>
      <p:sp>
        <p:nvSpPr>
          <p:cNvPr id="4" name="TextBox 2">
            <a:extLst>
              <a:ext uri="{FF2B5EF4-FFF2-40B4-BE49-F238E27FC236}">
                <a16:creationId xmlns:a16="http://schemas.microsoft.com/office/drawing/2014/main" id="{D4423C4F-E97E-42D7-8227-8BC40E0D3A9B}"/>
              </a:ext>
            </a:extLst>
          </p:cNvPr>
          <p:cNvSpPr txBox="1"/>
          <p:nvPr userDrawn="1"/>
        </p:nvSpPr>
        <p:spPr>
          <a:xfrm>
            <a:off x="8999422" y="6669836"/>
            <a:ext cx="846092" cy="169277"/>
          </a:xfrm>
          <a:prstGeom prst="rect">
            <a:avLst/>
          </a:prstGeom>
          <a:noFill/>
        </p:spPr>
        <p:txBody>
          <a:bodyPr wrap="square" lIns="0" tIns="0" rIns="0" bIns="0" rtlCol="0" anchor="ctr">
            <a:noAutofit/>
          </a:bodyPr>
          <a:lstStyle/>
          <a:p>
            <a:pPr algn="r"/>
            <a:fld id="{989496C2-B50A-F244-A0A1-E3849033C8B1}" type="slidenum">
              <a:rPr lang="en-GB" sz="965" smtClean="0">
                <a:solidFill>
                  <a:schemeClr val="bg1">
                    <a:lumMod val="50000"/>
                  </a:schemeClr>
                </a:solidFill>
                <a:latin typeface="Meiryo UI" panose="020B0604030504040204" pitchFamily="50" charset="-128"/>
                <a:ea typeface="Meiryo UI" panose="020B0604030504040204" pitchFamily="50" charset="-128"/>
              </a:rPr>
              <a:pPr algn="r"/>
              <a:t>‹#›</a:t>
            </a:fld>
            <a:endParaRPr lang="en-GB" sz="965">
              <a:solidFill>
                <a:schemeClr val="bg1">
                  <a:lumMod val="50000"/>
                </a:schemeClr>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86212191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
            <a:ext cx="9906000" cy="828675"/>
          </a:xfrm>
        </p:spPr>
        <p:txBody>
          <a:bodyPr/>
          <a:lstStyle/>
          <a:p>
            <a:r>
              <a:rPr lang="ja-JP" altLang="en-US"/>
              <a:t>マスター タイトルの書式設定</a:t>
            </a:r>
          </a:p>
        </p:txBody>
      </p:sp>
      <p:sp>
        <p:nvSpPr>
          <p:cNvPr id="3" name="日付プレースホルダー 2"/>
          <p:cNvSpPr>
            <a:spLocks noGrp="1"/>
          </p:cNvSpPr>
          <p:nvPr>
            <p:ph type="dt" sz="half" idx="10"/>
          </p:nvPr>
        </p:nvSpPr>
        <p:spPr>
          <a:xfrm>
            <a:off x="7305676" y="427040"/>
            <a:ext cx="2228850" cy="365125"/>
          </a:xfrm>
        </p:spPr>
        <p:txBody>
          <a:bodyPr/>
          <a:lstStyle>
            <a:lvl1pPr>
              <a:defRPr/>
            </a:lvl1pPr>
          </a:lstStyle>
          <a:p>
            <a:endParaRPr lang="ja-JP" altLang="ja-JP"/>
          </a:p>
        </p:txBody>
      </p:sp>
      <p:sp>
        <p:nvSpPr>
          <p:cNvPr id="4" name="フッター プレースホルダー 3"/>
          <p:cNvSpPr>
            <a:spLocks noGrp="1"/>
          </p:cNvSpPr>
          <p:nvPr>
            <p:ph type="ftr" sz="quarter" idx="11"/>
          </p:nvPr>
        </p:nvSpPr>
        <p:spPr>
          <a:xfrm>
            <a:off x="5146675" y="6551615"/>
            <a:ext cx="3757613" cy="263525"/>
          </a:xfrm>
        </p:spPr>
        <p:txBody>
          <a:bodyPr/>
          <a:lstStyle>
            <a:lvl1pPr>
              <a:defRPr/>
            </a:lvl1pPr>
          </a:lstStyle>
          <a:p>
            <a:endParaRPr lang="ja-JP" altLang="ja-JP"/>
          </a:p>
        </p:txBody>
      </p:sp>
      <p:sp>
        <p:nvSpPr>
          <p:cNvPr id="5" name="スライド番号プレースホルダー 4"/>
          <p:cNvSpPr>
            <a:spLocks noGrp="1"/>
          </p:cNvSpPr>
          <p:nvPr>
            <p:ph type="sldNum" sz="quarter" idx="12"/>
          </p:nvPr>
        </p:nvSpPr>
        <p:spPr>
          <a:xfrm>
            <a:off x="8915401" y="6535738"/>
            <a:ext cx="630238" cy="277812"/>
          </a:xfrm>
        </p:spPr>
        <p:txBody>
          <a:bodyPr/>
          <a:lstStyle>
            <a:lvl1pPr>
              <a:defRPr/>
            </a:lvl1pPr>
          </a:lstStyle>
          <a:p>
            <a:fld id="{990E3C76-EB28-4386-9F7C-7ED651E2FF04}" type="slidenum">
              <a:rPr lang="ja-JP" altLang="en-US"/>
              <a:pPr/>
              <a:t>‹#›</a:t>
            </a:fld>
            <a:endParaRPr lang="en-US" altLang="ja-JP" sz="1738" b="0"/>
          </a:p>
        </p:txBody>
      </p:sp>
    </p:spTree>
    <p:extLst>
      <p:ext uri="{BB962C8B-B14F-4D97-AF65-F5344CB8AC3E}">
        <p14:creationId xmlns:p14="http://schemas.microsoft.com/office/powerpoint/2010/main" val="361509266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30977599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3_ロゴ無し-タイトル">
    <p:spTree>
      <p:nvGrpSpPr>
        <p:cNvPr id="1" name=""/>
        <p:cNvGrpSpPr/>
        <p:nvPr/>
      </p:nvGrpSpPr>
      <p:grpSpPr>
        <a:xfrm>
          <a:off x="0" y="0"/>
          <a:ext cx="0" cy="0"/>
          <a:chOff x="0" y="0"/>
          <a:chExt cx="0" cy="0"/>
        </a:xfrm>
      </p:grpSpPr>
      <p:sp>
        <p:nvSpPr>
          <p:cNvPr id="11" name="テキスト プレースホルダー 6">
            <a:extLst>
              <a:ext uri="{FF2B5EF4-FFF2-40B4-BE49-F238E27FC236}">
                <a16:creationId xmlns:a16="http://schemas.microsoft.com/office/drawing/2014/main" id="{37FD6DCF-F0CF-D5DC-5B7C-2756FB59D6DE}"/>
              </a:ext>
            </a:extLst>
          </p:cNvPr>
          <p:cNvSpPr txBox="1">
            <a:spLocks/>
          </p:cNvSpPr>
          <p:nvPr userDrawn="1"/>
        </p:nvSpPr>
        <p:spPr>
          <a:xfrm>
            <a:off x="0" y="3029"/>
            <a:ext cx="9907200" cy="1049709"/>
          </a:xfrm>
          <a:prstGeom prst="rect">
            <a:avLst/>
          </a:prstGeom>
          <a:solidFill>
            <a:srgbClr val="103185"/>
          </a:soli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4" name="Footer Placeholder 3"/>
          <p:cNvSpPr>
            <a:spLocks noGrp="1"/>
          </p:cNvSpPr>
          <p:nvPr>
            <p:ph type="ftr" sz="quarter" idx="11"/>
          </p:nvPr>
        </p:nvSpPr>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3" name="Title 1">
            <a:extLst>
              <a:ext uri="{FF2B5EF4-FFF2-40B4-BE49-F238E27FC236}">
                <a16:creationId xmlns:a16="http://schemas.microsoft.com/office/drawing/2014/main" id="{E671E04A-CE65-E467-5C60-9ED4361CF9AB}"/>
              </a:ext>
            </a:extLst>
          </p:cNvPr>
          <p:cNvSpPr>
            <a:spLocks noGrp="1"/>
          </p:cNvSpPr>
          <p:nvPr>
            <p:ph type="title"/>
          </p:nvPr>
        </p:nvSpPr>
        <p:spPr>
          <a:xfrm>
            <a:off x="0" y="2"/>
            <a:ext cx="9906000" cy="1049707"/>
          </a:xfrm>
        </p:spPr>
        <p:txBody>
          <a:bodyPr anchor="ctr"/>
          <a:lstStyle/>
          <a:p>
            <a:r>
              <a:rPr lang="ja-JP" altLang="en-US" dirty="0"/>
              <a:t>マスター タイトルの書式設定</a:t>
            </a:r>
            <a:endParaRPr lang="en-US" dirty="0"/>
          </a:p>
        </p:txBody>
      </p:sp>
      <p:sp>
        <p:nvSpPr>
          <p:cNvPr id="14" name="テキスト プレースホルダー 6">
            <a:extLst>
              <a:ext uri="{FF2B5EF4-FFF2-40B4-BE49-F238E27FC236}">
                <a16:creationId xmlns:a16="http://schemas.microsoft.com/office/drawing/2014/main" id="{366C3797-6B97-7E76-D529-AB642337A944}"/>
              </a:ext>
            </a:extLst>
          </p:cNvPr>
          <p:cNvSpPr txBox="1">
            <a:spLocks/>
          </p:cNvSpPr>
          <p:nvPr userDrawn="1"/>
        </p:nvSpPr>
        <p:spPr>
          <a:xfrm>
            <a:off x="6033120" y="-3"/>
            <a:ext cx="3883390" cy="104970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73AEF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289942445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C1F1A452-D8D8-4E52-81EC-5E64CCABC2CA}" type="datetime1">
              <a:rPr kumimoji="1" lang="ja-JP" altLang="en-US" smtClean="0"/>
              <a:t>2024/11/15</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3288411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1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6"/>
            <a:ext cx="9907200" cy="10512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BA1899E8-0D05-B4B1-49E1-ECDEAC811103}"/>
              </a:ext>
            </a:extLst>
          </p:cNvPr>
          <p:cNvSpPr txBox="1">
            <a:spLocks/>
          </p:cNvSpPr>
          <p:nvPr userDrawn="1"/>
        </p:nvSpPr>
        <p:spPr>
          <a:xfrm>
            <a:off x="5930152" y="-1491"/>
            <a:ext cx="3986358" cy="1051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88EFC1">
                  <a:alpha val="38000"/>
                </a:srgbClr>
              </a:gs>
              <a:gs pos="62000">
                <a:srgbClr val="8AF19C"/>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14" name="テキスト ボックス 13">
            <a:extLst>
              <a:ext uri="{FF2B5EF4-FFF2-40B4-BE49-F238E27FC236}">
                <a16:creationId xmlns:a16="http://schemas.microsoft.com/office/drawing/2014/main" id="{013E9F7E-952A-A4D8-0DA3-454B5B8962AF}"/>
              </a:ext>
            </a:extLst>
          </p:cNvPr>
          <p:cNvSpPr txBox="1"/>
          <p:nvPr userDrawn="1"/>
        </p:nvSpPr>
        <p:spPr>
          <a:xfrm>
            <a:off x="1365074" y="103708"/>
            <a:ext cx="4961298" cy="276999"/>
          </a:xfrm>
          <a:prstGeom prst="rect">
            <a:avLst/>
          </a:prstGeom>
          <a:noFill/>
        </p:spPr>
        <p:txBody>
          <a:bodyPr wrap="square">
            <a:spAutoFit/>
          </a:bodyPr>
          <a:lstStyle/>
          <a:p>
            <a:endParaRPr lang="ja-JP" altLang="en-US" sz="1159">
              <a:solidFill>
                <a:schemeClr val="tx1"/>
              </a:solidFill>
            </a:endParaRPr>
          </a:p>
        </p:txBody>
      </p:sp>
      <p:sp>
        <p:nvSpPr>
          <p:cNvPr id="15" name="Title 1">
            <a:extLst>
              <a:ext uri="{FF2B5EF4-FFF2-40B4-BE49-F238E27FC236}">
                <a16:creationId xmlns:a16="http://schemas.microsoft.com/office/drawing/2014/main" id="{17FBD4AB-BC3C-39F7-9599-E343B9A8C66C}"/>
              </a:ext>
            </a:extLst>
          </p:cNvPr>
          <p:cNvSpPr>
            <a:spLocks noGrp="1"/>
          </p:cNvSpPr>
          <p:nvPr>
            <p:ph type="title"/>
          </p:nvPr>
        </p:nvSpPr>
        <p:spPr>
          <a:xfrm>
            <a:off x="0" y="-1"/>
            <a:ext cx="9906000" cy="1052737"/>
          </a:xfrm>
        </p:spPr>
        <p:txBody>
          <a:bodyPr anchor="ctr"/>
          <a:lstStyle>
            <a:lvl1pPr>
              <a:defRPr>
                <a:solidFill>
                  <a:schemeClr val="tx1"/>
                </a:solidFill>
              </a:defRPr>
            </a:lvl1pPr>
          </a:lstStyle>
          <a:p>
            <a:r>
              <a:rPr lang="ja-JP" altLang="en-US"/>
              <a:t>マスター タイトルの書式設定</a:t>
            </a:r>
            <a:endParaRPr lang="en-US"/>
          </a:p>
        </p:txBody>
      </p:sp>
    </p:spTree>
    <p:extLst>
      <p:ext uri="{BB962C8B-B14F-4D97-AF65-F5344CB8AC3E}">
        <p14:creationId xmlns:p14="http://schemas.microsoft.com/office/powerpoint/2010/main" val="226797610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fld id="{23226696-5009-472E-9B8B-F781C3CF8F9A}" type="datetime1">
              <a:rPr lang="ja-JP" altLang="en-US" smtClean="0"/>
              <a:t>2024/11/15</a:t>
            </a:fld>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35639"/>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410390676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fld id="{22D65B5C-A21D-4540-A40C-C7A8C8B8F0F4}" type="datetime1">
              <a:rPr lang="ja-JP" altLang="en-US" smtClean="0"/>
              <a:t>2024/11/15</a:t>
            </a:fld>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6546192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85448" y="6579579"/>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57134211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a:xfrm>
            <a:off x="128464" y="6551316"/>
            <a:ext cx="3757975" cy="263263"/>
          </a:xfrm>
          <a:prstGeom prst="rect">
            <a:avLst/>
          </a:prstGeom>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fld id="{F995EADF-08CD-41B6-B1DB-CDDBC3282688}" type="datetime1">
              <a:rPr lang="ja-JP" altLang="en-US" smtClean="0"/>
              <a:t>2024/11/15</a:t>
            </a:fld>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23776791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1101650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1"/>
            <a:ext cx="9907200" cy="427032"/>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1"/>
            <a:ext cx="3896710" cy="427032"/>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0" rIns="326585" bIns="0"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0"/>
            <a:ext cx="9906000" cy="427032"/>
          </a:xfrm>
        </p:spPr>
        <p:txBody>
          <a:bodyPr tIns="0" bIns="36000"/>
          <a:lstStyle/>
          <a:p>
            <a:r>
              <a:rPr lang="ja-JP" altLang="en-US"/>
              <a:t>マスター タイトルの書式設定</a:t>
            </a:r>
            <a:endParaRPr lang="en-US"/>
          </a:p>
        </p:txBody>
      </p:sp>
    </p:spTree>
    <p:extLst>
      <p:ext uri="{BB962C8B-B14F-4D97-AF65-F5344CB8AC3E}">
        <p14:creationId xmlns:p14="http://schemas.microsoft.com/office/powerpoint/2010/main" val="99984499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172033963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fld id="{D103D3B0-646E-4740-BE71-62347D4B74A3}" type="datetime1">
              <a:rPr lang="ja-JP" altLang="en-US" smtClean="0"/>
              <a:t>2024/11/15</a:t>
            </a:fld>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a:prstGeom prst="rect">
            <a:avLst/>
          </a:prstGeo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77684776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a:prstGeom prst="rect">
            <a:avLst/>
          </a:prstGeo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 name="図 3"/>
          <p:cNvPicPr>
            <a:picLocks noChangeAspect="1"/>
          </p:cNvPicPr>
          <p:nvPr userDrawn="1"/>
        </p:nvPicPr>
        <p:blipFill>
          <a:blip r:embed="rId2"/>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339503024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73769464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193989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39636160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CEA9C41-8FBA-4F96-9268-3096F00C9A78}" type="datetime1">
              <a:rPr kumimoji="1" lang="ja-JP" altLang="en-US" sz="1200" b="0" i="0" u="none" strike="noStrike" kern="1200" cap="none" spc="0" normalizeH="0" baseline="0" noProof="0" smtClean="0">
                <a:ln>
                  <a:noFill/>
                </a:ln>
                <a:solidFill>
                  <a:srgbClr val="FFFFFF"/>
                </a:solidFill>
                <a:effectLst/>
                <a:uLnTx/>
                <a:uFillTx/>
                <a:latin typeface="Segoe UI"/>
                <a:ea typeface="メイリオ"/>
                <a:cs typeface="+mn-cs"/>
              </a:rPr>
              <a:t>2024/11/15</a:t>
            </a:fld>
            <a:endParaRPr kumimoji="1" lang="ja-JP" altLang="en-US" sz="1200" b="0" i="0" u="none" strike="noStrike" kern="1200" cap="none" spc="0" normalizeH="0" baseline="0" noProof="0">
              <a:ln>
                <a:noFill/>
              </a:ln>
              <a:solidFill>
                <a:srgbClr val="FFFFFF"/>
              </a:solidFill>
              <a:effectLst/>
              <a:uLnTx/>
              <a:uFillTx/>
              <a:latin typeface="Segoe UI"/>
              <a:ea typeface="メイリオ"/>
              <a:cs typeface="+mn-cs"/>
            </a:endParaRPr>
          </a:p>
        </p:txBody>
      </p:sp>
      <p:sp>
        <p:nvSpPr>
          <p:cNvPr id="5" name="Footer Placeholder 4"/>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200" b="0" i="0" u="none" strike="noStrike" kern="1200" cap="none" spc="0" normalizeH="0" baseline="0" noProof="0" smtClean="0">
                <a:ln>
                  <a:noFill/>
                </a:ln>
                <a:solidFill>
                  <a:srgbClr val="000000"/>
                </a:solidFill>
                <a:effectLst/>
                <a:uLnTx/>
                <a:uFillTx/>
                <a:latin typeface="Arial" panose="020B0604020202020204" pitchFamily="34" charset="0"/>
                <a:ea typeface="メイリオ"/>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メイリオ"/>
              <a:cs typeface="Arial" panose="020B0604020202020204" pitchFamily="34" charset="0"/>
            </a:endParaRPr>
          </a:p>
        </p:txBody>
      </p:sp>
    </p:spTree>
    <p:extLst>
      <p:ext uri="{BB962C8B-B14F-4D97-AF65-F5344CB8AC3E}">
        <p14:creationId xmlns:p14="http://schemas.microsoft.com/office/powerpoint/2010/main" val="281741429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fld id="{9DBCCCFF-C64F-4C31-BB4F-927CDE95850B}" type="datetime1">
              <a:rPr lang="ja-JP" altLang="en-US" smtClean="0"/>
              <a:t>2024/11/15</a:t>
            </a:fld>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28484803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表紙1">
    <p:bg>
      <p:bgPr>
        <a:gradFill>
          <a:gsLst>
            <a:gs pos="50000">
              <a:srgbClr val="FFFFFF">
                <a:alpha val="90000"/>
              </a:srgbClr>
            </a:gs>
            <a:gs pos="82000">
              <a:srgbClr val="EDEEF5"/>
            </a:gs>
          </a:gsLst>
          <a:path path="circle">
            <a:fillToRect l="100000" t="100000"/>
          </a:path>
        </a:gradFill>
        <a:effectLst/>
      </p:bgPr>
    </p:bg>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fld id="{42B57517-FC07-40FB-B5B3-04EA348F6B92}" type="datetime1">
              <a:rPr lang="ja-JP" altLang="en-US" smtClean="0"/>
              <a:t>2024/11/15</a:t>
            </a:fld>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pic>
        <p:nvPicPr>
          <p:cNvPr id="4" name="図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grpSp>
        <p:nvGrpSpPr>
          <p:cNvPr id="2" name="グループ化 1"/>
          <p:cNvGrpSpPr/>
          <p:nvPr userDrawn="1"/>
        </p:nvGrpSpPr>
        <p:grpSpPr>
          <a:xfrm>
            <a:off x="5638800" y="6379733"/>
            <a:ext cx="3851369" cy="173467"/>
            <a:chOff x="5638800" y="6379733"/>
            <a:chExt cx="3851369" cy="173467"/>
          </a:xfrm>
        </p:grpSpPr>
        <p:sp>
          <p:nvSpPr>
            <p:cNvPr id="19" name="Freeform 5"/>
            <p:cNvSpPr>
              <a:spLocks/>
            </p:cNvSpPr>
            <p:nvPr userDrawn="1"/>
          </p:nvSpPr>
          <p:spPr bwMode="auto">
            <a:xfrm>
              <a:off x="5638800" y="6379733"/>
              <a:ext cx="121326" cy="137370"/>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5785195" y="6379733"/>
              <a:ext cx="22059" cy="137370"/>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5831318" y="6417836"/>
              <a:ext cx="81218" cy="99267"/>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5935599" y="6379733"/>
              <a:ext cx="22059" cy="137370"/>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5975707" y="6417836"/>
              <a:ext cx="81218" cy="101272"/>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6069961" y="6389760"/>
              <a:ext cx="48129" cy="128345"/>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6136139" y="6417836"/>
              <a:ext cx="69186" cy="99267"/>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6213347" y="6419841"/>
              <a:ext cx="89240" cy="133359"/>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6343698" y="6417836"/>
              <a:ext cx="86232" cy="101272"/>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6440960" y="6379733"/>
              <a:ext cx="53143" cy="137370"/>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6542232" y="6379733"/>
              <a:ext cx="101273" cy="137370"/>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6664562" y="6417836"/>
              <a:ext cx="85229" cy="101272"/>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6764832" y="6417836"/>
              <a:ext cx="80216" cy="101272"/>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6868110" y="6379733"/>
              <a:ext cx="37100" cy="138372"/>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6912228" y="6389760"/>
              <a:ext cx="48129" cy="128345"/>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6979409" y="6379733"/>
              <a:ext cx="81218" cy="137370"/>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7084693" y="6493038"/>
              <a:ext cx="22059" cy="46124"/>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7162903" y="6379733"/>
              <a:ext cx="89240" cy="137370"/>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7266182" y="6417836"/>
              <a:ext cx="81218" cy="101272"/>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7370462" y="6379733"/>
              <a:ext cx="85229" cy="139375"/>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7470732" y="6417836"/>
              <a:ext cx="86232" cy="101272"/>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7575013" y="6419841"/>
              <a:ext cx="81218" cy="99267"/>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7680296" y="6417836"/>
              <a:ext cx="69186" cy="99267"/>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7788588" y="6417836"/>
              <a:ext cx="81218" cy="101272"/>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7892869" y="6417836"/>
              <a:ext cx="81218" cy="99267"/>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7993139" y="6379733"/>
              <a:ext cx="85229" cy="139375"/>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8124492" y="6379733"/>
              <a:ext cx="159429" cy="137370"/>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8287932" y="6417836"/>
              <a:ext cx="85229" cy="101272"/>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8391210" y="6379733"/>
              <a:ext cx="37100" cy="138372"/>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8437335" y="6379733"/>
              <a:ext cx="52140" cy="137370"/>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8500505" y="6417836"/>
              <a:ext cx="80216" cy="101272"/>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8603783" y="6417836"/>
              <a:ext cx="69186" cy="99267"/>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8678985" y="6417836"/>
              <a:ext cx="85229" cy="101272"/>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8811342" y="6417836"/>
              <a:ext cx="86232" cy="101272"/>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8909606" y="6379733"/>
              <a:ext cx="52140" cy="137370"/>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8998846" y="6379733"/>
              <a:ext cx="83224" cy="139375"/>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9100119" y="6417836"/>
              <a:ext cx="81218" cy="101272"/>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9204400" y="6417836"/>
              <a:ext cx="84227" cy="135364"/>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9304670" y="6417836"/>
              <a:ext cx="80216" cy="101272"/>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9407948" y="6417836"/>
              <a:ext cx="82221" cy="99267"/>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74682292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44078819-1E22-4711-8D65-E93CCFF73675}" type="datetime1">
              <a:rPr kumimoji="1" lang="ja-JP" altLang="en-US" smtClean="0"/>
              <a:t>2024/11/15</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1295048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表紙2">
    <p:bg>
      <p:bgPr>
        <a:gradFill>
          <a:gsLst>
            <a:gs pos="50000">
              <a:schemeClr val="bg1">
                <a:alpha val="95000"/>
              </a:schemeClr>
            </a:gs>
            <a:gs pos="82000">
              <a:srgbClr val="EDEEF5"/>
            </a:gs>
          </a:gsLst>
          <a:path path="circle">
            <a:fillToRect l="100000" t="100000"/>
          </a:path>
        </a:gradFill>
        <a:effectLst/>
      </p:bgPr>
    </p:bg>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pic>
        <p:nvPicPr>
          <p:cNvPr id="2" name="図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grpSp>
        <p:nvGrpSpPr>
          <p:cNvPr id="172" name="グループ化 171"/>
          <p:cNvGrpSpPr/>
          <p:nvPr userDrawn="1"/>
        </p:nvGrpSpPr>
        <p:grpSpPr>
          <a:xfrm>
            <a:off x="228600" y="228600"/>
            <a:ext cx="126988" cy="2819399"/>
            <a:chOff x="228600" y="228600"/>
            <a:chExt cx="126988" cy="2819399"/>
          </a:xfrm>
        </p:grpSpPr>
        <p:sp>
          <p:nvSpPr>
            <p:cNvPr id="173" name="Freeform 5"/>
            <p:cNvSpPr>
              <a:spLocks/>
            </p:cNvSpPr>
            <p:nvPr userDrawn="1"/>
          </p:nvSpPr>
          <p:spPr bwMode="auto">
            <a:xfrm rot="16200000">
              <a:off x="234473" y="2953310"/>
              <a:ext cx="88817" cy="100562"/>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4" name="Freeform 6"/>
            <p:cNvSpPr>
              <a:spLocks noEditPoints="1"/>
            </p:cNvSpPr>
            <p:nvPr userDrawn="1"/>
          </p:nvSpPr>
          <p:spPr bwMode="auto">
            <a:xfrm rot="16200000">
              <a:off x="270807" y="2882476"/>
              <a:ext cx="16149" cy="100562"/>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5" name="Freeform 7"/>
            <p:cNvSpPr>
              <a:spLocks/>
            </p:cNvSpPr>
            <p:nvPr userDrawn="1"/>
          </p:nvSpPr>
          <p:spPr bwMode="auto">
            <a:xfrm rot="16200000">
              <a:off x="263100" y="2841004"/>
              <a:ext cx="59456" cy="72669"/>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6" name="Freeform 8"/>
            <p:cNvSpPr>
              <a:spLocks noEditPoints="1"/>
            </p:cNvSpPr>
            <p:nvPr userDrawn="1"/>
          </p:nvSpPr>
          <p:spPr bwMode="auto">
            <a:xfrm rot="16200000">
              <a:off x="270807" y="2772372"/>
              <a:ext cx="16149" cy="100562"/>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7" name="Freeform 9"/>
            <p:cNvSpPr>
              <a:spLocks/>
            </p:cNvSpPr>
            <p:nvPr userDrawn="1"/>
          </p:nvSpPr>
          <p:spPr bwMode="auto">
            <a:xfrm rot="16200000">
              <a:off x="263834" y="2734570"/>
              <a:ext cx="59456" cy="74137"/>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8" name="Freeform 10"/>
            <p:cNvSpPr>
              <a:spLocks/>
            </p:cNvSpPr>
            <p:nvPr userDrawn="1"/>
          </p:nvSpPr>
          <p:spPr bwMode="auto">
            <a:xfrm rot="16200000">
              <a:off x="265302" y="2667773"/>
              <a:ext cx="35233" cy="93955"/>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9" name="Freeform 11"/>
            <p:cNvSpPr>
              <a:spLocks/>
            </p:cNvSpPr>
            <p:nvPr userDrawn="1"/>
          </p:nvSpPr>
          <p:spPr bwMode="auto">
            <a:xfrm rot="16200000">
              <a:off x="267504" y="2622263"/>
              <a:ext cx="50648" cy="72669"/>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0" name="Freeform 12"/>
            <p:cNvSpPr>
              <a:spLocks/>
            </p:cNvSpPr>
            <p:nvPr userDrawn="1"/>
          </p:nvSpPr>
          <p:spPr bwMode="auto">
            <a:xfrm rot="16200000">
              <a:off x="274110" y="2545924"/>
              <a:ext cx="65329" cy="97626"/>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1" name="Freeform 13"/>
            <p:cNvSpPr>
              <a:spLocks noEditPoints="1"/>
            </p:cNvSpPr>
            <p:nvPr userDrawn="1"/>
          </p:nvSpPr>
          <p:spPr bwMode="auto">
            <a:xfrm rot="16200000">
              <a:off x="261999" y="2463346"/>
              <a:ext cx="63126" cy="74137"/>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2" name="Freeform 14"/>
            <p:cNvSpPr>
              <a:spLocks/>
            </p:cNvSpPr>
            <p:nvPr userDrawn="1"/>
          </p:nvSpPr>
          <p:spPr bwMode="auto">
            <a:xfrm rot="16200000">
              <a:off x="259430" y="2391045"/>
              <a:ext cx="38904" cy="100562"/>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3" name="Freeform 15"/>
            <p:cNvSpPr>
              <a:spLocks/>
            </p:cNvSpPr>
            <p:nvPr userDrawn="1"/>
          </p:nvSpPr>
          <p:spPr bwMode="auto">
            <a:xfrm rot="16200000">
              <a:off x="241813" y="2299291"/>
              <a:ext cx="74137" cy="100562"/>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4" name="Freeform 16"/>
            <p:cNvSpPr>
              <a:spLocks noEditPoints="1"/>
            </p:cNvSpPr>
            <p:nvPr userDrawn="1"/>
          </p:nvSpPr>
          <p:spPr bwMode="auto">
            <a:xfrm rot="16200000">
              <a:off x="262366" y="2228825"/>
              <a:ext cx="62392" cy="74137"/>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5" name="Freeform 17"/>
            <p:cNvSpPr>
              <a:spLocks noEditPoints="1"/>
            </p:cNvSpPr>
            <p:nvPr userDrawn="1"/>
          </p:nvSpPr>
          <p:spPr bwMode="auto">
            <a:xfrm rot="16200000">
              <a:off x="264201" y="2157257"/>
              <a:ext cx="58722"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6" name="Freeform 18"/>
            <p:cNvSpPr>
              <a:spLocks/>
            </p:cNvSpPr>
            <p:nvPr userDrawn="1"/>
          </p:nvSpPr>
          <p:spPr bwMode="auto">
            <a:xfrm rot="16200000">
              <a:off x="265669" y="2083854"/>
              <a:ext cx="27159" cy="101296"/>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7" name="Freeform 19"/>
            <p:cNvSpPr>
              <a:spLocks/>
            </p:cNvSpPr>
            <p:nvPr userDrawn="1"/>
          </p:nvSpPr>
          <p:spPr bwMode="auto">
            <a:xfrm rot="16200000">
              <a:off x="265302" y="2051190"/>
              <a:ext cx="35233" cy="93955"/>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8" name="Freeform 20"/>
            <p:cNvSpPr>
              <a:spLocks/>
            </p:cNvSpPr>
            <p:nvPr userDrawn="1"/>
          </p:nvSpPr>
          <p:spPr bwMode="auto">
            <a:xfrm rot="16200000">
              <a:off x="249153" y="1986596"/>
              <a:ext cx="59456" cy="100562"/>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9" name="Freeform 21"/>
            <p:cNvSpPr>
              <a:spLocks/>
            </p:cNvSpPr>
            <p:nvPr userDrawn="1"/>
          </p:nvSpPr>
          <p:spPr bwMode="auto">
            <a:xfrm rot="16200000">
              <a:off x="320354" y="1964575"/>
              <a:ext cx="16149" cy="33765"/>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0" name="Freeform 22"/>
            <p:cNvSpPr>
              <a:spLocks/>
            </p:cNvSpPr>
            <p:nvPr userDrawn="1"/>
          </p:nvSpPr>
          <p:spPr bwMode="auto">
            <a:xfrm rot="16200000">
              <a:off x="246217" y="1849332"/>
              <a:ext cx="65329" cy="100562"/>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1" name="Freeform 23"/>
            <p:cNvSpPr>
              <a:spLocks noEditPoints="1"/>
            </p:cNvSpPr>
            <p:nvPr userDrawn="1"/>
          </p:nvSpPr>
          <p:spPr bwMode="auto">
            <a:xfrm rot="16200000">
              <a:off x="263834" y="1789876"/>
              <a:ext cx="59456" cy="74137"/>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2" name="Freeform 24"/>
            <p:cNvSpPr>
              <a:spLocks noEditPoints="1"/>
            </p:cNvSpPr>
            <p:nvPr userDrawn="1"/>
          </p:nvSpPr>
          <p:spPr bwMode="auto">
            <a:xfrm rot="16200000">
              <a:off x="248419" y="1698123"/>
              <a:ext cx="62392" cy="102030"/>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3" name="Freeform 25"/>
            <p:cNvSpPr>
              <a:spLocks noEditPoints="1"/>
            </p:cNvSpPr>
            <p:nvPr userDrawn="1"/>
          </p:nvSpPr>
          <p:spPr bwMode="auto">
            <a:xfrm rot="16200000">
              <a:off x="261999" y="1638299"/>
              <a:ext cx="63126" cy="74137"/>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4" name="Freeform 26"/>
            <p:cNvSpPr>
              <a:spLocks/>
            </p:cNvSpPr>
            <p:nvPr userDrawn="1"/>
          </p:nvSpPr>
          <p:spPr bwMode="auto">
            <a:xfrm rot="16200000">
              <a:off x="264568" y="1564530"/>
              <a:ext cx="59456" cy="72669"/>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5" name="Freeform 27"/>
            <p:cNvSpPr>
              <a:spLocks/>
            </p:cNvSpPr>
            <p:nvPr userDrawn="1"/>
          </p:nvSpPr>
          <p:spPr bwMode="auto">
            <a:xfrm rot="16200000">
              <a:off x="267504" y="1491861"/>
              <a:ext cx="50648" cy="72669"/>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6" name="Freeform 28"/>
            <p:cNvSpPr>
              <a:spLocks noEditPoints="1"/>
            </p:cNvSpPr>
            <p:nvPr userDrawn="1"/>
          </p:nvSpPr>
          <p:spPr bwMode="auto">
            <a:xfrm rot="16200000">
              <a:off x="263834" y="1407448"/>
              <a:ext cx="59456"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7" name="Freeform 29"/>
            <p:cNvSpPr>
              <a:spLocks/>
            </p:cNvSpPr>
            <p:nvPr userDrawn="1"/>
          </p:nvSpPr>
          <p:spPr bwMode="auto">
            <a:xfrm rot="16200000">
              <a:off x="263100" y="1331843"/>
              <a:ext cx="59456" cy="72669"/>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8" name="Freeform 30"/>
            <p:cNvSpPr>
              <a:spLocks noEditPoints="1"/>
            </p:cNvSpPr>
            <p:nvPr userDrawn="1"/>
          </p:nvSpPr>
          <p:spPr bwMode="auto">
            <a:xfrm rot="16200000">
              <a:off x="248419" y="1242292"/>
              <a:ext cx="62392" cy="102030"/>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9" name="Freeform 31"/>
            <p:cNvSpPr>
              <a:spLocks/>
            </p:cNvSpPr>
            <p:nvPr userDrawn="1"/>
          </p:nvSpPr>
          <p:spPr bwMode="auto">
            <a:xfrm rot="16200000">
              <a:off x="220526" y="1119709"/>
              <a:ext cx="116710" cy="100562"/>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0" name="Freeform 32"/>
            <p:cNvSpPr>
              <a:spLocks noEditPoints="1"/>
            </p:cNvSpPr>
            <p:nvPr userDrawn="1"/>
          </p:nvSpPr>
          <p:spPr bwMode="auto">
            <a:xfrm rot="16200000">
              <a:off x="262366" y="1040434"/>
              <a:ext cx="62392" cy="74137"/>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1" name="Freeform 33"/>
            <p:cNvSpPr>
              <a:spLocks/>
            </p:cNvSpPr>
            <p:nvPr userDrawn="1"/>
          </p:nvSpPr>
          <p:spPr bwMode="auto">
            <a:xfrm rot="16200000">
              <a:off x="265669" y="968866"/>
              <a:ext cx="27159" cy="101296"/>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2" name="Freeform 34"/>
            <p:cNvSpPr>
              <a:spLocks/>
            </p:cNvSpPr>
            <p:nvPr userDrawn="1"/>
          </p:nvSpPr>
          <p:spPr bwMode="auto">
            <a:xfrm rot="16200000">
              <a:off x="259797" y="929963"/>
              <a:ext cx="38169" cy="100562"/>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3" name="Freeform 35"/>
            <p:cNvSpPr>
              <a:spLocks noEditPoints="1"/>
            </p:cNvSpPr>
            <p:nvPr userDrawn="1"/>
          </p:nvSpPr>
          <p:spPr bwMode="auto">
            <a:xfrm rot="16200000">
              <a:off x="264201" y="886655"/>
              <a:ext cx="58722"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4" name="Freeform 36"/>
            <p:cNvSpPr>
              <a:spLocks/>
            </p:cNvSpPr>
            <p:nvPr userDrawn="1"/>
          </p:nvSpPr>
          <p:spPr bwMode="auto">
            <a:xfrm rot="16200000">
              <a:off x="267504" y="815821"/>
              <a:ext cx="50648" cy="72669"/>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5" name="Freeform 37"/>
            <p:cNvSpPr>
              <a:spLocks noEditPoints="1"/>
            </p:cNvSpPr>
            <p:nvPr userDrawn="1"/>
          </p:nvSpPr>
          <p:spPr bwMode="auto">
            <a:xfrm rot="16200000">
              <a:off x="262366" y="754163"/>
              <a:ext cx="62392" cy="74137"/>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6" name="Freeform 38"/>
            <p:cNvSpPr>
              <a:spLocks noEditPoints="1"/>
            </p:cNvSpPr>
            <p:nvPr userDrawn="1"/>
          </p:nvSpPr>
          <p:spPr bwMode="auto">
            <a:xfrm rot="16200000">
              <a:off x="261999" y="656904"/>
              <a:ext cx="63126" cy="74137"/>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7" name="Freeform 39"/>
            <p:cNvSpPr>
              <a:spLocks/>
            </p:cNvSpPr>
            <p:nvPr userDrawn="1"/>
          </p:nvSpPr>
          <p:spPr bwMode="auto">
            <a:xfrm rot="16200000">
              <a:off x="259797" y="584236"/>
              <a:ext cx="38169" cy="100562"/>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8" name="Freeform 40"/>
            <p:cNvSpPr>
              <a:spLocks/>
            </p:cNvSpPr>
            <p:nvPr userDrawn="1"/>
          </p:nvSpPr>
          <p:spPr bwMode="auto">
            <a:xfrm rot="16200000">
              <a:off x="249153" y="506796"/>
              <a:ext cx="60924" cy="102030"/>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9" name="Freeform 41"/>
            <p:cNvSpPr>
              <a:spLocks noEditPoints="1"/>
            </p:cNvSpPr>
            <p:nvPr userDrawn="1"/>
          </p:nvSpPr>
          <p:spPr bwMode="auto">
            <a:xfrm rot="16200000">
              <a:off x="263834" y="447340"/>
              <a:ext cx="59456"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 name="Freeform 42"/>
            <p:cNvSpPr>
              <a:spLocks noEditPoints="1"/>
            </p:cNvSpPr>
            <p:nvPr userDrawn="1"/>
          </p:nvSpPr>
          <p:spPr bwMode="auto">
            <a:xfrm rot="16200000">
              <a:off x="275212" y="357421"/>
              <a:ext cx="61658" cy="99094"/>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1" name="Freeform 43"/>
            <p:cNvSpPr>
              <a:spLocks noEditPoints="1"/>
            </p:cNvSpPr>
            <p:nvPr userDrawn="1"/>
          </p:nvSpPr>
          <p:spPr bwMode="auto">
            <a:xfrm rot="16200000">
              <a:off x="264201" y="297965"/>
              <a:ext cx="58722" cy="74137"/>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 name="Freeform 44"/>
            <p:cNvSpPr>
              <a:spLocks/>
            </p:cNvSpPr>
            <p:nvPr userDrawn="1"/>
          </p:nvSpPr>
          <p:spPr bwMode="auto">
            <a:xfrm rot="16200000">
              <a:off x="262733" y="222360"/>
              <a:ext cx="60190" cy="72669"/>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378477801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中扉・目次1">
    <p:bg>
      <p:bgPr>
        <a:gradFill>
          <a:gsLst>
            <a:gs pos="0">
              <a:srgbClr val="FFFFFF">
                <a:alpha val="90000"/>
              </a:srgbClr>
            </a:gs>
            <a:gs pos="99000">
              <a:srgbClr val="EDEEF5"/>
            </a:gs>
          </a:gsLst>
          <a:path path="circle">
            <a:fillToRect l="100000" t="100000"/>
          </a:path>
        </a:gradFill>
        <a:effectLst/>
      </p:bgPr>
    </p:bg>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2" name="グループ化 1"/>
          <p:cNvGrpSpPr/>
          <p:nvPr userDrawn="1"/>
        </p:nvGrpSpPr>
        <p:grpSpPr>
          <a:xfrm>
            <a:off x="228600" y="228600"/>
            <a:ext cx="126988" cy="2819399"/>
            <a:chOff x="228600" y="228600"/>
            <a:chExt cx="126988" cy="2819399"/>
          </a:xfrm>
        </p:grpSpPr>
        <p:sp>
          <p:nvSpPr>
            <p:cNvPr id="154" name="Freeform 5"/>
            <p:cNvSpPr>
              <a:spLocks/>
            </p:cNvSpPr>
            <p:nvPr userDrawn="1"/>
          </p:nvSpPr>
          <p:spPr bwMode="auto">
            <a:xfrm rot="16200000">
              <a:off x="234473" y="2953310"/>
              <a:ext cx="88817" cy="100562"/>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rot="16200000">
              <a:off x="270807" y="2882476"/>
              <a:ext cx="16149" cy="100562"/>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rot="16200000">
              <a:off x="263100" y="2841004"/>
              <a:ext cx="59456" cy="72669"/>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rot="16200000">
              <a:off x="270807" y="2772372"/>
              <a:ext cx="16149" cy="100562"/>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rot="16200000">
              <a:off x="263834" y="2734570"/>
              <a:ext cx="59456" cy="74137"/>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rot="16200000">
              <a:off x="265302" y="2667773"/>
              <a:ext cx="35233" cy="93955"/>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rot="16200000">
              <a:off x="267504" y="2622263"/>
              <a:ext cx="50648" cy="72669"/>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rot="16200000">
              <a:off x="274110" y="2545924"/>
              <a:ext cx="65329" cy="97626"/>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rot="16200000">
              <a:off x="261999" y="2463346"/>
              <a:ext cx="63126" cy="74137"/>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rot="16200000">
              <a:off x="259430" y="2391045"/>
              <a:ext cx="38904" cy="100562"/>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rot="16200000">
              <a:off x="241813" y="2299291"/>
              <a:ext cx="74137" cy="100562"/>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rot="16200000">
              <a:off x="262366" y="2228825"/>
              <a:ext cx="62392" cy="74137"/>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rot="16200000">
              <a:off x="264201" y="2157257"/>
              <a:ext cx="58722"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rot="16200000">
              <a:off x="265669" y="2083854"/>
              <a:ext cx="27159" cy="101296"/>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rot="16200000">
              <a:off x="265302" y="2051190"/>
              <a:ext cx="35233" cy="93955"/>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rot="16200000">
              <a:off x="249153" y="1986596"/>
              <a:ext cx="59456" cy="100562"/>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rot="16200000">
              <a:off x="320354" y="1964575"/>
              <a:ext cx="16149" cy="33765"/>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rot="16200000">
              <a:off x="246217" y="1849332"/>
              <a:ext cx="65329" cy="100562"/>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rot="16200000">
              <a:off x="263834" y="1789876"/>
              <a:ext cx="59456" cy="74137"/>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rot="16200000">
              <a:off x="248419" y="1698123"/>
              <a:ext cx="62392" cy="102030"/>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rot="16200000">
              <a:off x="261999" y="1638299"/>
              <a:ext cx="63126" cy="74137"/>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rot="16200000">
              <a:off x="264568" y="1564530"/>
              <a:ext cx="59456" cy="72669"/>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rot="16200000">
              <a:off x="267504" y="1491861"/>
              <a:ext cx="50648" cy="72669"/>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rot="16200000">
              <a:off x="263834" y="1407448"/>
              <a:ext cx="59456"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rot="16200000">
              <a:off x="263100" y="1331843"/>
              <a:ext cx="59456" cy="72669"/>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rot="16200000">
              <a:off x="248419" y="1242292"/>
              <a:ext cx="62392" cy="102030"/>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rot="16200000">
              <a:off x="220526" y="1119709"/>
              <a:ext cx="116710" cy="100562"/>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rot="16200000">
              <a:off x="262366" y="1040434"/>
              <a:ext cx="62392" cy="74137"/>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rot="16200000">
              <a:off x="265669" y="968866"/>
              <a:ext cx="27159" cy="101296"/>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rot="16200000">
              <a:off x="259797" y="929963"/>
              <a:ext cx="38169" cy="100562"/>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rot="16200000">
              <a:off x="264201" y="886655"/>
              <a:ext cx="58722"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rot="16200000">
              <a:off x="267504" y="815821"/>
              <a:ext cx="50648" cy="72669"/>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rot="16200000">
              <a:off x="262366" y="754163"/>
              <a:ext cx="62392" cy="74137"/>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rot="16200000">
              <a:off x="261999" y="656904"/>
              <a:ext cx="63126" cy="74137"/>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rot="16200000">
              <a:off x="259797" y="584236"/>
              <a:ext cx="38169" cy="100562"/>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rot="16200000">
              <a:off x="249153" y="506796"/>
              <a:ext cx="60924" cy="102030"/>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rot="16200000">
              <a:off x="263834" y="447340"/>
              <a:ext cx="59456"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rot="16200000">
              <a:off x="275212" y="357421"/>
              <a:ext cx="61658" cy="99094"/>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rot="16200000">
              <a:off x="264201" y="297965"/>
              <a:ext cx="58722" cy="74137"/>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rot="16200000">
              <a:off x="262733" y="222360"/>
              <a:ext cx="60190" cy="72669"/>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88" name="図 8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69708133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中扉・目次2">
    <p:bg>
      <p:bgPr>
        <a:gradFill>
          <a:gsLst>
            <a:gs pos="0">
              <a:srgbClr val="FFFFFF">
                <a:alpha val="90000"/>
              </a:srgbClr>
            </a:gs>
            <a:gs pos="99000">
              <a:srgbClr val="EDEEF5"/>
            </a:gs>
          </a:gsLst>
          <a:path path="circle">
            <a:fillToRect l="100000" t="100000"/>
          </a:path>
        </a:gradFill>
        <a:effectLst/>
      </p:bgPr>
    </p:bg>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98" name="図 9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grpSp>
        <p:nvGrpSpPr>
          <p:cNvPr id="99" name="グループ化 98"/>
          <p:cNvGrpSpPr/>
          <p:nvPr userDrawn="1"/>
        </p:nvGrpSpPr>
        <p:grpSpPr>
          <a:xfrm>
            <a:off x="228600" y="228600"/>
            <a:ext cx="126988" cy="2819399"/>
            <a:chOff x="228600" y="228600"/>
            <a:chExt cx="126988" cy="2819399"/>
          </a:xfrm>
        </p:grpSpPr>
        <p:sp>
          <p:nvSpPr>
            <p:cNvPr id="100" name="Freeform 5"/>
            <p:cNvSpPr>
              <a:spLocks/>
            </p:cNvSpPr>
            <p:nvPr userDrawn="1"/>
          </p:nvSpPr>
          <p:spPr bwMode="auto">
            <a:xfrm rot="16200000">
              <a:off x="234473" y="2953310"/>
              <a:ext cx="88817" cy="100562"/>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 name="Freeform 6"/>
            <p:cNvSpPr>
              <a:spLocks noEditPoints="1"/>
            </p:cNvSpPr>
            <p:nvPr userDrawn="1"/>
          </p:nvSpPr>
          <p:spPr bwMode="auto">
            <a:xfrm rot="16200000">
              <a:off x="270807" y="2882476"/>
              <a:ext cx="16149" cy="100562"/>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4" name="Freeform 7"/>
            <p:cNvSpPr>
              <a:spLocks/>
            </p:cNvSpPr>
            <p:nvPr userDrawn="1"/>
          </p:nvSpPr>
          <p:spPr bwMode="auto">
            <a:xfrm rot="16200000">
              <a:off x="263100" y="2841004"/>
              <a:ext cx="59456" cy="72669"/>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5" name="Freeform 8"/>
            <p:cNvSpPr>
              <a:spLocks noEditPoints="1"/>
            </p:cNvSpPr>
            <p:nvPr userDrawn="1"/>
          </p:nvSpPr>
          <p:spPr bwMode="auto">
            <a:xfrm rot="16200000">
              <a:off x="270807" y="2772372"/>
              <a:ext cx="16149" cy="100562"/>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6" name="Freeform 9"/>
            <p:cNvSpPr>
              <a:spLocks/>
            </p:cNvSpPr>
            <p:nvPr userDrawn="1"/>
          </p:nvSpPr>
          <p:spPr bwMode="auto">
            <a:xfrm rot="16200000">
              <a:off x="263834" y="2734570"/>
              <a:ext cx="59456" cy="74137"/>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7" name="Freeform 10"/>
            <p:cNvSpPr>
              <a:spLocks/>
            </p:cNvSpPr>
            <p:nvPr userDrawn="1"/>
          </p:nvSpPr>
          <p:spPr bwMode="auto">
            <a:xfrm rot="16200000">
              <a:off x="265302" y="2667773"/>
              <a:ext cx="35233" cy="93955"/>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8" name="Freeform 11"/>
            <p:cNvSpPr>
              <a:spLocks/>
            </p:cNvSpPr>
            <p:nvPr userDrawn="1"/>
          </p:nvSpPr>
          <p:spPr bwMode="auto">
            <a:xfrm rot="16200000">
              <a:off x="267504" y="2622263"/>
              <a:ext cx="50648" cy="72669"/>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9" name="Freeform 12"/>
            <p:cNvSpPr>
              <a:spLocks/>
            </p:cNvSpPr>
            <p:nvPr userDrawn="1"/>
          </p:nvSpPr>
          <p:spPr bwMode="auto">
            <a:xfrm rot="16200000">
              <a:off x="274110" y="2545924"/>
              <a:ext cx="65329" cy="97626"/>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0" name="Freeform 13"/>
            <p:cNvSpPr>
              <a:spLocks noEditPoints="1"/>
            </p:cNvSpPr>
            <p:nvPr userDrawn="1"/>
          </p:nvSpPr>
          <p:spPr bwMode="auto">
            <a:xfrm rot="16200000">
              <a:off x="261999" y="2463346"/>
              <a:ext cx="63126" cy="74137"/>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1" name="Freeform 14"/>
            <p:cNvSpPr>
              <a:spLocks/>
            </p:cNvSpPr>
            <p:nvPr userDrawn="1"/>
          </p:nvSpPr>
          <p:spPr bwMode="auto">
            <a:xfrm rot="16200000">
              <a:off x="259430" y="2391045"/>
              <a:ext cx="38904" cy="100562"/>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2" name="Freeform 15"/>
            <p:cNvSpPr>
              <a:spLocks/>
            </p:cNvSpPr>
            <p:nvPr userDrawn="1"/>
          </p:nvSpPr>
          <p:spPr bwMode="auto">
            <a:xfrm rot="16200000">
              <a:off x="241813" y="2299291"/>
              <a:ext cx="74137" cy="100562"/>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3" name="Freeform 16"/>
            <p:cNvSpPr>
              <a:spLocks noEditPoints="1"/>
            </p:cNvSpPr>
            <p:nvPr userDrawn="1"/>
          </p:nvSpPr>
          <p:spPr bwMode="auto">
            <a:xfrm rot="16200000">
              <a:off x="262366" y="2228825"/>
              <a:ext cx="62392" cy="74137"/>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4" name="Freeform 17"/>
            <p:cNvSpPr>
              <a:spLocks noEditPoints="1"/>
            </p:cNvSpPr>
            <p:nvPr userDrawn="1"/>
          </p:nvSpPr>
          <p:spPr bwMode="auto">
            <a:xfrm rot="16200000">
              <a:off x="264201" y="2157257"/>
              <a:ext cx="58722"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5" name="Freeform 18"/>
            <p:cNvSpPr>
              <a:spLocks/>
            </p:cNvSpPr>
            <p:nvPr userDrawn="1"/>
          </p:nvSpPr>
          <p:spPr bwMode="auto">
            <a:xfrm rot="16200000">
              <a:off x="265669" y="2083854"/>
              <a:ext cx="27159" cy="101296"/>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6" name="Freeform 19"/>
            <p:cNvSpPr>
              <a:spLocks/>
            </p:cNvSpPr>
            <p:nvPr userDrawn="1"/>
          </p:nvSpPr>
          <p:spPr bwMode="auto">
            <a:xfrm rot="16200000">
              <a:off x="265302" y="2051190"/>
              <a:ext cx="35233" cy="93955"/>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7" name="Freeform 20"/>
            <p:cNvSpPr>
              <a:spLocks/>
            </p:cNvSpPr>
            <p:nvPr userDrawn="1"/>
          </p:nvSpPr>
          <p:spPr bwMode="auto">
            <a:xfrm rot="16200000">
              <a:off x="249153" y="1986596"/>
              <a:ext cx="59456" cy="100562"/>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8" name="Freeform 21"/>
            <p:cNvSpPr>
              <a:spLocks/>
            </p:cNvSpPr>
            <p:nvPr userDrawn="1"/>
          </p:nvSpPr>
          <p:spPr bwMode="auto">
            <a:xfrm rot="16200000">
              <a:off x="320354" y="1964575"/>
              <a:ext cx="16149" cy="33765"/>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9" name="Freeform 22"/>
            <p:cNvSpPr>
              <a:spLocks/>
            </p:cNvSpPr>
            <p:nvPr userDrawn="1"/>
          </p:nvSpPr>
          <p:spPr bwMode="auto">
            <a:xfrm rot="16200000">
              <a:off x="246217" y="1849332"/>
              <a:ext cx="65329" cy="100562"/>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0" name="Freeform 23"/>
            <p:cNvSpPr>
              <a:spLocks noEditPoints="1"/>
            </p:cNvSpPr>
            <p:nvPr userDrawn="1"/>
          </p:nvSpPr>
          <p:spPr bwMode="auto">
            <a:xfrm rot="16200000">
              <a:off x="263834" y="1789876"/>
              <a:ext cx="59456" cy="74137"/>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1" name="Freeform 24"/>
            <p:cNvSpPr>
              <a:spLocks noEditPoints="1"/>
            </p:cNvSpPr>
            <p:nvPr userDrawn="1"/>
          </p:nvSpPr>
          <p:spPr bwMode="auto">
            <a:xfrm rot="16200000">
              <a:off x="248419" y="1698123"/>
              <a:ext cx="62392" cy="102030"/>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2" name="Freeform 25"/>
            <p:cNvSpPr>
              <a:spLocks noEditPoints="1"/>
            </p:cNvSpPr>
            <p:nvPr userDrawn="1"/>
          </p:nvSpPr>
          <p:spPr bwMode="auto">
            <a:xfrm rot="16200000">
              <a:off x="261999" y="1638299"/>
              <a:ext cx="63126" cy="74137"/>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3" name="Freeform 26"/>
            <p:cNvSpPr>
              <a:spLocks/>
            </p:cNvSpPr>
            <p:nvPr userDrawn="1"/>
          </p:nvSpPr>
          <p:spPr bwMode="auto">
            <a:xfrm rot="16200000">
              <a:off x="264568" y="1564530"/>
              <a:ext cx="59456" cy="72669"/>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4" name="Freeform 27"/>
            <p:cNvSpPr>
              <a:spLocks/>
            </p:cNvSpPr>
            <p:nvPr userDrawn="1"/>
          </p:nvSpPr>
          <p:spPr bwMode="auto">
            <a:xfrm rot="16200000">
              <a:off x="267504" y="1491861"/>
              <a:ext cx="50648" cy="72669"/>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5" name="Freeform 28"/>
            <p:cNvSpPr>
              <a:spLocks noEditPoints="1"/>
            </p:cNvSpPr>
            <p:nvPr userDrawn="1"/>
          </p:nvSpPr>
          <p:spPr bwMode="auto">
            <a:xfrm rot="16200000">
              <a:off x="263834" y="1407448"/>
              <a:ext cx="59456"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6" name="Freeform 29"/>
            <p:cNvSpPr>
              <a:spLocks/>
            </p:cNvSpPr>
            <p:nvPr userDrawn="1"/>
          </p:nvSpPr>
          <p:spPr bwMode="auto">
            <a:xfrm rot="16200000">
              <a:off x="263100" y="1331843"/>
              <a:ext cx="59456" cy="72669"/>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7" name="Freeform 30"/>
            <p:cNvSpPr>
              <a:spLocks noEditPoints="1"/>
            </p:cNvSpPr>
            <p:nvPr userDrawn="1"/>
          </p:nvSpPr>
          <p:spPr bwMode="auto">
            <a:xfrm rot="16200000">
              <a:off x="248419" y="1242292"/>
              <a:ext cx="62392" cy="102030"/>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8" name="Freeform 31"/>
            <p:cNvSpPr>
              <a:spLocks/>
            </p:cNvSpPr>
            <p:nvPr userDrawn="1"/>
          </p:nvSpPr>
          <p:spPr bwMode="auto">
            <a:xfrm rot="16200000">
              <a:off x="220526" y="1119709"/>
              <a:ext cx="116710" cy="100562"/>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9" name="Freeform 32"/>
            <p:cNvSpPr>
              <a:spLocks noEditPoints="1"/>
            </p:cNvSpPr>
            <p:nvPr userDrawn="1"/>
          </p:nvSpPr>
          <p:spPr bwMode="auto">
            <a:xfrm rot="16200000">
              <a:off x="262366" y="1040434"/>
              <a:ext cx="62392" cy="74137"/>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0" name="Freeform 33"/>
            <p:cNvSpPr>
              <a:spLocks/>
            </p:cNvSpPr>
            <p:nvPr userDrawn="1"/>
          </p:nvSpPr>
          <p:spPr bwMode="auto">
            <a:xfrm rot="16200000">
              <a:off x="265669" y="968866"/>
              <a:ext cx="27159" cy="101296"/>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1" name="Freeform 34"/>
            <p:cNvSpPr>
              <a:spLocks/>
            </p:cNvSpPr>
            <p:nvPr userDrawn="1"/>
          </p:nvSpPr>
          <p:spPr bwMode="auto">
            <a:xfrm rot="16200000">
              <a:off x="259797" y="929963"/>
              <a:ext cx="38169" cy="100562"/>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2" name="Freeform 35"/>
            <p:cNvSpPr>
              <a:spLocks noEditPoints="1"/>
            </p:cNvSpPr>
            <p:nvPr userDrawn="1"/>
          </p:nvSpPr>
          <p:spPr bwMode="auto">
            <a:xfrm rot="16200000">
              <a:off x="264201" y="886655"/>
              <a:ext cx="58722"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3" name="Freeform 36"/>
            <p:cNvSpPr>
              <a:spLocks/>
            </p:cNvSpPr>
            <p:nvPr userDrawn="1"/>
          </p:nvSpPr>
          <p:spPr bwMode="auto">
            <a:xfrm rot="16200000">
              <a:off x="267504" y="815821"/>
              <a:ext cx="50648" cy="72669"/>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4" name="Freeform 37"/>
            <p:cNvSpPr>
              <a:spLocks noEditPoints="1"/>
            </p:cNvSpPr>
            <p:nvPr userDrawn="1"/>
          </p:nvSpPr>
          <p:spPr bwMode="auto">
            <a:xfrm rot="16200000">
              <a:off x="262366" y="754163"/>
              <a:ext cx="62392" cy="74137"/>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5" name="Freeform 38"/>
            <p:cNvSpPr>
              <a:spLocks noEditPoints="1"/>
            </p:cNvSpPr>
            <p:nvPr userDrawn="1"/>
          </p:nvSpPr>
          <p:spPr bwMode="auto">
            <a:xfrm rot="16200000">
              <a:off x="261999" y="656904"/>
              <a:ext cx="63126" cy="74137"/>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6" name="Freeform 39"/>
            <p:cNvSpPr>
              <a:spLocks/>
            </p:cNvSpPr>
            <p:nvPr userDrawn="1"/>
          </p:nvSpPr>
          <p:spPr bwMode="auto">
            <a:xfrm rot="16200000">
              <a:off x="259797" y="584236"/>
              <a:ext cx="38169" cy="100562"/>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7" name="Freeform 40"/>
            <p:cNvSpPr>
              <a:spLocks/>
            </p:cNvSpPr>
            <p:nvPr userDrawn="1"/>
          </p:nvSpPr>
          <p:spPr bwMode="auto">
            <a:xfrm rot="16200000">
              <a:off x="249153" y="506796"/>
              <a:ext cx="60924" cy="102030"/>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8" name="Freeform 41"/>
            <p:cNvSpPr>
              <a:spLocks noEditPoints="1"/>
            </p:cNvSpPr>
            <p:nvPr userDrawn="1"/>
          </p:nvSpPr>
          <p:spPr bwMode="auto">
            <a:xfrm rot="16200000">
              <a:off x="263834" y="447340"/>
              <a:ext cx="59456"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9" name="Freeform 42"/>
            <p:cNvSpPr>
              <a:spLocks noEditPoints="1"/>
            </p:cNvSpPr>
            <p:nvPr userDrawn="1"/>
          </p:nvSpPr>
          <p:spPr bwMode="auto">
            <a:xfrm rot="16200000">
              <a:off x="275212" y="357421"/>
              <a:ext cx="61658" cy="99094"/>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40" name="Freeform 43"/>
            <p:cNvSpPr>
              <a:spLocks noEditPoints="1"/>
            </p:cNvSpPr>
            <p:nvPr userDrawn="1"/>
          </p:nvSpPr>
          <p:spPr bwMode="auto">
            <a:xfrm rot="16200000">
              <a:off x="264201" y="297965"/>
              <a:ext cx="58722" cy="74137"/>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41" name="Freeform 44"/>
            <p:cNvSpPr>
              <a:spLocks/>
            </p:cNvSpPr>
            <p:nvPr userDrawn="1"/>
          </p:nvSpPr>
          <p:spPr bwMode="auto">
            <a:xfrm rot="16200000">
              <a:off x="262733" y="222360"/>
              <a:ext cx="60190" cy="72669"/>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293008490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中扉・目次3">
    <p:bg>
      <p:bgPr>
        <a:gradFill>
          <a:gsLst>
            <a:gs pos="0">
              <a:srgbClr val="FFFFFF">
                <a:alpha val="90000"/>
              </a:srgbClr>
            </a:gs>
            <a:gs pos="99000">
              <a:srgbClr val="EDEEF5"/>
            </a:gs>
          </a:gsLst>
          <a:path path="circle">
            <a:fillToRect l="100000" t="100000"/>
          </a:path>
        </a:gradFill>
        <a:effectLst/>
      </p:bgPr>
    </p:bg>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97" name="図 9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grpSp>
        <p:nvGrpSpPr>
          <p:cNvPr id="98" name="グループ化 97"/>
          <p:cNvGrpSpPr/>
          <p:nvPr userDrawn="1"/>
        </p:nvGrpSpPr>
        <p:grpSpPr>
          <a:xfrm>
            <a:off x="228600" y="228600"/>
            <a:ext cx="126988" cy="2819399"/>
            <a:chOff x="228600" y="228600"/>
            <a:chExt cx="126988" cy="2819399"/>
          </a:xfrm>
        </p:grpSpPr>
        <p:sp>
          <p:nvSpPr>
            <p:cNvPr id="99" name="Freeform 5"/>
            <p:cNvSpPr>
              <a:spLocks/>
            </p:cNvSpPr>
            <p:nvPr userDrawn="1"/>
          </p:nvSpPr>
          <p:spPr bwMode="auto">
            <a:xfrm rot="16200000">
              <a:off x="234473" y="2953310"/>
              <a:ext cx="88817" cy="100562"/>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2" name="Freeform 6"/>
            <p:cNvSpPr>
              <a:spLocks noEditPoints="1"/>
            </p:cNvSpPr>
            <p:nvPr userDrawn="1"/>
          </p:nvSpPr>
          <p:spPr bwMode="auto">
            <a:xfrm rot="16200000">
              <a:off x="270807" y="2882476"/>
              <a:ext cx="16149" cy="100562"/>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 name="Freeform 7"/>
            <p:cNvSpPr>
              <a:spLocks/>
            </p:cNvSpPr>
            <p:nvPr userDrawn="1"/>
          </p:nvSpPr>
          <p:spPr bwMode="auto">
            <a:xfrm rot="16200000">
              <a:off x="263100" y="2841004"/>
              <a:ext cx="59456" cy="72669"/>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4" name="Freeform 8"/>
            <p:cNvSpPr>
              <a:spLocks noEditPoints="1"/>
            </p:cNvSpPr>
            <p:nvPr userDrawn="1"/>
          </p:nvSpPr>
          <p:spPr bwMode="auto">
            <a:xfrm rot="16200000">
              <a:off x="270807" y="2772372"/>
              <a:ext cx="16149" cy="100562"/>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5" name="Freeform 9"/>
            <p:cNvSpPr>
              <a:spLocks/>
            </p:cNvSpPr>
            <p:nvPr userDrawn="1"/>
          </p:nvSpPr>
          <p:spPr bwMode="auto">
            <a:xfrm rot="16200000">
              <a:off x="263834" y="2734570"/>
              <a:ext cx="59456" cy="74137"/>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6" name="Freeform 10"/>
            <p:cNvSpPr>
              <a:spLocks/>
            </p:cNvSpPr>
            <p:nvPr userDrawn="1"/>
          </p:nvSpPr>
          <p:spPr bwMode="auto">
            <a:xfrm rot="16200000">
              <a:off x="265302" y="2667773"/>
              <a:ext cx="35233" cy="93955"/>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7" name="Freeform 11"/>
            <p:cNvSpPr>
              <a:spLocks/>
            </p:cNvSpPr>
            <p:nvPr userDrawn="1"/>
          </p:nvSpPr>
          <p:spPr bwMode="auto">
            <a:xfrm rot="16200000">
              <a:off x="267504" y="2622263"/>
              <a:ext cx="50648" cy="72669"/>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8" name="Freeform 12"/>
            <p:cNvSpPr>
              <a:spLocks/>
            </p:cNvSpPr>
            <p:nvPr userDrawn="1"/>
          </p:nvSpPr>
          <p:spPr bwMode="auto">
            <a:xfrm rot="16200000">
              <a:off x="274110" y="2545924"/>
              <a:ext cx="65329" cy="97626"/>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9" name="Freeform 13"/>
            <p:cNvSpPr>
              <a:spLocks noEditPoints="1"/>
            </p:cNvSpPr>
            <p:nvPr userDrawn="1"/>
          </p:nvSpPr>
          <p:spPr bwMode="auto">
            <a:xfrm rot="16200000">
              <a:off x="261999" y="2463346"/>
              <a:ext cx="63126" cy="74137"/>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0" name="Freeform 14"/>
            <p:cNvSpPr>
              <a:spLocks/>
            </p:cNvSpPr>
            <p:nvPr userDrawn="1"/>
          </p:nvSpPr>
          <p:spPr bwMode="auto">
            <a:xfrm rot="16200000">
              <a:off x="259430" y="2391045"/>
              <a:ext cx="38904" cy="100562"/>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1" name="Freeform 15"/>
            <p:cNvSpPr>
              <a:spLocks/>
            </p:cNvSpPr>
            <p:nvPr userDrawn="1"/>
          </p:nvSpPr>
          <p:spPr bwMode="auto">
            <a:xfrm rot="16200000">
              <a:off x="241813" y="2299291"/>
              <a:ext cx="74137" cy="100562"/>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2" name="Freeform 16"/>
            <p:cNvSpPr>
              <a:spLocks noEditPoints="1"/>
            </p:cNvSpPr>
            <p:nvPr userDrawn="1"/>
          </p:nvSpPr>
          <p:spPr bwMode="auto">
            <a:xfrm rot="16200000">
              <a:off x="262366" y="2228825"/>
              <a:ext cx="62392" cy="74137"/>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3" name="Freeform 17"/>
            <p:cNvSpPr>
              <a:spLocks noEditPoints="1"/>
            </p:cNvSpPr>
            <p:nvPr userDrawn="1"/>
          </p:nvSpPr>
          <p:spPr bwMode="auto">
            <a:xfrm rot="16200000">
              <a:off x="264201" y="2157257"/>
              <a:ext cx="58722"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4" name="Freeform 18"/>
            <p:cNvSpPr>
              <a:spLocks/>
            </p:cNvSpPr>
            <p:nvPr userDrawn="1"/>
          </p:nvSpPr>
          <p:spPr bwMode="auto">
            <a:xfrm rot="16200000">
              <a:off x="265669" y="2083854"/>
              <a:ext cx="27159" cy="101296"/>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5" name="Freeform 19"/>
            <p:cNvSpPr>
              <a:spLocks/>
            </p:cNvSpPr>
            <p:nvPr userDrawn="1"/>
          </p:nvSpPr>
          <p:spPr bwMode="auto">
            <a:xfrm rot="16200000">
              <a:off x="265302" y="2051190"/>
              <a:ext cx="35233" cy="93955"/>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6" name="Freeform 20"/>
            <p:cNvSpPr>
              <a:spLocks/>
            </p:cNvSpPr>
            <p:nvPr userDrawn="1"/>
          </p:nvSpPr>
          <p:spPr bwMode="auto">
            <a:xfrm rot="16200000">
              <a:off x="249153" y="1986596"/>
              <a:ext cx="59456" cy="100562"/>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7" name="Freeform 21"/>
            <p:cNvSpPr>
              <a:spLocks/>
            </p:cNvSpPr>
            <p:nvPr userDrawn="1"/>
          </p:nvSpPr>
          <p:spPr bwMode="auto">
            <a:xfrm rot="16200000">
              <a:off x="320354" y="1964575"/>
              <a:ext cx="16149" cy="33765"/>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8" name="Freeform 22"/>
            <p:cNvSpPr>
              <a:spLocks/>
            </p:cNvSpPr>
            <p:nvPr userDrawn="1"/>
          </p:nvSpPr>
          <p:spPr bwMode="auto">
            <a:xfrm rot="16200000">
              <a:off x="246217" y="1849332"/>
              <a:ext cx="65329" cy="100562"/>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19" name="Freeform 23"/>
            <p:cNvSpPr>
              <a:spLocks noEditPoints="1"/>
            </p:cNvSpPr>
            <p:nvPr userDrawn="1"/>
          </p:nvSpPr>
          <p:spPr bwMode="auto">
            <a:xfrm rot="16200000">
              <a:off x="263834" y="1789876"/>
              <a:ext cx="59456" cy="74137"/>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0" name="Freeform 24"/>
            <p:cNvSpPr>
              <a:spLocks noEditPoints="1"/>
            </p:cNvSpPr>
            <p:nvPr userDrawn="1"/>
          </p:nvSpPr>
          <p:spPr bwMode="auto">
            <a:xfrm rot="16200000">
              <a:off x="248419" y="1698123"/>
              <a:ext cx="62392" cy="102030"/>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1" name="Freeform 25"/>
            <p:cNvSpPr>
              <a:spLocks noEditPoints="1"/>
            </p:cNvSpPr>
            <p:nvPr userDrawn="1"/>
          </p:nvSpPr>
          <p:spPr bwMode="auto">
            <a:xfrm rot="16200000">
              <a:off x="261999" y="1638299"/>
              <a:ext cx="63126" cy="74137"/>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2" name="Freeform 26"/>
            <p:cNvSpPr>
              <a:spLocks/>
            </p:cNvSpPr>
            <p:nvPr userDrawn="1"/>
          </p:nvSpPr>
          <p:spPr bwMode="auto">
            <a:xfrm rot="16200000">
              <a:off x="264568" y="1564530"/>
              <a:ext cx="59456" cy="72669"/>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3" name="Freeform 27"/>
            <p:cNvSpPr>
              <a:spLocks/>
            </p:cNvSpPr>
            <p:nvPr userDrawn="1"/>
          </p:nvSpPr>
          <p:spPr bwMode="auto">
            <a:xfrm rot="16200000">
              <a:off x="267504" y="1491861"/>
              <a:ext cx="50648" cy="72669"/>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4" name="Freeform 28"/>
            <p:cNvSpPr>
              <a:spLocks noEditPoints="1"/>
            </p:cNvSpPr>
            <p:nvPr userDrawn="1"/>
          </p:nvSpPr>
          <p:spPr bwMode="auto">
            <a:xfrm rot="16200000">
              <a:off x="263834" y="1407448"/>
              <a:ext cx="59456"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5" name="Freeform 29"/>
            <p:cNvSpPr>
              <a:spLocks/>
            </p:cNvSpPr>
            <p:nvPr userDrawn="1"/>
          </p:nvSpPr>
          <p:spPr bwMode="auto">
            <a:xfrm rot="16200000">
              <a:off x="263100" y="1331843"/>
              <a:ext cx="59456" cy="72669"/>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6" name="Freeform 30"/>
            <p:cNvSpPr>
              <a:spLocks noEditPoints="1"/>
            </p:cNvSpPr>
            <p:nvPr userDrawn="1"/>
          </p:nvSpPr>
          <p:spPr bwMode="auto">
            <a:xfrm rot="16200000">
              <a:off x="248419" y="1242292"/>
              <a:ext cx="62392" cy="102030"/>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7" name="Freeform 31"/>
            <p:cNvSpPr>
              <a:spLocks/>
            </p:cNvSpPr>
            <p:nvPr userDrawn="1"/>
          </p:nvSpPr>
          <p:spPr bwMode="auto">
            <a:xfrm rot="16200000">
              <a:off x="220526" y="1119709"/>
              <a:ext cx="116710" cy="100562"/>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8" name="Freeform 32"/>
            <p:cNvSpPr>
              <a:spLocks noEditPoints="1"/>
            </p:cNvSpPr>
            <p:nvPr userDrawn="1"/>
          </p:nvSpPr>
          <p:spPr bwMode="auto">
            <a:xfrm rot="16200000">
              <a:off x="262366" y="1040434"/>
              <a:ext cx="62392" cy="74137"/>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29" name="Freeform 33"/>
            <p:cNvSpPr>
              <a:spLocks/>
            </p:cNvSpPr>
            <p:nvPr userDrawn="1"/>
          </p:nvSpPr>
          <p:spPr bwMode="auto">
            <a:xfrm rot="16200000">
              <a:off x="265669" y="968866"/>
              <a:ext cx="27159" cy="101296"/>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0" name="Freeform 34"/>
            <p:cNvSpPr>
              <a:spLocks/>
            </p:cNvSpPr>
            <p:nvPr userDrawn="1"/>
          </p:nvSpPr>
          <p:spPr bwMode="auto">
            <a:xfrm rot="16200000">
              <a:off x="259797" y="929963"/>
              <a:ext cx="38169" cy="100562"/>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1" name="Freeform 35"/>
            <p:cNvSpPr>
              <a:spLocks noEditPoints="1"/>
            </p:cNvSpPr>
            <p:nvPr userDrawn="1"/>
          </p:nvSpPr>
          <p:spPr bwMode="auto">
            <a:xfrm rot="16200000">
              <a:off x="264201" y="886655"/>
              <a:ext cx="58722"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2" name="Freeform 36"/>
            <p:cNvSpPr>
              <a:spLocks/>
            </p:cNvSpPr>
            <p:nvPr userDrawn="1"/>
          </p:nvSpPr>
          <p:spPr bwMode="auto">
            <a:xfrm rot="16200000">
              <a:off x="267504" y="815821"/>
              <a:ext cx="50648" cy="72669"/>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3" name="Freeform 37"/>
            <p:cNvSpPr>
              <a:spLocks noEditPoints="1"/>
            </p:cNvSpPr>
            <p:nvPr userDrawn="1"/>
          </p:nvSpPr>
          <p:spPr bwMode="auto">
            <a:xfrm rot="16200000">
              <a:off x="262366" y="754163"/>
              <a:ext cx="62392" cy="74137"/>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4" name="Freeform 38"/>
            <p:cNvSpPr>
              <a:spLocks noEditPoints="1"/>
            </p:cNvSpPr>
            <p:nvPr userDrawn="1"/>
          </p:nvSpPr>
          <p:spPr bwMode="auto">
            <a:xfrm rot="16200000">
              <a:off x="261999" y="656904"/>
              <a:ext cx="63126" cy="74137"/>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5" name="Freeform 39"/>
            <p:cNvSpPr>
              <a:spLocks/>
            </p:cNvSpPr>
            <p:nvPr userDrawn="1"/>
          </p:nvSpPr>
          <p:spPr bwMode="auto">
            <a:xfrm rot="16200000">
              <a:off x="259797" y="584236"/>
              <a:ext cx="38169" cy="100562"/>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6" name="Freeform 40"/>
            <p:cNvSpPr>
              <a:spLocks/>
            </p:cNvSpPr>
            <p:nvPr userDrawn="1"/>
          </p:nvSpPr>
          <p:spPr bwMode="auto">
            <a:xfrm rot="16200000">
              <a:off x="249153" y="506796"/>
              <a:ext cx="60924" cy="102030"/>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7" name="Freeform 41"/>
            <p:cNvSpPr>
              <a:spLocks noEditPoints="1"/>
            </p:cNvSpPr>
            <p:nvPr userDrawn="1"/>
          </p:nvSpPr>
          <p:spPr bwMode="auto">
            <a:xfrm rot="16200000">
              <a:off x="263834" y="447340"/>
              <a:ext cx="59456" cy="74137"/>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8" name="Freeform 42"/>
            <p:cNvSpPr>
              <a:spLocks noEditPoints="1"/>
            </p:cNvSpPr>
            <p:nvPr userDrawn="1"/>
          </p:nvSpPr>
          <p:spPr bwMode="auto">
            <a:xfrm rot="16200000">
              <a:off x="275212" y="357421"/>
              <a:ext cx="61658" cy="99094"/>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39" name="Freeform 43"/>
            <p:cNvSpPr>
              <a:spLocks noEditPoints="1"/>
            </p:cNvSpPr>
            <p:nvPr userDrawn="1"/>
          </p:nvSpPr>
          <p:spPr bwMode="auto">
            <a:xfrm rot="16200000">
              <a:off x="264201" y="297965"/>
              <a:ext cx="58722" cy="74137"/>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40" name="Freeform 44"/>
            <p:cNvSpPr>
              <a:spLocks/>
            </p:cNvSpPr>
            <p:nvPr userDrawn="1"/>
          </p:nvSpPr>
          <p:spPr bwMode="auto">
            <a:xfrm rot="16200000">
              <a:off x="262733" y="222360"/>
              <a:ext cx="60190" cy="72669"/>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solidFill>
              <a:schemeClr val="bg1">
                <a:alpha val="35000"/>
              </a:schemeClr>
            </a:solidFill>
            <a:ln>
              <a:noFill/>
            </a:ln>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378522369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fld id="{F75A528C-61A3-4A8A-8E09-DA47BA78A23A}" type="datetime1">
              <a:rPr lang="ja-JP" altLang="en-US" smtClean="0">
                <a:solidFill>
                  <a:prstClr val="black">
                    <a:tint val="75000"/>
                  </a:prstClr>
                </a:solidFill>
              </a:rPr>
              <a:t>2024/11/15</a:t>
            </a:fld>
            <a:endParaRPr lang="ja-JP" altLang="en-US">
              <a:solidFill>
                <a:prstClr val="black">
                  <a:tint val="75000"/>
                </a:prstClr>
              </a:solidFill>
            </a:endParaRPr>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4" name="スライド番号プレースホルダ 5"/>
          <p:cNvSpPr>
            <a:spLocks noGrp="1"/>
          </p:cNvSpPr>
          <p:nvPr>
            <p:ph type="sldNum" sz="quarter" idx="12"/>
          </p:nvPr>
        </p:nvSpPr>
        <p:spPr>
          <a:xfrm>
            <a:off x="7257256" y="6514626"/>
            <a:ext cx="2311400" cy="365125"/>
          </a:xfrm>
          <a:prstGeom prst="rect">
            <a:avLst/>
          </a:prstGeom>
        </p:spPr>
        <p:txBody>
          <a:bodyPr/>
          <a:lstStyle>
            <a:lvl1pPr>
              <a:defRPr>
                <a:solidFill>
                  <a:schemeClr val="tx1"/>
                </a:solidFill>
                <a:latin typeface="Arial" panose="020B0604020202020204" pitchFamily="34" charset="0"/>
                <a:ea typeface="Meiryo UI" panose="020B0604030504040204" pitchFamily="50" charset="-128"/>
                <a:cs typeface="Arial" panose="020B0604020202020204" pitchFamily="34" charset="0"/>
              </a:defRPr>
            </a:lvl1pPr>
          </a:lstStyle>
          <a:p>
            <a:pPr>
              <a:defRPr/>
            </a:pPr>
            <a:fld id="{F95793F0-1422-48A7-88C7-0432C15BFF5A}" type="slidenum">
              <a:rPr lang="ja-JP" altLang="en-US" smtClean="0"/>
              <a:pPr>
                <a:defRPr/>
              </a:pPr>
              <a:t>‹#›</a:t>
            </a:fld>
            <a:endParaRPr lang="ja-JP" altLang="en-US"/>
          </a:p>
        </p:txBody>
      </p:sp>
    </p:spTree>
    <p:extLst>
      <p:ext uri="{BB962C8B-B14F-4D97-AF65-F5344CB8AC3E}">
        <p14:creationId xmlns:p14="http://schemas.microsoft.com/office/powerpoint/2010/main" val="121149615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fld id="{6ACDB032-1741-40C5-9379-32F73EF20D60}" type="datetime1">
              <a:rPr kumimoji="1" lang="ja-JP" altLang="en-US" smtClean="0"/>
              <a:t>2024/11/15</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BE9F90EC-E41A-4938-BB0F-E73E7597D003}" type="slidenum">
              <a:rPr kumimoji="1" lang="ja-JP" altLang="en-US" smtClean="0"/>
              <a:t>‹#›</a:t>
            </a:fld>
            <a:endParaRPr kumimoji="1" lang="ja-JP" altLang="en-US"/>
          </a:p>
        </p:txBody>
      </p:sp>
    </p:spTree>
    <p:extLst>
      <p:ext uri="{BB962C8B-B14F-4D97-AF65-F5344CB8AC3E}">
        <p14:creationId xmlns:p14="http://schemas.microsoft.com/office/powerpoint/2010/main" val="377474725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06470782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65905556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95066230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9739938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1"/>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1"/>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1" cy="1904458"/>
          </a:xfrm>
        </p:spPr>
        <p:txBody>
          <a:bodyPr lIns="288000" tIns="180000" rIns="360000" bIns="72000" anchor="b"/>
          <a:lstStyle>
            <a:lvl1pPr>
              <a:defRPr sz="232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bwMode="gray">
          <a:xfrm>
            <a:off x="-9227" y="3901926"/>
            <a:ext cx="9924454" cy="402098"/>
          </a:xfrm>
        </p:spPr>
        <p:txBody>
          <a:bodyPr wrap="square" lIns="288000">
            <a:spAutoFit/>
          </a:bodyPr>
          <a:lstStyle>
            <a:lvl1pPr marL="0" indent="0">
              <a:buNone/>
              <a:defRPr lang="ja-JP" altLang="en-US" sz="1643" spc="145" smtClean="0">
                <a:solidFill>
                  <a:schemeClr val="bg1"/>
                </a:solidFill>
              </a:defRPr>
            </a:lvl1pPr>
            <a:lvl2pPr marL="220996" indent="0">
              <a:buNone/>
              <a:defRPr lang="ja-JP" altLang="en-US" sz="1643" smtClean="0">
                <a:solidFill>
                  <a:schemeClr val="bg1"/>
                </a:solidFill>
                <a:latin typeface="+mn-lt"/>
                <a:ea typeface="+mn-ea"/>
              </a:defRPr>
            </a:lvl2pPr>
            <a:lvl3pPr marL="662988" indent="0">
              <a:buNone/>
              <a:defRPr lang="ja-JP" altLang="en-US" sz="1643" smtClean="0">
                <a:solidFill>
                  <a:schemeClr val="bg1"/>
                </a:solidFill>
                <a:latin typeface="+mn-lt"/>
                <a:ea typeface="+mn-ea"/>
              </a:defRPr>
            </a:lvl3pPr>
            <a:lvl4pPr marL="1104980" indent="0">
              <a:buNone/>
              <a:defRPr lang="ja-JP" altLang="en-US" sz="1643" smtClean="0">
                <a:solidFill>
                  <a:schemeClr val="bg1"/>
                </a:solidFill>
                <a:latin typeface="+mn-lt"/>
                <a:ea typeface="+mn-ea"/>
              </a:defRPr>
            </a:lvl4pPr>
            <a:lvl5pPr marL="1546972" indent="0">
              <a:buNone/>
              <a:defRPr lang="ja-JP" altLang="en-US" sz="1643">
                <a:solidFill>
                  <a:schemeClr val="bg1"/>
                </a:solidFill>
                <a:latin typeface="+mn-lt"/>
                <a:ea typeface="+mn-ea"/>
              </a:defRPr>
            </a:lvl5pPr>
          </a:lstStyle>
          <a:p>
            <a:pPr marL="0" lvl="0" defTabSz="441992"/>
            <a:r>
              <a:rPr kumimoji="1" lang="ja-JP" altLang="en-US"/>
              <a:t>マスター テキストの書式設定</a:t>
            </a:r>
          </a:p>
        </p:txBody>
      </p:sp>
    </p:spTree>
    <p:extLst>
      <p:ext uri="{BB962C8B-B14F-4D97-AF65-F5344CB8AC3E}">
        <p14:creationId xmlns:p14="http://schemas.microsoft.com/office/powerpoint/2010/main" val="59831479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63499978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72149924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 name="図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spTree>
    <p:extLst>
      <p:ext uri="{BB962C8B-B14F-4D97-AF65-F5344CB8AC3E}">
        <p14:creationId xmlns:p14="http://schemas.microsoft.com/office/powerpoint/2010/main" val="22023388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0" y="6469296"/>
            <a:ext cx="3813317" cy="173332"/>
          </a:xfrm>
          <a:prstGeom prst="rect">
            <a:avLst/>
          </a:prstGeom>
        </p:spPr>
      </p:pic>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89097374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88" name="図 8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67042479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pic>
        <p:nvPicPr>
          <p:cNvPr id="98" name="図 9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12247740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97" name="図 9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39129712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72"/>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5"/>
            <a:ext cx="6934200" cy="1752600"/>
          </a:xfrm>
        </p:spPr>
        <p:txBody>
          <a:bodyPr/>
          <a:lstStyle>
            <a:lvl1pPr marL="0" indent="0" algn="ctr">
              <a:buNone/>
              <a:defRPr>
                <a:solidFill>
                  <a:schemeClr val="tx1">
                    <a:tint val="75000"/>
                  </a:schemeClr>
                </a:solidFill>
              </a:defRPr>
            </a:lvl1pPr>
            <a:lvl2pPr marL="440784" indent="0" algn="ctr">
              <a:buNone/>
              <a:defRPr>
                <a:solidFill>
                  <a:schemeClr val="tx1">
                    <a:tint val="75000"/>
                  </a:schemeClr>
                </a:solidFill>
              </a:defRPr>
            </a:lvl2pPr>
            <a:lvl3pPr marL="881569" indent="0" algn="ctr">
              <a:buNone/>
              <a:defRPr>
                <a:solidFill>
                  <a:schemeClr val="tx1">
                    <a:tint val="75000"/>
                  </a:schemeClr>
                </a:solidFill>
              </a:defRPr>
            </a:lvl3pPr>
            <a:lvl4pPr marL="1322355" indent="0" algn="ctr">
              <a:buNone/>
              <a:defRPr>
                <a:solidFill>
                  <a:schemeClr val="tx1">
                    <a:tint val="75000"/>
                  </a:schemeClr>
                </a:solidFill>
              </a:defRPr>
            </a:lvl4pPr>
            <a:lvl5pPr marL="1763136" indent="0" algn="ctr">
              <a:buNone/>
              <a:defRPr>
                <a:solidFill>
                  <a:schemeClr val="tx1">
                    <a:tint val="75000"/>
                  </a:schemeClr>
                </a:solidFill>
              </a:defRPr>
            </a:lvl5pPr>
            <a:lvl6pPr marL="2203922" indent="0" algn="ctr">
              <a:buNone/>
              <a:defRPr>
                <a:solidFill>
                  <a:schemeClr val="tx1">
                    <a:tint val="75000"/>
                  </a:schemeClr>
                </a:solidFill>
              </a:defRPr>
            </a:lvl6pPr>
            <a:lvl7pPr marL="2644707" indent="0" algn="ctr">
              <a:buNone/>
              <a:defRPr>
                <a:solidFill>
                  <a:schemeClr val="tx1">
                    <a:tint val="75000"/>
                  </a:schemeClr>
                </a:solidFill>
              </a:defRPr>
            </a:lvl7pPr>
            <a:lvl8pPr marL="3085489" indent="0" algn="ctr">
              <a:buNone/>
              <a:defRPr>
                <a:solidFill>
                  <a:schemeClr val="tx1">
                    <a:tint val="75000"/>
                  </a:schemeClr>
                </a:solidFill>
              </a:defRPr>
            </a:lvl8pPr>
            <a:lvl9pPr marL="3526274"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sz="1738" b="0" i="0">
                <a:solidFill>
                  <a:schemeClr val="tx1"/>
                </a:solidFill>
              </a:defRPr>
            </a:lvl1pPr>
          </a:lstStyle>
          <a:p>
            <a:fld id="{4E73E48D-FAC9-42A4-9D55-6B6484A8CEE3}"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1724599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4E73E48D-FAC9-42A4-9D55-6B6484A8CEE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1481302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7" y="4406947"/>
            <a:ext cx="8420100" cy="1362075"/>
          </a:xfrm>
        </p:spPr>
        <p:txBody>
          <a:bodyPr anchor="t"/>
          <a:lstStyle>
            <a:lvl1pPr algn="l">
              <a:defRPr sz="3862"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7" y="2906722"/>
            <a:ext cx="8420100" cy="1500187"/>
          </a:xfrm>
        </p:spPr>
        <p:txBody>
          <a:bodyPr anchor="b"/>
          <a:lstStyle>
            <a:lvl1pPr marL="0" indent="0">
              <a:buNone/>
              <a:defRPr sz="1931">
                <a:solidFill>
                  <a:schemeClr val="tx1">
                    <a:tint val="75000"/>
                  </a:schemeClr>
                </a:solidFill>
              </a:defRPr>
            </a:lvl1pPr>
            <a:lvl2pPr marL="440784" indent="0">
              <a:buNone/>
              <a:defRPr sz="1738">
                <a:solidFill>
                  <a:schemeClr val="tx1">
                    <a:tint val="75000"/>
                  </a:schemeClr>
                </a:solidFill>
              </a:defRPr>
            </a:lvl2pPr>
            <a:lvl3pPr marL="881569" indent="0">
              <a:buNone/>
              <a:defRPr sz="1545">
                <a:solidFill>
                  <a:schemeClr val="tx1">
                    <a:tint val="75000"/>
                  </a:schemeClr>
                </a:solidFill>
              </a:defRPr>
            </a:lvl3pPr>
            <a:lvl4pPr marL="1322355" indent="0">
              <a:buNone/>
              <a:defRPr sz="1352">
                <a:solidFill>
                  <a:schemeClr val="tx1">
                    <a:tint val="75000"/>
                  </a:schemeClr>
                </a:solidFill>
              </a:defRPr>
            </a:lvl4pPr>
            <a:lvl5pPr marL="1763136" indent="0">
              <a:buNone/>
              <a:defRPr sz="1352">
                <a:solidFill>
                  <a:schemeClr val="tx1">
                    <a:tint val="75000"/>
                  </a:schemeClr>
                </a:solidFill>
              </a:defRPr>
            </a:lvl5pPr>
            <a:lvl6pPr marL="2203922" indent="0">
              <a:buNone/>
              <a:defRPr sz="1352">
                <a:solidFill>
                  <a:schemeClr val="tx1">
                    <a:tint val="75000"/>
                  </a:schemeClr>
                </a:solidFill>
              </a:defRPr>
            </a:lvl6pPr>
            <a:lvl7pPr marL="2644707" indent="0">
              <a:buNone/>
              <a:defRPr sz="1352">
                <a:solidFill>
                  <a:schemeClr val="tx1">
                    <a:tint val="75000"/>
                  </a:schemeClr>
                </a:solidFill>
              </a:defRPr>
            </a:lvl7pPr>
            <a:lvl8pPr marL="3085489" indent="0">
              <a:buNone/>
              <a:defRPr sz="1352">
                <a:solidFill>
                  <a:schemeClr val="tx1">
                    <a:tint val="75000"/>
                  </a:schemeClr>
                </a:solidFill>
              </a:defRPr>
            </a:lvl8pPr>
            <a:lvl9pPr marL="3526274" indent="0">
              <a:buNone/>
              <a:defRPr sz="1352">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4E73E48D-FAC9-42A4-9D55-6B6484A8CEE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087528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中扉・目次1">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8"/>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63839"/>
            <a:ext cx="4306564" cy="2987677"/>
          </a:xfrm>
        </p:spPr>
        <p:txBody>
          <a:bodyPr wrap="none" anchor="ctr">
            <a:spAutoFit/>
          </a:bodyPr>
          <a:lstStyle>
            <a:lvl1pPr>
              <a:defRPr lang="ja-JP" altLang="en-US" sz="1934" spc="263" smtClean="0"/>
            </a:lvl1pPr>
            <a:lvl2pPr>
              <a:defRPr lang="ja-JP" altLang="en-US" sz="1740" smtClean="0">
                <a:latin typeface="+mn-lt"/>
                <a:ea typeface="+mn-ea"/>
              </a:defRPr>
            </a:lvl2pPr>
            <a:lvl3pPr>
              <a:defRPr lang="ja-JP" altLang="en-US" sz="1740" smtClean="0">
                <a:latin typeface="+mn-lt"/>
                <a:ea typeface="+mn-ea"/>
              </a:defRPr>
            </a:lvl3pPr>
            <a:lvl4pPr>
              <a:defRPr lang="ja-JP" altLang="en-US" sz="1740" smtClean="0">
                <a:latin typeface="+mn-lt"/>
                <a:ea typeface="+mn-ea"/>
              </a:defRPr>
            </a:lvl4pPr>
            <a:lvl5pPr>
              <a:defRPr lang="ja-JP" altLang="en-US" sz="1740">
                <a:latin typeface="+mn-lt"/>
                <a:ea typeface="+mn-ea"/>
              </a:defRPr>
            </a:lvl5pPr>
          </a:lstStyle>
          <a:p>
            <a:pPr marL="331494" lvl="0" indent="-331494" defTabSz="441992">
              <a:lnSpc>
                <a:spcPct val="150000"/>
              </a:lnSpc>
              <a:buFont typeface="+mj-lt"/>
              <a:buAutoNum type="arabicPeriod"/>
            </a:pPr>
            <a:r>
              <a:rPr kumimoji="1" lang="ja-JP" altLang="en-US"/>
              <a:t>マスター テキストの書式設定</a:t>
            </a:r>
          </a:p>
          <a:p>
            <a:pPr marL="0" lvl="0" defTabSz="441992"/>
            <a:r>
              <a:rPr kumimoji="1" lang="ja-JP" altLang="en-US"/>
              <a:t>第 </a:t>
            </a:r>
            <a:r>
              <a:rPr kumimoji="1" lang="en-US" altLang="ja-JP"/>
              <a:t>2 </a:t>
            </a:r>
            <a:r>
              <a:rPr kumimoji="1" lang="ja-JP" altLang="en-US"/>
              <a:t>レベル</a:t>
            </a:r>
          </a:p>
          <a:p>
            <a:pPr marL="0" lvl="0" defTabSz="441992"/>
            <a:r>
              <a:rPr kumimoji="1" lang="ja-JP" altLang="en-US"/>
              <a:t>第 </a:t>
            </a:r>
            <a:r>
              <a:rPr kumimoji="1" lang="en-US" altLang="ja-JP"/>
              <a:t>3 </a:t>
            </a:r>
            <a:r>
              <a:rPr kumimoji="1" lang="ja-JP" altLang="en-US"/>
              <a:t>レベル</a:t>
            </a:r>
          </a:p>
          <a:p>
            <a:pPr marL="0" lvl="0" defTabSz="441992"/>
            <a:r>
              <a:rPr kumimoji="1" lang="ja-JP" altLang="en-US"/>
              <a:t>第 </a:t>
            </a:r>
            <a:r>
              <a:rPr kumimoji="1" lang="en-US" altLang="ja-JP"/>
              <a:t>4 </a:t>
            </a:r>
            <a:r>
              <a:rPr kumimoji="1" lang="ja-JP" altLang="en-US"/>
              <a:t>レベル</a:t>
            </a:r>
          </a:p>
          <a:p>
            <a:pPr marL="0" lvl="0" defTabSz="441992"/>
            <a:r>
              <a:rPr kumimoji="1" lang="ja-JP" altLang="en-US"/>
              <a:t>第 </a:t>
            </a:r>
            <a:r>
              <a:rPr kumimoji="1" lang="en-US" altLang="ja-JP"/>
              <a:t>5 </a:t>
            </a:r>
            <a:r>
              <a:rPr kumimoji="1" lang="ja-JP" altLang="en-US"/>
              <a:t>レベル</a:t>
            </a:r>
          </a:p>
        </p:txBody>
      </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337970487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4E73E48D-FAC9-42A4-9D55-6B6484A8CEE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39092878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4E73E48D-FAC9-42A4-9D55-6B6484A8CEE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11014491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317">
                <a:latin typeface="メイリオ" panose="020B0604030504040204" pitchFamily="50" charset="-128"/>
                <a:ea typeface="メイリオ" panose="020B0604030504040204" pitchFamily="50" charset="-128"/>
              </a:defRPr>
            </a:lvl1pPr>
          </a:lstStyle>
          <a:p>
            <a:r>
              <a:rPr kumimoji="1" lang="ja-JP" altLang="en-US"/>
              <a:t>マスター タイトルの書式設定</a:t>
            </a:r>
          </a:p>
        </p:txBody>
      </p:sp>
    </p:spTree>
    <p:extLst>
      <p:ext uri="{BB962C8B-B14F-4D97-AF65-F5344CB8AC3E}">
        <p14:creationId xmlns:p14="http://schemas.microsoft.com/office/powerpoint/2010/main" val="125959913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1" y="3031"/>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23" tIns="315266" rIns="315266" bIns="126106"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4"/>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23" tIns="315266" rIns="315266" bIns="126106"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1" y="-1"/>
            <a:ext cx="9906000" cy="827999"/>
          </a:xfrm>
        </p:spPr>
        <p:txBody>
          <a:bodyPr/>
          <a:lstStyle/>
          <a:p>
            <a:r>
              <a:rPr lang="ja-JP" altLang="en-US"/>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1" y="427038"/>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2"/>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1" y="828003"/>
            <a:ext cx="9907200" cy="490867"/>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339">
              <a:spcAft>
                <a:spcPts val="965"/>
              </a:spcAft>
            </a:pPr>
            <a:r>
              <a:rPr kumimoji="1" lang="ja-JP" altLang="en-US"/>
              <a:t>マスター テキストの書式設定</a:t>
            </a:r>
          </a:p>
        </p:txBody>
      </p:sp>
    </p:spTree>
    <p:extLst>
      <p:ext uri="{BB962C8B-B14F-4D97-AF65-F5344CB8AC3E}">
        <p14:creationId xmlns:p14="http://schemas.microsoft.com/office/powerpoint/2010/main" val="414463452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ロゴ無し-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255561725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159"/>
            </a:lvl1pPr>
            <a:lvl2pPr>
              <a:defRPr sz="1159"/>
            </a:lvl2pPr>
            <a:lvl3pPr>
              <a:defRPr sz="1159"/>
            </a:lvl3pPr>
            <a:lvl4pPr>
              <a:defRPr sz="1159"/>
            </a:lvl4pPr>
            <a:lvl5pPr>
              <a:defRPr sz="1159"/>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9275488" y="6574822"/>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35639"/>
            <a:ext cx="9907200" cy="483942"/>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427">
              <a:spcAft>
                <a:spcPts val="965"/>
              </a:spcAft>
            </a:pPr>
            <a:r>
              <a:rPr kumimoji="1" lang="ja-JP" altLang="en-US"/>
              <a:t>マスター テキストの書式設定</a:t>
            </a:r>
          </a:p>
        </p:txBody>
      </p:sp>
    </p:spTree>
    <p:extLst>
      <p:ext uri="{BB962C8B-B14F-4D97-AF65-F5344CB8AC3E}">
        <p14:creationId xmlns:p14="http://schemas.microsoft.com/office/powerpoint/2010/main" val="320528799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2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9"/>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1" y="427036"/>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285997" y="6579581"/>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483942"/>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427">
              <a:spcAft>
                <a:spcPts val="965"/>
              </a:spcAft>
            </a:pPr>
            <a:r>
              <a:rPr kumimoji="1" lang="ja-JP" altLang="en-US"/>
              <a:t>マスター テキストの書式設定</a:t>
            </a:r>
          </a:p>
        </p:txBody>
      </p:sp>
    </p:spTree>
    <p:extLst>
      <p:ext uri="{BB962C8B-B14F-4D97-AF65-F5344CB8AC3E}">
        <p14:creationId xmlns:p14="http://schemas.microsoft.com/office/powerpoint/2010/main" val="328349381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170165" rIns="315316" bIns="170165" rtlCol="0" anchor="ctr"/>
          <a:lstStyle/>
          <a:p>
            <a:pPr>
              <a:lnSpc>
                <a:spcPct val="130000"/>
              </a:lnSpc>
              <a:spcAft>
                <a:spcPts val="1051"/>
              </a:spcAft>
            </a:pPr>
            <a:endParaRPr kumimoji="1" lang="ja-JP" altLang="en-US" sz="1159" kern="900" spc="67">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954446"/>
            <a:ext cx="3913874" cy="252505"/>
          </a:xfrm>
        </p:spPr>
        <p:txBody>
          <a:bodyPr wrap="square" lIns="0" tIns="0" rIns="0" bIns="0" anchor="b">
            <a:spAutoFit/>
          </a:bodyPr>
          <a:lstStyle>
            <a:lvl1pPr marL="0" indent="0">
              <a:spcAft>
                <a:spcPts val="386"/>
              </a:spcAft>
              <a:buNone/>
              <a:defRPr lang="ja-JP" altLang="en-US" sz="1641" spc="145" smtClean="0">
                <a:solidFill>
                  <a:schemeClr val="bg1"/>
                </a:solidFill>
              </a:defRPr>
            </a:lvl1pPr>
            <a:lvl2pPr marL="220713" indent="0">
              <a:spcAft>
                <a:spcPts val="386"/>
              </a:spcAft>
              <a:buNone/>
              <a:defRPr lang="ja-JP" altLang="en-US" sz="1738" smtClean="0">
                <a:latin typeface="+mn-lt"/>
                <a:ea typeface="+mn-ea"/>
              </a:defRPr>
            </a:lvl2pPr>
            <a:lvl3pPr marL="662140" indent="0">
              <a:spcAft>
                <a:spcPts val="386"/>
              </a:spcAft>
              <a:buNone/>
              <a:defRPr lang="ja-JP" altLang="en-US" sz="1738" smtClean="0">
                <a:latin typeface="+mn-lt"/>
                <a:ea typeface="+mn-ea"/>
              </a:defRPr>
            </a:lvl3pPr>
            <a:lvl4pPr marL="1103567" indent="0">
              <a:spcAft>
                <a:spcPts val="386"/>
              </a:spcAft>
              <a:buNone/>
              <a:defRPr lang="ja-JP" altLang="en-US" sz="1738" smtClean="0">
                <a:latin typeface="+mn-lt"/>
                <a:ea typeface="+mn-ea"/>
              </a:defRPr>
            </a:lvl4pPr>
            <a:lvl5pPr marL="1544993" indent="0">
              <a:spcAft>
                <a:spcPts val="386"/>
              </a:spcAft>
              <a:buNone/>
              <a:defRPr lang="ja-JP" altLang="en-US" sz="1738">
                <a:latin typeface="+mn-lt"/>
                <a:ea typeface="+mn-ea"/>
              </a:defRPr>
            </a:lvl5pPr>
          </a:lstStyle>
          <a:p>
            <a:pPr marL="0" lvl="0" defTabSz="441427"/>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102098" tIns="0" rIns="102098"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352">
                <a:solidFill>
                  <a:schemeClr val="bg1"/>
                </a:solidFill>
                <a:latin typeface="Meiryo" panose="020B0604030504040204" pitchFamily="34" charset="-128"/>
                <a:ea typeface="Meiryo" panose="020B0604030504040204" pitchFamily="34" charset="-128"/>
              </a:rPr>
              <a:t>2021</a:t>
            </a:r>
            <a:r>
              <a:rPr lang="ja-JP" altLang="en-US" sz="1352">
                <a:solidFill>
                  <a:schemeClr val="bg1"/>
                </a:solidFill>
                <a:latin typeface="Meiryo" panose="020B0604030504040204" pitchFamily="34" charset="-128"/>
                <a:ea typeface="Meiryo" panose="020B0604030504040204" pitchFamily="34" charset="-128"/>
              </a:rPr>
              <a:t>年</a:t>
            </a:r>
            <a:r>
              <a:rPr lang="en-US" altLang="ja-JP" sz="1352">
                <a:solidFill>
                  <a:schemeClr val="bg1"/>
                </a:solidFill>
                <a:latin typeface="Meiryo" panose="020B0604030504040204" pitchFamily="34" charset="-128"/>
                <a:ea typeface="Meiryo" panose="020B0604030504040204" pitchFamily="34" charset="-128"/>
              </a:rPr>
              <a:t>4</a:t>
            </a:r>
            <a:r>
              <a:rPr lang="ja-JP" altLang="en-US" sz="1352">
                <a:solidFill>
                  <a:schemeClr val="bg1"/>
                </a:solidFill>
                <a:latin typeface="Meiryo" panose="020B0604030504040204" pitchFamily="34" charset="-128"/>
                <a:ea typeface="Meiryo" panose="020B0604030504040204" pitchFamily="34" charset="-128"/>
              </a:rPr>
              <a:t>月</a:t>
            </a:r>
            <a:r>
              <a:rPr lang="en-US" altLang="ja-JP" sz="1352">
                <a:solidFill>
                  <a:schemeClr val="bg1"/>
                </a:solidFill>
                <a:latin typeface="Meiryo" panose="020B0604030504040204" pitchFamily="34" charset="-128"/>
                <a:ea typeface="Meiryo" panose="020B0604030504040204" pitchFamily="34" charset="-128"/>
              </a:rPr>
              <a:t>1</a:t>
            </a:r>
            <a:r>
              <a:rPr lang="ja-JP" altLang="en-US" sz="1352">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20" y="4878178"/>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4" y="6469298"/>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2"/>
            <a:ext cx="9897010" cy="1904457"/>
          </a:xfrm>
        </p:spPr>
        <p:txBody>
          <a:bodyPr lIns="288000" tIns="180000" rIns="360000" bIns="72000" anchor="b"/>
          <a:lstStyle>
            <a:lvl1pPr>
              <a:defRPr sz="2317">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6" y="3901926"/>
            <a:ext cx="9924453" cy="344709"/>
          </a:xfrm>
        </p:spPr>
        <p:txBody>
          <a:bodyPr wrap="square" lIns="288000">
            <a:spAutoFit/>
          </a:bodyPr>
          <a:lstStyle>
            <a:lvl1pPr marL="0" indent="0">
              <a:buNone/>
              <a:defRPr lang="ja-JP" altLang="en-US" sz="1641" spc="145" smtClean="0">
                <a:solidFill>
                  <a:schemeClr val="bg1"/>
                </a:solidFill>
              </a:defRPr>
            </a:lvl1pPr>
            <a:lvl2pPr marL="220713" indent="0">
              <a:buNone/>
              <a:defRPr lang="ja-JP" altLang="en-US" sz="1641" smtClean="0">
                <a:solidFill>
                  <a:schemeClr val="bg1"/>
                </a:solidFill>
                <a:latin typeface="+mn-lt"/>
                <a:ea typeface="+mn-ea"/>
              </a:defRPr>
            </a:lvl2pPr>
            <a:lvl3pPr marL="662140" indent="0">
              <a:buNone/>
              <a:defRPr lang="ja-JP" altLang="en-US" sz="1641" smtClean="0">
                <a:solidFill>
                  <a:schemeClr val="bg1"/>
                </a:solidFill>
                <a:latin typeface="+mn-lt"/>
                <a:ea typeface="+mn-ea"/>
              </a:defRPr>
            </a:lvl3pPr>
            <a:lvl4pPr marL="1103567" indent="0">
              <a:buNone/>
              <a:defRPr lang="ja-JP" altLang="en-US" sz="1641" smtClean="0">
                <a:solidFill>
                  <a:schemeClr val="bg1"/>
                </a:solidFill>
                <a:latin typeface="+mn-lt"/>
                <a:ea typeface="+mn-ea"/>
              </a:defRPr>
            </a:lvl4pPr>
            <a:lvl5pPr marL="1544993" indent="0">
              <a:buNone/>
              <a:defRPr lang="ja-JP" altLang="en-US" sz="1641">
                <a:solidFill>
                  <a:schemeClr val="bg1"/>
                </a:solidFill>
                <a:latin typeface="+mn-lt"/>
                <a:ea typeface="+mn-ea"/>
              </a:defRPr>
            </a:lvl5pPr>
          </a:lstStyle>
          <a:p>
            <a:pPr marL="0" lvl="0" defTabSz="441427"/>
            <a:r>
              <a:rPr kumimoji="1" lang="ja-JP" altLang="en-US"/>
              <a:t>マスター テキストの書式設定</a:t>
            </a:r>
          </a:p>
        </p:txBody>
      </p:sp>
      <p:grpSp>
        <p:nvGrpSpPr>
          <p:cNvPr id="99" name="グループ化 98"/>
          <p:cNvGrpSpPr/>
          <p:nvPr userDrawn="1"/>
        </p:nvGrpSpPr>
        <p:grpSpPr>
          <a:xfrm>
            <a:off x="5638801" y="6379735"/>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grpSp>
      <p:pic>
        <p:nvPicPr>
          <p:cNvPr id="2" name="図 1"/>
          <p:cNvPicPr>
            <a:picLocks noChangeAspect="1"/>
          </p:cNvPicPr>
          <p:nvPr userDrawn="1"/>
        </p:nvPicPr>
        <p:blipFill>
          <a:blip r:embed="rId2"/>
          <a:stretch>
            <a:fillRect/>
          </a:stretch>
        </p:blipFill>
        <p:spPr>
          <a:xfrm>
            <a:off x="5477173" y="317903"/>
            <a:ext cx="4017612" cy="585267"/>
          </a:xfrm>
          <a:prstGeom prst="rect">
            <a:avLst/>
          </a:prstGeom>
        </p:spPr>
      </p:pic>
    </p:spTree>
    <p:extLst>
      <p:ext uri="{BB962C8B-B14F-4D97-AF65-F5344CB8AC3E}">
        <p14:creationId xmlns:p14="http://schemas.microsoft.com/office/powerpoint/2010/main" val="292823551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1" y="4042660"/>
            <a:ext cx="7534810" cy="329961"/>
          </a:xfrm>
        </p:spPr>
        <p:txBody>
          <a:bodyPr wrap="square" lIns="288000">
            <a:spAutoFit/>
          </a:bodyPr>
          <a:lstStyle>
            <a:lvl1pPr marL="0" indent="0">
              <a:spcAft>
                <a:spcPts val="386"/>
              </a:spcAft>
              <a:buNone/>
              <a:defRPr lang="ja-JP" altLang="en-US" sz="1545" spc="145" smtClean="0">
                <a:solidFill>
                  <a:schemeClr val="tx1"/>
                </a:solidFill>
              </a:defRPr>
            </a:lvl1pPr>
            <a:lvl2pPr marL="220713" indent="0">
              <a:spcAft>
                <a:spcPts val="386"/>
              </a:spcAft>
              <a:buNone/>
              <a:defRPr lang="ja-JP" altLang="en-US" sz="1545" smtClean="0">
                <a:solidFill>
                  <a:schemeClr val="tx1"/>
                </a:solidFill>
                <a:latin typeface="+mn-lt"/>
                <a:ea typeface="+mn-ea"/>
              </a:defRPr>
            </a:lvl2pPr>
            <a:lvl3pPr marL="662140" indent="0">
              <a:spcAft>
                <a:spcPts val="386"/>
              </a:spcAft>
              <a:buNone/>
              <a:defRPr lang="ja-JP" altLang="en-US" sz="1545" smtClean="0">
                <a:solidFill>
                  <a:schemeClr val="tx1"/>
                </a:solidFill>
                <a:latin typeface="+mn-lt"/>
                <a:ea typeface="+mn-ea"/>
              </a:defRPr>
            </a:lvl3pPr>
            <a:lvl4pPr marL="1103567" indent="0">
              <a:spcAft>
                <a:spcPts val="386"/>
              </a:spcAft>
              <a:buNone/>
              <a:defRPr lang="ja-JP" altLang="en-US" sz="1545" smtClean="0">
                <a:solidFill>
                  <a:schemeClr val="tx1"/>
                </a:solidFill>
                <a:latin typeface="+mn-lt"/>
                <a:ea typeface="+mn-ea"/>
              </a:defRPr>
            </a:lvl4pPr>
            <a:lvl5pPr marL="1544993" indent="0">
              <a:spcAft>
                <a:spcPts val="386"/>
              </a:spcAft>
              <a:buNone/>
              <a:defRPr lang="ja-JP" altLang="en-US" sz="1545">
                <a:solidFill>
                  <a:schemeClr val="tx1"/>
                </a:solidFill>
                <a:latin typeface="+mn-lt"/>
                <a:ea typeface="+mn-ea"/>
              </a:defRPr>
            </a:lvl5pPr>
          </a:lstStyle>
          <a:p>
            <a:pPr marL="0" lvl="0" defTabSz="441427"/>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102098" tIns="0" rIns="102098"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352">
                <a:solidFill>
                  <a:schemeClr val="bg1"/>
                </a:solidFill>
                <a:latin typeface="Meiryo" panose="020B0604030504040204" pitchFamily="34" charset="-128"/>
                <a:ea typeface="Meiryo" panose="020B0604030504040204" pitchFamily="34" charset="-128"/>
              </a:rPr>
              <a:t>2021</a:t>
            </a:r>
            <a:r>
              <a:rPr lang="ja-JP" altLang="en-US" sz="1352">
                <a:solidFill>
                  <a:schemeClr val="bg1"/>
                </a:solidFill>
                <a:latin typeface="Meiryo" panose="020B0604030504040204" pitchFamily="34" charset="-128"/>
                <a:ea typeface="Meiryo" panose="020B0604030504040204" pitchFamily="34" charset="-128"/>
              </a:rPr>
              <a:t>年</a:t>
            </a:r>
            <a:r>
              <a:rPr lang="en-US" altLang="ja-JP" sz="1352">
                <a:solidFill>
                  <a:schemeClr val="bg1"/>
                </a:solidFill>
                <a:latin typeface="Meiryo" panose="020B0604030504040204" pitchFamily="34" charset="-128"/>
                <a:ea typeface="Meiryo" panose="020B0604030504040204" pitchFamily="34" charset="-128"/>
              </a:rPr>
              <a:t>4</a:t>
            </a:r>
            <a:r>
              <a:rPr lang="ja-JP" altLang="en-US" sz="1352">
                <a:solidFill>
                  <a:schemeClr val="bg1"/>
                </a:solidFill>
                <a:latin typeface="Meiryo" panose="020B0604030504040204" pitchFamily="34" charset="-128"/>
                <a:ea typeface="Meiryo" panose="020B0604030504040204" pitchFamily="34" charset="-128"/>
              </a:rPr>
              <a:t>月</a:t>
            </a:r>
            <a:r>
              <a:rPr lang="en-US" altLang="ja-JP" sz="1352">
                <a:solidFill>
                  <a:schemeClr val="bg1"/>
                </a:solidFill>
                <a:latin typeface="Meiryo" panose="020B0604030504040204" pitchFamily="34" charset="-128"/>
                <a:ea typeface="Meiryo" panose="020B0604030504040204" pitchFamily="34" charset="-128"/>
              </a:rPr>
              <a:t>1</a:t>
            </a:r>
            <a:r>
              <a:rPr lang="ja-JP" altLang="en-US" sz="1352">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1" y="6379367"/>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1" y="1447802"/>
            <a:ext cx="7534810" cy="2304191"/>
          </a:xfrm>
        </p:spPr>
        <p:txBody>
          <a:bodyPr lIns="288000" tIns="180000" rIns="360000" bIns="72000" anchor="b"/>
          <a:lstStyle>
            <a:lvl1pPr>
              <a:defRPr sz="2317">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8"/>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grpSp>
      <p:pic>
        <p:nvPicPr>
          <p:cNvPr id="4" name="図 3"/>
          <p:cNvPicPr>
            <a:picLocks noChangeAspect="1"/>
          </p:cNvPicPr>
          <p:nvPr userDrawn="1"/>
        </p:nvPicPr>
        <p:blipFill>
          <a:blip r:embed="rId2"/>
          <a:stretch>
            <a:fillRect/>
          </a:stretch>
        </p:blipFill>
        <p:spPr>
          <a:xfrm>
            <a:off x="5715000" y="6469298"/>
            <a:ext cx="3810330" cy="176799"/>
          </a:xfrm>
          <a:prstGeom prst="rect">
            <a:avLst/>
          </a:prstGeom>
        </p:spPr>
      </p:pic>
    </p:spTree>
    <p:extLst>
      <p:ext uri="{BB962C8B-B14F-4D97-AF65-F5344CB8AC3E}">
        <p14:creationId xmlns:p14="http://schemas.microsoft.com/office/powerpoint/2010/main" val="119972470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170165" rIns="315316" bIns="170165" rtlCol="0" anchor="ctr"/>
          <a:lstStyle/>
          <a:p>
            <a:pPr>
              <a:lnSpc>
                <a:spcPct val="130000"/>
              </a:lnSpc>
              <a:spcAft>
                <a:spcPts val="1051"/>
              </a:spcAft>
            </a:pPr>
            <a:endParaRPr kumimoji="1" lang="ja-JP" altLang="en-US" sz="1159" kern="900" spc="67">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502265"/>
            <a:ext cx="3993075" cy="2310824"/>
          </a:xfrm>
        </p:spPr>
        <p:txBody>
          <a:bodyPr wrap="none" anchor="ctr">
            <a:spAutoFit/>
          </a:bodyPr>
          <a:lstStyle>
            <a:lvl1pPr>
              <a:defRPr lang="ja-JP" altLang="en-US" sz="1931" spc="263" smtClean="0"/>
            </a:lvl1pPr>
            <a:lvl2pPr>
              <a:defRPr lang="ja-JP" altLang="en-US" sz="1738" smtClean="0">
                <a:latin typeface="+mn-lt"/>
                <a:ea typeface="+mn-ea"/>
              </a:defRPr>
            </a:lvl2pPr>
            <a:lvl3pPr>
              <a:defRPr lang="ja-JP" altLang="en-US" sz="1738" smtClean="0">
                <a:latin typeface="+mn-lt"/>
                <a:ea typeface="+mn-ea"/>
              </a:defRPr>
            </a:lvl3pPr>
            <a:lvl4pPr>
              <a:defRPr lang="ja-JP" altLang="en-US" sz="1738" smtClean="0">
                <a:latin typeface="+mn-lt"/>
                <a:ea typeface="+mn-ea"/>
              </a:defRPr>
            </a:lvl4pPr>
            <a:lvl5pPr>
              <a:defRPr lang="ja-JP" altLang="en-US" sz="1738">
                <a:latin typeface="+mn-lt"/>
                <a:ea typeface="+mn-ea"/>
              </a:defRPr>
            </a:lvl5pPr>
          </a:lstStyle>
          <a:p>
            <a:pPr marL="331070" lvl="0" indent="-331070" defTabSz="441427">
              <a:lnSpc>
                <a:spcPct val="150000"/>
              </a:lnSpc>
              <a:buFont typeface="+mj-lt"/>
              <a:buAutoNum type="arabicPeriod"/>
            </a:pPr>
            <a:r>
              <a:rPr kumimoji="1" lang="ja-JP" altLang="en-US"/>
              <a:t>マスター テキストの書式設定</a:t>
            </a:r>
          </a:p>
          <a:p>
            <a:pPr marL="331070" lvl="1" indent="-331070" defTabSz="441427">
              <a:lnSpc>
                <a:spcPct val="150000"/>
              </a:lnSpc>
              <a:buFont typeface="+mj-lt"/>
              <a:buAutoNum type="arabicPeriod"/>
            </a:pPr>
            <a:r>
              <a:rPr kumimoji="1" lang="ja-JP" altLang="en-US"/>
              <a:t>第 </a:t>
            </a:r>
            <a:r>
              <a:rPr kumimoji="1" lang="en-US" altLang="ja-JP"/>
              <a:t>2 </a:t>
            </a:r>
            <a:r>
              <a:rPr kumimoji="1" lang="ja-JP" altLang="en-US"/>
              <a:t>レベル</a:t>
            </a:r>
          </a:p>
          <a:p>
            <a:pPr marL="331070" lvl="2" indent="-331070" defTabSz="441427">
              <a:lnSpc>
                <a:spcPct val="150000"/>
              </a:lnSpc>
              <a:buFont typeface="+mj-lt"/>
              <a:buAutoNum type="arabicPeriod"/>
            </a:pPr>
            <a:r>
              <a:rPr kumimoji="1" lang="ja-JP" altLang="en-US"/>
              <a:t>第 </a:t>
            </a:r>
            <a:r>
              <a:rPr kumimoji="1" lang="en-US" altLang="ja-JP"/>
              <a:t>3 </a:t>
            </a:r>
            <a:r>
              <a:rPr kumimoji="1" lang="ja-JP" altLang="en-US"/>
              <a:t>レベル</a:t>
            </a:r>
          </a:p>
          <a:p>
            <a:pPr marL="331070" lvl="3" indent="-331070" defTabSz="441427">
              <a:lnSpc>
                <a:spcPct val="150000"/>
              </a:lnSpc>
              <a:buFont typeface="+mj-lt"/>
              <a:buAutoNum type="arabicPeriod"/>
            </a:pPr>
            <a:r>
              <a:rPr kumimoji="1" lang="ja-JP" altLang="en-US"/>
              <a:t>第 </a:t>
            </a:r>
            <a:r>
              <a:rPr kumimoji="1" lang="en-US" altLang="ja-JP"/>
              <a:t>4 </a:t>
            </a:r>
            <a:r>
              <a:rPr kumimoji="1" lang="ja-JP" altLang="en-US"/>
              <a:t>レベル</a:t>
            </a:r>
          </a:p>
          <a:p>
            <a:pPr marL="331070" lvl="4" indent="-331070" defTabSz="441427">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8"/>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90" y="5715002"/>
            <a:ext cx="1176630" cy="1005927"/>
          </a:xfrm>
          <a:prstGeom prst="rect">
            <a:avLst/>
          </a:prstGeom>
        </p:spPr>
      </p:pic>
    </p:spTree>
    <p:extLst>
      <p:ext uri="{BB962C8B-B14F-4D97-AF65-F5344CB8AC3E}">
        <p14:creationId xmlns:p14="http://schemas.microsoft.com/office/powerpoint/2010/main" val="279581227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8"/>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1"/>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bwMode="gray">
          <a:xfrm>
            <a:off x="0" y="0"/>
            <a:ext cx="9906000" cy="827999"/>
          </a:xfrm>
        </p:spPr>
        <p:txBody>
          <a:bodyPr/>
          <a:lstStyle>
            <a:lvl1pPr>
              <a:defRPr sz="1740"/>
            </a:lvl1pPr>
          </a:lstStyle>
          <a:p>
            <a:r>
              <a:rPr lang="ja-JP" altLang="en-US"/>
              <a:t>マスター タイトルの書式設定</a:t>
            </a:r>
            <a:endParaRPr lang="en-US"/>
          </a:p>
        </p:txBody>
      </p:sp>
      <p:sp>
        <p:nvSpPr>
          <p:cNvPr id="3" name="正方形/長方形 2">
            <a:extLst>
              <a:ext uri="{FF2B5EF4-FFF2-40B4-BE49-F238E27FC236}">
                <a16:creationId xmlns:a16="http://schemas.microsoft.com/office/drawing/2014/main" id="{F2111AB3-5915-7F77-69FC-BC213D631315}"/>
              </a:ext>
            </a:extLst>
          </p:cNvPr>
          <p:cNvSpPr/>
          <p:nvPr userDrawn="1"/>
        </p:nvSpPr>
        <p:spPr>
          <a:xfrm>
            <a:off x="0" y="834054"/>
            <a:ext cx="9906000" cy="72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60">
              <a:solidFill>
                <a:sysClr val="windowText" lastClr="000000"/>
              </a:solidFill>
            </a:endParaRPr>
          </a:p>
        </p:txBody>
      </p:sp>
    </p:spTree>
    <p:extLst>
      <p:ext uri="{BB962C8B-B14F-4D97-AF65-F5344CB8AC3E}">
        <p14:creationId xmlns:p14="http://schemas.microsoft.com/office/powerpoint/2010/main" val="263964692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1_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86770" y="78295"/>
            <a:ext cx="9717631" cy="641804"/>
          </a:xfrm>
          <a:solidFill>
            <a:srgbClr val="002060"/>
          </a:solidFill>
        </p:spPr>
        <p:txBody>
          <a:bodyPr>
            <a:normAutofit/>
          </a:bodyPr>
          <a:lstStyle>
            <a:lvl1pPr algn="l">
              <a:defRPr sz="1352" b="1">
                <a:solidFill>
                  <a:schemeClr val="bg1"/>
                </a:solidFill>
              </a:defRPr>
            </a:lvl1pPr>
          </a:lstStyle>
          <a:p>
            <a:r>
              <a:rPr lang="ja-JP" altLang="en-US"/>
              <a:t>マスタ タイトルの書式設定</a:t>
            </a:r>
          </a:p>
        </p:txBody>
      </p:sp>
    </p:spTree>
    <p:extLst>
      <p:ext uri="{BB962C8B-B14F-4D97-AF65-F5344CB8AC3E}">
        <p14:creationId xmlns:p14="http://schemas.microsoft.com/office/powerpoint/2010/main" val="22014999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22270701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8"/>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1"/>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0"/>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5"/>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16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1"/>
            <a:ext cx="9907200" cy="52780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57" kern="900" spc="67" smtClean="0">
                <a:solidFill>
                  <a:schemeClr val="tx1"/>
                </a:solidFill>
              </a:defRPr>
            </a:lvl1pPr>
            <a:lvl2pPr>
              <a:defRPr lang="ja-JP" altLang="en-US" sz="1740" smtClean="0">
                <a:solidFill>
                  <a:schemeClr val="tx1"/>
                </a:solidFill>
                <a:latin typeface="+mn-lt"/>
                <a:ea typeface="+mn-ea"/>
              </a:defRPr>
            </a:lvl2pPr>
            <a:lvl3pPr>
              <a:defRPr lang="ja-JP" altLang="en-US" sz="1740" smtClean="0">
                <a:solidFill>
                  <a:schemeClr val="tx1"/>
                </a:solidFill>
                <a:latin typeface="+mn-lt"/>
                <a:ea typeface="+mn-ea"/>
              </a:defRPr>
            </a:lvl3pPr>
            <a:lvl4pPr>
              <a:defRPr lang="ja-JP" altLang="en-US" sz="1740" smtClean="0">
                <a:solidFill>
                  <a:schemeClr val="tx1"/>
                </a:solidFill>
                <a:latin typeface="+mn-lt"/>
                <a:ea typeface="+mn-ea"/>
              </a:defRPr>
            </a:lvl4pPr>
            <a:lvl5pPr>
              <a:defRPr lang="ja-JP" altLang="en-US" sz="1740">
                <a:solidFill>
                  <a:schemeClr val="tx1"/>
                </a:solidFill>
                <a:latin typeface="+mn-lt"/>
                <a:ea typeface="+mn-ea"/>
              </a:defRPr>
            </a:lvl5pPr>
          </a:lstStyle>
          <a:p>
            <a:pPr marL="0" lvl="0" defTabSz="441992">
              <a:spcAft>
                <a:spcPts val="966"/>
              </a:spcAft>
            </a:pPr>
            <a:r>
              <a:rPr kumimoji="1" lang="ja-JP" altLang="en-US"/>
              <a:t>マスター テキストの書式設定</a:t>
            </a:r>
          </a:p>
        </p:txBody>
      </p:sp>
    </p:spTree>
    <p:extLst>
      <p:ext uri="{BB962C8B-B14F-4D97-AF65-F5344CB8AC3E}">
        <p14:creationId xmlns:p14="http://schemas.microsoft.com/office/powerpoint/2010/main" val="1184912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1"/>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1"/>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1"/>
            <a:ext cx="9923980" cy="3874149"/>
          </a:xfrm>
          <a:prstGeom prst="rect">
            <a:avLst/>
          </a:prstGeom>
          <a:gradFill flip="none" rotWithShape="1">
            <a:gsLst>
              <a:gs pos="50000">
                <a:srgbClr val="FFFFFF">
                  <a:alpha val="2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170381" rIns="315718" bIns="170381" rtlCol="0" anchor="ctr"/>
          <a:lstStyle/>
          <a:p>
            <a:pPr>
              <a:lnSpc>
                <a:spcPct val="130000"/>
              </a:lnSpc>
              <a:spcAft>
                <a:spcPts val="1053"/>
              </a:spcAft>
            </a:pPr>
            <a:endParaRPr kumimoji="1" lang="ja-JP" altLang="en-US" sz="1160" kern="900" spc="67">
              <a:solidFill>
                <a:prstClr val="white"/>
              </a:solidFill>
              <a:latin typeface="Meiryo" panose="020B0604030504040204" pitchFamily="34" charset="-128"/>
              <a:ea typeface="Meiryo" panose="020B0604030504040204" pitchFamily="34" charset="-128"/>
            </a:endParaRPr>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1" cy="1904458"/>
          </a:xfrm>
        </p:spPr>
        <p:txBody>
          <a:bodyPr lIns="288000" tIns="180000" rIns="360000" bIns="72000" anchor="b"/>
          <a:lstStyle>
            <a:lvl1pPr>
              <a:defRPr sz="2320">
                <a:solidFill>
                  <a:schemeClr val="tx1"/>
                </a:solidFill>
              </a:defRPr>
            </a:lvl1pPr>
          </a:lstStyle>
          <a:p>
            <a:r>
              <a:rPr kumimoji="1" lang="ja-JP" altLang="en-US" dirty="0"/>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bwMode="gray">
          <a:xfrm>
            <a:off x="-9227" y="3901926"/>
            <a:ext cx="9924454" cy="402098"/>
          </a:xfrm>
        </p:spPr>
        <p:txBody>
          <a:bodyPr wrap="square" lIns="288000">
            <a:spAutoFit/>
          </a:bodyPr>
          <a:lstStyle>
            <a:lvl1pPr marL="0" indent="0">
              <a:buNone/>
              <a:defRPr lang="ja-JP" altLang="en-US" sz="1643" spc="145" smtClean="0">
                <a:solidFill>
                  <a:schemeClr val="bg1"/>
                </a:solidFill>
              </a:defRPr>
            </a:lvl1pPr>
            <a:lvl2pPr marL="220996" indent="0">
              <a:buNone/>
              <a:defRPr lang="ja-JP" altLang="en-US" sz="1643" smtClean="0">
                <a:solidFill>
                  <a:schemeClr val="bg1"/>
                </a:solidFill>
                <a:latin typeface="+mn-lt"/>
                <a:ea typeface="+mn-ea"/>
              </a:defRPr>
            </a:lvl2pPr>
            <a:lvl3pPr marL="662988" indent="0">
              <a:buNone/>
              <a:defRPr lang="ja-JP" altLang="en-US" sz="1643" smtClean="0">
                <a:solidFill>
                  <a:schemeClr val="bg1"/>
                </a:solidFill>
                <a:latin typeface="+mn-lt"/>
                <a:ea typeface="+mn-ea"/>
              </a:defRPr>
            </a:lvl3pPr>
            <a:lvl4pPr marL="1104980" indent="0">
              <a:buNone/>
              <a:defRPr lang="ja-JP" altLang="en-US" sz="1643" smtClean="0">
                <a:solidFill>
                  <a:schemeClr val="bg1"/>
                </a:solidFill>
                <a:latin typeface="+mn-lt"/>
                <a:ea typeface="+mn-ea"/>
              </a:defRPr>
            </a:lvl4pPr>
            <a:lvl5pPr marL="1546972" indent="0">
              <a:buNone/>
              <a:defRPr lang="ja-JP" altLang="en-US" sz="1643">
                <a:solidFill>
                  <a:schemeClr val="bg1"/>
                </a:solidFill>
                <a:latin typeface="+mn-lt"/>
                <a:ea typeface="+mn-ea"/>
              </a:defRPr>
            </a:lvl5pPr>
          </a:lstStyle>
          <a:p>
            <a:pPr marL="0" lvl="0" defTabSz="441992"/>
            <a:r>
              <a:rPr kumimoji="1" lang="ja-JP" altLang="en-US" dirty="0"/>
              <a:t>マスター テキストの書式設定</a:t>
            </a:r>
          </a:p>
        </p:txBody>
      </p:sp>
    </p:spTree>
    <p:extLst>
      <p:ext uri="{BB962C8B-B14F-4D97-AF65-F5344CB8AC3E}">
        <p14:creationId xmlns:p14="http://schemas.microsoft.com/office/powerpoint/2010/main" val="120413816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1"/>
            <a:ext cx="7543799" cy="6854972"/>
          </a:xfrm>
          <a:prstGeom prst="rect">
            <a:avLst/>
          </a:prstGeom>
          <a:gradFill flip="none" rotWithShape="1">
            <a:gsLst>
              <a:gs pos="0">
                <a:srgbClr val="FFFFFF">
                  <a:alpha val="2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170381" rIns="315718" bIns="170381" rtlCol="0" anchor="ctr"/>
          <a:lstStyle/>
          <a:p>
            <a:pPr>
              <a:lnSpc>
                <a:spcPct val="130000"/>
              </a:lnSpc>
              <a:spcAft>
                <a:spcPts val="1053"/>
              </a:spcAft>
            </a:pPr>
            <a:endParaRPr kumimoji="1" lang="ja-JP" altLang="en-US" sz="1160" kern="900" spc="67" dirty="0">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8"/>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63839"/>
            <a:ext cx="4306564" cy="2987677"/>
          </a:xfrm>
        </p:spPr>
        <p:txBody>
          <a:bodyPr wrap="none" anchor="ctr">
            <a:spAutoFit/>
          </a:bodyPr>
          <a:lstStyle>
            <a:lvl1pPr>
              <a:defRPr lang="ja-JP" altLang="en-US" sz="1934" spc="263" smtClean="0"/>
            </a:lvl1pPr>
            <a:lvl2pPr>
              <a:defRPr lang="ja-JP" altLang="en-US" sz="1740" smtClean="0">
                <a:latin typeface="+mn-lt"/>
                <a:ea typeface="+mn-ea"/>
              </a:defRPr>
            </a:lvl2pPr>
            <a:lvl3pPr>
              <a:defRPr lang="ja-JP" altLang="en-US" sz="1740" smtClean="0">
                <a:latin typeface="+mn-lt"/>
                <a:ea typeface="+mn-ea"/>
              </a:defRPr>
            </a:lvl3pPr>
            <a:lvl4pPr>
              <a:defRPr lang="ja-JP" altLang="en-US" sz="1740" smtClean="0">
                <a:latin typeface="+mn-lt"/>
                <a:ea typeface="+mn-ea"/>
              </a:defRPr>
            </a:lvl4pPr>
            <a:lvl5pPr>
              <a:defRPr lang="ja-JP" altLang="en-US" sz="1740">
                <a:latin typeface="+mn-lt"/>
                <a:ea typeface="+mn-ea"/>
              </a:defRPr>
            </a:lvl5pPr>
          </a:lstStyle>
          <a:p>
            <a:pPr marL="331494" lvl="0" indent="-331494" defTabSz="441992">
              <a:lnSpc>
                <a:spcPct val="150000"/>
              </a:lnSpc>
              <a:buFont typeface="+mj-lt"/>
              <a:buAutoNum type="arabicPeriod"/>
            </a:pPr>
            <a:r>
              <a:rPr kumimoji="1" lang="ja-JP" altLang="en-US" dirty="0"/>
              <a:t>マスター テキストの書式設定</a:t>
            </a:r>
          </a:p>
          <a:p>
            <a:pPr marL="0" lvl="0" defTabSz="441992"/>
            <a:r>
              <a:rPr kumimoji="1" lang="ja-JP" altLang="en-US" dirty="0"/>
              <a:t>第 </a:t>
            </a:r>
            <a:r>
              <a:rPr kumimoji="1" lang="en-US" altLang="ja-JP" dirty="0"/>
              <a:t>2 </a:t>
            </a:r>
            <a:r>
              <a:rPr kumimoji="1" lang="ja-JP" altLang="en-US" dirty="0"/>
              <a:t>レベル</a:t>
            </a:r>
          </a:p>
          <a:p>
            <a:pPr marL="0" lvl="0" defTabSz="441992"/>
            <a:r>
              <a:rPr kumimoji="1" lang="ja-JP" altLang="en-US" dirty="0"/>
              <a:t>第 </a:t>
            </a:r>
            <a:r>
              <a:rPr kumimoji="1" lang="en-US" altLang="ja-JP" dirty="0"/>
              <a:t>3 </a:t>
            </a:r>
            <a:r>
              <a:rPr kumimoji="1" lang="ja-JP" altLang="en-US" dirty="0"/>
              <a:t>レベル</a:t>
            </a:r>
          </a:p>
          <a:p>
            <a:pPr marL="0" lvl="0" defTabSz="441992"/>
            <a:r>
              <a:rPr kumimoji="1" lang="ja-JP" altLang="en-US" dirty="0"/>
              <a:t>第 </a:t>
            </a:r>
            <a:r>
              <a:rPr kumimoji="1" lang="en-US" altLang="ja-JP" dirty="0"/>
              <a:t>4 </a:t>
            </a:r>
            <a:r>
              <a:rPr kumimoji="1" lang="ja-JP" altLang="en-US" dirty="0"/>
              <a:t>レベル</a:t>
            </a:r>
          </a:p>
          <a:p>
            <a:pPr marL="0" lvl="0" defTabSz="441992"/>
            <a:r>
              <a:rPr kumimoji="1" lang="ja-JP" altLang="en-US" dirty="0"/>
              <a:t>第 </a:t>
            </a:r>
            <a:r>
              <a:rPr kumimoji="1" lang="en-US" altLang="ja-JP" dirty="0"/>
              <a:t>5 </a:t>
            </a:r>
            <a:r>
              <a:rPr kumimoji="1" lang="ja-JP" altLang="en-US" dirty="0"/>
              <a:t>レベル</a:t>
            </a:r>
          </a:p>
        </p:txBody>
      </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dirty="0">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12276828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540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540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540000"/>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180000"/>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219633" y="6579579"/>
            <a:ext cx="630513" cy="278421"/>
          </a:xfrm>
          <a:prstGeom prst="rect">
            <a:avLst/>
          </a:prstGeom>
        </p:spPr>
        <p:txBody>
          <a:bodyPr vert="horz" lIns="0" tIns="0" rIns="0" bIns="0" rtlCol="0" anchor="t"/>
          <a:lstStyle>
            <a:lvl1pPr algn="r">
              <a:defRPr sz="1600" b="1">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576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29153093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8"/>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1"/>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bwMode="gray">
          <a:xfrm>
            <a:off x="0" y="0"/>
            <a:ext cx="9906000" cy="827999"/>
          </a:xfrm>
        </p:spPr>
        <p:txBody>
          <a:bodyPr/>
          <a:lstStyle>
            <a:lvl1pPr>
              <a:defRPr sz="1740"/>
            </a:lvl1pPr>
          </a:lstStyle>
          <a:p>
            <a:r>
              <a:rPr lang="ja-JP" altLang="en-US" dirty="0"/>
              <a:t>マスター タイトルの書式設定</a:t>
            </a:r>
            <a:endParaRPr lang="en-US" dirty="0"/>
          </a:p>
        </p:txBody>
      </p:sp>
      <p:sp>
        <p:nvSpPr>
          <p:cNvPr id="3" name="正方形/長方形 2">
            <a:extLst>
              <a:ext uri="{FF2B5EF4-FFF2-40B4-BE49-F238E27FC236}">
                <a16:creationId xmlns:a16="http://schemas.microsoft.com/office/drawing/2014/main" id="{F2111AB3-5915-7F77-69FC-BC213D631315}"/>
              </a:ext>
            </a:extLst>
          </p:cNvPr>
          <p:cNvSpPr/>
          <p:nvPr userDrawn="1"/>
        </p:nvSpPr>
        <p:spPr>
          <a:xfrm>
            <a:off x="0" y="834055"/>
            <a:ext cx="9916511" cy="879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60" dirty="0">
              <a:solidFill>
                <a:sysClr val="windowText" lastClr="000000"/>
              </a:solidFill>
            </a:endParaRPr>
          </a:p>
        </p:txBody>
      </p:sp>
    </p:spTree>
    <p:extLst>
      <p:ext uri="{BB962C8B-B14F-4D97-AF65-F5344CB8AC3E}">
        <p14:creationId xmlns:p14="http://schemas.microsoft.com/office/powerpoint/2010/main" val="3341324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5882884"/>
      </p:ext>
    </p:extLst>
  </p:cSld>
  <p:clrMapOvr>
    <a:masterClrMapping/>
  </p:clrMapOvr>
  <p:hf sldNum="0"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8"/>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1"/>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0"/>
            <a:ext cx="9906000" cy="827999"/>
          </a:xfrm>
        </p:spPr>
        <p:txBody>
          <a:bodyPr/>
          <a:lstStyle/>
          <a:p>
            <a:r>
              <a:rPr lang="ja-JP" altLang="en-US"/>
              <a:t>マスター タイトルの書式設定</a:t>
            </a:r>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1"/>
            <a:ext cx="9907200" cy="52780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57" kern="900" spc="67" smtClean="0">
                <a:solidFill>
                  <a:schemeClr val="tx1"/>
                </a:solidFill>
              </a:defRPr>
            </a:lvl1pPr>
            <a:lvl2pPr>
              <a:defRPr lang="ja-JP" altLang="en-US" sz="1740" smtClean="0">
                <a:solidFill>
                  <a:schemeClr val="tx1"/>
                </a:solidFill>
                <a:latin typeface="+mn-lt"/>
                <a:ea typeface="+mn-ea"/>
              </a:defRPr>
            </a:lvl2pPr>
            <a:lvl3pPr>
              <a:defRPr lang="ja-JP" altLang="en-US" sz="1740" smtClean="0">
                <a:solidFill>
                  <a:schemeClr val="tx1"/>
                </a:solidFill>
                <a:latin typeface="+mn-lt"/>
                <a:ea typeface="+mn-ea"/>
              </a:defRPr>
            </a:lvl3pPr>
            <a:lvl4pPr>
              <a:defRPr lang="ja-JP" altLang="en-US" sz="1740" smtClean="0">
                <a:solidFill>
                  <a:schemeClr val="tx1"/>
                </a:solidFill>
                <a:latin typeface="+mn-lt"/>
                <a:ea typeface="+mn-ea"/>
              </a:defRPr>
            </a:lvl4pPr>
            <a:lvl5pPr>
              <a:defRPr lang="ja-JP" altLang="en-US" sz="1740">
                <a:solidFill>
                  <a:schemeClr val="tx1"/>
                </a:solidFill>
                <a:latin typeface="+mn-lt"/>
                <a:ea typeface="+mn-ea"/>
              </a:defRPr>
            </a:lvl5pPr>
          </a:lstStyle>
          <a:p>
            <a:pPr marL="0" lvl="0" defTabSz="441992">
              <a:spcAft>
                <a:spcPts val="966"/>
              </a:spcAft>
            </a:pPr>
            <a:r>
              <a:rPr kumimoji="1" lang="ja-JP" altLang="en-US"/>
              <a:t>マスター テキストの書式設定</a:t>
            </a:r>
          </a:p>
        </p:txBody>
      </p:sp>
    </p:spTree>
    <p:extLst>
      <p:ext uri="{BB962C8B-B14F-4D97-AF65-F5344CB8AC3E}">
        <p14:creationId xmlns:p14="http://schemas.microsoft.com/office/powerpoint/2010/main" val="49090851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bwMode="gray">
          <a:xfrm>
            <a:off x="0" y="3028"/>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bwMode="gray">
          <a:xfrm>
            <a:off x="0" y="0"/>
            <a:ext cx="9906000" cy="827999"/>
          </a:xfrm>
        </p:spPr>
        <p:txBody>
          <a:bodyPr/>
          <a:lstStyle>
            <a:lvl1pPr>
              <a:defRPr sz="1740"/>
            </a:lvl1pPr>
          </a:lstStyle>
          <a:p>
            <a:r>
              <a:rPr lang="ja-JP" altLang="en-US" dirty="0"/>
              <a:t>マスター タイトルの書式設定</a:t>
            </a:r>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400476"/>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2000" rIns="360000" bIns="72000" rtlCol="0" anchor="t">
            <a:spAutoFit/>
          </a:bodyPr>
          <a:lstStyle>
            <a:lvl1pPr marL="0" indent="0">
              <a:buNone/>
              <a:defRPr lang="ja-JP" altLang="en-US" sz="1353" kern="900" spc="67" smtClean="0">
                <a:solidFill>
                  <a:schemeClr val="tx1"/>
                </a:solidFill>
              </a:defRPr>
            </a:lvl1pPr>
            <a:lvl2pPr>
              <a:defRPr lang="ja-JP" altLang="en-US" sz="1740" smtClean="0">
                <a:solidFill>
                  <a:schemeClr val="tx1"/>
                </a:solidFill>
                <a:latin typeface="+mn-lt"/>
                <a:ea typeface="+mn-ea"/>
              </a:defRPr>
            </a:lvl2pPr>
            <a:lvl3pPr>
              <a:defRPr lang="ja-JP" altLang="en-US" sz="1740" smtClean="0">
                <a:solidFill>
                  <a:schemeClr val="tx1"/>
                </a:solidFill>
                <a:latin typeface="+mn-lt"/>
                <a:ea typeface="+mn-ea"/>
              </a:defRPr>
            </a:lvl3pPr>
            <a:lvl4pPr>
              <a:defRPr lang="ja-JP" altLang="en-US" sz="1740" smtClean="0">
                <a:solidFill>
                  <a:schemeClr val="tx1"/>
                </a:solidFill>
                <a:latin typeface="+mn-lt"/>
                <a:ea typeface="+mn-ea"/>
              </a:defRPr>
            </a:lvl4pPr>
            <a:lvl5pPr>
              <a:defRPr lang="ja-JP" altLang="en-US" sz="1740">
                <a:solidFill>
                  <a:schemeClr val="tx1"/>
                </a:solidFill>
                <a:latin typeface="+mn-lt"/>
                <a:ea typeface="+mn-ea"/>
              </a:defRPr>
            </a:lvl5pPr>
          </a:lstStyle>
          <a:p>
            <a:pPr marL="0" lvl="0" defTabSz="441992">
              <a:spcAft>
                <a:spcPts val="966"/>
              </a:spcAft>
            </a:pPr>
            <a:r>
              <a:rPr kumimoji="1" lang="ja-JP" altLang="en-US" dirty="0"/>
              <a:t>マスター テキストの書式設定</a:t>
            </a:r>
          </a:p>
        </p:txBody>
      </p:sp>
    </p:spTree>
    <p:extLst>
      <p:ext uri="{BB962C8B-B14F-4D97-AF65-F5344CB8AC3E}">
        <p14:creationId xmlns:p14="http://schemas.microsoft.com/office/powerpoint/2010/main" val="167800262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24577565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87461282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6905119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08514575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89218796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82427974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52168236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 name="図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spTree>
    <p:extLst>
      <p:ext uri="{BB962C8B-B14F-4D97-AF65-F5344CB8AC3E}">
        <p14:creationId xmlns:p14="http://schemas.microsoft.com/office/powerpoint/2010/main" val="222880111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0" y="6469296"/>
            <a:ext cx="3813317" cy="173332"/>
          </a:xfrm>
          <a:prstGeom prst="rect">
            <a:avLst/>
          </a:prstGeom>
        </p:spPr>
      </p:pic>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36136563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88" name="図 8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275177334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98" name="図 9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37023108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97" name="図 9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60403855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cSld name="タイトル スライド">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4F14D65-B08B-5023-DECB-BD54A1E39B28}"/>
              </a:ext>
            </a:extLst>
          </p:cNvPr>
          <p:cNvSpPr>
            <a:spLocks noGrp="1"/>
          </p:cNvSpPr>
          <p:nvPr>
            <p:ph type="ctrTitle"/>
          </p:nvPr>
        </p:nvSpPr>
        <p:spPr>
          <a:xfrm>
            <a:off x="1238250" y="1122363"/>
            <a:ext cx="7429500" cy="2387600"/>
          </a:xfrm>
        </p:spPr>
        <p:txBody>
          <a:bodyPr anchor="b"/>
          <a:lstStyle>
            <a:lvl1pPr algn="ctr">
              <a:defRPr sz="4875"/>
            </a:lvl1pPr>
          </a:lstStyle>
          <a:p>
            <a:r>
              <a:rPr kumimoji="1" lang="ja-JP" altLang="en-US"/>
              <a:t>マスター タイトルの書式設定</a:t>
            </a:r>
          </a:p>
        </p:txBody>
      </p:sp>
      <p:sp>
        <p:nvSpPr>
          <p:cNvPr id="3" name="字幕 2">
            <a:extLst>
              <a:ext uri="{FF2B5EF4-FFF2-40B4-BE49-F238E27FC236}">
                <a16:creationId xmlns:a16="http://schemas.microsoft.com/office/drawing/2014/main" id="{770A57F9-1A8E-E394-78BA-17D1DE8AB91C}"/>
              </a:ext>
            </a:extLst>
          </p:cNvPr>
          <p:cNvSpPr>
            <a:spLocks noGrp="1"/>
          </p:cNvSpPr>
          <p:nvPr>
            <p:ph type="subTitle" idx="1"/>
          </p:nvPr>
        </p:nvSpPr>
        <p:spPr>
          <a:xfrm>
            <a:off x="1238250" y="3602038"/>
            <a:ext cx="7429500" cy="1655762"/>
          </a:xfrm>
        </p:spPr>
        <p:txBody>
          <a:bodyPr/>
          <a:lstStyle>
            <a:lvl1pPr marL="0" indent="0" algn="ctr">
              <a:buNone/>
              <a:defRPr sz="1950"/>
            </a:lvl1pPr>
            <a:lvl2pPr marL="371475" indent="0" algn="ctr">
              <a:buNone/>
              <a:defRPr sz="1625"/>
            </a:lvl2pPr>
            <a:lvl3pPr marL="742950" indent="0" algn="ctr">
              <a:buNone/>
              <a:defRPr sz="1463"/>
            </a:lvl3pPr>
            <a:lvl4pPr marL="1114425" indent="0" algn="ctr">
              <a:buNone/>
              <a:defRPr sz="1300"/>
            </a:lvl4pPr>
            <a:lvl5pPr marL="1485900" indent="0" algn="ctr">
              <a:buNone/>
              <a:defRPr sz="1300"/>
            </a:lvl5pPr>
            <a:lvl6pPr marL="1857375" indent="0" algn="ctr">
              <a:buNone/>
              <a:defRPr sz="1300"/>
            </a:lvl6pPr>
            <a:lvl7pPr marL="2228850" indent="0" algn="ctr">
              <a:buNone/>
              <a:defRPr sz="1300"/>
            </a:lvl7pPr>
            <a:lvl8pPr marL="2600325" indent="0" algn="ctr">
              <a:buNone/>
              <a:defRPr sz="1300"/>
            </a:lvl8pPr>
            <a:lvl9pPr marL="2971800" indent="0" algn="ctr">
              <a:buNone/>
              <a:defRPr sz="1300"/>
            </a:lvl9pPr>
          </a:lstStyle>
          <a:p>
            <a:r>
              <a:rPr kumimoji="1" lang="ja-JP" altLang="en-US"/>
              <a:t>マスター サブタイトルの書式設定</a:t>
            </a:r>
          </a:p>
        </p:txBody>
      </p:sp>
      <p:sp>
        <p:nvSpPr>
          <p:cNvPr id="4" name="日付プレースホルダー 3">
            <a:extLst>
              <a:ext uri="{FF2B5EF4-FFF2-40B4-BE49-F238E27FC236}">
                <a16:creationId xmlns:a16="http://schemas.microsoft.com/office/drawing/2014/main" id="{D93AB7CB-5770-ADE1-8C41-0B0F55CA121A}"/>
              </a:ext>
            </a:extLst>
          </p:cNvPr>
          <p:cNvSpPr>
            <a:spLocks noGrp="1"/>
          </p:cNvSpPr>
          <p:nvPr>
            <p:ph type="dt" sz="half" idx="10"/>
          </p:nvPr>
        </p:nvSpPr>
        <p:spPr/>
        <p:txBody>
          <a:bodyPr/>
          <a:lstStyle/>
          <a:p>
            <a:fld id="{A0525FF6-47B2-4971-9389-4C6653D24C07}" type="datetimeFigureOut">
              <a:rPr kumimoji="1" lang="ja-JP" altLang="en-US" smtClean="0"/>
              <a:t>2024/11/15</a:t>
            </a:fld>
            <a:endParaRPr kumimoji="1" lang="ja-JP" altLang="en-US"/>
          </a:p>
        </p:txBody>
      </p:sp>
      <p:sp>
        <p:nvSpPr>
          <p:cNvPr id="5" name="フッター プレースホルダー 4">
            <a:extLst>
              <a:ext uri="{FF2B5EF4-FFF2-40B4-BE49-F238E27FC236}">
                <a16:creationId xmlns:a16="http://schemas.microsoft.com/office/drawing/2014/main" id="{717BEBD2-9B0E-5EBC-8D34-95CF9CA220D3}"/>
              </a:ext>
            </a:extLst>
          </p:cNvPr>
          <p:cNvSpPr>
            <a:spLocks noGrp="1"/>
          </p:cNvSpPr>
          <p:nvPr>
            <p:ph type="ftr" sz="quarter" idx="11"/>
          </p:nvPr>
        </p:nvSpPr>
        <p:spPr/>
        <p:txBody>
          <a:bodyPr/>
          <a:lstStyle/>
          <a:p>
            <a:endParaRPr kumimoji="1" lang="ja-JP" altLang="en-US"/>
          </a:p>
        </p:txBody>
      </p:sp>
      <p:sp>
        <p:nvSpPr>
          <p:cNvPr id="6" name="スライド番号プレースホルダー 5">
            <a:extLst>
              <a:ext uri="{FF2B5EF4-FFF2-40B4-BE49-F238E27FC236}">
                <a16:creationId xmlns:a16="http://schemas.microsoft.com/office/drawing/2014/main" id="{12212079-290B-9C5B-CACA-3ADB68B78F34}"/>
              </a:ext>
            </a:extLst>
          </p:cNvPr>
          <p:cNvSpPr>
            <a:spLocks noGrp="1"/>
          </p:cNvSpPr>
          <p:nvPr>
            <p:ph type="sldNum" sz="quarter" idx="12"/>
          </p:nvPr>
        </p:nvSpPr>
        <p:spPr/>
        <p:txBody>
          <a:bodyPr/>
          <a:lstStyle/>
          <a:p>
            <a:fld id="{F7887705-0A04-4DA3-A227-B524AC658999}" type="slidenum">
              <a:rPr kumimoji="1" lang="ja-JP" altLang="en-US" smtClean="0"/>
              <a:t>‹#›</a:t>
            </a:fld>
            <a:endParaRPr kumimoji="1" lang="ja-JP" altLang="en-US"/>
          </a:p>
        </p:txBody>
      </p:sp>
    </p:spTree>
    <p:extLst>
      <p:ext uri="{BB962C8B-B14F-4D97-AF65-F5344CB8AC3E}">
        <p14:creationId xmlns:p14="http://schemas.microsoft.com/office/powerpoint/2010/main" val="395554652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_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1"/>
            <a:ext cx="7543799" cy="6854972"/>
          </a:xfrm>
          <a:prstGeom prst="rect">
            <a:avLst/>
          </a:prstGeom>
          <a:gradFill flip="none" rotWithShape="1">
            <a:gsLst>
              <a:gs pos="0">
                <a:srgbClr val="FFFFFF">
                  <a:alpha val="2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170381" rIns="315718" bIns="170381" rtlCol="0" anchor="ctr"/>
          <a:lstStyle/>
          <a:p>
            <a:pPr>
              <a:lnSpc>
                <a:spcPct val="130000"/>
              </a:lnSpc>
              <a:spcAft>
                <a:spcPts val="1053"/>
              </a:spcAft>
            </a:pPr>
            <a:endParaRPr kumimoji="1" lang="ja-JP" altLang="en-US" sz="1160" kern="900" spc="67" dirty="0">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8"/>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63839"/>
            <a:ext cx="4306564" cy="2987677"/>
          </a:xfrm>
        </p:spPr>
        <p:txBody>
          <a:bodyPr wrap="none" anchor="ctr">
            <a:spAutoFit/>
          </a:bodyPr>
          <a:lstStyle>
            <a:lvl1pPr>
              <a:defRPr lang="ja-JP" altLang="en-US" sz="1934" spc="263" smtClean="0"/>
            </a:lvl1pPr>
            <a:lvl2pPr>
              <a:defRPr lang="ja-JP" altLang="en-US" sz="1740" smtClean="0">
                <a:latin typeface="+mn-lt"/>
                <a:ea typeface="+mn-ea"/>
              </a:defRPr>
            </a:lvl2pPr>
            <a:lvl3pPr>
              <a:defRPr lang="ja-JP" altLang="en-US" sz="1740" smtClean="0">
                <a:latin typeface="+mn-lt"/>
                <a:ea typeface="+mn-ea"/>
              </a:defRPr>
            </a:lvl3pPr>
            <a:lvl4pPr>
              <a:defRPr lang="ja-JP" altLang="en-US" sz="1740" smtClean="0">
                <a:latin typeface="+mn-lt"/>
                <a:ea typeface="+mn-ea"/>
              </a:defRPr>
            </a:lvl4pPr>
            <a:lvl5pPr>
              <a:defRPr lang="ja-JP" altLang="en-US" sz="1740">
                <a:latin typeface="+mn-lt"/>
                <a:ea typeface="+mn-ea"/>
              </a:defRPr>
            </a:lvl5pPr>
          </a:lstStyle>
          <a:p>
            <a:pPr marL="331494" lvl="0" indent="-331494" defTabSz="441992">
              <a:lnSpc>
                <a:spcPct val="150000"/>
              </a:lnSpc>
              <a:buFont typeface="+mj-lt"/>
              <a:buAutoNum type="arabicPeriod"/>
            </a:pPr>
            <a:r>
              <a:rPr kumimoji="1" lang="ja-JP" altLang="en-US" dirty="0"/>
              <a:t>マスター テキストの書式設定</a:t>
            </a:r>
          </a:p>
          <a:p>
            <a:pPr marL="0" lvl="0" defTabSz="441992"/>
            <a:r>
              <a:rPr kumimoji="1" lang="ja-JP" altLang="en-US" dirty="0"/>
              <a:t>第 </a:t>
            </a:r>
            <a:r>
              <a:rPr kumimoji="1" lang="en-US" altLang="ja-JP" dirty="0"/>
              <a:t>2 </a:t>
            </a:r>
            <a:r>
              <a:rPr kumimoji="1" lang="ja-JP" altLang="en-US" dirty="0"/>
              <a:t>レベル</a:t>
            </a:r>
          </a:p>
          <a:p>
            <a:pPr marL="0" lvl="0" defTabSz="441992"/>
            <a:r>
              <a:rPr kumimoji="1" lang="ja-JP" altLang="en-US" dirty="0"/>
              <a:t>第 </a:t>
            </a:r>
            <a:r>
              <a:rPr kumimoji="1" lang="en-US" altLang="ja-JP" dirty="0"/>
              <a:t>3 </a:t>
            </a:r>
            <a:r>
              <a:rPr kumimoji="1" lang="ja-JP" altLang="en-US" dirty="0"/>
              <a:t>レベル</a:t>
            </a:r>
          </a:p>
          <a:p>
            <a:pPr marL="0" lvl="0" defTabSz="441992"/>
            <a:r>
              <a:rPr kumimoji="1" lang="ja-JP" altLang="en-US" dirty="0"/>
              <a:t>第 </a:t>
            </a:r>
            <a:r>
              <a:rPr kumimoji="1" lang="en-US" altLang="ja-JP" dirty="0"/>
              <a:t>4 </a:t>
            </a:r>
            <a:r>
              <a:rPr kumimoji="1" lang="ja-JP" altLang="en-US" dirty="0"/>
              <a:t>レベル</a:t>
            </a:r>
          </a:p>
          <a:p>
            <a:pPr marL="0" lvl="0" defTabSz="441992"/>
            <a:r>
              <a:rPr kumimoji="1" lang="ja-JP" altLang="en-US" dirty="0"/>
              <a:t>第 </a:t>
            </a:r>
            <a:r>
              <a:rPr kumimoji="1" lang="en-US" altLang="ja-JP" dirty="0"/>
              <a:t>5 </a:t>
            </a:r>
            <a:r>
              <a:rPr kumimoji="1" lang="ja-JP" altLang="en-US" dirty="0"/>
              <a:t>レベル</a:t>
            </a:r>
          </a:p>
        </p:txBody>
      </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8021" tIns="315718" rIns="315718" bIns="12628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4" b="1" spc="263" dirty="0">
              <a:solidFill>
                <a:schemeClr val="bg1"/>
              </a:solidFill>
              <a:latin typeface="Meiryo" panose="020B0604030504040204" pitchFamily="34" charset="-128"/>
              <a:ea typeface="Meiryo" panose="020B0604030504040204" pitchFamily="34" charset="-128"/>
            </a:endParaRPr>
          </a:p>
        </p:txBody>
      </p:sp>
    </p:spTree>
    <p:extLst>
      <p:ext uri="{BB962C8B-B14F-4D97-AF65-F5344CB8AC3E}">
        <p14:creationId xmlns:p14="http://schemas.microsoft.com/office/powerpoint/2010/main" val="45517632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406229556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8160315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5529418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136274928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25812449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10276319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12206006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117570265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400116566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341219407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4264424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53140288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091355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42920679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293441993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Tree>
    <p:extLst>
      <p:ext uri="{BB962C8B-B14F-4D97-AF65-F5344CB8AC3E}">
        <p14:creationId xmlns:p14="http://schemas.microsoft.com/office/powerpoint/2010/main" val="104051438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142875" y="782638"/>
            <a:ext cx="4767263" cy="5730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62538" y="782638"/>
            <a:ext cx="4767262" cy="5730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138331991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374288511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a:xfrm>
            <a:off x="142875" y="44530"/>
            <a:ext cx="9686925" cy="576080"/>
          </a:xfrm>
        </p:spPr>
        <p:txBody>
          <a:bodyPr/>
          <a:lstStyle/>
          <a:p>
            <a:r>
              <a:rPr lang="ja-JP" altLang="en-US"/>
              <a:t>マスタ タイトルの書式設定</a:t>
            </a:r>
          </a:p>
        </p:txBody>
      </p:sp>
      <p:sp>
        <p:nvSpPr>
          <p:cNvPr id="3" name="TextBox 2">
            <a:extLst>
              <a:ext uri="{FF2B5EF4-FFF2-40B4-BE49-F238E27FC236}">
                <a16:creationId xmlns:a16="http://schemas.microsoft.com/office/drawing/2014/main" id="{F62D0DB4-37A7-4AAF-96C9-D55B23B627CE}"/>
              </a:ext>
            </a:extLst>
          </p:cNvPr>
          <p:cNvSpPr txBox="1"/>
          <p:nvPr userDrawn="1"/>
        </p:nvSpPr>
        <p:spPr>
          <a:xfrm>
            <a:off x="8999422" y="6669834"/>
            <a:ext cx="846092" cy="169277"/>
          </a:xfrm>
          <a:prstGeom prst="rect">
            <a:avLst/>
          </a:prstGeom>
          <a:noFill/>
        </p:spPr>
        <p:txBody>
          <a:bodyPr wrap="square" lIns="0" tIns="0" rIns="0" bIns="0" rtlCol="0" anchor="ctr">
            <a:noAutofit/>
          </a:bodyPr>
          <a:lstStyle/>
          <a:p>
            <a:pPr algn="r"/>
            <a:fld id="{989496C2-B50A-F244-A0A1-E3849033C8B1}" type="slidenum">
              <a:rPr lang="en-GB" sz="1000" smtClean="0">
                <a:solidFill>
                  <a:schemeClr val="bg1">
                    <a:lumMod val="50000"/>
                  </a:schemeClr>
                </a:solidFill>
                <a:latin typeface="Meiryo UI" panose="020B0604030504040204" pitchFamily="50" charset="-128"/>
                <a:ea typeface="Meiryo UI" panose="020B0604030504040204" pitchFamily="50" charset="-128"/>
              </a:rPr>
              <a:pPr algn="r"/>
              <a:t>‹#›</a:t>
            </a:fld>
            <a:endParaRPr lang="en-GB" sz="1000">
              <a:solidFill>
                <a:schemeClr val="bg1">
                  <a:lumMod val="50000"/>
                </a:schemeClr>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72475866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白紙">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endParaRPr lang="en-US"/>
          </a:p>
        </p:txBody>
      </p:sp>
      <p:sp>
        <p:nvSpPr>
          <p:cNvPr id="3" name="TextBox 2">
            <a:extLst>
              <a:ext uri="{FF2B5EF4-FFF2-40B4-BE49-F238E27FC236}">
                <a16:creationId xmlns:a16="http://schemas.microsoft.com/office/drawing/2014/main" id="{C5CB6FC9-D5D5-482A-8009-A613527E8E14}"/>
              </a:ext>
            </a:extLst>
          </p:cNvPr>
          <p:cNvSpPr txBox="1"/>
          <p:nvPr userDrawn="1"/>
        </p:nvSpPr>
        <p:spPr>
          <a:xfrm>
            <a:off x="8999422" y="6669834"/>
            <a:ext cx="846092" cy="169277"/>
          </a:xfrm>
          <a:prstGeom prst="rect">
            <a:avLst/>
          </a:prstGeom>
          <a:noFill/>
        </p:spPr>
        <p:txBody>
          <a:bodyPr wrap="square" lIns="0" tIns="0" rIns="0" bIns="0" rtlCol="0" anchor="ctr">
            <a:noAutofit/>
          </a:bodyPr>
          <a:lstStyle/>
          <a:p>
            <a:pPr algn="r"/>
            <a:fld id="{989496C2-B50A-F244-A0A1-E3849033C8B1}" type="slidenum">
              <a:rPr lang="en-GB" sz="1000" smtClean="0">
                <a:solidFill>
                  <a:schemeClr val="bg1">
                    <a:lumMod val="50000"/>
                  </a:schemeClr>
                </a:solidFill>
                <a:latin typeface="Meiryo UI" panose="020B0604030504040204" pitchFamily="50" charset="-128"/>
                <a:ea typeface="Meiryo UI" panose="020B0604030504040204" pitchFamily="50" charset="-128"/>
              </a:rPr>
              <a:pPr algn="r"/>
              <a:t>‹#›</a:t>
            </a:fld>
            <a:endParaRPr lang="en-GB" sz="1000">
              <a:solidFill>
                <a:schemeClr val="bg1">
                  <a:lumMod val="50000"/>
                </a:schemeClr>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00014918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Tree>
    <p:extLst>
      <p:ext uri="{BB962C8B-B14F-4D97-AF65-F5344CB8AC3E}">
        <p14:creationId xmlns:p14="http://schemas.microsoft.com/office/powerpoint/2010/main" val="16804233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Tree>
    <p:extLst>
      <p:ext uri="{BB962C8B-B14F-4D97-AF65-F5344CB8AC3E}">
        <p14:creationId xmlns:p14="http://schemas.microsoft.com/office/powerpoint/2010/main" val="60169499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207423249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408863" y="92075"/>
            <a:ext cx="2420937" cy="126365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142875" y="92075"/>
            <a:ext cx="7113588" cy="126365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11897952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142875" y="92075"/>
            <a:ext cx="9686925" cy="685800"/>
          </a:xfrm>
        </p:spPr>
        <p:txBody>
          <a:bodyPr/>
          <a:lstStyle/>
          <a:p>
            <a:r>
              <a:rPr lang="ja-JP" altLang="en-US"/>
              <a:t>マスタ タイトルの書式設定</a:t>
            </a:r>
            <a:endParaRPr lang="en-US"/>
          </a:p>
        </p:txBody>
      </p:sp>
      <p:sp>
        <p:nvSpPr>
          <p:cNvPr id="3" name="表プレースホルダ 2"/>
          <p:cNvSpPr>
            <a:spLocks noGrp="1"/>
          </p:cNvSpPr>
          <p:nvPr>
            <p:ph type="tbl" idx="1"/>
          </p:nvPr>
        </p:nvSpPr>
        <p:spPr>
          <a:xfrm>
            <a:off x="142875" y="782638"/>
            <a:ext cx="9686925" cy="573087"/>
          </a:xfrm>
        </p:spPr>
        <p:txBody>
          <a:bodyPr/>
          <a:lstStyle/>
          <a:p>
            <a:pPr lvl="0"/>
            <a:endParaRPr lang="en-US" noProof="0"/>
          </a:p>
        </p:txBody>
      </p:sp>
    </p:spTree>
    <p:extLst>
      <p:ext uri="{BB962C8B-B14F-4D97-AF65-F5344CB8AC3E}">
        <p14:creationId xmlns:p14="http://schemas.microsoft.com/office/powerpoint/2010/main" val="15831024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149934782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AndTx" preserve="1">
  <p:cSld name="タイトル、コンテンツ、テキスト">
    <p:spTree>
      <p:nvGrpSpPr>
        <p:cNvPr id="1" name=""/>
        <p:cNvGrpSpPr/>
        <p:nvPr/>
      </p:nvGrpSpPr>
      <p:grpSpPr>
        <a:xfrm>
          <a:off x="0" y="0"/>
          <a:ext cx="0" cy="0"/>
          <a:chOff x="0" y="0"/>
          <a:chExt cx="0" cy="0"/>
        </a:xfrm>
      </p:grpSpPr>
      <p:sp>
        <p:nvSpPr>
          <p:cNvPr id="2" name="タイトル 1"/>
          <p:cNvSpPr>
            <a:spLocks noGrp="1"/>
          </p:cNvSpPr>
          <p:nvPr>
            <p:ph type="title"/>
          </p:nvPr>
        </p:nvSpPr>
        <p:spPr>
          <a:xfrm>
            <a:off x="142875" y="92075"/>
            <a:ext cx="9686925" cy="685800"/>
          </a:xfrm>
        </p:spPr>
        <p:txBody>
          <a:bodyPr/>
          <a:lstStyle/>
          <a:p>
            <a:r>
              <a:rPr lang="ja-JP" altLang="en-US"/>
              <a:t>マスタ タイトルの書式設定</a:t>
            </a:r>
            <a:endParaRPr lang="en-US"/>
          </a:p>
        </p:txBody>
      </p:sp>
      <p:sp>
        <p:nvSpPr>
          <p:cNvPr id="3" name="コンテンツ プレースホルダ 2"/>
          <p:cNvSpPr>
            <a:spLocks noGrp="1"/>
          </p:cNvSpPr>
          <p:nvPr>
            <p:ph sz="half" idx="1"/>
          </p:nvPr>
        </p:nvSpPr>
        <p:spPr>
          <a:xfrm>
            <a:off x="142875" y="782638"/>
            <a:ext cx="4767263" cy="573087"/>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テキスト プレースホルダ 3"/>
          <p:cNvSpPr>
            <a:spLocks noGrp="1"/>
          </p:cNvSpPr>
          <p:nvPr>
            <p:ph type="body" sz="half" idx="2"/>
          </p:nvPr>
        </p:nvSpPr>
        <p:spPr>
          <a:xfrm>
            <a:off x="5062538" y="782638"/>
            <a:ext cx="4767262" cy="573087"/>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Tree>
    <p:extLst>
      <p:ext uri="{BB962C8B-B14F-4D97-AF65-F5344CB8AC3E}">
        <p14:creationId xmlns:p14="http://schemas.microsoft.com/office/powerpoint/2010/main" val="163394807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cSld name="1_白紙">
    <p:spTree>
      <p:nvGrpSpPr>
        <p:cNvPr id="1" name=""/>
        <p:cNvGrpSpPr/>
        <p:nvPr/>
      </p:nvGrpSpPr>
      <p:grpSpPr>
        <a:xfrm>
          <a:off x="0" y="0"/>
          <a:ext cx="0" cy="0"/>
          <a:chOff x="0" y="0"/>
          <a:chExt cx="0" cy="0"/>
        </a:xfrm>
      </p:grpSpPr>
      <p:sp>
        <p:nvSpPr>
          <p:cNvPr id="2" name="TextBox 2">
            <a:extLst>
              <a:ext uri="{FF2B5EF4-FFF2-40B4-BE49-F238E27FC236}">
                <a16:creationId xmlns:a16="http://schemas.microsoft.com/office/drawing/2014/main" id="{49603238-BBCF-400B-83B6-242551D435DF}"/>
              </a:ext>
            </a:extLst>
          </p:cNvPr>
          <p:cNvSpPr txBox="1"/>
          <p:nvPr userDrawn="1"/>
        </p:nvSpPr>
        <p:spPr>
          <a:xfrm>
            <a:off x="8999422" y="6669834"/>
            <a:ext cx="846092" cy="169277"/>
          </a:xfrm>
          <a:prstGeom prst="rect">
            <a:avLst/>
          </a:prstGeom>
          <a:noFill/>
        </p:spPr>
        <p:txBody>
          <a:bodyPr wrap="square" lIns="0" tIns="0" rIns="0" bIns="0" rtlCol="0" anchor="ctr">
            <a:noAutofit/>
          </a:bodyPr>
          <a:lstStyle/>
          <a:p>
            <a:pPr algn="r"/>
            <a:fld id="{989496C2-B50A-F244-A0A1-E3849033C8B1}" type="slidenum">
              <a:rPr lang="en-GB" sz="1000" smtClean="0">
                <a:solidFill>
                  <a:schemeClr val="bg1">
                    <a:lumMod val="50000"/>
                  </a:schemeClr>
                </a:solidFill>
                <a:latin typeface="Meiryo UI" panose="020B0604030504040204" pitchFamily="50" charset="-128"/>
                <a:ea typeface="Meiryo UI" panose="020B0604030504040204" pitchFamily="50" charset="-128"/>
              </a:rPr>
              <a:pPr algn="r"/>
              <a:t>‹#›</a:t>
            </a:fld>
            <a:endParaRPr lang="en-GB" sz="1000">
              <a:solidFill>
                <a:schemeClr val="bg1">
                  <a:lumMod val="50000"/>
                </a:schemeClr>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04345274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72"/>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5"/>
            <a:ext cx="6934200" cy="1752600"/>
          </a:xfrm>
        </p:spPr>
        <p:txBody>
          <a:bodyPr/>
          <a:lstStyle>
            <a:lvl1pPr marL="0" indent="0" algn="ctr">
              <a:buNone/>
              <a:defRPr>
                <a:solidFill>
                  <a:schemeClr val="tx1">
                    <a:tint val="75000"/>
                  </a:schemeClr>
                </a:solidFill>
              </a:defRPr>
            </a:lvl1pPr>
            <a:lvl2pPr marL="440784" indent="0" algn="ctr">
              <a:buNone/>
              <a:defRPr>
                <a:solidFill>
                  <a:schemeClr val="tx1">
                    <a:tint val="75000"/>
                  </a:schemeClr>
                </a:solidFill>
              </a:defRPr>
            </a:lvl2pPr>
            <a:lvl3pPr marL="881569" indent="0" algn="ctr">
              <a:buNone/>
              <a:defRPr>
                <a:solidFill>
                  <a:schemeClr val="tx1">
                    <a:tint val="75000"/>
                  </a:schemeClr>
                </a:solidFill>
              </a:defRPr>
            </a:lvl3pPr>
            <a:lvl4pPr marL="1322355" indent="0" algn="ctr">
              <a:buNone/>
              <a:defRPr>
                <a:solidFill>
                  <a:schemeClr val="tx1">
                    <a:tint val="75000"/>
                  </a:schemeClr>
                </a:solidFill>
              </a:defRPr>
            </a:lvl4pPr>
            <a:lvl5pPr marL="1763136" indent="0" algn="ctr">
              <a:buNone/>
              <a:defRPr>
                <a:solidFill>
                  <a:schemeClr val="tx1">
                    <a:tint val="75000"/>
                  </a:schemeClr>
                </a:solidFill>
              </a:defRPr>
            </a:lvl5pPr>
            <a:lvl6pPr marL="2203922" indent="0" algn="ctr">
              <a:buNone/>
              <a:defRPr>
                <a:solidFill>
                  <a:schemeClr val="tx1">
                    <a:tint val="75000"/>
                  </a:schemeClr>
                </a:solidFill>
              </a:defRPr>
            </a:lvl6pPr>
            <a:lvl7pPr marL="2644707" indent="0" algn="ctr">
              <a:buNone/>
              <a:defRPr>
                <a:solidFill>
                  <a:schemeClr val="tx1">
                    <a:tint val="75000"/>
                  </a:schemeClr>
                </a:solidFill>
              </a:defRPr>
            </a:lvl7pPr>
            <a:lvl8pPr marL="3085489" indent="0" algn="ctr">
              <a:buNone/>
              <a:defRPr>
                <a:solidFill>
                  <a:schemeClr val="tx1">
                    <a:tint val="75000"/>
                  </a:schemeClr>
                </a:solidFill>
              </a:defRPr>
            </a:lvl8pPr>
            <a:lvl9pPr marL="3526274"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sz="1738" b="0" i="0">
                <a:solidFill>
                  <a:schemeClr val="tx1"/>
                </a:solidFill>
              </a:defRPr>
            </a:lvl1pPr>
          </a:lstStyle>
          <a:p>
            <a:fld id="{4E73E48D-FAC9-42A4-9D55-6B6484A8CEE3}"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4552082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4E73E48D-FAC9-42A4-9D55-6B6484A8CEE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1026180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7" y="4406947"/>
            <a:ext cx="8420100" cy="1362075"/>
          </a:xfrm>
        </p:spPr>
        <p:txBody>
          <a:bodyPr anchor="t"/>
          <a:lstStyle>
            <a:lvl1pPr algn="l">
              <a:defRPr sz="3862"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7" y="2906722"/>
            <a:ext cx="8420100" cy="1500187"/>
          </a:xfrm>
        </p:spPr>
        <p:txBody>
          <a:bodyPr anchor="b"/>
          <a:lstStyle>
            <a:lvl1pPr marL="0" indent="0">
              <a:buNone/>
              <a:defRPr sz="1931">
                <a:solidFill>
                  <a:schemeClr val="tx1">
                    <a:tint val="75000"/>
                  </a:schemeClr>
                </a:solidFill>
              </a:defRPr>
            </a:lvl1pPr>
            <a:lvl2pPr marL="440784" indent="0">
              <a:buNone/>
              <a:defRPr sz="1738">
                <a:solidFill>
                  <a:schemeClr val="tx1">
                    <a:tint val="75000"/>
                  </a:schemeClr>
                </a:solidFill>
              </a:defRPr>
            </a:lvl2pPr>
            <a:lvl3pPr marL="881569" indent="0">
              <a:buNone/>
              <a:defRPr sz="1545">
                <a:solidFill>
                  <a:schemeClr val="tx1">
                    <a:tint val="75000"/>
                  </a:schemeClr>
                </a:solidFill>
              </a:defRPr>
            </a:lvl3pPr>
            <a:lvl4pPr marL="1322355" indent="0">
              <a:buNone/>
              <a:defRPr sz="1352">
                <a:solidFill>
                  <a:schemeClr val="tx1">
                    <a:tint val="75000"/>
                  </a:schemeClr>
                </a:solidFill>
              </a:defRPr>
            </a:lvl4pPr>
            <a:lvl5pPr marL="1763136" indent="0">
              <a:buNone/>
              <a:defRPr sz="1352">
                <a:solidFill>
                  <a:schemeClr val="tx1">
                    <a:tint val="75000"/>
                  </a:schemeClr>
                </a:solidFill>
              </a:defRPr>
            </a:lvl5pPr>
            <a:lvl6pPr marL="2203922" indent="0">
              <a:buNone/>
              <a:defRPr sz="1352">
                <a:solidFill>
                  <a:schemeClr val="tx1">
                    <a:tint val="75000"/>
                  </a:schemeClr>
                </a:solidFill>
              </a:defRPr>
            </a:lvl6pPr>
            <a:lvl7pPr marL="2644707" indent="0">
              <a:buNone/>
              <a:defRPr sz="1352">
                <a:solidFill>
                  <a:schemeClr val="tx1">
                    <a:tint val="75000"/>
                  </a:schemeClr>
                </a:solidFill>
              </a:defRPr>
            </a:lvl7pPr>
            <a:lvl8pPr marL="3085489" indent="0">
              <a:buNone/>
              <a:defRPr sz="1352">
                <a:solidFill>
                  <a:schemeClr val="tx1">
                    <a:tint val="75000"/>
                  </a:schemeClr>
                </a:solidFill>
              </a:defRPr>
            </a:lvl8pPr>
            <a:lvl9pPr marL="3526274" indent="0">
              <a:buNone/>
              <a:defRPr sz="1352">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4E73E48D-FAC9-42A4-9D55-6B6484A8CEE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52509346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4E73E48D-FAC9-42A4-9D55-6B6484A8CEE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4336033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4E73E48D-FAC9-42A4-9D55-6B6484A8CEE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4592026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317">
                <a:latin typeface="メイリオ" panose="020B0604030504040204" pitchFamily="50" charset="-128"/>
                <a:ea typeface="メイリオ" panose="020B0604030504040204" pitchFamily="50" charset="-128"/>
              </a:defRPr>
            </a:lvl1pPr>
          </a:lstStyle>
          <a:p>
            <a:r>
              <a:rPr kumimoji="1" lang="ja-JP" altLang="en-US"/>
              <a:t>マスター タイトルの書式設定</a:t>
            </a:r>
          </a:p>
        </p:txBody>
      </p:sp>
    </p:spTree>
    <p:extLst>
      <p:ext uri="{BB962C8B-B14F-4D97-AF65-F5344CB8AC3E}">
        <p14:creationId xmlns:p14="http://schemas.microsoft.com/office/powerpoint/2010/main" val="221840879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1" y="3031"/>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23" tIns="315266" rIns="315266" bIns="126106"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4"/>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23" tIns="315266" rIns="315266" bIns="126106"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1" y="-1"/>
            <a:ext cx="9906000" cy="827999"/>
          </a:xfrm>
        </p:spPr>
        <p:txBody>
          <a:bodyPr/>
          <a:lstStyle/>
          <a:p>
            <a:r>
              <a:rPr lang="ja-JP" altLang="en-US"/>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1" y="427038"/>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2"/>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1" y="828003"/>
            <a:ext cx="9907200" cy="490867"/>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339">
              <a:spcAft>
                <a:spcPts val="965"/>
              </a:spcAft>
            </a:pPr>
            <a:r>
              <a:rPr kumimoji="1" lang="ja-JP" altLang="en-US"/>
              <a:t>マスター テキストの書式設定</a:t>
            </a:r>
          </a:p>
        </p:txBody>
      </p:sp>
    </p:spTree>
    <p:extLst>
      <p:ext uri="{BB962C8B-B14F-4D97-AF65-F5344CB8AC3E}">
        <p14:creationId xmlns:p14="http://schemas.microsoft.com/office/powerpoint/2010/main" val="289998518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159"/>
            </a:lvl1pPr>
            <a:lvl2pPr>
              <a:defRPr sz="1159"/>
            </a:lvl2pPr>
            <a:lvl3pPr>
              <a:defRPr sz="1159"/>
            </a:lvl3pPr>
            <a:lvl4pPr>
              <a:defRPr sz="1159"/>
            </a:lvl4pPr>
            <a:lvl5pPr>
              <a:defRPr sz="1159"/>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9275488" y="6574822"/>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35639"/>
            <a:ext cx="9907200" cy="483942"/>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427">
              <a:spcAft>
                <a:spcPts val="965"/>
              </a:spcAft>
            </a:pPr>
            <a:r>
              <a:rPr kumimoji="1" lang="ja-JP" altLang="en-US"/>
              <a:t>マスター テキストの書式設定</a:t>
            </a:r>
          </a:p>
        </p:txBody>
      </p:sp>
    </p:spTree>
    <p:extLst>
      <p:ext uri="{BB962C8B-B14F-4D97-AF65-F5344CB8AC3E}">
        <p14:creationId xmlns:p14="http://schemas.microsoft.com/office/powerpoint/2010/main" val="233998782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165842328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9"/>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1" y="427036"/>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285997" y="6579581"/>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483942"/>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427">
              <a:spcAft>
                <a:spcPts val="965"/>
              </a:spcAft>
            </a:pPr>
            <a:r>
              <a:rPr kumimoji="1" lang="ja-JP" altLang="en-US"/>
              <a:t>マスター テキストの書式設定</a:t>
            </a:r>
          </a:p>
        </p:txBody>
      </p:sp>
    </p:spTree>
    <p:extLst>
      <p:ext uri="{BB962C8B-B14F-4D97-AF65-F5344CB8AC3E}">
        <p14:creationId xmlns:p14="http://schemas.microsoft.com/office/powerpoint/2010/main" val="237996164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170165" rIns="315316" bIns="170165" rtlCol="0" anchor="ctr"/>
          <a:lstStyle/>
          <a:p>
            <a:pPr>
              <a:lnSpc>
                <a:spcPct val="130000"/>
              </a:lnSpc>
              <a:spcAft>
                <a:spcPts val="1051"/>
              </a:spcAft>
            </a:pPr>
            <a:endParaRPr kumimoji="1" lang="ja-JP" altLang="en-US" sz="1159" kern="900" spc="67">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954446"/>
            <a:ext cx="3913874" cy="252505"/>
          </a:xfrm>
        </p:spPr>
        <p:txBody>
          <a:bodyPr wrap="square" lIns="0" tIns="0" rIns="0" bIns="0" anchor="b">
            <a:spAutoFit/>
          </a:bodyPr>
          <a:lstStyle>
            <a:lvl1pPr marL="0" indent="0">
              <a:spcAft>
                <a:spcPts val="386"/>
              </a:spcAft>
              <a:buNone/>
              <a:defRPr lang="ja-JP" altLang="en-US" sz="1641" spc="145" smtClean="0">
                <a:solidFill>
                  <a:schemeClr val="bg1"/>
                </a:solidFill>
              </a:defRPr>
            </a:lvl1pPr>
            <a:lvl2pPr marL="220713" indent="0">
              <a:spcAft>
                <a:spcPts val="386"/>
              </a:spcAft>
              <a:buNone/>
              <a:defRPr lang="ja-JP" altLang="en-US" sz="1738" smtClean="0">
                <a:latin typeface="+mn-lt"/>
                <a:ea typeface="+mn-ea"/>
              </a:defRPr>
            </a:lvl2pPr>
            <a:lvl3pPr marL="662140" indent="0">
              <a:spcAft>
                <a:spcPts val="386"/>
              </a:spcAft>
              <a:buNone/>
              <a:defRPr lang="ja-JP" altLang="en-US" sz="1738" smtClean="0">
                <a:latin typeface="+mn-lt"/>
                <a:ea typeface="+mn-ea"/>
              </a:defRPr>
            </a:lvl3pPr>
            <a:lvl4pPr marL="1103567" indent="0">
              <a:spcAft>
                <a:spcPts val="386"/>
              </a:spcAft>
              <a:buNone/>
              <a:defRPr lang="ja-JP" altLang="en-US" sz="1738" smtClean="0">
                <a:latin typeface="+mn-lt"/>
                <a:ea typeface="+mn-ea"/>
              </a:defRPr>
            </a:lvl4pPr>
            <a:lvl5pPr marL="1544993" indent="0">
              <a:spcAft>
                <a:spcPts val="386"/>
              </a:spcAft>
              <a:buNone/>
              <a:defRPr lang="ja-JP" altLang="en-US" sz="1738">
                <a:latin typeface="+mn-lt"/>
                <a:ea typeface="+mn-ea"/>
              </a:defRPr>
            </a:lvl5pPr>
          </a:lstStyle>
          <a:p>
            <a:pPr marL="0" lvl="0" defTabSz="441427"/>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102098" tIns="0" rIns="102098"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352">
                <a:solidFill>
                  <a:schemeClr val="bg1"/>
                </a:solidFill>
                <a:latin typeface="Meiryo" panose="020B0604030504040204" pitchFamily="34" charset="-128"/>
                <a:ea typeface="Meiryo" panose="020B0604030504040204" pitchFamily="34" charset="-128"/>
              </a:rPr>
              <a:t>2021</a:t>
            </a:r>
            <a:r>
              <a:rPr lang="ja-JP" altLang="en-US" sz="1352">
                <a:solidFill>
                  <a:schemeClr val="bg1"/>
                </a:solidFill>
                <a:latin typeface="Meiryo" panose="020B0604030504040204" pitchFamily="34" charset="-128"/>
                <a:ea typeface="Meiryo" panose="020B0604030504040204" pitchFamily="34" charset="-128"/>
              </a:rPr>
              <a:t>年</a:t>
            </a:r>
            <a:r>
              <a:rPr lang="en-US" altLang="ja-JP" sz="1352">
                <a:solidFill>
                  <a:schemeClr val="bg1"/>
                </a:solidFill>
                <a:latin typeface="Meiryo" panose="020B0604030504040204" pitchFamily="34" charset="-128"/>
                <a:ea typeface="Meiryo" panose="020B0604030504040204" pitchFamily="34" charset="-128"/>
              </a:rPr>
              <a:t>4</a:t>
            </a:r>
            <a:r>
              <a:rPr lang="ja-JP" altLang="en-US" sz="1352">
                <a:solidFill>
                  <a:schemeClr val="bg1"/>
                </a:solidFill>
                <a:latin typeface="Meiryo" panose="020B0604030504040204" pitchFamily="34" charset="-128"/>
                <a:ea typeface="Meiryo" panose="020B0604030504040204" pitchFamily="34" charset="-128"/>
              </a:rPr>
              <a:t>月</a:t>
            </a:r>
            <a:r>
              <a:rPr lang="en-US" altLang="ja-JP" sz="1352">
                <a:solidFill>
                  <a:schemeClr val="bg1"/>
                </a:solidFill>
                <a:latin typeface="Meiryo" panose="020B0604030504040204" pitchFamily="34" charset="-128"/>
                <a:ea typeface="Meiryo" panose="020B0604030504040204" pitchFamily="34" charset="-128"/>
              </a:rPr>
              <a:t>1</a:t>
            </a:r>
            <a:r>
              <a:rPr lang="ja-JP" altLang="en-US" sz="1352">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20" y="4878178"/>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4" y="6469298"/>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2"/>
            <a:ext cx="9897010" cy="1904457"/>
          </a:xfrm>
        </p:spPr>
        <p:txBody>
          <a:bodyPr lIns="288000" tIns="180000" rIns="360000" bIns="72000" anchor="b"/>
          <a:lstStyle>
            <a:lvl1pPr>
              <a:defRPr sz="2317">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6" y="3901926"/>
            <a:ext cx="9924453" cy="344709"/>
          </a:xfrm>
        </p:spPr>
        <p:txBody>
          <a:bodyPr wrap="square" lIns="288000">
            <a:spAutoFit/>
          </a:bodyPr>
          <a:lstStyle>
            <a:lvl1pPr marL="0" indent="0">
              <a:buNone/>
              <a:defRPr lang="ja-JP" altLang="en-US" sz="1641" spc="145" smtClean="0">
                <a:solidFill>
                  <a:schemeClr val="bg1"/>
                </a:solidFill>
              </a:defRPr>
            </a:lvl1pPr>
            <a:lvl2pPr marL="220713" indent="0">
              <a:buNone/>
              <a:defRPr lang="ja-JP" altLang="en-US" sz="1641" smtClean="0">
                <a:solidFill>
                  <a:schemeClr val="bg1"/>
                </a:solidFill>
                <a:latin typeface="+mn-lt"/>
                <a:ea typeface="+mn-ea"/>
              </a:defRPr>
            </a:lvl2pPr>
            <a:lvl3pPr marL="662140" indent="0">
              <a:buNone/>
              <a:defRPr lang="ja-JP" altLang="en-US" sz="1641" smtClean="0">
                <a:solidFill>
                  <a:schemeClr val="bg1"/>
                </a:solidFill>
                <a:latin typeface="+mn-lt"/>
                <a:ea typeface="+mn-ea"/>
              </a:defRPr>
            </a:lvl3pPr>
            <a:lvl4pPr marL="1103567" indent="0">
              <a:buNone/>
              <a:defRPr lang="ja-JP" altLang="en-US" sz="1641" smtClean="0">
                <a:solidFill>
                  <a:schemeClr val="bg1"/>
                </a:solidFill>
                <a:latin typeface="+mn-lt"/>
                <a:ea typeface="+mn-ea"/>
              </a:defRPr>
            </a:lvl4pPr>
            <a:lvl5pPr marL="1544993" indent="0">
              <a:buNone/>
              <a:defRPr lang="ja-JP" altLang="en-US" sz="1641">
                <a:solidFill>
                  <a:schemeClr val="bg1"/>
                </a:solidFill>
                <a:latin typeface="+mn-lt"/>
                <a:ea typeface="+mn-ea"/>
              </a:defRPr>
            </a:lvl5pPr>
          </a:lstStyle>
          <a:p>
            <a:pPr marL="0" lvl="0" defTabSz="441427"/>
            <a:r>
              <a:rPr kumimoji="1" lang="ja-JP" altLang="en-US"/>
              <a:t>マスター テキストの書式設定</a:t>
            </a:r>
          </a:p>
        </p:txBody>
      </p:sp>
      <p:grpSp>
        <p:nvGrpSpPr>
          <p:cNvPr id="99" name="グループ化 98"/>
          <p:cNvGrpSpPr/>
          <p:nvPr userDrawn="1"/>
        </p:nvGrpSpPr>
        <p:grpSpPr>
          <a:xfrm>
            <a:off x="5638801" y="6379735"/>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grpSp>
      <p:pic>
        <p:nvPicPr>
          <p:cNvPr id="2" name="図 1"/>
          <p:cNvPicPr>
            <a:picLocks noChangeAspect="1"/>
          </p:cNvPicPr>
          <p:nvPr userDrawn="1"/>
        </p:nvPicPr>
        <p:blipFill>
          <a:blip r:embed="rId2"/>
          <a:stretch>
            <a:fillRect/>
          </a:stretch>
        </p:blipFill>
        <p:spPr>
          <a:xfrm>
            <a:off x="5477173" y="317903"/>
            <a:ext cx="4017612" cy="585267"/>
          </a:xfrm>
          <a:prstGeom prst="rect">
            <a:avLst/>
          </a:prstGeom>
        </p:spPr>
      </p:pic>
    </p:spTree>
    <p:extLst>
      <p:ext uri="{BB962C8B-B14F-4D97-AF65-F5344CB8AC3E}">
        <p14:creationId xmlns:p14="http://schemas.microsoft.com/office/powerpoint/2010/main" val="347359566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1" y="4042660"/>
            <a:ext cx="7534810" cy="329961"/>
          </a:xfrm>
        </p:spPr>
        <p:txBody>
          <a:bodyPr wrap="square" lIns="288000">
            <a:spAutoFit/>
          </a:bodyPr>
          <a:lstStyle>
            <a:lvl1pPr marL="0" indent="0">
              <a:spcAft>
                <a:spcPts val="386"/>
              </a:spcAft>
              <a:buNone/>
              <a:defRPr lang="ja-JP" altLang="en-US" sz="1545" spc="145" smtClean="0">
                <a:solidFill>
                  <a:schemeClr val="tx1"/>
                </a:solidFill>
              </a:defRPr>
            </a:lvl1pPr>
            <a:lvl2pPr marL="220713" indent="0">
              <a:spcAft>
                <a:spcPts val="386"/>
              </a:spcAft>
              <a:buNone/>
              <a:defRPr lang="ja-JP" altLang="en-US" sz="1545" smtClean="0">
                <a:solidFill>
                  <a:schemeClr val="tx1"/>
                </a:solidFill>
                <a:latin typeface="+mn-lt"/>
                <a:ea typeface="+mn-ea"/>
              </a:defRPr>
            </a:lvl2pPr>
            <a:lvl3pPr marL="662140" indent="0">
              <a:spcAft>
                <a:spcPts val="386"/>
              </a:spcAft>
              <a:buNone/>
              <a:defRPr lang="ja-JP" altLang="en-US" sz="1545" smtClean="0">
                <a:solidFill>
                  <a:schemeClr val="tx1"/>
                </a:solidFill>
                <a:latin typeface="+mn-lt"/>
                <a:ea typeface="+mn-ea"/>
              </a:defRPr>
            </a:lvl3pPr>
            <a:lvl4pPr marL="1103567" indent="0">
              <a:spcAft>
                <a:spcPts val="386"/>
              </a:spcAft>
              <a:buNone/>
              <a:defRPr lang="ja-JP" altLang="en-US" sz="1545" smtClean="0">
                <a:solidFill>
                  <a:schemeClr val="tx1"/>
                </a:solidFill>
                <a:latin typeface="+mn-lt"/>
                <a:ea typeface="+mn-ea"/>
              </a:defRPr>
            </a:lvl4pPr>
            <a:lvl5pPr marL="1544993" indent="0">
              <a:spcAft>
                <a:spcPts val="386"/>
              </a:spcAft>
              <a:buNone/>
              <a:defRPr lang="ja-JP" altLang="en-US" sz="1545">
                <a:solidFill>
                  <a:schemeClr val="tx1"/>
                </a:solidFill>
                <a:latin typeface="+mn-lt"/>
                <a:ea typeface="+mn-ea"/>
              </a:defRPr>
            </a:lvl5pPr>
          </a:lstStyle>
          <a:p>
            <a:pPr marL="0" lvl="0" defTabSz="441427"/>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102098" tIns="0" rIns="102098"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352">
                <a:solidFill>
                  <a:schemeClr val="bg1"/>
                </a:solidFill>
                <a:latin typeface="Meiryo" panose="020B0604030504040204" pitchFamily="34" charset="-128"/>
                <a:ea typeface="Meiryo" panose="020B0604030504040204" pitchFamily="34" charset="-128"/>
              </a:rPr>
              <a:t>2021</a:t>
            </a:r>
            <a:r>
              <a:rPr lang="ja-JP" altLang="en-US" sz="1352">
                <a:solidFill>
                  <a:schemeClr val="bg1"/>
                </a:solidFill>
                <a:latin typeface="Meiryo" panose="020B0604030504040204" pitchFamily="34" charset="-128"/>
                <a:ea typeface="Meiryo" panose="020B0604030504040204" pitchFamily="34" charset="-128"/>
              </a:rPr>
              <a:t>年</a:t>
            </a:r>
            <a:r>
              <a:rPr lang="en-US" altLang="ja-JP" sz="1352">
                <a:solidFill>
                  <a:schemeClr val="bg1"/>
                </a:solidFill>
                <a:latin typeface="Meiryo" panose="020B0604030504040204" pitchFamily="34" charset="-128"/>
                <a:ea typeface="Meiryo" panose="020B0604030504040204" pitchFamily="34" charset="-128"/>
              </a:rPr>
              <a:t>4</a:t>
            </a:r>
            <a:r>
              <a:rPr lang="ja-JP" altLang="en-US" sz="1352">
                <a:solidFill>
                  <a:schemeClr val="bg1"/>
                </a:solidFill>
                <a:latin typeface="Meiryo" panose="020B0604030504040204" pitchFamily="34" charset="-128"/>
                <a:ea typeface="Meiryo" panose="020B0604030504040204" pitchFamily="34" charset="-128"/>
              </a:rPr>
              <a:t>月</a:t>
            </a:r>
            <a:r>
              <a:rPr lang="en-US" altLang="ja-JP" sz="1352">
                <a:solidFill>
                  <a:schemeClr val="bg1"/>
                </a:solidFill>
                <a:latin typeface="Meiryo" panose="020B0604030504040204" pitchFamily="34" charset="-128"/>
                <a:ea typeface="Meiryo" panose="020B0604030504040204" pitchFamily="34" charset="-128"/>
              </a:rPr>
              <a:t>1</a:t>
            </a:r>
            <a:r>
              <a:rPr lang="ja-JP" altLang="en-US" sz="1352">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1" y="6379367"/>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1" y="1447802"/>
            <a:ext cx="7534810" cy="2304191"/>
          </a:xfrm>
        </p:spPr>
        <p:txBody>
          <a:bodyPr lIns="288000" tIns="180000" rIns="360000" bIns="72000" anchor="b"/>
          <a:lstStyle>
            <a:lvl1pPr>
              <a:defRPr sz="2317">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8"/>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grpSp>
      <p:pic>
        <p:nvPicPr>
          <p:cNvPr id="4" name="図 3"/>
          <p:cNvPicPr>
            <a:picLocks noChangeAspect="1"/>
          </p:cNvPicPr>
          <p:nvPr userDrawn="1"/>
        </p:nvPicPr>
        <p:blipFill>
          <a:blip r:embed="rId2"/>
          <a:stretch>
            <a:fillRect/>
          </a:stretch>
        </p:blipFill>
        <p:spPr>
          <a:xfrm>
            <a:off x="5715000" y="6469298"/>
            <a:ext cx="3810330" cy="176799"/>
          </a:xfrm>
          <a:prstGeom prst="rect">
            <a:avLst/>
          </a:prstGeom>
        </p:spPr>
      </p:pic>
    </p:spTree>
    <p:extLst>
      <p:ext uri="{BB962C8B-B14F-4D97-AF65-F5344CB8AC3E}">
        <p14:creationId xmlns:p14="http://schemas.microsoft.com/office/powerpoint/2010/main" val="244566394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170165" rIns="315316" bIns="170165" rtlCol="0" anchor="ctr"/>
          <a:lstStyle/>
          <a:p>
            <a:pPr>
              <a:lnSpc>
                <a:spcPct val="130000"/>
              </a:lnSpc>
              <a:spcAft>
                <a:spcPts val="1051"/>
              </a:spcAft>
            </a:pPr>
            <a:endParaRPr kumimoji="1" lang="ja-JP" altLang="en-US" sz="1159" kern="900" spc="67">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502265"/>
            <a:ext cx="3993075" cy="2310824"/>
          </a:xfrm>
        </p:spPr>
        <p:txBody>
          <a:bodyPr wrap="none" anchor="ctr">
            <a:spAutoFit/>
          </a:bodyPr>
          <a:lstStyle>
            <a:lvl1pPr>
              <a:defRPr lang="ja-JP" altLang="en-US" sz="1931" spc="263" smtClean="0"/>
            </a:lvl1pPr>
            <a:lvl2pPr>
              <a:defRPr lang="ja-JP" altLang="en-US" sz="1738" smtClean="0">
                <a:latin typeface="+mn-lt"/>
                <a:ea typeface="+mn-ea"/>
              </a:defRPr>
            </a:lvl2pPr>
            <a:lvl3pPr>
              <a:defRPr lang="ja-JP" altLang="en-US" sz="1738" smtClean="0">
                <a:latin typeface="+mn-lt"/>
                <a:ea typeface="+mn-ea"/>
              </a:defRPr>
            </a:lvl3pPr>
            <a:lvl4pPr>
              <a:defRPr lang="ja-JP" altLang="en-US" sz="1738" smtClean="0">
                <a:latin typeface="+mn-lt"/>
                <a:ea typeface="+mn-ea"/>
              </a:defRPr>
            </a:lvl4pPr>
            <a:lvl5pPr>
              <a:defRPr lang="ja-JP" altLang="en-US" sz="1738">
                <a:latin typeface="+mn-lt"/>
                <a:ea typeface="+mn-ea"/>
              </a:defRPr>
            </a:lvl5pPr>
          </a:lstStyle>
          <a:p>
            <a:pPr marL="331070" lvl="0" indent="-331070" defTabSz="441427">
              <a:lnSpc>
                <a:spcPct val="150000"/>
              </a:lnSpc>
              <a:buFont typeface="+mj-lt"/>
              <a:buAutoNum type="arabicPeriod"/>
            </a:pPr>
            <a:r>
              <a:rPr kumimoji="1" lang="ja-JP" altLang="en-US"/>
              <a:t>マスター テキストの書式設定</a:t>
            </a:r>
          </a:p>
          <a:p>
            <a:pPr marL="331070" lvl="1" indent="-331070" defTabSz="441427">
              <a:lnSpc>
                <a:spcPct val="150000"/>
              </a:lnSpc>
              <a:buFont typeface="+mj-lt"/>
              <a:buAutoNum type="arabicPeriod"/>
            </a:pPr>
            <a:r>
              <a:rPr kumimoji="1" lang="ja-JP" altLang="en-US"/>
              <a:t>第 </a:t>
            </a:r>
            <a:r>
              <a:rPr kumimoji="1" lang="en-US" altLang="ja-JP"/>
              <a:t>2 </a:t>
            </a:r>
            <a:r>
              <a:rPr kumimoji="1" lang="ja-JP" altLang="en-US"/>
              <a:t>レベル</a:t>
            </a:r>
          </a:p>
          <a:p>
            <a:pPr marL="331070" lvl="2" indent="-331070" defTabSz="441427">
              <a:lnSpc>
                <a:spcPct val="150000"/>
              </a:lnSpc>
              <a:buFont typeface="+mj-lt"/>
              <a:buAutoNum type="arabicPeriod"/>
            </a:pPr>
            <a:r>
              <a:rPr kumimoji="1" lang="ja-JP" altLang="en-US"/>
              <a:t>第 </a:t>
            </a:r>
            <a:r>
              <a:rPr kumimoji="1" lang="en-US" altLang="ja-JP"/>
              <a:t>3 </a:t>
            </a:r>
            <a:r>
              <a:rPr kumimoji="1" lang="ja-JP" altLang="en-US"/>
              <a:t>レベル</a:t>
            </a:r>
          </a:p>
          <a:p>
            <a:pPr marL="331070" lvl="3" indent="-331070" defTabSz="441427">
              <a:lnSpc>
                <a:spcPct val="150000"/>
              </a:lnSpc>
              <a:buFont typeface="+mj-lt"/>
              <a:buAutoNum type="arabicPeriod"/>
            </a:pPr>
            <a:r>
              <a:rPr kumimoji="1" lang="ja-JP" altLang="en-US"/>
              <a:t>第 </a:t>
            </a:r>
            <a:r>
              <a:rPr kumimoji="1" lang="en-US" altLang="ja-JP"/>
              <a:t>4 </a:t>
            </a:r>
            <a:r>
              <a:rPr kumimoji="1" lang="ja-JP" altLang="en-US"/>
              <a:t>レベル</a:t>
            </a:r>
          </a:p>
          <a:p>
            <a:pPr marL="331070" lvl="4" indent="-331070" defTabSz="441427">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8"/>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90" y="5715002"/>
            <a:ext cx="1176630" cy="1005927"/>
          </a:xfrm>
          <a:prstGeom prst="rect">
            <a:avLst/>
          </a:prstGeom>
        </p:spPr>
      </p:pic>
    </p:spTree>
    <p:extLst>
      <p:ext uri="{BB962C8B-B14F-4D97-AF65-F5344CB8AC3E}">
        <p14:creationId xmlns:p14="http://schemas.microsoft.com/office/powerpoint/2010/main" val="57644006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30"/>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78158" indent="0" algn="ctr">
              <a:buNone/>
              <a:defRPr>
                <a:solidFill>
                  <a:schemeClr val="tx1">
                    <a:tint val="75000"/>
                  </a:schemeClr>
                </a:solidFill>
              </a:defRPr>
            </a:lvl2pPr>
            <a:lvl3pPr marL="956315" indent="0" algn="ctr">
              <a:buNone/>
              <a:defRPr>
                <a:solidFill>
                  <a:schemeClr val="tx1">
                    <a:tint val="75000"/>
                  </a:schemeClr>
                </a:solidFill>
              </a:defRPr>
            </a:lvl3pPr>
            <a:lvl4pPr marL="1434472" indent="0" algn="ctr">
              <a:buNone/>
              <a:defRPr>
                <a:solidFill>
                  <a:schemeClr val="tx1">
                    <a:tint val="75000"/>
                  </a:schemeClr>
                </a:solidFill>
              </a:defRPr>
            </a:lvl4pPr>
            <a:lvl5pPr marL="1912630" indent="0" algn="ctr">
              <a:buNone/>
              <a:defRPr>
                <a:solidFill>
                  <a:schemeClr val="tx1">
                    <a:tint val="75000"/>
                  </a:schemeClr>
                </a:solidFill>
              </a:defRPr>
            </a:lvl5pPr>
            <a:lvl6pPr marL="2390788" indent="0" algn="ctr">
              <a:buNone/>
              <a:defRPr>
                <a:solidFill>
                  <a:schemeClr val="tx1">
                    <a:tint val="75000"/>
                  </a:schemeClr>
                </a:solidFill>
              </a:defRPr>
            </a:lvl6pPr>
            <a:lvl7pPr marL="2868945" indent="0" algn="ctr">
              <a:buNone/>
              <a:defRPr>
                <a:solidFill>
                  <a:schemeClr val="tx1">
                    <a:tint val="75000"/>
                  </a:schemeClr>
                </a:solidFill>
              </a:defRPr>
            </a:lvl7pPr>
            <a:lvl8pPr marL="3347101" indent="0" algn="ctr">
              <a:buNone/>
              <a:defRPr>
                <a:solidFill>
                  <a:schemeClr val="tx1">
                    <a:tint val="75000"/>
                  </a:schemeClr>
                </a:solidFill>
              </a:defRPr>
            </a:lvl8pPr>
            <a:lvl9pPr marL="3825259"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87580844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98977752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7" y="4406903"/>
            <a:ext cx="8420100" cy="1362075"/>
          </a:xfrm>
        </p:spPr>
        <p:txBody>
          <a:bodyPr anchor="t"/>
          <a:lstStyle>
            <a:lvl1pPr algn="l">
              <a:defRPr sz="4184"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7" y="2906717"/>
            <a:ext cx="8420100" cy="1500187"/>
          </a:xfrm>
        </p:spPr>
        <p:txBody>
          <a:bodyPr anchor="b"/>
          <a:lstStyle>
            <a:lvl1pPr marL="0" indent="0">
              <a:buNone/>
              <a:defRPr sz="2092">
                <a:solidFill>
                  <a:schemeClr val="tx1">
                    <a:tint val="75000"/>
                  </a:schemeClr>
                </a:solidFill>
              </a:defRPr>
            </a:lvl1pPr>
            <a:lvl2pPr marL="478158" indent="0">
              <a:buNone/>
              <a:defRPr sz="1883">
                <a:solidFill>
                  <a:schemeClr val="tx1">
                    <a:tint val="75000"/>
                  </a:schemeClr>
                </a:solidFill>
              </a:defRPr>
            </a:lvl2pPr>
            <a:lvl3pPr marL="956315" indent="0">
              <a:buNone/>
              <a:defRPr sz="1673">
                <a:solidFill>
                  <a:schemeClr val="tx1">
                    <a:tint val="75000"/>
                  </a:schemeClr>
                </a:solidFill>
              </a:defRPr>
            </a:lvl3pPr>
            <a:lvl4pPr marL="1434472" indent="0">
              <a:buNone/>
              <a:defRPr sz="1465">
                <a:solidFill>
                  <a:schemeClr val="tx1">
                    <a:tint val="75000"/>
                  </a:schemeClr>
                </a:solidFill>
              </a:defRPr>
            </a:lvl4pPr>
            <a:lvl5pPr marL="1912630" indent="0">
              <a:buNone/>
              <a:defRPr sz="1465">
                <a:solidFill>
                  <a:schemeClr val="tx1">
                    <a:tint val="75000"/>
                  </a:schemeClr>
                </a:solidFill>
              </a:defRPr>
            </a:lvl5pPr>
            <a:lvl6pPr marL="2390788" indent="0">
              <a:buNone/>
              <a:defRPr sz="1465">
                <a:solidFill>
                  <a:schemeClr val="tx1">
                    <a:tint val="75000"/>
                  </a:schemeClr>
                </a:solidFill>
              </a:defRPr>
            </a:lvl6pPr>
            <a:lvl7pPr marL="2868945" indent="0">
              <a:buNone/>
              <a:defRPr sz="1465">
                <a:solidFill>
                  <a:schemeClr val="tx1">
                    <a:tint val="75000"/>
                  </a:schemeClr>
                </a:solidFill>
              </a:defRPr>
            </a:lvl7pPr>
            <a:lvl8pPr marL="3347101" indent="0">
              <a:buNone/>
              <a:defRPr sz="1465">
                <a:solidFill>
                  <a:schemeClr val="tx1">
                    <a:tint val="75000"/>
                  </a:schemeClr>
                </a:solidFill>
              </a:defRPr>
            </a:lvl8pPr>
            <a:lvl9pPr marL="3825259" indent="0">
              <a:buNone/>
              <a:defRPr sz="1465">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79909232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0" y="1600203"/>
            <a:ext cx="4375150" cy="4525963"/>
          </a:xfrm>
        </p:spPr>
        <p:txBody>
          <a:bodyPr/>
          <a:lstStyle>
            <a:lvl1pPr>
              <a:defRPr sz="2928"/>
            </a:lvl1pPr>
            <a:lvl2pPr>
              <a:defRPr sz="2510"/>
            </a:lvl2pPr>
            <a:lvl3pPr>
              <a:defRPr sz="2092"/>
            </a:lvl3pPr>
            <a:lvl4pPr>
              <a:defRPr sz="1883"/>
            </a:lvl4pPr>
            <a:lvl5pPr>
              <a:defRPr sz="1883"/>
            </a:lvl5pPr>
            <a:lvl6pPr>
              <a:defRPr sz="1883"/>
            </a:lvl6pPr>
            <a:lvl7pPr>
              <a:defRPr sz="1883"/>
            </a:lvl7pPr>
            <a:lvl8pPr>
              <a:defRPr sz="1883"/>
            </a:lvl8pPr>
            <a:lvl9pPr>
              <a:defRPr sz="188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3"/>
            <a:ext cx="4375150" cy="4525963"/>
          </a:xfrm>
        </p:spPr>
        <p:txBody>
          <a:bodyPr/>
          <a:lstStyle>
            <a:lvl1pPr>
              <a:defRPr sz="2928"/>
            </a:lvl1pPr>
            <a:lvl2pPr>
              <a:defRPr sz="2510"/>
            </a:lvl2pPr>
            <a:lvl3pPr>
              <a:defRPr sz="2092"/>
            </a:lvl3pPr>
            <a:lvl4pPr>
              <a:defRPr sz="1883"/>
            </a:lvl4pPr>
            <a:lvl5pPr>
              <a:defRPr sz="1883"/>
            </a:lvl5pPr>
            <a:lvl6pPr>
              <a:defRPr sz="1883"/>
            </a:lvl6pPr>
            <a:lvl7pPr>
              <a:defRPr sz="1883"/>
            </a:lvl7pPr>
            <a:lvl8pPr>
              <a:defRPr sz="1883"/>
            </a:lvl8pPr>
            <a:lvl9pPr>
              <a:defRPr sz="188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90178903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3" y="1535113"/>
            <a:ext cx="4376870" cy="639762"/>
          </a:xfrm>
        </p:spPr>
        <p:txBody>
          <a:bodyPr anchor="b"/>
          <a:lstStyle>
            <a:lvl1pPr marL="0" indent="0">
              <a:buNone/>
              <a:defRPr sz="2510" b="1"/>
            </a:lvl1pPr>
            <a:lvl2pPr marL="478158" indent="0">
              <a:buNone/>
              <a:defRPr sz="2092" b="1"/>
            </a:lvl2pPr>
            <a:lvl3pPr marL="956315" indent="0">
              <a:buNone/>
              <a:defRPr sz="1883" b="1"/>
            </a:lvl3pPr>
            <a:lvl4pPr marL="1434472" indent="0">
              <a:buNone/>
              <a:defRPr sz="1673" b="1"/>
            </a:lvl4pPr>
            <a:lvl5pPr marL="1912630" indent="0">
              <a:buNone/>
              <a:defRPr sz="1673" b="1"/>
            </a:lvl5pPr>
            <a:lvl6pPr marL="2390788" indent="0">
              <a:buNone/>
              <a:defRPr sz="1673" b="1"/>
            </a:lvl6pPr>
            <a:lvl7pPr marL="2868945" indent="0">
              <a:buNone/>
              <a:defRPr sz="1673" b="1"/>
            </a:lvl7pPr>
            <a:lvl8pPr marL="3347101" indent="0">
              <a:buNone/>
              <a:defRPr sz="1673" b="1"/>
            </a:lvl8pPr>
            <a:lvl9pPr marL="3825259" indent="0">
              <a:buNone/>
              <a:defRPr sz="1673"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3" y="2174875"/>
            <a:ext cx="4376870" cy="3951288"/>
          </a:xfrm>
        </p:spPr>
        <p:txBody>
          <a:bodyPr/>
          <a:lstStyle>
            <a:lvl1pPr>
              <a:defRPr sz="2510"/>
            </a:lvl1pPr>
            <a:lvl2pPr>
              <a:defRPr sz="2092"/>
            </a:lvl2pPr>
            <a:lvl3pPr>
              <a:defRPr sz="1883"/>
            </a:lvl3pPr>
            <a:lvl4pPr>
              <a:defRPr sz="1673"/>
            </a:lvl4pPr>
            <a:lvl5pPr>
              <a:defRPr sz="1673"/>
            </a:lvl5pPr>
            <a:lvl6pPr>
              <a:defRPr sz="1673"/>
            </a:lvl6pPr>
            <a:lvl7pPr>
              <a:defRPr sz="1673"/>
            </a:lvl7pPr>
            <a:lvl8pPr>
              <a:defRPr sz="1673"/>
            </a:lvl8pPr>
            <a:lvl9pPr>
              <a:defRPr sz="167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2" y="1535113"/>
            <a:ext cx="4378591" cy="639762"/>
          </a:xfrm>
        </p:spPr>
        <p:txBody>
          <a:bodyPr anchor="b"/>
          <a:lstStyle>
            <a:lvl1pPr marL="0" indent="0">
              <a:buNone/>
              <a:defRPr sz="2510" b="1"/>
            </a:lvl1pPr>
            <a:lvl2pPr marL="478158" indent="0">
              <a:buNone/>
              <a:defRPr sz="2092" b="1"/>
            </a:lvl2pPr>
            <a:lvl3pPr marL="956315" indent="0">
              <a:buNone/>
              <a:defRPr sz="1883" b="1"/>
            </a:lvl3pPr>
            <a:lvl4pPr marL="1434472" indent="0">
              <a:buNone/>
              <a:defRPr sz="1673" b="1"/>
            </a:lvl4pPr>
            <a:lvl5pPr marL="1912630" indent="0">
              <a:buNone/>
              <a:defRPr sz="1673" b="1"/>
            </a:lvl5pPr>
            <a:lvl6pPr marL="2390788" indent="0">
              <a:buNone/>
              <a:defRPr sz="1673" b="1"/>
            </a:lvl6pPr>
            <a:lvl7pPr marL="2868945" indent="0">
              <a:buNone/>
              <a:defRPr sz="1673" b="1"/>
            </a:lvl7pPr>
            <a:lvl8pPr marL="3347101" indent="0">
              <a:buNone/>
              <a:defRPr sz="1673" b="1"/>
            </a:lvl8pPr>
            <a:lvl9pPr marL="3825259" indent="0">
              <a:buNone/>
              <a:defRPr sz="1673"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2" y="2174875"/>
            <a:ext cx="4378591" cy="3951288"/>
          </a:xfrm>
        </p:spPr>
        <p:txBody>
          <a:bodyPr/>
          <a:lstStyle>
            <a:lvl1pPr>
              <a:defRPr sz="2510"/>
            </a:lvl1pPr>
            <a:lvl2pPr>
              <a:defRPr sz="2092"/>
            </a:lvl2pPr>
            <a:lvl3pPr>
              <a:defRPr sz="1883"/>
            </a:lvl3pPr>
            <a:lvl4pPr>
              <a:defRPr sz="1673"/>
            </a:lvl4pPr>
            <a:lvl5pPr>
              <a:defRPr sz="1673"/>
            </a:lvl5pPr>
            <a:lvl6pPr>
              <a:defRPr sz="1673"/>
            </a:lvl6pPr>
            <a:lvl7pPr>
              <a:defRPr sz="1673"/>
            </a:lvl7pPr>
            <a:lvl8pPr>
              <a:defRPr sz="1673"/>
            </a:lvl8pPr>
            <a:lvl9pPr>
              <a:defRPr sz="167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73359624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41230392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308614523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72077848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2" y="273050"/>
            <a:ext cx="3259006" cy="1162050"/>
          </a:xfrm>
        </p:spPr>
        <p:txBody>
          <a:bodyPr anchor="b"/>
          <a:lstStyle>
            <a:lvl1pPr algn="l">
              <a:defRPr sz="2092"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2" y="273055"/>
            <a:ext cx="5537728" cy="5853113"/>
          </a:xfrm>
        </p:spPr>
        <p:txBody>
          <a:bodyPr/>
          <a:lstStyle>
            <a:lvl1pPr>
              <a:defRPr sz="3347"/>
            </a:lvl1pPr>
            <a:lvl2pPr>
              <a:defRPr sz="2928"/>
            </a:lvl2pPr>
            <a:lvl3pPr>
              <a:defRPr sz="2510"/>
            </a:lvl3pPr>
            <a:lvl4pPr>
              <a:defRPr sz="2092"/>
            </a:lvl4pPr>
            <a:lvl5pPr>
              <a:defRPr sz="2092"/>
            </a:lvl5pPr>
            <a:lvl6pPr>
              <a:defRPr sz="2092"/>
            </a:lvl6pPr>
            <a:lvl7pPr>
              <a:defRPr sz="2092"/>
            </a:lvl7pPr>
            <a:lvl8pPr>
              <a:defRPr sz="2092"/>
            </a:lvl8pPr>
            <a:lvl9pPr>
              <a:defRPr sz="2092"/>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2" y="1435103"/>
            <a:ext cx="3259006" cy="4691063"/>
          </a:xfrm>
        </p:spPr>
        <p:txBody>
          <a:bodyPr/>
          <a:lstStyle>
            <a:lvl1pPr marL="0" indent="0">
              <a:buNone/>
              <a:defRPr sz="1465"/>
            </a:lvl1pPr>
            <a:lvl2pPr marL="478158" indent="0">
              <a:buNone/>
              <a:defRPr sz="1255"/>
            </a:lvl2pPr>
            <a:lvl3pPr marL="956315" indent="0">
              <a:buNone/>
              <a:defRPr sz="1046"/>
            </a:lvl3pPr>
            <a:lvl4pPr marL="1434472" indent="0">
              <a:buNone/>
              <a:defRPr sz="941"/>
            </a:lvl4pPr>
            <a:lvl5pPr marL="1912630" indent="0">
              <a:buNone/>
              <a:defRPr sz="941"/>
            </a:lvl5pPr>
            <a:lvl6pPr marL="2390788" indent="0">
              <a:buNone/>
              <a:defRPr sz="941"/>
            </a:lvl6pPr>
            <a:lvl7pPr marL="2868945" indent="0">
              <a:buNone/>
              <a:defRPr sz="941"/>
            </a:lvl7pPr>
            <a:lvl8pPr marL="3347101" indent="0">
              <a:buNone/>
              <a:defRPr sz="941"/>
            </a:lvl8pPr>
            <a:lvl9pPr marL="3825259" indent="0">
              <a:buNone/>
              <a:defRPr sz="941"/>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99193875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92"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347"/>
            </a:lvl1pPr>
            <a:lvl2pPr marL="478158" indent="0">
              <a:buNone/>
              <a:defRPr sz="2928"/>
            </a:lvl2pPr>
            <a:lvl3pPr marL="956315" indent="0">
              <a:buNone/>
              <a:defRPr sz="2510"/>
            </a:lvl3pPr>
            <a:lvl4pPr marL="1434472" indent="0">
              <a:buNone/>
              <a:defRPr sz="2092"/>
            </a:lvl4pPr>
            <a:lvl5pPr marL="1912630" indent="0">
              <a:buNone/>
              <a:defRPr sz="2092"/>
            </a:lvl5pPr>
            <a:lvl6pPr marL="2390788" indent="0">
              <a:buNone/>
              <a:defRPr sz="2092"/>
            </a:lvl6pPr>
            <a:lvl7pPr marL="2868945" indent="0">
              <a:buNone/>
              <a:defRPr sz="2092"/>
            </a:lvl7pPr>
            <a:lvl8pPr marL="3347101" indent="0">
              <a:buNone/>
              <a:defRPr sz="2092"/>
            </a:lvl8pPr>
            <a:lvl9pPr marL="3825259" indent="0">
              <a:buNone/>
              <a:defRPr sz="2092"/>
            </a:lvl9pPr>
          </a:lstStyle>
          <a:p>
            <a:r>
              <a:rPr kumimoji="1" lang="ja-JP" altLang="en-US"/>
              <a:t>図を追加</a:t>
            </a:r>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65"/>
            </a:lvl1pPr>
            <a:lvl2pPr marL="478158" indent="0">
              <a:buNone/>
              <a:defRPr sz="1255"/>
            </a:lvl2pPr>
            <a:lvl3pPr marL="956315" indent="0">
              <a:buNone/>
              <a:defRPr sz="1046"/>
            </a:lvl3pPr>
            <a:lvl4pPr marL="1434472" indent="0">
              <a:buNone/>
              <a:defRPr sz="941"/>
            </a:lvl4pPr>
            <a:lvl5pPr marL="1912630" indent="0">
              <a:buNone/>
              <a:defRPr sz="941"/>
            </a:lvl5pPr>
            <a:lvl6pPr marL="2390788" indent="0">
              <a:buNone/>
              <a:defRPr sz="941"/>
            </a:lvl6pPr>
            <a:lvl7pPr marL="2868945" indent="0">
              <a:buNone/>
              <a:defRPr sz="941"/>
            </a:lvl7pPr>
            <a:lvl8pPr marL="3347101" indent="0">
              <a:buNone/>
              <a:defRPr sz="941"/>
            </a:lvl8pPr>
            <a:lvl9pPr marL="3825259" indent="0">
              <a:buNone/>
              <a:defRPr sz="941"/>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84449230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8061201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3"/>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43"/>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2024/11/15</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38823022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318">
                <a:latin typeface="メイリオ" panose="020B0604030504040204" pitchFamily="50" charset="-128"/>
                <a:ea typeface="メイリオ" panose="020B0604030504040204" pitchFamily="50" charset="-128"/>
              </a:defRPr>
            </a:lvl1pPr>
          </a:lstStyle>
          <a:p>
            <a:r>
              <a:rPr kumimoji="1" lang="ja-JP" altLang="en-US"/>
              <a:t>マスター タイトルの書式設定</a:t>
            </a:r>
          </a:p>
        </p:txBody>
      </p:sp>
    </p:spTree>
    <p:extLst>
      <p:ext uri="{BB962C8B-B14F-4D97-AF65-F5344CB8AC3E}">
        <p14:creationId xmlns:p14="http://schemas.microsoft.com/office/powerpoint/2010/main" val="34354019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R4改定_タイトル">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4638"/>
            <a:ext cx="9906000" cy="458482"/>
          </a:xfrm>
          <a:solidFill>
            <a:srgbClr val="FFCE9E"/>
          </a:solidFill>
        </p:spPr>
        <p:txBody>
          <a:bodyPr lIns="72000" tIns="108000" rIns="72000" bIns="36000">
            <a:noAutofit/>
          </a:bodyPr>
          <a:lstStyle>
            <a:lvl1pPr>
              <a:defRPr sz="2318">
                <a:latin typeface="メイリオ" panose="020B0604030504040204" pitchFamily="50" charset="-128"/>
                <a:ea typeface="メイリオ" panose="020B0604030504040204" pitchFamily="50" charset="-128"/>
              </a:defRPr>
            </a:lvl1pPr>
          </a:lstStyle>
          <a:p>
            <a:r>
              <a:rPr kumimoji="1" lang="ja-JP" altLang="en-US"/>
              <a:t>マスター タイトルの書式設定</a:t>
            </a:r>
          </a:p>
        </p:txBody>
      </p:sp>
    </p:spTree>
    <p:extLst>
      <p:ext uri="{BB962C8B-B14F-4D97-AF65-F5344CB8AC3E}">
        <p14:creationId xmlns:p14="http://schemas.microsoft.com/office/powerpoint/2010/main" val="32795240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2" y="3031"/>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4"/>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3"/>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1" y="427038"/>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7" y="6536161"/>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2" y="828002"/>
            <a:ext cx="9907200" cy="490867"/>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390">
              <a:spcAft>
                <a:spcPts val="965"/>
              </a:spcAft>
            </a:pPr>
            <a:r>
              <a:rPr kumimoji="1" lang="ja-JP" altLang="en-US"/>
              <a:t>マスター テキストの書式設定</a:t>
            </a:r>
          </a:p>
        </p:txBody>
      </p:sp>
    </p:spTree>
    <p:extLst>
      <p:ext uri="{BB962C8B-B14F-4D97-AF65-F5344CB8AC3E}">
        <p14:creationId xmlns:p14="http://schemas.microsoft.com/office/powerpoint/2010/main" val="152467787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2" y="4"/>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4"/>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90" y="1879526"/>
            <a:ext cx="9185827" cy="4449838"/>
          </a:xfrm>
        </p:spPr>
        <p:txBody>
          <a:bodyPr>
            <a:normAutofit/>
          </a:bodyPr>
          <a:lstStyle>
            <a:lvl1pPr>
              <a:defRPr sz="1159"/>
            </a:lvl1pPr>
            <a:lvl2pPr>
              <a:defRPr sz="1159"/>
            </a:lvl2pPr>
            <a:lvl3pPr>
              <a:defRPr sz="1159"/>
            </a:lvl3pPr>
            <a:lvl4pPr>
              <a:defRPr sz="1159"/>
            </a:lvl4pPr>
            <a:lvl5pPr>
              <a:defRPr sz="1159"/>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7" y="6536161"/>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2" y="828002"/>
            <a:ext cx="9907200" cy="490867"/>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390">
              <a:spcAft>
                <a:spcPts val="965"/>
              </a:spcAft>
            </a:pPr>
            <a:r>
              <a:rPr kumimoji="1" lang="ja-JP" altLang="en-US"/>
              <a:t>マスター テキストの書式設定</a:t>
            </a:r>
          </a:p>
        </p:txBody>
      </p:sp>
    </p:spTree>
    <p:extLst>
      <p:ext uri="{BB962C8B-B14F-4D97-AF65-F5344CB8AC3E}">
        <p14:creationId xmlns:p14="http://schemas.microsoft.com/office/powerpoint/2010/main" val="12265276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a:xfrm>
            <a:off x="360086" y="1879526"/>
            <a:ext cx="9185828" cy="4449838"/>
          </a:xfrm>
        </p:spPr>
        <p:txBody>
          <a:bodyPr>
            <a:normAutofit/>
          </a:bodyPr>
          <a:lstStyle>
            <a:lvl1pPr>
              <a:defRPr sz="1159"/>
            </a:lvl1pPr>
            <a:lvl2pPr>
              <a:defRPr sz="1159"/>
            </a:lvl2pPr>
            <a:lvl3pPr>
              <a:defRPr sz="1159"/>
            </a:lvl3pPr>
            <a:lvl4pPr>
              <a:defRPr sz="1159"/>
            </a:lvl4pPr>
            <a:lvl5pPr>
              <a:defRPr sz="1159"/>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27416"/>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427">
              <a:spcAft>
                <a:spcPts val="965"/>
              </a:spcAft>
            </a:pPr>
            <a:r>
              <a:rPr kumimoji="1" lang="ja-JP" altLang="en-US"/>
              <a:t>マスター テキストの書式設定</a:t>
            </a:r>
          </a:p>
        </p:txBody>
      </p:sp>
    </p:spTree>
    <p:extLst>
      <p:ext uri="{BB962C8B-B14F-4D97-AF65-F5344CB8AC3E}">
        <p14:creationId xmlns:p14="http://schemas.microsoft.com/office/powerpoint/2010/main" val="36592273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96059421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9"/>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1" y="427036"/>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427">
              <a:spcAft>
                <a:spcPts val="965"/>
              </a:spcAft>
            </a:pPr>
            <a:r>
              <a:rPr kumimoji="1" lang="ja-JP" altLang="en-US"/>
              <a:t>マスター テキストの書式設定</a:t>
            </a:r>
          </a:p>
        </p:txBody>
      </p:sp>
    </p:spTree>
    <p:extLst>
      <p:ext uri="{BB962C8B-B14F-4D97-AF65-F5344CB8AC3E}">
        <p14:creationId xmlns:p14="http://schemas.microsoft.com/office/powerpoint/2010/main" val="191656714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24122790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159"/>
            </a:lvl1pPr>
            <a:lvl2pPr>
              <a:defRPr sz="1159"/>
            </a:lvl2pPr>
            <a:lvl3pPr>
              <a:defRPr sz="1159"/>
            </a:lvl3pPr>
            <a:lvl4pPr>
              <a:defRPr sz="1159"/>
            </a:lvl4pPr>
            <a:lvl5pPr>
              <a:defRPr sz="1159"/>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4" y="6536160"/>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1" y="427036"/>
            <a:ext cx="2228850" cy="365125"/>
          </a:xfrm>
        </p:spPr>
        <p:txBody>
          <a:bodyPr/>
          <a:lstStyle/>
          <a:p>
            <a:endParaRPr lang="en-US" dirty="0"/>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427">
              <a:spcAft>
                <a:spcPts val="965"/>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411955490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2"/>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2"/>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1" y="427036"/>
            <a:ext cx="2228850" cy="365125"/>
          </a:xfrm>
        </p:spPr>
        <p:txBody>
          <a:bodyPr/>
          <a:lstStyle/>
          <a:p>
            <a:endParaRPr lang="en-US" dirty="0"/>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255" kern="900" spc="67" smtClean="0">
                <a:solidFill>
                  <a:schemeClr val="tx1"/>
                </a:solidFill>
              </a:defRPr>
            </a:lvl1pPr>
            <a:lvl2pPr>
              <a:defRPr lang="ja-JP" altLang="en-US" sz="1738" smtClean="0">
                <a:solidFill>
                  <a:schemeClr val="tx1"/>
                </a:solidFill>
                <a:latin typeface="+mn-lt"/>
                <a:ea typeface="+mn-ea"/>
              </a:defRPr>
            </a:lvl2pPr>
            <a:lvl3pPr>
              <a:defRPr lang="ja-JP" altLang="en-US" sz="1738" smtClean="0">
                <a:solidFill>
                  <a:schemeClr val="tx1"/>
                </a:solidFill>
                <a:latin typeface="+mn-lt"/>
                <a:ea typeface="+mn-ea"/>
              </a:defRPr>
            </a:lvl3pPr>
            <a:lvl4pPr>
              <a:defRPr lang="ja-JP" altLang="en-US" sz="1738" smtClean="0">
                <a:solidFill>
                  <a:schemeClr val="tx1"/>
                </a:solidFill>
                <a:latin typeface="+mn-lt"/>
                <a:ea typeface="+mn-ea"/>
              </a:defRPr>
            </a:lvl4pPr>
            <a:lvl5pPr>
              <a:defRPr lang="ja-JP" altLang="en-US" sz="1738">
                <a:solidFill>
                  <a:schemeClr val="tx1"/>
                </a:solidFill>
                <a:latin typeface="+mn-lt"/>
                <a:ea typeface="+mn-ea"/>
              </a:defRPr>
            </a:lvl5pPr>
          </a:lstStyle>
          <a:p>
            <a:pPr marL="0" lvl="0" defTabSz="441427">
              <a:spcAft>
                <a:spcPts val="965"/>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07999843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418954831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170165" rIns="315316" bIns="170165" rtlCol="0" anchor="ctr"/>
          <a:lstStyle/>
          <a:p>
            <a:pPr>
              <a:lnSpc>
                <a:spcPct val="130000"/>
              </a:lnSpc>
              <a:spcAft>
                <a:spcPts val="1051"/>
              </a:spcAft>
            </a:pPr>
            <a:endParaRPr kumimoji="1" lang="ja-JP" altLang="en-US" sz="1159" kern="900" spc="67">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86478"/>
            <a:ext cx="3913874" cy="320472"/>
          </a:xfrm>
        </p:spPr>
        <p:txBody>
          <a:bodyPr wrap="square" lIns="0" tIns="0" rIns="0" bIns="0" anchor="b">
            <a:spAutoFit/>
          </a:bodyPr>
          <a:lstStyle>
            <a:lvl1pPr marL="0" indent="0">
              <a:spcAft>
                <a:spcPts val="386"/>
              </a:spcAft>
              <a:buNone/>
              <a:defRPr lang="ja-JP" altLang="en-US" sz="1641" spc="145" smtClean="0">
                <a:solidFill>
                  <a:schemeClr val="bg1"/>
                </a:solidFill>
              </a:defRPr>
            </a:lvl1pPr>
            <a:lvl2pPr marL="220713" indent="0">
              <a:spcAft>
                <a:spcPts val="386"/>
              </a:spcAft>
              <a:buNone/>
              <a:defRPr lang="ja-JP" altLang="en-US" sz="1738" smtClean="0">
                <a:latin typeface="+mn-lt"/>
                <a:ea typeface="+mn-ea"/>
              </a:defRPr>
            </a:lvl2pPr>
            <a:lvl3pPr marL="662140" indent="0">
              <a:spcAft>
                <a:spcPts val="386"/>
              </a:spcAft>
              <a:buNone/>
              <a:defRPr lang="ja-JP" altLang="en-US" sz="1738" smtClean="0">
                <a:latin typeface="+mn-lt"/>
                <a:ea typeface="+mn-ea"/>
              </a:defRPr>
            </a:lvl3pPr>
            <a:lvl4pPr marL="1103567" indent="0">
              <a:spcAft>
                <a:spcPts val="386"/>
              </a:spcAft>
              <a:buNone/>
              <a:defRPr lang="ja-JP" altLang="en-US" sz="1738" smtClean="0">
                <a:latin typeface="+mn-lt"/>
                <a:ea typeface="+mn-ea"/>
              </a:defRPr>
            </a:lvl4pPr>
            <a:lvl5pPr marL="1544993" indent="0">
              <a:spcAft>
                <a:spcPts val="386"/>
              </a:spcAft>
              <a:buNone/>
              <a:defRPr lang="ja-JP" altLang="en-US" sz="1738">
                <a:latin typeface="+mn-lt"/>
                <a:ea typeface="+mn-ea"/>
              </a:defRPr>
            </a:lvl5pPr>
          </a:lstStyle>
          <a:p>
            <a:pPr marL="0" lvl="0" defTabSz="441427"/>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102098" tIns="0" rIns="102098"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352" dirty="0">
                <a:solidFill>
                  <a:schemeClr val="bg1"/>
                </a:solidFill>
                <a:latin typeface="Meiryo" panose="020B0604030504040204" pitchFamily="34" charset="-128"/>
                <a:ea typeface="Meiryo" panose="020B0604030504040204" pitchFamily="34" charset="-128"/>
              </a:rPr>
              <a:t>2021</a:t>
            </a:r>
            <a:r>
              <a:rPr lang="ja-JP" altLang="en-US" sz="1352">
                <a:solidFill>
                  <a:schemeClr val="bg1"/>
                </a:solidFill>
                <a:latin typeface="Meiryo" panose="020B0604030504040204" pitchFamily="34" charset="-128"/>
                <a:ea typeface="Meiryo" panose="020B0604030504040204" pitchFamily="34" charset="-128"/>
              </a:rPr>
              <a:t>年</a:t>
            </a:r>
            <a:r>
              <a:rPr lang="en-US" altLang="ja-JP" sz="1352" dirty="0">
                <a:solidFill>
                  <a:schemeClr val="bg1"/>
                </a:solidFill>
                <a:latin typeface="Meiryo" panose="020B0604030504040204" pitchFamily="34" charset="-128"/>
                <a:ea typeface="Meiryo" panose="020B0604030504040204" pitchFamily="34" charset="-128"/>
              </a:rPr>
              <a:t>4</a:t>
            </a:r>
            <a:r>
              <a:rPr lang="ja-JP" altLang="en-US" sz="1352">
                <a:solidFill>
                  <a:schemeClr val="bg1"/>
                </a:solidFill>
                <a:latin typeface="Meiryo" panose="020B0604030504040204" pitchFamily="34" charset="-128"/>
                <a:ea typeface="Meiryo" panose="020B0604030504040204" pitchFamily="34" charset="-128"/>
              </a:rPr>
              <a:t>月</a:t>
            </a:r>
            <a:r>
              <a:rPr lang="en-US" altLang="ja-JP" sz="1352" dirty="0">
                <a:solidFill>
                  <a:schemeClr val="bg1"/>
                </a:solidFill>
                <a:latin typeface="Meiryo" panose="020B0604030504040204" pitchFamily="34" charset="-128"/>
                <a:ea typeface="Meiryo" panose="020B0604030504040204" pitchFamily="34" charset="-128"/>
              </a:rPr>
              <a:t>1</a:t>
            </a:r>
            <a:r>
              <a:rPr lang="ja-JP" altLang="en-US" sz="1352">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20" y="4878178"/>
            <a:ext cx="2228850" cy="365125"/>
          </a:xfrm>
        </p:spPr>
        <p:txBody>
          <a:bodyPr/>
          <a:lstStyle>
            <a:lvl1pPr algn="l">
              <a:defRPr/>
            </a:lvl1pPr>
          </a:lstStyle>
          <a:p>
            <a:endParaRPr lang="en-US" dirty="0"/>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4" y="6469298"/>
            <a:ext cx="3757975" cy="263263"/>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2"/>
            <a:ext cx="9897010" cy="1904457"/>
          </a:xfrm>
        </p:spPr>
        <p:txBody>
          <a:bodyPr lIns="288000" tIns="180000" rIns="360000" bIns="72000" anchor="b"/>
          <a:lstStyle>
            <a:lvl1pPr>
              <a:defRPr sz="2317">
                <a:solidFill>
                  <a:schemeClr val="tx1"/>
                </a:solidFill>
              </a:defRPr>
            </a:lvl1pPr>
          </a:lstStyle>
          <a:p>
            <a:r>
              <a:rPr kumimoji="1" lang="ja-JP" altLang="en-US"/>
              <a:t>マスター タイトルの書式設定</a:t>
            </a:r>
            <a:endParaRPr kumimoji="1" lang="ja-JP" altLang="en-US" dirty="0"/>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6" y="3901925"/>
            <a:ext cx="9924453" cy="412805"/>
          </a:xfrm>
        </p:spPr>
        <p:txBody>
          <a:bodyPr wrap="square" lIns="288000">
            <a:spAutoFit/>
          </a:bodyPr>
          <a:lstStyle>
            <a:lvl1pPr marL="0" indent="0">
              <a:buNone/>
              <a:defRPr lang="ja-JP" altLang="en-US" sz="1641" spc="145" smtClean="0">
                <a:solidFill>
                  <a:schemeClr val="bg1"/>
                </a:solidFill>
              </a:defRPr>
            </a:lvl1pPr>
            <a:lvl2pPr marL="220713" indent="0">
              <a:buNone/>
              <a:defRPr lang="ja-JP" altLang="en-US" sz="1641" smtClean="0">
                <a:solidFill>
                  <a:schemeClr val="bg1"/>
                </a:solidFill>
                <a:latin typeface="+mn-lt"/>
                <a:ea typeface="+mn-ea"/>
              </a:defRPr>
            </a:lvl2pPr>
            <a:lvl3pPr marL="662140" indent="0">
              <a:buNone/>
              <a:defRPr lang="ja-JP" altLang="en-US" sz="1641" smtClean="0">
                <a:solidFill>
                  <a:schemeClr val="bg1"/>
                </a:solidFill>
                <a:latin typeface="+mn-lt"/>
                <a:ea typeface="+mn-ea"/>
              </a:defRPr>
            </a:lvl3pPr>
            <a:lvl4pPr marL="1103567" indent="0">
              <a:buNone/>
              <a:defRPr lang="ja-JP" altLang="en-US" sz="1641" smtClean="0">
                <a:solidFill>
                  <a:schemeClr val="bg1"/>
                </a:solidFill>
                <a:latin typeface="+mn-lt"/>
                <a:ea typeface="+mn-ea"/>
              </a:defRPr>
            </a:lvl4pPr>
            <a:lvl5pPr marL="1544993" indent="0">
              <a:buNone/>
              <a:defRPr lang="ja-JP" altLang="en-US" sz="1641">
                <a:solidFill>
                  <a:schemeClr val="bg1"/>
                </a:solidFill>
                <a:latin typeface="+mn-lt"/>
                <a:ea typeface="+mn-ea"/>
              </a:defRPr>
            </a:lvl5pPr>
          </a:lstStyle>
          <a:p>
            <a:pPr marL="0" lvl="0" defTabSz="441427"/>
            <a:r>
              <a:rPr kumimoji="1" lang="ja-JP" altLang="en-US"/>
              <a:t>マスター テキストの書式設定</a:t>
            </a:r>
          </a:p>
        </p:txBody>
      </p:sp>
      <p:grpSp>
        <p:nvGrpSpPr>
          <p:cNvPr id="99" name="グループ化 98"/>
          <p:cNvGrpSpPr/>
          <p:nvPr userDrawn="1"/>
        </p:nvGrpSpPr>
        <p:grpSpPr>
          <a:xfrm>
            <a:off x="5638801" y="6379735"/>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grpSp>
      <p:pic>
        <p:nvPicPr>
          <p:cNvPr id="2" name="図 1"/>
          <p:cNvPicPr>
            <a:picLocks noChangeAspect="1"/>
          </p:cNvPicPr>
          <p:nvPr userDrawn="1"/>
        </p:nvPicPr>
        <p:blipFill>
          <a:blip r:embed="rId2"/>
          <a:stretch>
            <a:fillRect/>
          </a:stretch>
        </p:blipFill>
        <p:spPr>
          <a:xfrm>
            <a:off x="5477173" y="317903"/>
            <a:ext cx="4017612" cy="585267"/>
          </a:xfrm>
          <a:prstGeom prst="rect">
            <a:avLst/>
          </a:prstGeom>
        </p:spPr>
      </p:pic>
    </p:spTree>
    <p:extLst>
      <p:ext uri="{BB962C8B-B14F-4D97-AF65-F5344CB8AC3E}">
        <p14:creationId xmlns:p14="http://schemas.microsoft.com/office/powerpoint/2010/main" val="293284173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7" y="3029"/>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78063" tIns="170165" rIns="315316" bIns="170165" rtlCol="0" anchor="ctr"/>
          <a:lstStyle/>
          <a:p>
            <a:pPr>
              <a:lnSpc>
                <a:spcPct val="130000"/>
              </a:lnSpc>
              <a:spcAft>
                <a:spcPts val="1051"/>
              </a:spcAft>
            </a:pPr>
            <a:endParaRPr kumimoji="1" lang="ja-JP" altLang="en-US" sz="1159" kern="900" spc="67">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1" y="4042659"/>
            <a:ext cx="7534810" cy="393954"/>
          </a:xfrm>
        </p:spPr>
        <p:txBody>
          <a:bodyPr wrap="square" lIns="288000">
            <a:spAutoFit/>
          </a:bodyPr>
          <a:lstStyle>
            <a:lvl1pPr marL="0" indent="0">
              <a:spcAft>
                <a:spcPts val="386"/>
              </a:spcAft>
              <a:buNone/>
              <a:defRPr lang="ja-JP" altLang="en-US" sz="1545" spc="145" smtClean="0">
                <a:solidFill>
                  <a:schemeClr val="tx1"/>
                </a:solidFill>
              </a:defRPr>
            </a:lvl1pPr>
            <a:lvl2pPr marL="220713" indent="0">
              <a:spcAft>
                <a:spcPts val="386"/>
              </a:spcAft>
              <a:buNone/>
              <a:defRPr lang="ja-JP" altLang="en-US" sz="1545" smtClean="0">
                <a:solidFill>
                  <a:schemeClr val="tx1"/>
                </a:solidFill>
                <a:latin typeface="+mn-lt"/>
                <a:ea typeface="+mn-ea"/>
              </a:defRPr>
            </a:lvl2pPr>
            <a:lvl3pPr marL="662140" indent="0">
              <a:spcAft>
                <a:spcPts val="386"/>
              </a:spcAft>
              <a:buNone/>
              <a:defRPr lang="ja-JP" altLang="en-US" sz="1545" smtClean="0">
                <a:solidFill>
                  <a:schemeClr val="tx1"/>
                </a:solidFill>
                <a:latin typeface="+mn-lt"/>
                <a:ea typeface="+mn-ea"/>
              </a:defRPr>
            </a:lvl3pPr>
            <a:lvl4pPr marL="1103567" indent="0">
              <a:spcAft>
                <a:spcPts val="386"/>
              </a:spcAft>
              <a:buNone/>
              <a:defRPr lang="ja-JP" altLang="en-US" sz="1545" smtClean="0">
                <a:solidFill>
                  <a:schemeClr val="tx1"/>
                </a:solidFill>
                <a:latin typeface="+mn-lt"/>
                <a:ea typeface="+mn-ea"/>
              </a:defRPr>
            </a:lvl4pPr>
            <a:lvl5pPr marL="1544993" indent="0">
              <a:spcAft>
                <a:spcPts val="386"/>
              </a:spcAft>
              <a:buNone/>
              <a:defRPr lang="ja-JP" altLang="en-US" sz="1545">
                <a:solidFill>
                  <a:schemeClr val="tx1"/>
                </a:solidFill>
                <a:latin typeface="+mn-lt"/>
                <a:ea typeface="+mn-ea"/>
              </a:defRPr>
            </a:lvl5pPr>
          </a:lstStyle>
          <a:p>
            <a:pPr marL="0" lvl="0" defTabSz="441427"/>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5" y="2838998"/>
            <a:ext cx="2291003" cy="318273"/>
          </a:xfrm>
          <a:prstGeom prst="rect">
            <a:avLst/>
          </a:prstGeom>
          <a:noFill/>
          <a:ln>
            <a:noFill/>
          </a:ln>
        </p:spPr>
        <p:txBody>
          <a:bodyPr wrap="none" lIns="102098" tIns="0" rIns="102098"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352" dirty="0">
                <a:solidFill>
                  <a:schemeClr val="bg1"/>
                </a:solidFill>
                <a:latin typeface="Meiryo" panose="020B0604030504040204" pitchFamily="34" charset="-128"/>
                <a:ea typeface="Meiryo" panose="020B0604030504040204" pitchFamily="34" charset="-128"/>
              </a:rPr>
              <a:t>2021</a:t>
            </a:r>
            <a:r>
              <a:rPr lang="ja-JP" altLang="en-US" sz="1352">
                <a:solidFill>
                  <a:schemeClr val="bg1"/>
                </a:solidFill>
                <a:latin typeface="Meiryo" panose="020B0604030504040204" pitchFamily="34" charset="-128"/>
                <a:ea typeface="Meiryo" panose="020B0604030504040204" pitchFamily="34" charset="-128"/>
              </a:rPr>
              <a:t>年</a:t>
            </a:r>
            <a:r>
              <a:rPr lang="en-US" altLang="ja-JP" sz="1352" dirty="0">
                <a:solidFill>
                  <a:schemeClr val="bg1"/>
                </a:solidFill>
                <a:latin typeface="Meiryo" panose="020B0604030504040204" pitchFamily="34" charset="-128"/>
                <a:ea typeface="Meiryo" panose="020B0604030504040204" pitchFamily="34" charset="-128"/>
              </a:rPr>
              <a:t>4</a:t>
            </a:r>
            <a:r>
              <a:rPr lang="ja-JP" altLang="en-US" sz="1352">
                <a:solidFill>
                  <a:schemeClr val="bg1"/>
                </a:solidFill>
                <a:latin typeface="Meiryo" panose="020B0604030504040204" pitchFamily="34" charset="-128"/>
                <a:ea typeface="Meiryo" panose="020B0604030504040204" pitchFamily="34" charset="-128"/>
              </a:rPr>
              <a:t>月</a:t>
            </a:r>
            <a:r>
              <a:rPr lang="en-US" altLang="ja-JP" sz="1352" dirty="0">
                <a:solidFill>
                  <a:schemeClr val="bg1"/>
                </a:solidFill>
                <a:latin typeface="Meiryo" panose="020B0604030504040204" pitchFamily="34" charset="-128"/>
                <a:ea typeface="Meiryo" panose="020B0604030504040204" pitchFamily="34" charset="-128"/>
              </a:rPr>
              <a:t>1</a:t>
            </a:r>
            <a:r>
              <a:rPr lang="ja-JP" altLang="en-US" sz="1352">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1" y="6379367"/>
            <a:ext cx="3757975" cy="263263"/>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1" y="1447802"/>
            <a:ext cx="7534810" cy="2304191"/>
          </a:xfrm>
        </p:spPr>
        <p:txBody>
          <a:bodyPr lIns="288000" tIns="180000" rIns="360000" bIns="72000" anchor="b"/>
          <a:lstStyle>
            <a:lvl1pPr>
              <a:defRPr sz="2317">
                <a:solidFill>
                  <a:schemeClr val="tx1"/>
                </a:solidFill>
              </a:defRPr>
            </a:lvl1pPr>
          </a:lstStyle>
          <a:p>
            <a:r>
              <a:rPr kumimoji="1" lang="ja-JP" altLang="en-US"/>
              <a:t>マスター タイトルの書式設定</a:t>
            </a:r>
            <a:endParaRPr kumimoji="1" lang="ja-JP" altLang="en-US" dirty="0"/>
          </a:p>
        </p:txBody>
      </p:sp>
      <p:grpSp>
        <p:nvGrpSpPr>
          <p:cNvPr id="89" name="グループ化 88"/>
          <p:cNvGrpSpPr/>
          <p:nvPr userDrawn="1"/>
        </p:nvGrpSpPr>
        <p:grpSpPr>
          <a:xfrm rot="16200000">
            <a:off x="-1117606" y="1574808"/>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grpSp>
      <p:pic>
        <p:nvPicPr>
          <p:cNvPr id="3" name="図 2"/>
          <p:cNvPicPr>
            <a:picLocks noChangeAspect="1"/>
          </p:cNvPicPr>
          <p:nvPr userDrawn="1"/>
        </p:nvPicPr>
        <p:blipFill>
          <a:blip r:embed="rId2"/>
          <a:stretch>
            <a:fillRect/>
          </a:stretch>
        </p:blipFill>
        <p:spPr>
          <a:xfrm>
            <a:off x="8505090" y="5715002"/>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8"/>
            <a:ext cx="3810330" cy="176799"/>
          </a:xfrm>
          <a:prstGeom prst="rect">
            <a:avLst/>
          </a:prstGeom>
        </p:spPr>
      </p:pic>
    </p:spTree>
    <p:extLst>
      <p:ext uri="{BB962C8B-B14F-4D97-AF65-F5344CB8AC3E}">
        <p14:creationId xmlns:p14="http://schemas.microsoft.com/office/powerpoint/2010/main" val="280574332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170165" rIns="315316" bIns="170165" rtlCol="0" anchor="ctr"/>
          <a:lstStyle/>
          <a:p>
            <a:pPr>
              <a:lnSpc>
                <a:spcPct val="130000"/>
              </a:lnSpc>
              <a:spcAft>
                <a:spcPts val="1051"/>
              </a:spcAft>
            </a:pPr>
            <a:endParaRPr kumimoji="1" lang="ja-JP" altLang="en-US" sz="1159" kern="900" spc="67">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269541"/>
            <a:ext cx="4283480" cy="2776273"/>
          </a:xfrm>
        </p:spPr>
        <p:txBody>
          <a:bodyPr wrap="none" anchor="ctr">
            <a:spAutoFit/>
          </a:bodyPr>
          <a:lstStyle>
            <a:lvl1pPr>
              <a:defRPr lang="ja-JP" altLang="en-US" sz="1931" spc="263" smtClean="0"/>
            </a:lvl1pPr>
            <a:lvl2pPr>
              <a:defRPr lang="ja-JP" altLang="en-US" sz="1738" smtClean="0">
                <a:latin typeface="+mn-lt"/>
                <a:ea typeface="+mn-ea"/>
              </a:defRPr>
            </a:lvl2pPr>
            <a:lvl3pPr>
              <a:defRPr lang="ja-JP" altLang="en-US" sz="1738" smtClean="0">
                <a:latin typeface="+mn-lt"/>
                <a:ea typeface="+mn-ea"/>
              </a:defRPr>
            </a:lvl3pPr>
            <a:lvl4pPr>
              <a:defRPr lang="ja-JP" altLang="en-US" sz="1738" smtClean="0">
                <a:latin typeface="+mn-lt"/>
                <a:ea typeface="+mn-ea"/>
              </a:defRPr>
            </a:lvl4pPr>
            <a:lvl5pPr>
              <a:defRPr lang="ja-JP" altLang="en-US" sz="1738">
                <a:latin typeface="+mn-lt"/>
                <a:ea typeface="+mn-ea"/>
              </a:defRPr>
            </a:lvl5pPr>
          </a:lstStyle>
          <a:p>
            <a:pPr marL="331070" lvl="0" indent="-331070" defTabSz="441427">
              <a:lnSpc>
                <a:spcPct val="150000"/>
              </a:lnSpc>
              <a:buFont typeface="+mj-lt"/>
              <a:buAutoNum type="arabicPeriod"/>
            </a:pPr>
            <a:r>
              <a:rPr kumimoji="1" lang="ja-JP" altLang="en-US"/>
              <a:t>マスター テキストの書式設定</a:t>
            </a:r>
          </a:p>
          <a:p>
            <a:pPr marL="331070" lvl="1" indent="-331070" defTabSz="441427">
              <a:lnSpc>
                <a:spcPct val="150000"/>
              </a:lnSpc>
              <a:buFont typeface="+mj-lt"/>
              <a:buAutoNum type="arabicPeriod"/>
            </a:pPr>
            <a:r>
              <a:rPr kumimoji="1" lang="ja-JP" altLang="en-US"/>
              <a:t>第 </a:t>
            </a:r>
            <a:r>
              <a:rPr kumimoji="1" lang="en-US" altLang="ja-JP"/>
              <a:t>2 </a:t>
            </a:r>
            <a:r>
              <a:rPr kumimoji="1" lang="ja-JP" altLang="en-US"/>
              <a:t>レベル</a:t>
            </a:r>
          </a:p>
          <a:p>
            <a:pPr marL="331070" lvl="2" indent="-331070" defTabSz="441427">
              <a:lnSpc>
                <a:spcPct val="150000"/>
              </a:lnSpc>
              <a:buFont typeface="+mj-lt"/>
              <a:buAutoNum type="arabicPeriod"/>
            </a:pPr>
            <a:r>
              <a:rPr kumimoji="1" lang="ja-JP" altLang="en-US"/>
              <a:t>第 </a:t>
            </a:r>
            <a:r>
              <a:rPr kumimoji="1" lang="en-US" altLang="ja-JP"/>
              <a:t>3 </a:t>
            </a:r>
            <a:r>
              <a:rPr kumimoji="1" lang="ja-JP" altLang="en-US"/>
              <a:t>レベル</a:t>
            </a:r>
          </a:p>
          <a:p>
            <a:pPr marL="331070" lvl="3" indent="-331070" defTabSz="441427">
              <a:lnSpc>
                <a:spcPct val="150000"/>
              </a:lnSpc>
              <a:buFont typeface="+mj-lt"/>
              <a:buAutoNum type="arabicPeriod"/>
            </a:pPr>
            <a:r>
              <a:rPr kumimoji="1" lang="ja-JP" altLang="en-US"/>
              <a:t>第 </a:t>
            </a:r>
            <a:r>
              <a:rPr kumimoji="1" lang="en-US" altLang="ja-JP"/>
              <a:t>4 </a:t>
            </a:r>
            <a:r>
              <a:rPr kumimoji="1" lang="ja-JP" altLang="en-US"/>
              <a:t>レベル</a:t>
            </a:r>
          </a:p>
          <a:p>
            <a:pPr marL="331070" lvl="4" indent="-331070" defTabSz="441427">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grpSp>
        <p:nvGrpSpPr>
          <p:cNvPr id="153" name="グループ化 152"/>
          <p:cNvGrpSpPr/>
          <p:nvPr userDrawn="1"/>
        </p:nvGrpSpPr>
        <p:grpSpPr>
          <a:xfrm rot="16200000">
            <a:off x="-1117606" y="1574808"/>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90" y="5715002"/>
            <a:ext cx="1176630" cy="1005927"/>
          </a:xfrm>
          <a:prstGeom prst="rect">
            <a:avLst/>
          </a:prstGeom>
        </p:spPr>
      </p:pic>
    </p:spTree>
    <p:extLst>
      <p:ext uri="{BB962C8B-B14F-4D97-AF65-F5344CB8AC3E}">
        <p14:creationId xmlns:p14="http://schemas.microsoft.com/office/powerpoint/2010/main" val="185054093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170165" rIns="315316" bIns="170165" rtlCol="0" anchor="ctr"/>
          <a:lstStyle/>
          <a:p>
            <a:pPr>
              <a:lnSpc>
                <a:spcPct val="130000"/>
              </a:lnSpc>
              <a:spcAft>
                <a:spcPts val="1051"/>
              </a:spcAft>
            </a:pPr>
            <a:endParaRPr kumimoji="1" lang="ja-JP" altLang="en-US" sz="1159" kern="900" spc="67">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269541"/>
            <a:ext cx="4283480" cy="2776273"/>
          </a:xfrm>
        </p:spPr>
        <p:txBody>
          <a:bodyPr wrap="none" anchor="ctr">
            <a:spAutoFit/>
          </a:bodyPr>
          <a:lstStyle>
            <a:lvl1pPr>
              <a:defRPr lang="ja-JP" altLang="en-US" sz="1931" spc="263" smtClean="0"/>
            </a:lvl1pPr>
            <a:lvl2pPr>
              <a:defRPr lang="ja-JP" altLang="en-US" sz="1738" smtClean="0">
                <a:latin typeface="+mn-lt"/>
                <a:ea typeface="+mn-ea"/>
              </a:defRPr>
            </a:lvl2pPr>
            <a:lvl3pPr>
              <a:defRPr lang="ja-JP" altLang="en-US" sz="1738" smtClean="0">
                <a:latin typeface="+mn-lt"/>
                <a:ea typeface="+mn-ea"/>
              </a:defRPr>
            </a:lvl3pPr>
            <a:lvl4pPr>
              <a:defRPr lang="ja-JP" altLang="en-US" sz="1738" smtClean="0">
                <a:latin typeface="+mn-lt"/>
                <a:ea typeface="+mn-ea"/>
              </a:defRPr>
            </a:lvl4pPr>
            <a:lvl5pPr>
              <a:defRPr lang="ja-JP" altLang="en-US" sz="1738">
                <a:latin typeface="+mn-lt"/>
                <a:ea typeface="+mn-ea"/>
              </a:defRPr>
            </a:lvl5pPr>
          </a:lstStyle>
          <a:p>
            <a:pPr marL="331070" lvl="0" indent="-331070" defTabSz="441427">
              <a:lnSpc>
                <a:spcPct val="150000"/>
              </a:lnSpc>
              <a:buFont typeface="+mj-lt"/>
              <a:buAutoNum type="arabicPeriod"/>
            </a:pPr>
            <a:r>
              <a:rPr kumimoji="1" lang="ja-JP" altLang="en-US"/>
              <a:t>マスター テキストの書式設定</a:t>
            </a:r>
          </a:p>
          <a:p>
            <a:pPr marL="331070" lvl="1" indent="-331070" defTabSz="441427">
              <a:lnSpc>
                <a:spcPct val="150000"/>
              </a:lnSpc>
              <a:buFont typeface="+mj-lt"/>
              <a:buAutoNum type="arabicPeriod"/>
            </a:pPr>
            <a:r>
              <a:rPr kumimoji="1" lang="ja-JP" altLang="en-US"/>
              <a:t>第 </a:t>
            </a:r>
            <a:r>
              <a:rPr kumimoji="1" lang="en-US" altLang="ja-JP"/>
              <a:t>2 </a:t>
            </a:r>
            <a:r>
              <a:rPr kumimoji="1" lang="ja-JP" altLang="en-US"/>
              <a:t>レベル</a:t>
            </a:r>
          </a:p>
          <a:p>
            <a:pPr marL="331070" lvl="2" indent="-331070" defTabSz="441427">
              <a:lnSpc>
                <a:spcPct val="150000"/>
              </a:lnSpc>
              <a:buFont typeface="+mj-lt"/>
              <a:buAutoNum type="arabicPeriod"/>
            </a:pPr>
            <a:r>
              <a:rPr kumimoji="1" lang="ja-JP" altLang="en-US"/>
              <a:t>第 </a:t>
            </a:r>
            <a:r>
              <a:rPr kumimoji="1" lang="en-US" altLang="ja-JP"/>
              <a:t>3 </a:t>
            </a:r>
            <a:r>
              <a:rPr kumimoji="1" lang="ja-JP" altLang="en-US"/>
              <a:t>レベル</a:t>
            </a:r>
          </a:p>
          <a:p>
            <a:pPr marL="331070" lvl="3" indent="-331070" defTabSz="441427">
              <a:lnSpc>
                <a:spcPct val="150000"/>
              </a:lnSpc>
              <a:buFont typeface="+mj-lt"/>
              <a:buAutoNum type="arabicPeriod"/>
            </a:pPr>
            <a:r>
              <a:rPr kumimoji="1" lang="ja-JP" altLang="en-US"/>
              <a:t>第 </a:t>
            </a:r>
            <a:r>
              <a:rPr kumimoji="1" lang="en-US" altLang="ja-JP"/>
              <a:t>4 </a:t>
            </a:r>
            <a:r>
              <a:rPr kumimoji="1" lang="ja-JP" altLang="en-US"/>
              <a:t>レベル</a:t>
            </a:r>
          </a:p>
          <a:p>
            <a:pPr marL="331070" lvl="4" indent="-331070" defTabSz="441427">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pic>
        <p:nvPicPr>
          <p:cNvPr id="2" name="図 1"/>
          <p:cNvPicPr>
            <a:picLocks noChangeAspect="1"/>
          </p:cNvPicPr>
          <p:nvPr userDrawn="1"/>
        </p:nvPicPr>
        <p:blipFill>
          <a:blip r:embed="rId2"/>
          <a:stretch>
            <a:fillRect/>
          </a:stretch>
        </p:blipFill>
        <p:spPr>
          <a:xfrm>
            <a:off x="8505090" y="5715002"/>
            <a:ext cx="1176630" cy="1005927"/>
          </a:xfrm>
          <a:prstGeom prst="rect">
            <a:avLst/>
          </a:prstGeom>
        </p:spPr>
      </p:pic>
    </p:spTree>
    <p:extLst>
      <p:ext uri="{BB962C8B-B14F-4D97-AF65-F5344CB8AC3E}">
        <p14:creationId xmlns:p14="http://schemas.microsoft.com/office/powerpoint/2010/main" val="28878115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9"/>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0"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315316" rIns="315316" bIns="126127"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751" b="1" spc="263" dirty="0">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1"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47579" tIns="170165" rIns="315316" bIns="170165" rtlCol="0" anchor="ctr"/>
          <a:lstStyle/>
          <a:p>
            <a:pPr>
              <a:lnSpc>
                <a:spcPct val="130000"/>
              </a:lnSpc>
              <a:spcAft>
                <a:spcPts val="1051"/>
              </a:spcAft>
            </a:pPr>
            <a:endParaRPr kumimoji="1" lang="ja-JP" altLang="en-US" sz="1159" kern="900" spc="67">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269541"/>
            <a:ext cx="4283480" cy="2776273"/>
          </a:xfrm>
        </p:spPr>
        <p:txBody>
          <a:bodyPr wrap="none" anchor="ctr">
            <a:spAutoFit/>
          </a:bodyPr>
          <a:lstStyle>
            <a:lvl1pPr>
              <a:defRPr lang="ja-JP" altLang="en-US" sz="1931" spc="263" smtClean="0"/>
            </a:lvl1pPr>
            <a:lvl2pPr>
              <a:defRPr lang="ja-JP" altLang="en-US" sz="1738" smtClean="0">
                <a:latin typeface="+mn-lt"/>
                <a:ea typeface="+mn-ea"/>
              </a:defRPr>
            </a:lvl2pPr>
            <a:lvl3pPr>
              <a:defRPr lang="ja-JP" altLang="en-US" sz="1738" smtClean="0">
                <a:latin typeface="+mn-lt"/>
                <a:ea typeface="+mn-ea"/>
              </a:defRPr>
            </a:lvl3pPr>
            <a:lvl4pPr>
              <a:defRPr lang="ja-JP" altLang="en-US" sz="1738" smtClean="0">
                <a:latin typeface="+mn-lt"/>
                <a:ea typeface="+mn-ea"/>
              </a:defRPr>
            </a:lvl4pPr>
            <a:lvl5pPr>
              <a:defRPr lang="ja-JP" altLang="en-US" sz="1738">
                <a:latin typeface="+mn-lt"/>
                <a:ea typeface="+mn-ea"/>
              </a:defRPr>
            </a:lvl5pPr>
          </a:lstStyle>
          <a:p>
            <a:pPr marL="331070" lvl="0" indent="-331070" defTabSz="441427">
              <a:lnSpc>
                <a:spcPct val="150000"/>
              </a:lnSpc>
              <a:buFont typeface="+mj-lt"/>
              <a:buAutoNum type="arabicPeriod"/>
            </a:pPr>
            <a:r>
              <a:rPr kumimoji="1" lang="ja-JP" altLang="en-US"/>
              <a:t>マスター テキストの書式設定</a:t>
            </a:r>
          </a:p>
          <a:p>
            <a:pPr marL="331070" lvl="1" indent="-331070" defTabSz="441427">
              <a:lnSpc>
                <a:spcPct val="150000"/>
              </a:lnSpc>
              <a:buFont typeface="+mj-lt"/>
              <a:buAutoNum type="arabicPeriod"/>
            </a:pPr>
            <a:r>
              <a:rPr kumimoji="1" lang="ja-JP" altLang="en-US"/>
              <a:t>第 </a:t>
            </a:r>
            <a:r>
              <a:rPr kumimoji="1" lang="en-US" altLang="ja-JP"/>
              <a:t>2 </a:t>
            </a:r>
            <a:r>
              <a:rPr kumimoji="1" lang="ja-JP" altLang="en-US"/>
              <a:t>レベル</a:t>
            </a:r>
          </a:p>
          <a:p>
            <a:pPr marL="331070" lvl="2" indent="-331070" defTabSz="441427">
              <a:lnSpc>
                <a:spcPct val="150000"/>
              </a:lnSpc>
              <a:buFont typeface="+mj-lt"/>
              <a:buAutoNum type="arabicPeriod"/>
            </a:pPr>
            <a:r>
              <a:rPr kumimoji="1" lang="ja-JP" altLang="en-US"/>
              <a:t>第 </a:t>
            </a:r>
            <a:r>
              <a:rPr kumimoji="1" lang="en-US" altLang="ja-JP"/>
              <a:t>3 </a:t>
            </a:r>
            <a:r>
              <a:rPr kumimoji="1" lang="ja-JP" altLang="en-US"/>
              <a:t>レベル</a:t>
            </a:r>
          </a:p>
          <a:p>
            <a:pPr marL="331070" lvl="3" indent="-331070" defTabSz="441427">
              <a:lnSpc>
                <a:spcPct val="150000"/>
              </a:lnSpc>
              <a:buFont typeface="+mj-lt"/>
              <a:buAutoNum type="arabicPeriod"/>
            </a:pPr>
            <a:r>
              <a:rPr kumimoji="1" lang="ja-JP" altLang="en-US"/>
              <a:t>第 </a:t>
            </a:r>
            <a:r>
              <a:rPr kumimoji="1" lang="en-US" altLang="ja-JP"/>
              <a:t>4 </a:t>
            </a:r>
            <a:r>
              <a:rPr kumimoji="1" lang="ja-JP" altLang="en-US"/>
              <a:t>レベル</a:t>
            </a:r>
          </a:p>
          <a:p>
            <a:pPr marL="331070" lvl="4" indent="-331070" defTabSz="441427">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8"/>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738"/>
            </a:p>
          </p:txBody>
        </p:sp>
      </p:grpSp>
      <p:pic>
        <p:nvPicPr>
          <p:cNvPr id="2" name="図 1"/>
          <p:cNvPicPr>
            <a:picLocks noChangeAspect="1"/>
          </p:cNvPicPr>
          <p:nvPr userDrawn="1"/>
        </p:nvPicPr>
        <p:blipFill>
          <a:blip r:embed="rId2"/>
          <a:stretch>
            <a:fillRect/>
          </a:stretch>
        </p:blipFill>
        <p:spPr>
          <a:xfrm>
            <a:off x="8505090" y="5715002"/>
            <a:ext cx="1176630" cy="1005927"/>
          </a:xfrm>
          <a:prstGeom prst="rect">
            <a:avLst/>
          </a:prstGeom>
        </p:spPr>
      </p:pic>
    </p:spTree>
    <p:extLst>
      <p:ext uri="{BB962C8B-B14F-4D97-AF65-F5344CB8AC3E}">
        <p14:creationId xmlns:p14="http://schemas.microsoft.com/office/powerpoint/2010/main" val="42462971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theme" Target="../theme/theme10.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slideLayout" Target="../slideLayouts/slideLayout117.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5" Type="http://schemas.openxmlformats.org/officeDocument/2006/relationships/slideLayout" Target="../slideLayouts/slideLayout122.xml"/><Relationship Id="rId4" Type="http://schemas.openxmlformats.org/officeDocument/2006/relationships/slideLayout" Target="../slideLayouts/slideLayout121.xml"/><Relationship Id="rId9"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2.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5" Type="http://schemas.openxmlformats.org/officeDocument/2006/relationships/theme" Target="../theme/theme13.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slideLayout" Target="../slideLayouts/slideLayout150.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theme" Target="../theme/theme2.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0.xml"/><Relationship Id="rId7" Type="http://schemas.openxmlformats.org/officeDocument/2006/relationships/theme" Target="../theme/theme3.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5" Type="http://schemas.openxmlformats.org/officeDocument/2006/relationships/slideLayout" Target="../slideLayouts/slideLayout22.xml"/><Relationship Id="rId4" Type="http://schemas.openxmlformats.org/officeDocument/2006/relationships/slideLayout" Target="../slideLayouts/slideLayout2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5.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slideLayout" Target="../slideLayouts/slideLayout60.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5" Type="http://schemas.openxmlformats.org/officeDocument/2006/relationships/theme" Target="../theme/theme6.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 Id="rId14" Type="http://schemas.openxmlformats.org/officeDocument/2006/relationships/slideLayout" Target="../slideLayouts/slideLayout6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theme" Target="../theme/theme7.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2" Type="http://schemas.openxmlformats.org/officeDocument/2006/relationships/slideLayout" Target="../slideLayouts/slideLayout75.xml"/><Relationship Id="rId16" Type="http://schemas.openxmlformats.org/officeDocument/2006/relationships/theme" Target="../theme/theme8.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5" Type="http://schemas.openxmlformats.org/officeDocument/2006/relationships/slideLayout" Target="../slideLayouts/slideLayout8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slideLayout" Target="../slideLayouts/slideLayout8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slideLayout" Target="../slideLayouts/slideLayout101.xml"/><Relationship Id="rId18" Type="http://schemas.openxmlformats.org/officeDocument/2006/relationships/theme" Target="../theme/theme9.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slideLayout" Target="../slideLayouts/slideLayout100.xml"/><Relationship Id="rId17" Type="http://schemas.openxmlformats.org/officeDocument/2006/relationships/slideLayout" Target="../slideLayouts/slideLayout105.xml"/><Relationship Id="rId2" Type="http://schemas.openxmlformats.org/officeDocument/2006/relationships/slideLayout" Target="../slideLayouts/slideLayout90.xml"/><Relationship Id="rId16" Type="http://schemas.openxmlformats.org/officeDocument/2006/relationships/slideLayout" Target="../slideLayouts/slideLayout104.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5" Type="http://schemas.openxmlformats.org/officeDocument/2006/relationships/slideLayout" Target="../slideLayouts/slideLayout10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9240307" y="6568970"/>
            <a:ext cx="630513" cy="278421"/>
          </a:xfrm>
          <a:prstGeom prst="rect">
            <a:avLst/>
          </a:prstGeom>
        </p:spPr>
        <p:txBody>
          <a:bodyPr vert="horz" lIns="0" tIns="0" rIns="0" bIns="0" rtlCol="0" anchor="t"/>
          <a:lstStyle>
            <a:lvl1pPr algn="r">
              <a:defRPr sz="1600" b="1">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283652486"/>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fld id="{4CB6DE46-AD51-4A6C-8631-F32A512808B3}" type="datetime1">
              <a:rPr lang="ja-JP" altLang="en-US" smtClean="0"/>
              <a:t>2024/11/15</a:t>
            </a:fld>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211249131"/>
      </p:ext>
    </p:extLst>
  </p:cSld>
  <p:clrMap bg1="lt1" tx1="dk1" bg2="lt2" tx2="dk2" accent1="accent1" accent2="accent2" accent3="accent3" accent4="accent4" accent5="accent5" accent6="accent6" hlink="hlink" folHlink="folHlink"/>
  <p:sldLayoutIdLst>
    <p:sldLayoutId id="2147483844" r:id="rId1"/>
    <p:sldLayoutId id="2147483845" r:id="rId2"/>
    <p:sldLayoutId id="2147483846" r:id="rId3"/>
    <p:sldLayoutId id="2147483847" r:id="rId4"/>
    <p:sldLayoutId id="2147483848" r:id="rId5"/>
    <p:sldLayoutId id="2147483849" r:id="rId6"/>
    <p:sldLayoutId id="2147483850" r:id="rId7"/>
    <p:sldLayoutId id="2147483851" r:id="rId8"/>
    <p:sldLayoutId id="2147483852" r:id="rId9"/>
    <p:sldLayoutId id="2147483853" r:id="rId10"/>
    <p:sldLayoutId id="2147483854" r:id="rId11"/>
    <p:sldLayoutId id="2147483855" r:id="rId12"/>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fld id="{C201F715-6707-4F16-B7F6-4FBAA0F8BA8A}" type="datetime1">
              <a:rPr lang="ja-JP" altLang="en-US" smtClean="0"/>
              <a:t>2024/11/15</a:t>
            </a:fld>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604417538"/>
      </p:ext>
    </p:extLst>
  </p:cSld>
  <p:clrMap bg1="lt1" tx1="dk1" bg2="lt2" tx2="dk2" accent1="accent1" accent2="accent2" accent3="accent3" accent4="accent4" accent5="accent5" accent6="accent6" hlink="hlink" folHlink="folHlink"/>
  <p:sldLayoutIdLst>
    <p:sldLayoutId id="2147483857" r:id="rId1"/>
    <p:sldLayoutId id="2147483858" r:id="rId2"/>
    <p:sldLayoutId id="2147483859" r:id="rId3"/>
    <p:sldLayoutId id="2147483860" r:id="rId4"/>
    <p:sldLayoutId id="2147483861" r:id="rId5"/>
    <p:sldLayoutId id="2147483862" r:id="rId6"/>
    <p:sldLayoutId id="2147483863" r:id="rId7"/>
    <p:sldLayoutId id="2147483864" r:id="rId8"/>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451505333"/>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310" tIns="45656" rIns="91310" bIns="45656"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6"/>
            <a:ext cx="8915400" cy="4525963"/>
          </a:xfrm>
          <a:prstGeom prst="rect">
            <a:avLst/>
          </a:prstGeom>
        </p:spPr>
        <p:txBody>
          <a:bodyPr vert="horz" lIns="91310" tIns="45656" rIns="91310" bIns="45656"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1" y="6356397"/>
            <a:ext cx="2311400" cy="365125"/>
          </a:xfrm>
          <a:prstGeom prst="rect">
            <a:avLst/>
          </a:prstGeom>
        </p:spPr>
        <p:txBody>
          <a:bodyPr vert="horz" lIns="91310" tIns="45656" rIns="91310" bIns="45656" rtlCol="0" anchor="ctr"/>
          <a:lstStyle>
            <a:lvl1pPr algn="l">
              <a:defRPr sz="1159">
                <a:solidFill>
                  <a:schemeClr val="tx1">
                    <a:tint val="75000"/>
                  </a:schemeClr>
                </a:solidFill>
              </a:defRPr>
            </a:lvl1pPr>
          </a:lstStyle>
          <a:p>
            <a:pPr defTabSz="881569"/>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0" y="6356397"/>
            <a:ext cx="3136900" cy="365125"/>
          </a:xfrm>
          <a:prstGeom prst="rect">
            <a:avLst/>
          </a:prstGeom>
        </p:spPr>
        <p:txBody>
          <a:bodyPr vert="horz" lIns="91310" tIns="45656" rIns="91310" bIns="45656" rtlCol="0" anchor="ctr"/>
          <a:lstStyle>
            <a:lvl1pPr algn="ctr">
              <a:defRPr sz="1159">
                <a:solidFill>
                  <a:schemeClr val="tx1">
                    <a:tint val="75000"/>
                  </a:schemeClr>
                </a:solidFill>
              </a:defRPr>
            </a:lvl1pPr>
          </a:lstStyle>
          <a:p>
            <a:pPr defTabSz="881569"/>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0" y="6356397"/>
            <a:ext cx="2311400" cy="365125"/>
          </a:xfrm>
          <a:prstGeom prst="rect">
            <a:avLst/>
          </a:prstGeom>
        </p:spPr>
        <p:txBody>
          <a:bodyPr vert="horz" lIns="91310" tIns="45656" rIns="91310" bIns="45656" rtlCol="0" anchor="ctr"/>
          <a:lstStyle>
            <a:lvl1pPr algn="r">
              <a:defRPr sz="1738" b="0">
                <a:solidFill>
                  <a:schemeClr val="tx1"/>
                </a:solidFill>
              </a:defRPr>
            </a:lvl1pPr>
          </a:lstStyle>
          <a:p>
            <a:pPr defTabSz="881569"/>
            <a:fld id="{4E73E48D-FAC9-42A4-9D55-6B6484A8CEE3}" type="slidenum">
              <a:rPr lang="ja-JP" altLang="en-US" smtClean="0">
                <a:solidFill>
                  <a:prstClr val="black"/>
                </a:solidFill>
              </a:rPr>
              <a:pPr defTabSz="881569"/>
              <a:t>‹#›</a:t>
            </a:fld>
            <a:endParaRPr lang="ja-JP" altLang="en-US">
              <a:solidFill>
                <a:prstClr val="black"/>
              </a:solidFill>
            </a:endParaRPr>
          </a:p>
        </p:txBody>
      </p:sp>
    </p:spTree>
    <p:extLst>
      <p:ext uri="{BB962C8B-B14F-4D97-AF65-F5344CB8AC3E}">
        <p14:creationId xmlns:p14="http://schemas.microsoft.com/office/powerpoint/2010/main" val="480774582"/>
      </p:ext>
    </p:extLst>
  </p:cSld>
  <p:clrMap bg1="lt1" tx1="dk1" bg2="lt2" tx2="dk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 id="2147483888" r:id="rId11"/>
    <p:sldLayoutId id="2147483889" r:id="rId12"/>
    <p:sldLayoutId id="2147483890" r:id="rId13"/>
    <p:sldLayoutId id="2147483891" r:id="rId14"/>
  </p:sldLayoutIdLst>
  <p:hf sldNum="0" hdr="0" ftr="0" dt="0"/>
  <p:txStyles>
    <p:titleStyle>
      <a:lvl1pPr algn="ctr" defTabSz="881569" rtl="0" eaLnBrk="1" latinLnBrk="0" hangingPunct="1">
        <a:spcBef>
          <a:spcPct val="0"/>
        </a:spcBef>
        <a:buNone/>
        <a:defRPr kumimoji="1" sz="4248" kern="1200">
          <a:solidFill>
            <a:schemeClr val="tx1"/>
          </a:solidFill>
          <a:latin typeface="+mj-lt"/>
          <a:ea typeface="+mj-ea"/>
          <a:cs typeface="+mj-cs"/>
        </a:defRPr>
      </a:lvl1pPr>
    </p:titleStyle>
    <p:bodyStyle>
      <a:lvl1pPr marL="330589" indent="-330589" algn="l" defTabSz="881569" rtl="0" eaLnBrk="1" latinLnBrk="0" hangingPunct="1">
        <a:spcBef>
          <a:spcPct val="20000"/>
        </a:spcBef>
        <a:buFont typeface="Arial" panose="020B0604020202020204" pitchFamily="34" charset="0"/>
        <a:buChar char="•"/>
        <a:defRPr kumimoji="1" sz="3090" kern="1200">
          <a:solidFill>
            <a:schemeClr val="tx1"/>
          </a:solidFill>
          <a:latin typeface="+mn-lt"/>
          <a:ea typeface="+mn-ea"/>
          <a:cs typeface="+mn-cs"/>
        </a:defRPr>
      </a:lvl1pPr>
      <a:lvl2pPr marL="716274" indent="-275490" algn="l" defTabSz="881569" rtl="0" eaLnBrk="1" latinLnBrk="0" hangingPunct="1">
        <a:spcBef>
          <a:spcPct val="20000"/>
        </a:spcBef>
        <a:buFont typeface="Arial" panose="020B0604020202020204" pitchFamily="34" charset="0"/>
        <a:buChar char="–"/>
        <a:defRPr kumimoji="1" sz="2703" kern="1200">
          <a:solidFill>
            <a:schemeClr val="tx1"/>
          </a:solidFill>
          <a:latin typeface="+mn-lt"/>
          <a:ea typeface="+mn-ea"/>
          <a:cs typeface="+mn-cs"/>
        </a:defRPr>
      </a:lvl2pPr>
      <a:lvl3pPr marL="1101961" indent="-220392" algn="l" defTabSz="881569" rtl="0" eaLnBrk="1" latinLnBrk="0" hangingPunct="1">
        <a:spcBef>
          <a:spcPct val="20000"/>
        </a:spcBef>
        <a:buFont typeface="Arial" panose="020B0604020202020204" pitchFamily="34" charset="0"/>
        <a:buChar char="•"/>
        <a:defRPr kumimoji="1" sz="2317" kern="1200">
          <a:solidFill>
            <a:schemeClr val="tx1"/>
          </a:solidFill>
          <a:latin typeface="+mn-lt"/>
          <a:ea typeface="+mn-ea"/>
          <a:cs typeface="+mn-cs"/>
        </a:defRPr>
      </a:lvl3pPr>
      <a:lvl4pPr marL="1542740"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4pPr>
      <a:lvl5pPr marL="1983530"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5pPr>
      <a:lvl6pPr marL="2424314"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6pPr>
      <a:lvl7pPr marL="2865096"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7pPr>
      <a:lvl8pPr marL="3305884"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8pPr>
      <a:lvl9pPr marL="3746667"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9pPr>
    </p:bodyStyle>
    <p:otherStyle>
      <a:defPPr>
        <a:defRPr lang="ja-JP"/>
      </a:defPPr>
      <a:lvl1pPr marL="0" algn="l" defTabSz="881569" rtl="0" eaLnBrk="1" latinLnBrk="0" hangingPunct="1">
        <a:defRPr kumimoji="1" sz="1738" kern="1200">
          <a:solidFill>
            <a:schemeClr val="tx1"/>
          </a:solidFill>
          <a:latin typeface="+mn-lt"/>
          <a:ea typeface="+mn-ea"/>
          <a:cs typeface="+mn-cs"/>
        </a:defRPr>
      </a:lvl1pPr>
      <a:lvl2pPr marL="440784" algn="l" defTabSz="881569" rtl="0" eaLnBrk="1" latinLnBrk="0" hangingPunct="1">
        <a:defRPr kumimoji="1" sz="1738" kern="1200">
          <a:solidFill>
            <a:schemeClr val="tx1"/>
          </a:solidFill>
          <a:latin typeface="+mn-lt"/>
          <a:ea typeface="+mn-ea"/>
          <a:cs typeface="+mn-cs"/>
        </a:defRPr>
      </a:lvl2pPr>
      <a:lvl3pPr marL="881569" algn="l" defTabSz="881569" rtl="0" eaLnBrk="1" latinLnBrk="0" hangingPunct="1">
        <a:defRPr kumimoji="1" sz="1738" kern="1200">
          <a:solidFill>
            <a:schemeClr val="tx1"/>
          </a:solidFill>
          <a:latin typeface="+mn-lt"/>
          <a:ea typeface="+mn-ea"/>
          <a:cs typeface="+mn-cs"/>
        </a:defRPr>
      </a:lvl3pPr>
      <a:lvl4pPr marL="1322355" algn="l" defTabSz="881569" rtl="0" eaLnBrk="1" latinLnBrk="0" hangingPunct="1">
        <a:defRPr kumimoji="1" sz="1738" kern="1200">
          <a:solidFill>
            <a:schemeClr val="tx1"/>
          </a:solidFill>
          <a:latin typeface="+mn-lt"/>
          <a:ea typeface="+mn-ea"/>
          <a:cs typeface="+mn-cs"/>
        </a:defRPr>
      </a:lvl4pPr>
      <a:lvl5pPr marL="1763136" algn="l" defTabSz="881569" rtl="0" eaLnBrk="1" latinLnBrk="0" hangingPunct="1">
        <a:defRPr kumimoji="1" sz="1738" kern="1200">
          <a:solidFill>
            <a:schemeClr val="tx1"/>
          </a:solidFill>
          <a:latin typeface="+mn-lt"/>
          <a:ea typeface="+mn-ea"/>
          <a:cs typeface="+mn-cs"/>
        </a:defRPr>
      </a:lvl5pPr>
      <a:lvl6pPr marL="2203922" algn="l" defTabSz="881569" rtl="0" eaLnBrk="1" latinLnBrk="0" hangingPunct="1">
        <a:defRPr kumimoji="1" sz="1738" kern="1200">
          <a:solidFill>
            <a:schemeClr val="tx1"/>
          </a:solidFill>
          <a:latin typeface="+mn-lt"/>
          <a:ea typeface="+mn-ea"/>
          <a:cs typeface="+mn-cs"/>
        </a:defRPr>
      </a:lvl6pPr>
      <a:lvl7pPr marL="2644707" algn="l" defTabSz="881569" rtl="0" eaLnBrk="1" latinLnBrk="0" hangingPunct="1">
        <a:defRPr kumimoji="1" sz="1738" kern="1200">
          <a:solidFill>
            <a:schemeClr val="tx1"/>
          </a:solidFill>
          <a:latin typeface="+mn-lt"/>
          <a:ea typeface="+mn-ea"/>
          <a:cs typeface="+mn-cs"/>
        </a:defRPr>
      </a:lvl7pPr>
      <a:lvl8pPr marL="3085489" algn="l" defTabSz="881569" rtl="0" eaLnBrk="1" latinLnBrk="0" hangingPunct="1">
        <a:defRPr kumimoji="1" sz="1738" kern="1200">
          <a:solidFill>
            <a:schemeClr val="tx1"/>
          </a:solidFill>
          <a:latin typeface="+mn-lt"/>
          <a:ea typeface="+mn-ea"/>
          <a:cs typeface="+mn-cs"/>
        </a:defRPr>
      </a:lvl8pPr>
      <a:lvl9pPr marL="3526274" algn="l" defTabSz="881569" rtl="0" eaLnBrk="1" latinLnBrk="0" hangingPunct="1">
        <a:defRPr kumimoji="1" sz="1738"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41992"/>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スライド番号プレースホルダー 1">
            <a:extLst>
              <a:ext uri="{FF2B5EF4-FFF2-40B4-BE49-F238E27FC236}">
                <a16:creationId xmlns:a16="http://schemas.microsoft.com/office/drawing/2014/main" id="{375256E7-530D-CF2C-CEBB-4DC29309ED2E}"/>
              </a:ext>
            </a:extLst>
          </p:cNvPr>
          <p:cNvSpPr txBox="1">
            <a:spLocks/>
          </p:cNvSpPr>
          <p:nvPr userDrawn="1"/>
        </p:nvSpPr>
        <p:spPr>
          <a:xfrm>
            <a:off x="9236513" y="6531708"/>
            <a:ext cx="669488" cy="326292"/>
          </a:xfrm>
          <a:prstGeom prst="rect">
            <a:avLst/>
          </a:prstGeom>
        </p:spPr>
        <p:txBody>
          <a:bodyPr lIns="0" tIns="0" rIns="34802" bIns="0" anchor="b" anchorCtr="0"/>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defRPr/>
            </a:pPr>
            <a:fld id="{9E2A29CB-BA86-48A6-80E1-CB8750A963B5}" type="slidenum">
              <a:rPr lang="ja-JP" altLang="en-US" sz="1353" b="1" smtClean="0">
                <a:solidFill>
                  <a:schemeClr val="tx1"/>
                </a:solidFill>
                <a:latin typeface="メイリオ"/>
                <a:ea typeface="メイリオ"/>
                <a:cs typeface="Arial" panose="020B0604020202020204" pitchFamily="34" charset="0"/>
              </a:rPr>
              <a:pPr algn="r">
                <a:defRPr/>
              </a:pPr>
              <a:t>‹#›</a:t>
            </a:fld>
            <a:endParaRPr lang="ja-JP" altLang="en-US" sz="1353" b="1">
              <a:solidFill>
                <a:schemeClr val="tx1"/>
              </a:solidFill>
              <a:latin typeface="メイリオ"/>
              <a:ea typeface="メイリオ"/>
              <a:cs typeface="Arial" panose="020B0604020202020204" pitchFamily="34" charset="0"/>
            </a:endParaRPr>
          </a:p>
        </p:txBody>
      </p:sp>
    </p:spTree>
    <p:extLst>
      <p:ext uri="{BB962C8B-B14F-4D97-AF65-F5344CB8AC3E}">
        <p14:creationId xmlns:p14="http://schemas.microsoft.com/office/powerpoint/2010/main" val="1959304646"/>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Lst>
  <p:hf hdr="0" ftr="0" dt="0"/>
  <p:txStyles>
    <p:titleStyle>
      <a:lvl1pPr algn="l" defTabSz="883985" rtl="0" eaLnBrk="1" latinLnBrk="0" hangingPunct="1">
        <a:lnSpc>
          <a:spcPct val="90000"/>
        </a:lnSpc>
        <a:spcBef>
          <a:spcPct val="0"/>
        </a:spcBef>
        <a:buNone/>
        <a:defRPr kumimoji="1" lang="en-US" altLang="en-US" sz="1754" b="1" i="0" kern="1200" spc="263" dirty="0">
          <a:solidFill>
            <a:schemeClr val="bg1"/>
          </a:solidFill>
          <a:latin typeface="Meiryo" panose="020B0604030504040204" pitchFamily="34" charset="-128"/>
          <a:ea typeface="Meiryo" panose="020B0604030504040204" pitchFamily="34" charset="-128"/>
          <a:cs typeface="+mn-cs"/>
        </a:defRPr>
      </a:lvl1pPr>
    </p:titleStyle>
    <p:bodyStyle>
      <a:lvl1pPr marL="174955" indent="-174955" algn="l" defTabSz="883985" rtl="0" eaLnBrk="1" latinLnBrk="0" hangingPunct="1">
        <a:lnSpc>
          <a:spcPct val="130000"/>
        </a:lnSpc>
        <a:spcBef>
          <a:spcPts val="966"/>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1pPr>
      <a:lvl2pPr marL="345307" indent="-170351"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2pPr>
      <a:lvl3pPr marL="606205" indent="-174955"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3pPr>
      <a:lvl4pPr marL="781160" indent="-174955"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4pPr>
      <a:lvl5pPr marL="951511" indent="-170351"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5pPr>
      <a:lvl6pPr marL="2430957"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6pPr>
      <a:lvl7pPr marL="2872948"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7pPr>
      <a:lvl8pPr marL="3314941"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8pPr>
      <a:lvl9pPr marL="3756933"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9pPr>
    </p:bodyStyle>
    <p:otherStyle>
      <a:defPPr>
        <a:defRPr lang="en-US"/>
      </a:defPPr>
      <a:lvl1pPr marL="0" algn="l" defTabSz="883985" rtl="0" eaLnBrk="1" latinLnBrk="0" hangingPunct="1">
        <a:defRPr kumimoji="1" sz="1740" kern="1200">
          <a:solidFill>
            <a:schemeClr val="tx1"/>
          </a:solidFill>
          <a:latin typeface="+mn-lt"/>
          <a:ea typeface="+mn-ea"/>
          <a:cs typeface="+mn-cs"/>
        </a:defRPr>
      </a:lvl1pPr>
      <a:lvl2pPr marL="441992" algn="l" defTabSz="883985" rtl="0" eaLnBrk="1" latinLnBrk="0" hangingPunct="1">
        <a:defRPr kumimoji="1" sz="1740" kern="1200">
          <a:solidFill>
            <a:schemeClr val="tx1"/>
          </a:solidFill>
          <a:latin typeface="+mn-lt"/>
          <a:ea typeface="+mn-ea"/>
          <a:cs typeface="+mn-cs"/>
        </a:defRPr>
      </a:lvl2pPr>
      <a:lvl3pPr marL="883985" algn="l" defTabSz="883985" rtl="0" eaLnBrk="1" latinLnBrk="0" hangingPunct="1">
        <a:defRPr kumimoji="1" sz="1740" kern="1200">
          <a:solidFill>
            <a:schemeClr val="tx1"/>
          </a:solidFill>
          <a:latin typeface="+mn-lt"/>
          <a:ea typeface="+mn-ea"/>
          <a:cs typeface="+mn-cs"/>
        </a:defRPr>
      </a:lvl3pPr>
      <a:lvl4pPr marL="1325977" algn="l" defTabSz="883985" rtl="0" eaLnBrk="1" latinLnBrk="0" hangingPunct="1">
        <a:defRPr kumimoji="1" sz="1740" kern="1200">
          <a:solidFill>
            <a:schemeClr val="tx1"/>
          </a:solidFill>
          <a:latin typeface="+mn-lt"/>
          <a:ea typeface="+mn-ea"/>
          <a:cs typeface="+mn-cs"/>
        </a:defRPr>
      </a:lvl4pPr>
      <a:lvl5pPr marL="1767968" algn="l" defTabSz="883985" rtl="0" eaLnBrk="1" latinLnBrk="0" hangingPunct="1">
        <a:defRPr kumimoji="1" sz="1740" kern="1200">
          <a:solidFill>
            <a:schemeClr val="tx1"/>
          </a:solidFill>
          <a:latin typeface="+mn-lt"/>
          <a:ea typeface="+mn-ea"/>
          <a:cs typeface="+mn-cs"/>
        </a:defRPr>
      </a:lvl5pPr>
      <a:lvl6pPr marL="2209960" algn="l" defTabSz="883985" rtl="0" eaLnBrk="1" latinLnBrk="0" hangingPunct="1">
        <a:defRPr kumimoji="1" sz="1740" kern="1200">
          <a:solidFill>
            <a:schemeClr val="tx1"/>
          </a:solidFill>
          <a:latin typeface="+mn-lt"/>
          <a:ea typeface="+mn-ea"/>
          <a:cs typeface="+mn-cs"/>
        </a:defRPr>
      </a:lvl6pPr>
      <a:lvl7pPr marL="2651953" algn="l" defTabSz="883985" rtl="0" eaLnBrk="1" latinLnBrk="0" hangingPunct="1">
        <a:defRPr kumimoji="1" sz="1740" kern="1200">
          <a:solidFill>
            <a:schemeClr val="tx1"/>
          </a:solidFill>
          <a:latin typeface="+mn-lt"/>
          <a:ea typeface="+mn-ea"/>
          <a:cs typeface="+mn-cs"/>
        </a:defRPr>
      </a:lvl7pPr>
      <a:lvl8pPr marL="3093945" algn="l" defTabSz="883985" rtl="0" eaLnBrk="1" latinLnBrk="0" hangingPunct="1">
        <a:defRPr kumimoji="1" sz="1740" kern="1200">
          <a:solidFill>
            <a:schemeClr val="tx1"/>
          </a:solidFill>
          <a:latin typeface="+mn-lt"/>
          <a:ea typeface="+mn-ea"/>
          <a:cs typeface="+mn-cs"/>
        </a:defRPr>
      </a:lvl8pPr>
      <a:lvl9pPr marL="3535937" algn="l" defTabSz="883985" rtl="0" eaLnBrk="1" latinLnBrk="0" hangingPunct="1">
        <a:defRPr kumimoji="1" sz="174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41992"/>
            <a:r>
              <a:rPr lang="ja-JP" altLang="en-US"/>
              <a:t>マスター タイトルの書式設定</a:t>
            </a:r>
            <a:endParaRPr lang="en-US" dirty="0"/>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dirty="0"/>
              <a:t>マスター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endParaRPr lang="en-US" dirty="0"/>
          </a:p>
        </p:txBody>
      </p:sp>
      <p:sp>
        <p:nvSpPr>
          <p:cNvPr id="4" name="スライド番号プレースホルダー 1">
            <a:extLst>
              <a:ext uri="{FF2B5EF4-FFF2-40B4-BE49-F238E27FC236}">
                <a16:creationId xmlns:a16="http://schemas.microsoft.com/office/drawing/2014/main" id="{375256E7-530D-CF2C-CEBB-4DC29309ED2E}"/>
              </a:ext>
            </a:extLst>
          </p:cNvPr>
          <p:cNvSpPr txBox="1">
            <a:spLocks/>
          </p:cNvSpPr>
          <p:nvPr userDrawn="1"/>
        </p:nvSpPr>
        <p:spPr>
          <a:xfrm>
            <a:off x="9236513" y="6531708"/>
            <a:ext cx="669488" cy="326292"/>
          </a:xfrm>
          <a:prstGeom prst="rect">
            <a:avLst/>
          </a:prstGeom>
        </p:spPr>
        <p:txBody>
          <a:bodyPr lIns="0" tIns="0" rIns="34802" bIns="0" anchor="b" anchorCtr="0"/>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defRPr/>
            </a:pPr>
            <a:fld id="{9E2A29CB-BA86-48A6-80E1-CB8750A963B5}" type="slidenum">
              <a:rPr lang="ja-JP" altLang="en-US" sz="1353" b="1" smtClean="0">
                <a:solidFill>
                  <a:schemeClr val="bg1">
                    <a:lumMod val="50000"/>
                  </a:schemeClr>
                </a:solidFill>
                <a:latin typeface="メイリオ"/>
                <a:ea typeface="メイリオ"/>
                <a:cs typeface="Arial" panose="020B0604020202020204" pitchFamily="34" charset="0"/>
              </a:rPr>
              <a:pPr algn="r">
                <a:defRPr/>
              </a:pPr>
              <a:t>‹#›</a:t>
            </a:fld>
            <a:endParaRPr lang="ja-JP" altLang="en-US" sz="1353" b="1" dirty="0">
              <a:solidFill>
                <a:schemeClr val="bg1">
                  <a:lumMod val="50000"/>
                </a:schemeClr>
              </a:solidFill>
              <a:latin typeface="メイリオ"/>
              <a:ea typeface="メイリオ"/>
              <a:cs typeface="Arial" panose="020B0604020202020204" pitchFamily="34" charset="0"/>
            </a:endParaRPr>
          </a:p>
        </p:txBody>
      </p:sp>
    </p:spTree>
    <p:extLst>
      <p:ext uri="{BB962C8B-B14F-4D97-AF65-F5344CB8AC3E}">
        <p14:creationId xmlns:p14="http://schemas.microsoft.com/office/powerpoint/2010/main" val="2143202493"/>
      </p:ext>
    </p:extLst>
  </p:cSld>
  <p:clrMap bg1="lt1" tx1="dk1" bg2="lt2" tx2="dk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Lst>
  <p:hf hdr="0" ftr="0" dt="0"/>
  <p:txStyles>
    <p:titleStyle>
      <a:lvl1pPr algn="l" defTabSz="883985" rtl="0" eaLnBrk="1" latinLnBrk="0" hangingPunct="1">
        <a:lnSpc>
          <a:spcPct val="90000"/>
        </a:lnSpc>
        <a:spcBef>
          <a:spcPct val="0"/>
        </a:spcBef>
        <a:buNone/>
        <a:defRPr kumimoji="1" lang="en-US" altLang="en-US" sz="1754" b="1" i="0" kern="1200" spc="263" dirty="0">
          <a:solidFill>
            <a:schemeClr val="bg1"/>
          </a:solidFill>
          <a:latin typeface="Meiryo" panose="020B0604030504040204" pitchFamily="34" charset="-128"/>
          <a:ea typeface="Meiryo" panose="020B0604030504040204" pitchFamily="34" charset="-128"/>
          <a:cs typeface="+mn-cs"/>
        </a:defRPr>
      </a:lvl1pPr>
    </p:titleStyle>
    <p:bodyStyle>
      <a:lvl1pPr marL="174955" indent="-174955" algn="l" defTabSz="883985" rtl="0" eaLnBrk="1" latinLnBrk="0" hangingPunct="1">
        <a:lnSpc>
          <a:spcPct val="130000"/>
        </a:lnSpc>
        <a:spcBef>
          <a:spcPts val="966"/>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1pPr>
      <a:lvl2pPr marL="345307" indent="-170351"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2pPr>
      <a:lvl3pPr marL="606205" indent="-174955"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3pPr>
      <a:lvl4pPr marL="781160" indent="-174955"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4pPr>
      <a:lvl5pPr marL="951511" indent="-170351" algn="l" defTabSz="883985" rtl="0" eaLnBrk="1" latinLnBrk="0" hangingPunct="1">
        <a:lnSpc>
          <a:spcPct val="130000"/>
        </a:lnSpc>
        <a:spcBef>
          <a:spcPts val="483"/>
        </a:spcBef>
        <a:spcAft>
          <a:spcPts val="773"/>
        </a:spcAft>
        <a:buClr>
          <a:schemeClr val="tx2"/>
        </a:buClr>
        <a:buFont typeface="Arial" panose="020B0604020202020204" pitchFamily="34" charset="0"/>
        <a:buChar char="•"/>
        <a:defRPr kumimoji="1" sz="1353" b="0" i="0" kern="1200">
          <a:solidFill>
            <a:schemeClr val="tx1"/>
          </a:solidFill>
          <a:latin typeface="Meiryo" panose="020B0604030504040204" pitchFamily="34" charset="-128"/>
          <a:ea typeface="Meiryo" panose="020B0604030504040204" pitchFamily="34" charset="-128"/>
          <a:cs typeface="+mn-cs"/>
        </a:defRPr>
      </a:lvl5pPr>
      <a:lvl6pPr marL="2430957"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6pPr>
      <a:lvl7pPr marL="2872948"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7pPr>
      <a:lvl8pPr marL="3314941"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8pPr>
      <a:lvl9pPr marL="3756933" indent="-220996" algn="l" defTabSz="883985" rtl="0" eaLnBrk="1" latinLnBrk="0" hangingPunct="1">
        <a:lnSpc>
          <a:spcPct val="90000"/>
        </a:lnSpc>
        <a:spcBef>
          <a:spcPts val="483"/>
        </a:spcBef>
        <a:buFont typeface="Arial" panose="020B0604020202020204" pitchFamily="34" charset="0"/>
        <a:buChar char="•"/>
        <a:defRPr kumimoji="1" sz="1740" kern="1200">
          <a:solidFill>
            <a:schemeClr val="tx1"/>
          </a:solidFill>
          <a:latin typeface="+mn-lt"/>
          <a:ea typeface="+mn-ea"/>
          <a:cs typeface="+mn-cs"/>
        </a:defRPr>
      </a:lvl9pPr>
    </p:bodyStyle>
    <p:otherStyle>
      <a:defPPr>
        <a:defRPr lang="en-US"/>
      </a:defPPr>
      <a:lvl1pPr marL="0" algn="l" defTabSz="883985" rtl="0" eaLnBrk="1" latinLnBrk="0" hangingPunct="1">
        <a:defRPr kumimoji="1" sz="1740" kern="1200">
          <a:solidFill>
            <a:schemeClr val="tx1"/>
          </a:solidFill>
          <a:latin typeface="+mn-lt"/>
          <a:ea typeface="+mn-ea"/>
          <a:cs typeface="+mn-cs"/>
        </a:defRPr>
      </a:lvl1pPr>
      <a:lvl2pPr marL="441992" algn="l" defTabSz="883985" rtl="0" eaLnBrk="1" latinLnBrk="0" hangingPunct="1">
        <a:defRPr kumimoji="1" sz="1740" kern="1200">
          <a:solidFill>
            <a:schemeClr val="tx1"/>
          </a:solidFill>
          <a:latin typeface="+mn-lt"/>
          <a:ea typeface="+mn-ea"/>
          <a:cs typeface="+mn-cs"/>
        </a:defRPr>
      </a:lvl2pPr>
      <a:lvl3pPr marL="883985" algn="l" defTabSz="883985" rtl="0" eaLnBrk="1" latinLnBrk="0" hangingPunct="1">
        <a:defRPr kumimoji="1" sz="1740" kern="1200">
          <a:solidFill>
            <a:schemeClr val="tx1"/>
          </a:solidFill>
          <a:latin typeface="+mn-lt"/>
          <a:ea typeface="+mn-ea"/>
          <a:cs typeface="+mn-cs"/>
        </a:defRPr>
      </a:lvl3pPr>
      <a:lvl4pPr marL="1325977" algn="l" defTabSz="883985" rtl="0" eaLnBrk="1" latinLnBrk="0" hangingPunct="1">
        <a:defRPr kumimoji="1" sz="1740" kern="1200">
          <a:solidFill>
            <a:schemeClr val="tx1"/>
          </a:solidFill>
          <a:latin typeface="+mn-lt"/>
          <a:ea typeface="+mn-ea"/>
          <a:cs typeface="+mn-cs"/>
        </a:defRPr>
      </a:lvl4pPr>
      <a:lvl5pPr marL="1767968" algn="l" defTabSz="883985" rtl="0" eaLnBrk="1" latinLnBrk="0" hangingPunct="1">
        <a:defRPr kumimoji="1" sz="1740" kern="1200">
          <a:solidFill>
            <a:schemeClr val="tx1"/>
          </a:solidFill>
          <a:latin typeface="+mn-lt"/>
          <a:ea typeface="+mn-ea"/>
          <a:cs typeface="+mn-cs"/>
        </a:defRPr>
      </a:lvl5pPr>
      <a:lvl6pPr marL="2209960" algn="l" defTabSz="883985" rtl="0" eaLnBrk="1" latinLnBrk="0" hangingPunct="1">
        <a:defRPr kumimoji="1" sz="1740" kern="1200">
          <a:solidFill>
            <a:schemeClr val="tx1"/>
          </a:solidFill>
          <a:latin typeface="+mn-lt"/>
          <a:ea typeface="+mn-ea"/>
          <a:cs typeface="+mn-cs"/>
        </a:defRPr>
      </a:lvl6pPr>
      <a:lvl7pPr marL="2651953" algn="l" defTabSz="883985" rtl="0" eaLnBrk="1" latinLnBrk="0" hangingPunct="1">
        <a:defRPr kumimoji="1" sz="1740" kern="1200">
          <a:solidFill>
            <a:schemeClr val="tx1"/>
          </a:solidFill>
          <a:latin typeface="+mn-lt"/>
          <a:ea typeface="+mn-ea"/>
          <a:cs typeface="+mn-cs"/>
        </a:defRPr>
      </a:lvl7pPr>
      <a:lvl8pPr marL="3093945" algn="l" defTabSz="883985" rtl="0" eaLnBrk="1" latinLnBrk="0" hangingPunct="1">
        <a:defRPr kumimoji="1" sz="1740" kern="1200">
          <a:solidFill>
            <a:schemeClr val="tx1"/>
          </a:solidFill>
          <a:latin typeface="+mn-lt"/>
          <a:ea typeface="+mn-ea"/>
          <a:cs typeface="+mn-cs"/>
        </a:defRPr>
      </a:lvl8pPr>
      <a:lvl9pPr marL="3535937" algn="l" defTabSz="883985" rtl="0" eaLnBrk="1" latinLnBrk="0" hangingPunct="1">
        <a:defRPr kumimoji="1" sz="174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583823507"/>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85" r:id="rId13"/>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917332139"/>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Lst>
  <p:hf sldNum="0"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AC Banner"/>
          <p:cNvSpPr>
            <a:spLocks noChangeArrowheads="1"/>
          </p:cNvSpPr>
          <p:nvPr/>
        </p:nvSpPr>
        <p:spPr bwMode="auto">
          <a:xfrm>
            <a:off x="0" y="1"/>
            <a:ext cx="9906000" cy="620609"/>
          </a:xfrm>
          <a:prstGeom prst="rect">
            <a:avLst/>
          </a:prstGeom>
          <a:solidFill>
            <a:schemeClr val="accent2"/>
          </a:solidFill>
          <a:ln>
            <a:noFill/>
          </a:ln>
        </p:spPr>
        <p:txBody>
          <a:bodyPr wrap="none" anchor="ctr"/>
          <a:lstStyle>
            <a:lvl1pPr eaLnBrk="0" hangingPunct="0">
              <a:defRPr sz="1200" b="1">
                <a:solidFill>
                  <a:schemeClr val="tx1"/>
                </a:solidFill>
                <a:latin typeface="HGPｺﾞｼｯｸE" panose="020B0900000000000000" pitchFamily="50" charset="-128"/>
                <a:ea typeface="HGPｺﾞｼｯｸE" panose="020B0900000000000000" pitchFamily="50" charset="-128"/>
              </a:defRPr>
            </a:lvl1pPr>
            <a:lvl2pPr marL="742950" indent="-285750" eaLnBrk="0" hangingPunct="0">
              <a:defRPr sz="1200" b="1">
                <a:solidFill>
                  <a:schemeClr val="tx1"/>
                </a:solidFill>
                <a:latin typeface="HGPｺﾞｼｯｸE" panose="020B0900000000000000" pitchFamily="50" charset="-128"/>
                <a:ea typeface="HGPｺﾞｼｯｸE" panose="020B0900000000000000" pitchFamily="50" charset="-128"/>
              </a:defRPr>
            </a:lvl2pPr>
            <a:lvl3pPr marL="1143000" indent="-228600" eaLnBrk="0" hangingPunct="0">
              <a:defRPr sz="1200" b="1">
                <a:solidFill>
                  <a:schemeClr val="tx1"/>
                </a:solidFill>
                <a:latin typeface="HGPｺﾞｼｯｸE" panose="020B0900000000000000" pitchFamily="50" charset="-128"/>
                <a:ea typeface="HGPｺﾞｼｯｸE" panose="020B0900000000000000" pitchFamily="50" charset="-128"/>
              </a:defRPr>
            </a:lvl3pPr>
            <a:lvl4pPr marL="1600200" indent="-228600" eaLnBrk="0" hangingPunct="0">
              <a:defRPr sz="1200" b="1">
                <a:solidFill>
                  <a:schemeClr val="tx1"/>
                </a:solidFill>
                <a:latin typeface="HGPｺﾞｼｯｸE" panose="020B0900000000000000" pitchFamily="50" charset="-128"/>
                <a:ea typeface="HGPｺﾞｼｯｸE" panose="020B0900000000000000" pitchFamily="50" charset="-128"/>
              </a:defRPr>
            </a:lvl4pPr>
            <a:lvl5pPr marL="2057400" indent="-228600" eaLnBrk="0" hangingPunct="0">
              <a:defRPr sz="1200" b="1">
                <a:solidFill>
                  <a:schemeClr val="tx1"/>
                </a:solidFill>
                <a:latin typeface="HGPｺﾞｼｯｸE" panose="020B0900000000000000" pitchFamily="50" charset="-128"/>
                <a:ea typeface="HGPｺﾞｼｯｸE" panose="020B0900000000000000" pitchFamily="50" charset="-128"/>
              </a:defRPr>
            </a:lvl5pPr>
            <a:lvl6pPr marL="2514600" indent="-228600" eaLnBrk="0" fontAlgn="base" hangingPunct="0">
              <a:spcBef>
                <a:spcPct val="0"/>
              </a:spcBef>
              <a:spcAft>
                <a:spcPct val="0"/>
              </a:spcAft>
              <a:defRPr sz="1200" b="1">
                <a:solidFill>
                  <a:schemeClr val="tx1"/>
                </a:solidFill>
                <a:latin typeface="HGPｺﾞｼｯｸE" panose="020B0900000000000000" pitchFamily="50" charset="-128"/>
                <a:ea typeface="HGPｺﾞｼｯｸE" panose="020B0900000000000000" pitchFamily="50" charset="-128"/>
              </a:defRPr>
            </a:lvl6pPr>
            <a:lvl7pPr marL="2971800" indent="-228600" eaLnBrk="0" fontAlgn="base" hangingPunct="0">
              <a:spcBef>
                <a:spcPct val="0"/>
              </a:spcBef>
              <a:spcAft>
                <a:spcPct val="0"/>
              </a:spcAft>
              <a:defRPr sz="1200" b="1">
                <a:solidFill>
                  <a:schemeClr val="tx1"/>
                </a:solidFill>
                <a:latin typeface="HGPｺﾞｼｯｸE" panose="020B0900000000000000" pitchFamily="50" charset="-128"/>
                <a:ea typeface="HGPｺﾞｼｯｸE" panose="020B0900000000000000" pitchFamily="50" charset="-128"/>
              </a:defRPr>
            </a:lvl7pPr>
            <a:lvl8pPr marL="3429000" indent="-228600" eaLnBrk="0" fontAlgn="base" hangingPunct="0">
              <a:spcBef>
                <a:spcPct val="0"/>
              </a:spcBef>
              <a:spcAft>
                <a:spcPct val="0"/>
              </a:spcAft>
              <a:defRPr sz="1200" b="1">
                <a:solidFill>
                  <a:schemeClr val="tx1"/>
                </a:solidFill>
                <a:latin typeface="HGPｺﾞｼｯｸE" panose="020B0900000000000000" pitchFamily="50" charset="-128"/>
                <a:ea typeface="HGPｺﾞｼｯｸE" panose="020B0900000000000000" pitchFamily="50" charset="-128"/>
              </a:defRPr>
            </a:lvl8pPr>
            <a:lvl9pPr marL="3886200" indent="-228600" eaLnBrk="0" fontAlgn="base" hangingPunct="0">
              <a:spcBef>
                <a:spcPct val="0"/>
              </a:spcBef>
              <a:spcAft>
                <a:spcPct val="0"/>
              </a:spcAft>
              <a:defRPr sz="1200" b="1">
                <a:solidFill>
                  <a:schemeClr val="tx1"/>
                </a:solidFill>
                <a:latin typeface="HGPｺﾞｼｯｸE" panose="020B0900000000000000" pitchFamily="50" charset="-128"/>
                <a:ea typeface="HGPｺﾞｼｯｸE" panose="020B0900000000000000" pitchFamily="50" charset="-128"/>
              </a:defRPr>
            </a:lvl9pPr>
          </a:lstStyle>
          <a:p>
            <a:pPr>
              <a:spcBef>
                <a:spcPct val="50000"/>
              </a:spcBef>
              <a:defRPr/>
            </a:pPr>
            <a:endParaRPr lang="ja-JP" altLang="en-US" b="0">
              <a:latin typeface="Meiryo UI" panose="020B0604030504040204" pitchFamily="50" charset="-128"/>
              <a:ea typeface="Meiryo UI" panose="020B0604030504040204" pitchFamily="50" charset="-128"/>
            </a:endParaRPr>
          </a:p>
        </p:txBody>
      </p:sp>
      <p:sp>
        <p:nvSpPr>
          <p:cNvPr id="1027" name="Rectangle 72"/>
          <p:cNvSpPr>
            <a:spLocks noGrp="1" noChangeArrowheads="1"/>
          </p:cNvSpPr>
          <p:nvPr>
            <p:ph type="body" idx="1"/>
          </p:nvPr>
        </p:nvSpPr>
        <p:spPr bwMode="auto">
          <a:xfrm>
            <a:off x="142875" y="1196690"/>
            <a:ext cx="9686925" cy="625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8" tIns="44450" rIns="90488" bIns="4445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028" name="Rectangle 75"/>
          <p:cNvSpPr>
            <a:spLocks noGrp="1" noChangeArrowheads="1"/>
          </p:cNvSpPr>
          <p:nvPr>
            <p:ph type="title"/>
          </p:nvPr>
        </p:nvSpPr>
        <p:spPr bwMode="auto">
          <a:xfrm>
            <a:off x="142875" y="44530"/>
            <a:ext cx="9686925" cy="1104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ltLang="ja-JP"/>
              <a:t>Click to edit Master title style</a:t>
            </a:r>
          </a:p>
        </p:txBody>
      </p:sp>
    </p:spTree>
    <p:extLst>
      <p:ext uri="{BB962C8B-B14F-4D97-AF65-F5344CB8AC3E}">
        <p14:creationId xmlns:p14="http://schemas.microsoft.com/office/powerpoint/2010/main" val="250445880"/>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 id="2147483761" r:id="rId12"/>
    <p:sldLayoutId id="2147483762" r:id="rId13"/>
    <p:sldLayoutId id="2147483763" r:id="rId14"/>
  </p:sldLayoutIdLst>
  <p:hf sldNum="0" hdr="0" ftr="0" dt="0"/>
  <p:txStyles>
    <p:titleStyle>
      <a:lvl1pPr marL="444500" indent="-444500" algn="l" rtl="0" eaLnBrk="0" fontAlgn="base" hangingPunct="0">
        <a:spcBef>
          <a:spcPts val="120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1pPr>
      <a:lvl2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2pPr>
      <a:lvl3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3pPr>
      <a:lvl4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4pPr>
      <a:lvl5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5pPr>
      <a:lvl6pPr marL="9017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6pPr>
      <a:lvl7pPr marL="13589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7pPr>
      <a:lvl8pPr marL="18161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8pPr>
      <a:lvl9pPr marL="22733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9pPr>
    </p:titleStyle>
    <p:bodyStyle>
      <a:lvl1pPr marL="342900" indent="-3429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1pPr>
      <a:lvl2pPr marL="742950" indent="-28575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2pPr>
      <a:lvl3pPr marL="11430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3pPr>
      <a:lvl4pPr marL="16002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4pPr>
      <a:lvl5pPr marL="20574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5pPr>
      <a:lvl6pPr marL="25146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6pPr>
      <a:lvl7pPr marL="29718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7pPr>
      <a:lvl8pPr marL="34290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8pPr>
      <a:lvl9pPr marL="38862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310" tIns="45656" rIns="91310" bIns="45656"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6"/>
            <a:ext cx="8915400" cy="4525963"/>
          </a:xfrm>
          <a:prstGeom prst="rect">
            <a:avLst/>
          </a:prstGeom>
        </p:spPr>
        <p:txBody>
          <a:bodyPr vert="horz" lIns="91310" tIns="45656" rIns="91310" bIns="45656"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1" y="6356397"/>
            <a:ext cx="2311400" cy="365125"/>
          </a:xfrm>
          <a:prstGeom prst="rect">
            <a:avLst/>
          </a:prstGeom>
        </p:spPr>
        <p:txBody>
          <a:bodyPr vert="horz" lIns="91310" tIns="45656" rIns="91310" bIns="45656" rtlCol="0" anchor="ctr"/>
          <a:lstStyle>
            <a:lvl1pPr algn="l">
              <a:defRPr sz="1159">
                <a:solidFill>
                  <a:schemeClr val="tx1">
                    <a:tint val="75000"/>
                  </a:schemeClr>
                </a:solidFill>
              </a:defRPr>
            </a:lvl1pPr>
          </a:lstStyle>
          <a:p>
            <a:pPr defTabSz="881569"/>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0" y="6356397"/>
            <a:ext cx="3136900" cy="365125"/>
          </a:xfrm>
          <a:prstGeom prst="rect">
            <a:avLst/>
          </a:prstGeom>
        </p:spPr>
        <p:txBody>
          <a:bodyPr vert="horz" lIns="91310" tIns="45656" rIns="91310" bIns="45656" rtlCol="0" anchor="ctr"/>
          <a:lstStyle>
            <a:lvl1pPr algn="ctr">
              <a:defRPr sz="1159">
                <a:solidFill>
                  <a:schemeClr val="tx1">
                    <a:tint val="75000"/>
                  </a:schemeClr>
                </a:solidFill>
              </a:defRPr>
            </a:lvl1pPr>
          </a:lstStyle>
          <a:p>
            <a:pPr defTabSz="881569"/>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0" y="6356397"/>
            <a:ext cx="2311400" cy="365125"/>
          </a:xfrm>
          <a:prstGeom prst="rect">
            <a:avLst/>
          </a:prstGeom>
        </p:spPr>
        <p:txBody>
          <a:bodyPr vert="horz" lIns="91310" tIns="45656" rIns="91310" bIns="45656" rtlCol="0" anchor="ctr"/>
          <a:lstStyle>
            <a:lvl1pPr algn="r">
              <a:defRPr sz="1738" b="0">
                <a:solidFill>
                  <a:schemeClr val="tx1"/>
                </a:solidFill>
              </a:defRPr>
            </a:lvl1pPr>
          </a:lstStyle>
          <a:p>
            <a:pPr defTabSz="881569"/>
            <a:fld id="{4E73E48D-FAC9-42A4-9D55-6B6484A8CEE3}" type="slidenum">
              <a:rPr lang="ja-JP" altLang="en-US" smtClean="0">
                <a:solidFill>
                  <a:prstClr val="black"/>
                </a:solidFill>
              </a:rPr>
              <a:pPr defTabSz="881569"/>
              <a:t>‹#›</a:t>
            </a:fld>
            <a:endParaRPr lang="ja-JP" altLang="en-US">
              <a:solidFill>
                <a:prstClr val="black"/>
              </a:solidFill>
            </a:endParaRPr>
          </a:p>
        </p:txBody>
      </p:sp>
    </p:spTree>
    <p:extLst>
      <p:ext uri="{BB962C8B-B14F-4D97-AF65-F5344CB8AC3E}">
        <p14:creationId xmlns:p14="http://schemas.microsoft.com/office/powerpoint/2010/main" val="3311088783"/>
      </p:ext>
    </p:extLst>
  </p:cSld>
  <p:clrMap bg1="lt1" tx1="dk1" bg2="lt2" tx2="dk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 id="2147483797" r:id="rId11"/>
    <p:sldLayoutId id="2147483798" r:id="rId12"/>
  </p:sldLayoutIdLst>
  <p:hf sldNum="0" hdr="0" ftr="0" dt="0"/>
  <p:txStyles>
    <p:titleStyle>
      <a:lvl1pPr algn="ctr" defTabSz="881569" rtl="0" eaLnBrk="1" latinLnBrk="0" hangingPunct="1">
        <a:spcBef>
          <a:spcPct val="0"/>
        </a:spcBef>
        <a:buNone/>
        <a:defRPr kumimoji="1" sz="4248" kern="1200">
          <a:solidFill>
            <a:schemeClr val="tx1"/>
          </a:solidFill>
          <a:latin typeface="+mj-lt"/>
          <a:ea typeface="+mj-ea"/>
          <a:cs typeface="+mj-cs"/>
        </a:defRPr>
      </a:lvl1pPr>
    </p:titleStyle>
    <p:bodyStyle>
      <a:lvl1pPr marL="330589" indent="-330589" algn="l" defTabSz="881569" rtl="0" eaLnBrk="1" latinLnBrk="0" hangingPunct="1">
        <a:spcBef>
          <a:spcPct val="20000"/>
        </a:spcBef>
        <a:buFont typeface="Arial" panose="020B0604020202020204" pitchFamily="34" charset="0"/>
        <a:buChar char="•"/>
        <a:defRPr kumimoji="1" sz="3090" kern="1200">
          <a:solidFill>
            <a:schemeClr val="tx1"/>
          </a:solidFill>
          <a:latin typeface="+mn-lt"/>
          <a:ea typeface="+mn-ea"/>
          <a:cs typeface="+mn-cs"/>
        </a:defRPr>
      </a:lvl1pPr>
      <a:lvl2pPr marL="716274" indent="-275490" algn="l" defTabSz="881569" rtl="0" eaLnBrk="1" latinLnBrk="0" hangingPunct="1">
        <a:spcBef>
          <a:spcPct val="20000"/>
        </a:spcBef>
        <a:buFont typeface="Arial" panose="020B0604020202020204" pitchFamily="34" charset="0"/>
        <a:buChar char="–"/>
        <a:defRPr kumimoji="1" sz="2703" kern="1200">
          <a:solidFill>
            <a:schemeClr val="tx1"/>
          </a:solidFill>
          <a:latin typeface="+mn-lt"/>
          <a:ea typeface="+mn-ea"/>
          <a:cs typeface="+mn-cs"/>
        </a:defRPr>
      </a:lvl2pPr>
      <a:lvl3pPr marL="1101961" indent="-220392" algn="l" defTabSz="881569" rtl="0" eaLnBrk="1" latinLnBrk="0" hangingPunct="1">
        <a:spcBef>
          <a:spcPct val="20000"/>
        </a:spcBef>
        <a:buFont typeface="Arial" panose="020B0604020202020204" pitchFamily="34" charset="0"/>
        <a:buChar char="•"/>
        <a:defRPr kumimoji="1" sz="2317" kern="1200">
          <a:solidFill>
            <a:schemeClr val="tx1"/>
          </a:solidFill>
          <a:latin typeface="+mn-lt"/>
          <a:ea typeface="+mn-ea"/>
          <a:cs typeface="+mn-cs"/>
        </a:defRPr>
      </a:lvl3pPr>
      <a:lvl4pPr marL="1542740"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4pPr>
      <a:lvl5pPr marL="1983530"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5pPr>
      <a:lvl6pPr marL="2424314"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6pPr>
      <a:lvl7pPr marL="2865096"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7pPr>
      <a:lvl8pPr marL="3305884"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8pPr>
      <a:lvl9pPr marL="3746667" indent="-220392" algn="l" defTabSz="881569" rtl="0" eaLnBrk="1" latinLnBrk="0" hangingPunct="1">
        <a:spcBef>
          <a:spcPct val="20000"/>
        </a:spcBef>
        <a:buFont typeface="Arial" panose="020B0604020202020204" pitchFamily="34" charset="0"/>
        <a:buChar char="•"/>
        <a:defRPr kumimoji="1" sz="1931" kern="1200">
          <a:solidFill>
            <a:schemeClr val="tx1"/>
          </a:solidFill>
          <a:latin typeface="+mn-lt"/>
          <a:ea typeface="+mn-ea"/>
          <a:cs typeface="+mn-cs"/>
        </a:defRPr>
      </a:lvl9pPr>
    </p:bodyStyle>
    <p:otherStyle>
      <a:defPPr>
        <a:defRPr lang="ja-JP"/>
      </a:defPPr>
      <a:lvl1pPr marL="0" algn="l" defTabSz="881569" rtl="0" eaLnBrk="1" latinLnBrk="0" hangingPunct="1">
        <a:defRPr kumimoji="1" sz="1738" kern="1200">
          <a:solidFill>
            <a:schemeClr val="tx1"/>
          </a:solidFill>
          <a:latin typeface="+mn-lt"/>
          <a:ea typeface="+mn-ea"/>
          <a:cs typeface="+mn-cs"/>
        </a:defRPr>
      </a:lvl1pPr>
      <a:lvl2pPr marL="440784" algn="l" defTabSz="881569" rtl="0" eaLnBrk="1" latinLnBrk="0" hangingPunct="1">
        <a:defRPr kumimoji="1" sz="1738" kern="1200">
          <a:solidFill>
            <a:schemeClr val="tx1"/>
          </a:solidFill>
          <a:latin typeface="+mn-lt"/>
          <a:ea typeface="+mn-ea"/>
          <a:cs typeface="+mn-cs"/>
        </a:defRPr>
      </a:lvl2pPr>
      <a:lvl3pPr marL="881569" algn="l" defTabSz="881569" rtl="0" eaLnBrk="1" latinLnBrk="0" hangingPunct="1">
        <a:defRPr kumimoji="1" sz="1738" kern="1200">
          <a:solidFill>
            <a:schemeClr val="tx1"/>
          </a:solidFill>
          <a:latin typeface="+mn-lt"/>
          <a:ea typeface="+mn-ea"/>
          <a:cs typeface="+mn-cs"/>
        </a:defRPr>
      </a:lvl3pPr>
      <a:lvl4pPr marL="1322355" algn="l" defTabSz="881569" rtl="0" eaLnBrk="1" latinLnBrk="0" hangingPunct="1">
        <a:defRPr kumimoji="1" sz="1738" kern="1200">
          <a:solidFill>
            <a:schemeClr val="tx1"/>
          </a:solidFill>
          <a:latin typeface="+mn-lt"/>
          <a:ea typeface="+mn-ea"/>
          <a:cs typeface="+mn-cs"/>
        </a:defRPr>
      </a:lvl4pPr>
      <a:lvl5pPr marL="1763136" algn="l" defTabSz="881569" rtl="0" eaLnBrk="1" latinLnBrk="0" hangingPunct="1">
        <a:defRPr kumimoji="1" sz="1738" kern="1200">
          <a:solidFill>
            <a:schemeClr val="tx1"/>
          </a:solidFill>
          <a:latin typeface="+mn-lt"/>
          <a:ea typeface="+mn-ea"/>
          <a:cs typeface="+mn-cs"/>
        </a:defRPr>
      </a:lvl5pPr>
      <a:lvl6pPr marL="2203922" algn="l" defTabSz="881569" rtl="0" eaLnBrk="1" latinLnBrk="0" hangingPunct="1">
        <a:defRPr kumimoji="1" sz="1738" kern="1200">
          <a:solidFill>
            <a:schemeClr val="tx1"/>
          </a:solidFill>
          <a:latin typeface="+mn-lt"/>
          <a:ea typeface="+mn-ea"/>
          <a:cs typeface="+mn-cs"/>
        </a:defRPr>
      </a:lvl6pPr>
      <a:lvl7pPr marL="2644707" algn="l" defTabSz="881569" rtl="0" eaLnBrk="1" latinLnBrk="0" hangingPunct="1">
        <a:defRPr kumimoji="1" sz="1738" kern="1200">
          <a:solidFill>
            <a:schemeClr val="tx1"/>
          </a:solidFill>
          <a:latin typeface="+mn-lt"/>
          <a:ea typeface="+mn-ea"/>
          <a:cs typeface="+mn-cs"/>
        </a:defRPr>
      </a:lvl7pPr>
      <a:lvl8pPr marL="3085489" algn="l" defTabSz="881569" rtl="0" eaLnBrk="1" latinLnBrk="0" hangingPunct="1">
        <a:defRPr kumimoji="1" sz="1738" kern="1200">
          <a:solidFill>
            <a:schemeClr val="tx1"/>
          </a:solidFill>
          <a:latin typeface="+mn-lt"/>
          <a:ea typeface="+mn-ea"/>
          <a:cs typeface="+mn-cs"/>
        </a:defRPr>
      </a:lvl8pPr>
      <a:lvl9pPr marL="3526274" algn="l" defTabSz="881569" rtl="0" eaLnBrk="1" latinLnBrk="0" hangingPunct="1">
        <a:defRPr kumimoji="1" sz="1738"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3"/>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1" y="6356355"/>
            <a:ext cx="2311400" cy="365125"/>
          </a:xfrm>
          <a:prstGeom prst="rect">
            <a:avLst/>
          </a:prstGeom>
        </p:spPr>
        <p:txBody>
          <a:bodyPr vert="horz" lIns="91440" tIns="45720" rIns="91440" bIns="45720" rtlCol="0" anchor="ctr"/>
          <a:lstStyle>
            <a:lvl1pPr algn="l">
              <a:defRPr sz="1255">
                <a:solidFill>
                  <a:schemeClr val="tx1">
                    <a:tint val="75000"/>
                  </a:schemeClr>
                </a:solidFill>
              </a:defRPr>
            </a:lvl1pPr>
          </a:lstStyle>
          <a:p>
            <a:fld id="{7372D545-8467-428C-B4B7-668AFE11EB3F}" type="datetimeFigureOut">
              <a:rPr kumimoji="1" lang="ja-JP" altLang="en-US" smtClean="0"/>
              <a:t>2024/11/15</a:t>
            </a:fld>
            <a:endParaRPr kumimoji="1" lang="ja-JP" altLang="en-US"/>
          </a:p>
        </p:txBody>
      </p:sp>
      <p:sp>
        <p:nvSpPr>
          <p:cNvPr id="5" name="フッター プレースホルダー 4"/>
          <p:cNvSpPr>
            <a:spLocks noGrp="1"/>
          </p:cNvSpPr>
          <p:nvPr>
            <p:ph type="ftr" sz="quarter" idx="3"/>
          </p:nvPr>
        </p:nvSpPr>
        <p:spPr>
          <a:xfrm>
            <a:off x="3384550" y="6356355"/>
            <a:ext cx="3136900" cy="365125"/>
          </a:xfrm>
          <a:prstGeom prst="rect">
            <a:avLst/>
          </a:prstGeom>
        </p:spPr>
        <p:txBody>
          <a:bodyPr vert="horz" lIns="91440" tIns="45720" rIns="91440" bIns="45720" rtlCol="0" anchor="ctr"/>
          <a:lstStyle>
            <a:lvl1pPr algn="ctr">
              <a:defRPr sz="1255">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5"/>
            <a:ext cx="2311400" cy="365125"/>
          </a:xfrm>
          <a:prstGeom prst="rect">
            <a:avLst/>
          </a:prstGeom>
        </p:spPr>
        <p:txBody>
          <a:bodyPr vert="horz" lIns="91440" tIns="45720" rIns="91440" bIns="45720" rtlCol="0" anchor="ctr"/>
          <a:lstStyle>
            <a:lvl1pPr algn="r">
              <a:defRPr sz="1255">
                <a:solidFill>
                  <a:schemeClr val="tx1">
                    <a:tint val="75000"/>
                  </a:schemeClr>
                </a:solidFill>
              </a:defRPr>
            </a:lvl1p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567810171"/>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 id="2147483813" r:id="rId14"/>
    <p:sldLayoutId id="2147483814" r:id="rId15"/>
  </p:sldLayoutIdLst>
  <p:txStyles>
    <p:titleStyle>
      <a:lvl1pPr algn="ctr" defTabSz="956315" rtl="0" eaLnBrk="1" latinLnBrk="0" hangingPunct="1">
        <a:spcBef>
          <a:spcPct val="0"/>
        </a:spcBef>
        <a:buNone/>
        <a:defRPr kumimoji="1" sz="4602" kern="1200">
          <a:solidFill>
            <a:schemeClr val="tx1"/>
          </a:solidFill>
          <a:latin typeface="+mj-lt"/>
          <a:ea typeface="+mj-ea"/>
          <a:cs typeface="+mj-cs"/>
        </a:defRPr>
      </a:lvl1pPr>
    </p:titleStyle>
    <p:bodyStyle>
      <a:lvl1pPr marL="358619" indent="-358619" algn="l" defTabSz="956315" rtl="0" eaLnBrk="1" latinLnBrk="0" hangingPunct="1">
        <a:spcBef>
          <a:spcPct val="20000"/>
        </a:spcBef>
        <a:buFont typeface="Arial" pitchFamily="34" charset="0"/>
        <a:buChar char="•"/>
        <a:defRPr kumimoji="1" sz="3347" kern="1200">
          <a:solidFill>
            <a:schemeClr val="tx1"/>
          </a:solidFill>
          <a:latin typeface="+mn-lt"/>
          <a:ea typeface="+mn-ea"/>
          <a:cs typeface="+mn-cs"/>
        </a:defRPr>
      </a:lvl1pPr>
      <a:lvl2pPr marL="777005" indent="-298849" algn="l" defTabSz="956315" rtl="0" eaLnBrk="1" latinLnBrk="0" hangingPunct="1">
        <a:spcBef>
          <a:spcPct val="20000"/>
        </a:spcBef>
        <a:buFont typeface="Arial" pitchFamily="34" charset="0"/>
        <a:buChar char="–"/>
        <a:defRPr kumimoji="1" sz="2928" kern="1200">
          <a:solidFill>
            <a:schemeClr val="tx1"/>
          </a:solidFill>
          <a:latin typeface="+mn-lt"/>
          <a:ea typeface="+mn-ea"/>
          <a:cs typeface="+mn-cs"/>
        </a:defRPr>
      </a:lvl2pPr>
      <a:lvl3pPr marL="1195393" indent="-239079" algn="l" defTabSz="956315" rtl="0" eaLnBrk="1" latinLnBrk="0" hangingPunct="1">
        <a:spcBef>
          <a:spcPct val="20000"/>
        </a:spcBef>
        <a:buFont typeface="Arial" pitchFamily="34" charset="0"/>
        <a:buChar char="•"/>
        <a:defRPr kumimoji="1" sz="2510" kern="1200">
          <a:solidFill>
            <a:schemeClr val="tx1"/>
          </a:solidFill>
          <a:latin typeface="+mn-lt"/>
          <a:ea typeface="+mn-ea"/>
          <a:cs typeface="+mn-cs"/>
        </a:defRPr>
      </a:lvl3pPr>
      <a:lvl4pPr marL="1673551" indent="-239079" algn="l" defTabSz="956315" rtl="0" eaLnBrk="1" latinLnBrk="0" hangingPunct="1">
        <a:spcBef>
          <a:spcPct val="20000"/>
        </a:spcBef>
        <a:buFont typeface="Arial" pitchFamily="34" charset="0"/>
        <a:buChar char="–"/>
        <a:defRPr kumimoji="1" sz="2092" kern="1200">
          <a:solidFill>
            <a:schemeClr val="tx1"/>
          </a:solidFill>
          <a:latin typeface="+mn-lt"/>
          <a:ea typeface="+mn-ea"/>
          <a:cs typeface="+mn-cs"/>
        </a:defRPr>
      </a:lvl4pPr>
      <a:lvl5pPr marL="2151708" indent="-239079" algn="l" defTabSz="956315" rtl="0" eaLnBrk="1" latinLnBrk="0" hangingPunct="1">
        <a:spcBef>
          <a:spcPct val="20000"/>
        </a:spcBef>
        <a:buFont typeface="Arial" pitchFamily="34" charset="0"/>
        <a:buChar char="»"/>
        <a:defRPr kumimoji="1" sz="2092" kern="1200">
          <a:solidFill>
            <a:schemeClr val="tx1"/>
          </a:solidFill>
          <a:latin typeface="+mn-lt"/>
          <a:ea typeface="+mn-ea"/>
          <a:cs typeface="+mn-cs"/>
        </a:defRPr>
      </a:lvl5pPr>
      <a:lvl6pPr marL="2629866" indent="-239079" algn="l" defTabSz="956315" rtl="0" eaLnBrk="1" latinLnBrk="0" hangingPunct="1">
        <a:spcBef>
          <a:spcPct val="20000"/>
        </a:spcBef>
        <a:buFont typeface="Arial" pitchFamily="34" charset="0"/>
        <a:buChar char="•"/>
        <a:defRPr kumimoji="1" sz="2092" kern="1200">
          <a:solidFill>
            <a:schemeClr val="tx1"/>
          </a:solidFill>
          <a:latin typeface="+mn-lt"/>
          <a:ea typeface="+mn-ea"/>
          <a:cs typeface="+mn-cs"/>
        </a:defRPr>
      </a:lvl6pPr>
      <a:lvl7pPr marL="3108024" indent="-239079" algn="l" defTabSz="956315" rtl="0" eaLnBrk="1" latinLnBrk="0" hangingPunct="1">
        <a:spcBef>
          <a:spcPct val="20000"/>
        </a:spcBef>
        <a:buFont typeface="Arial" pitchFamily="34" charset="0"/>
        <a:buChar char="•"/>
        <a:defRPr kumimoji="1" sz="2092" kern="1200">
          <a:solidFill>
            <a:schemeClr val="tx1"/>
          </a:solidFill>
          <a:latin typeface="+mn-lt"/>
          <a:ea typeface="+mn-ea"/>
          <a:cs typeface="+mn-cs"/>
        </a:defRPr>
      </a:lvl7pPr>
      <a:lvl8pPr marL="3586181" indent="-239079" algn="l" defTabSz="956315" rtl="0" eaLnBrk="1" latinLnBrk="0" hangingPunct="1">
        <a:spcBef>
          <a:spcPct val="20000"/>
        </a:spcBef>
        <a:buFont typeface="Arial" pitchFamily="34" charset="0"/>
        <a:buChar char="•"/>
        <a:defRPr kumimoji="1" sz="2092" kern="1200">
          <a:solidFill>
            <a:schemeClr val="tx1"/>
          </a:solidFill>
          <a:latin typeface="+mn-lt"/>
          <a:ea typeface="+mn-ea"/>
          <a:cs typeface="+mn-cs"/>
        </a:defRPr>
      </a:lvl8pPr>
      <a:lvl9pPr marL="4064338" indent="-239079" algn="l" defTabSz="956315" rtl="0" eaLnBrk="1" latinLnBrk="0" hangingPunct="1">
        <a:spcBef>
          <a:spcPct val="20000"/>
        </a:spcBef>
        <a:buFont typeface="Arial" pitchFamily="34" charset="0"/>
        <a:buChar char="•"/>
        <a:defRPr kumimoji="1" sz="2092" kern="1200">
          <a:solidFill>
            <a:schemeClr val="tx1"/>
          </a:solidFill>
          <a:latin typeface="+mn-lt"/>
          <a:ea typeface="+mn-ea"/>
          <a:cs typeface="+mn-cs"/>
        </a:defRPr>
      </a:lvl9pPr>
    </p:bodyStyle>
    <p:otherStyle>
      <a:defPPr>
        <a:defRPr lang="ja-JP"/>
      </a:defPPr>
      <a:lvl1pPr marL="0" algn="l" defTabSz="956315" rtl="0" eaLnBrk="1" latinLnBrk="0" hangingPunct="1">
        <a:defRPr kumimoji="1" sz="1883" kern="1200">
          <a:solidFill>
            <a:schemeClr val="tx1"/>
          </a:solidFill>
          <a:latin typeface="+mn-lt"/>
          <a:ea typeface="+mn-ea"/>
          <a:cs typeface="+mn-cs"/>
        </a:defRPr>
      </a:lvl1pPr>
      <a:lvl2pPr marL="478158" algn="l" defTabSz="956315" rtl="0" eaLnBrk="1" latinLnBrk="0" hangingPunct="1">
        <a:defRPr kumimoji="1" sz="1883" kern="1200">
          <a:solidFill>
            <a:schemeClr val="tx1"/>
          </a:solidFill>
          <a:latin typeface="+mn-lt"/>
          <a:ea typeface="+mn-ea"/>
          <a:cs typeface="+mn-cs"/>
        </a:defRPr>
      </a:lvl2pPr>
      <a:lvl3pPr marL="956315" algn="l" defTabSz="956315" rtl="0" eaLnBrk="1" latinLnBrk="0" hangingPunct="1">
        <a:defRPr kumimoji="1" sz="1883" kern="1200">
          <a:solidFill>
            <a:schemeClr val="tx1"/>
          </a:solidFill>
          <a:latin typeface="+mn-lt"/>
          <a:ea typeface="+mn-ea"/>
          <a:cs typeface="+mn-cs"/>
        </a:defRPr>
      </a:lvl3pPr>
      <a:lvl4pPr marL="1434472" algn="l" defTabSz="956315" rtl="0" eaLnBrk="1" latinLnBrk="0" hangingPunct="1">
        <a:defRPr kumimoji="1" sz="1883" kern="1200">
          <a:solidFill>
            <a:schemeClr val="tx1"/>
          </a:solidFill>
          <a:latin typeface="+mn-lt"/>
          <a:ea typeface="+mn-ea"/>
          <a:cs typeface="+mn-cs"/>
        </a:defRPr>
      </a:lvl4pPr>
      <a:lvl5pPr marL="1912630" algn="l" defTabSz="956315" rtl="0" eaLnBrk="1" latinLnBrk="0" hangingPunct="1">
        <a:defRPr kumimoji="1" sz="1883" kern="1200">
          <a:solidFill>
            <a:schemeClr val="tx1"/>
          </a:solidFill>
          <a:latin typeface="+mn-lt"/>
          <a:ea typeface="+mn-ea"/>
          <a:cs typeface="+mn-cs"/>
        </a:defRPr>
      </a:lvl5pPr>
      <a:lvl6pPr marL="2390788" algn="l" defTabSz="956315" rtl="0" eaLnBrk="1" latinLnBrk="0" hangingPunct="1">
        <a:defRPr kumimoji="1" sz="1883" kern="1200">
          <a:solidFill>
            <a:schemeClr val="tx1"/>
          </a:solidFill>
          <a:latin typeface="+mn-lt"/>
          <a:ea typeface="+mn-ea"/>
          <a:cs typeface="+mn-cs"/>
        </a:defRPr>
      </a:lvl6pPr>
      <a:lvl7pPr marL="2868945" algn="l" defTabSz="956315" rtl="0" eaLnBrk="1" latinLnBrk="0" hangingPunct="1">
        <a:defRPr kumimoji="1" sz="1883" kern="1200">
          <a:solidFill>
            <a:schemeClr val="tx1"/>
          </a:solidFill>
          <a:latin typeface="+mn-lt"/>
          <a:ea typeface="+mn-ea"/>
          <a:cs typeface="+mn-cs"/>
        </a:defRPr>
      </a:lvl7pPr>
      <a:lvl8pPr marL="3347101" algn="l" defTabSz="956315" rtl="0" eaLnBrk="1" latinLnBrk="0" hangingPunct="1">
        <a:defRPr kumimoji="1" sz="1883" kern="1200">
          <a:solidFill>
            <a:schemeClr val="tx1"/>
          </a:solidFill>
          <a:latin typeface="+mn-lt"/>
          <a:ea typeface="+mn-ea"/>
          <a:cs typeface="+mn-cs"/>
        </a:defRPr>
      </a:lvl8pPr>
      <a:lvl9pPr marL="3825259" algn="l" defTabSz="956315" rtl="0" eaLnBrk="1" latinLnBrk="0" hangingPunct="1">
        <a:defRPr kumimoji="1" sz="1883"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41427"/>
            <a:r>
              <a:rPr lang="ja-JP" altLang="en-US"/>
              <a:t>マスター タイトルの書式設定</a:t>
            </a:r>
            <a:endParaRPr lang="en-US" dirty="0"/>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dirty="0"/>
              <a:t>マスター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endParaRPr lang="en-US" dirty="0"/>
          </a:p>
        </p:txBody>
      </p:sp>
      <p:sp>
        <p:nvSpPr>
          <p:cNvPr id="4" name="Date Placeholder 3"/>
          <p:cNvSpPr>
            <a:spLocks noGrp="1"/>
          </p:cNvSpPr>
          <p:nvPr>
            <p:ph type="dt" sz="half" idx="2"/>
          </p:nvPr>
        </p:nvSpPr>
        <p:spPr>
          <a:xfrm>
            <a:off x="7306041" y="427036"/>
            <a:ext cx="2228850" cy="365125"/>
          </a:xfrm>
          <a:prstGeom prst="rect">
            <a:avLst/>
          </a:prstGeom>
        </p:spPr>
        <p:txBody>
          <a:bodyPr vert="horz" lIns="0" tIns="0" rIns="0" bIns="0" rtlCol="0" anchor="ctr"/>
          <a:lstStyle>
            <a:lvl1pPr algn="r">
              <a:defRPr sz="1159">
                <a:solidFill>
                  <a:schemeClr val="bg1"/>
                </a:solidFill>
              </a:defRPr>
            </a:lvl1pPr>
          </a:lstStyle>
          <a:p>
            <a:endParaRPr lang="en-US" dirty="0"/>
          </a:p>
        </p:txBody>
      </p:sp>
      <p:sp>
        <p:nvSpPr>
          <p:cNvPr id="5" name="Footer Placeholder 4"/>
          <p:cNvSpPr>
            <a:spLocks noGrp="1"/>
          </p:cNvSpPr>
          <p:nvPr>
            <p:ph type="ftr" sz="quarter" idx="3"/>
          </p:nvPr>
        </p:nvSpPr>
        <p:spPr>
          <a:xfrm>
            <a:off x="5146229" y="6551318"/>
            <a:ext cx="3757975" cy="263263"/>
          </a:xfrm>
          <a:prstGeom prst="rect">
            <a:avLst/>
          </a:prstGeom>
        </p:spPr>
        <p:txBody>
          <a:bodyPr vert="horz" lIns="0" tIns="0" rIns="0" bIns="0" rtlCol="0" anchor="t"/>
          <a:lstStyle>
            <a:lvl1pPr algn="l">
              <a:defRPr sz="869">
                <a:solidFill>
                  <a:schemeClr val="bg2">
                    <a:lumMod val="50000"/>
                  </a:schemeClr>
                </a:solidFill>
              </a:defRPr>
            </a:lvl1pPr>
          </a:lstStyle>
          <a:p>
            <a:endParaRPr lang="en-US" dirty="0"/>
          </a:p>
        </p:txBody>
      </p:sp>
      <p:sp>
        <p:nvSpPr>
          <p:cNvPr id="6" name="Slide Number Placeholder 5"/>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59"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3341006468"/>
      </p:ext>
    </p:extLst>
  </p:cSld>
  <p:clrMap bg1="lt1" tx1="dk1" bg2="lt2" tx2="dk2" accent1="accent1" accent2="accent2" accent3="accent3" accent4="accent4" accent5="accent5" accent6="accent6" hlink="hlink" folHlink="folHlink"/>
  <p:sldLayoutIdLst>
    <p:sldLayoutId id="2147483826" r:id="rId1"/>
    <p:sldLayoutId id="2147483827" r:id="rId2"/>
    <p:sldLayoutId id="2147483828" r:id="rId3"/>
    <p:sldLayoutId id="2147483829" r:id="rId4"/>
    <p:sldLayoutId id="2147483830" r:id="rId5"/>
    <p:sldLayoutId id="2147483831" r:id="rId6"/>
    <p:sldLayoutId id="2147483832" r:id="rId7"/>
    <p:sldLayoutId id="2147483833" r:id="rId8"/>
    <p:sldLayoutId id="2147483834" r:id="rId9"/>
    <p:sldLayoutId id="2147483835" r:id="rId10"/>
    <p:sldLayoutId id="2147483836" r:id="rId11"/>
    <p:sldLayoutId id="2147483837" r:id="rId12"/>
    <p:sldLayoutId id="2147483838" r:id="rId13"/>
    <p:sldLayoutId id="2147483839" r:id="rId14"/>
    <p:sldLayoutId id="2147483840" r:id="rId15"/>
    <p:sldLayoutId id="2147483841" r:id="rId16"/>
    <p:sldLayoutId id="2147483842" r:id="rId17"/>
  </p:sldLayoutIdLst>
  <p:hf hdr="0" ftr="0" dt="0"/>
  <p:txStyles>
    <p:titleStyle>
      <a:lvl1pPr algn="l" defTabSz="882853" rtl="0" eaLnBrk="1" latinLnBrk="0" hangingPunct="1">
        <a:lnSpc>
          <a:spcPct val="90000"/>
        </a:lnSpc>
        <a:spcBef>
          <a:spcPct val="0"/>
        </a:spcBef>
        <a:buNone/>
        <a:defRPr kumimoji="1" lang="en-US" altLang="en-US" sz="1751" b="1" i="0" kern="1200" spc="263" dirty="0">
          <a:solidFill>
            <a:schemeClr val="bg1"/>
          </a:solidFill>
          <a:latin typeface="Meiryo" panose="020B0604030504040204" pitchFamily="34" charset="-128"/>
          <a:ea typeface="Meiryo" panose="020B0604030504040204" pitchFamily="34" charset="-128"/>
          <a:cs typeface="+mn-cs"/>
        </a:defRPr>
      </a:lvl1pPr>
    </p:titleStyle>
    <p:bodyStyle>
      <a:lvl1pPr marL="174731" indent="-174731" algn="l" defTabSz="882853" rtl="0" eaLnBrk="1" latinLnBrk="0" hangingPunct="1">
        <a:lnSpc>
          <a:spcPct val="130000"/>
        </a:lnSpc>
        <a:spcBef>
          <a:spcPts val="965"/>
        </a:spcBef>
        <a:spcAft>
          <a:spcPts val="772"/>
        </a:spcAft>
        <a:buClr>
          <a:schemeClr val="tx2"/>
        </a:buClr>
        <a:buFont typeface="Arial" panose="020B0604020202020204" pitchFamily="34" charset="0"/>
        <a:buChar char="•"/>
        <a:defRPr kumimoji="1" sz="1352" b="0" i="0" kern="1200">
          <a:solidFill>
            <a:schemeClr val="tx1"/>
          </a:solidFill>
          <a:latin typeface="Meiryo" panose="020B0604030504040204" pitchFamily="34" charset="-128"/>
          <a:ea typeface="Meiryo" panose="020B0604030504040204" pitchFamily="34" charset="-128"/>
          <a:cs typeface="+mn-cs"/>
        </a:defRPr>
      </a:lvl1pPr>
      <a:lvl2pPr marL="344865" indent="-170134" algn="l" defTabSz="882853" rtl="0" eaLnBrk="1" latinLnBrk="0" hangingPunct="1">
        <a:lnSpc>
          <a:spcPct val="130000"/>
        </a:lnSpc>
        <a:spcBef>
          <a:spcPts val="483"/>
        </a:spcBef>
        <a:spcAft>
          <a:spcPts val="772"/>
        </a:spcAft>
        <a:buClr>
          <a:schemeClr val="tx2"/>
        </a:buClr>
        <a:buFont typeface="Arial" panose="020B0604020202020204" pitchFamily="34" charset="0"/>
        <a:buChar char="•"/>
        <a:defRPr kumimoji="1" sz="1352" b="0" i="0" kern="1200">
          <a:solidFill>
            <a:schemeClr val="tx1"/>
          </a:solidFill>
          <a:latin typeface="Meiryo" panose="020B0604030504040204" pitchFamily="34" charset="-128"/>
          <a:ea typeface="Meiryo" panose="020B0604030504040204" pitchFamily="34" charset="-128"/>
          <a:cs typeface="+mn-cs"/>
        </a:defRPr>
      </a:lvl2pPr>
      <a:lvl3pPr marL="605429" indent="-174731" algn="l" defTabSz="882853" rtl="0" eaLnBrk="1" latinLnBrk="0" hangingPunct="1">
        <a:lnSpc>
          <a:spcPct val="130000"/>
        </a:lnSpc>
        <a:spcBef>
          <a:spcPts val="483"/>
        </a:spcBef>
        <a:spcAft>
          <a:spcPts val="772"/>
        </a:spcAft>
        <a:buClr>
          <a:schemeClr val="tx2"/>
        </a:buClr>
        <a:buFont typeface="Arial" panose="020B0604020202020204" pitchFamily="34" charset="0"/>
        <a:buChar char="•"/>
        <a:defRPr kumimoji="1" sz="1352" b="0" i="0" kern="1200">
          <a:solidFill>
            <a:schemeClr val="tx1"/>
          </a:solidFill>
          <a:latin typeface="Meiryo" panose="020B0604030504040204" pitchFamily="34" charset="-128"/>
          <a:ea typeface="Meiryo" panose="020B0604030504040204" pitchFamily="34" charset="-128"/>
          <a:cs typeface="+mn-cs"/>
        </a:defRPr>
      </a:lvl3pPr>
      <a:lvl4pPr marL="780161" indent="-174731" algn="l" defTabSz="882853" rtl="0" eaLnBrk="1" latinLnBrk="0" hangingPunct="1">
        <a:lnSpc>
          <a:spcPct val="130000"/>
        </a:lnSpc>
        <a:spcBef>
          <a:spcPts val="483"/>
        </a:spcBef>
        <a:spcAft>
          <a:spcPts val="772"/>
        </a:spcAft>
        <a:buClr>
          <a:schemeClr val="tx2"/>
        </a:buClr>
        <a:buFont typeface="Arial" panose="020B0604020202020204" pitchFamily="34" charset="0"/>
        <a:buChar char="•"/>
        <a:defRPr kumimoji="1" sz="1352" b="0" i="0" kern="1200">
          <a:solidFill>
            <a:schemeClr val="tx1"/>
          </a:solidFill>
          <a:latin typeface="Meiryo" panose="020B0604030504040204" pitchFamily="34" charset="-128"/>
          <a:ea typeface="Meiryo" panose="020B0604030504040204" pitchFamily="34" charset="-128"/>
          <a:cs typeface="+mn-cs"/>
        </a:defRPr>
      </a:lvl4pPr>
      <a:lvl5pPr marL="950293" indent="-170134" algn="l" defTabSz="882853" rtl="0" eaLnBrk="1" latinLnBrk="0" hangingPunct="1">
        <a:lnSpc>
          <a:spcPct val="130000"/>
        </a:lnSpc>
        <a:spcBef>
          <a:spcPts val="483"/>
        </a:spcBef>
        <a:spcAft>
          <a:spcPts val="772"/>
        </a:spcAft>
        <a:buClr>
          <a:schemeClr val="tx2"/>
        </a:buClr>
        <a:buFont typeface="Arial" panose="020B0604020202020204" pitchFamily="34" charset="0"/>
        <a:buChar char="•"/>
        <a:defRPr kumimoji="1" sz="1352" b="0" i="0" kern="1200">
          <a:solidFill>
            <a:schemeClr val="tx1"/>
          </a:solidFill>
          <a:latin typeface="Meiryo" panose="020B0604030504040204" pitchFamily="34" charset="-128"/>
          <a:ea typeface="Meiryo" panose="020B0604030504040204" pitchFamily="34" charset="-128"/>
          <a:cs typeface="+mn-cs"/>
        </a:defRPr>
      </a:lvl5pPr>
      <a:lvl6pPr marL="2427846" indent="-220713" algn="l" defTabSz="882853" rtl="0" eaLnBrk="1" latinLnBrk="0" hangingPunct="1">
        <a:lnSpc>
          <a:spcPct val="90000"/>
        </a:lnSpc>
        <a:spcBef>
          <a:spcPts val="483"/>
        </a:spcBef>
        <a:buFont typeface="Arial" panose="020B0604020202020204" pitchFamily="34" charset="0"/>
        <a:buChar char="•"/>
        <a:defRPr kumimoji="1" sz="1738" kern="1200">
          <a:solidFill>
            <a:schemeClr val="tx1"/>
          </a:solidFill>
          <a:latin typeface="+mn-lt"/>
          <a:ea typeface="+mn-ea"/>
          <a:cs typeface="+mn-cs"/>
        </a:defRPr>
      </a:lvl6pPr>
      <a:lvl7pPr marL="2869273" indent="-220713" algn="l" defTabSz="882853" rtl="0" eaLnBrk="1" latinLnBrk="0" hangingPunct="1">
        <a:lnSpc>
          <a:spcPct val="90000"/>
        </a:lnSpc>
        <a:spcBef>
          <a:spcPts val="483"/>
        </a:spcBef>
        <a:buFont typeface="Arial" panose="020B0604020202020204" pitchFamily="34" charset="0"/>
        <a:buChar char="•"/>
        <a:defRPr kumimoji="1" sz="1738" kern="1200">
          <a:solidFill>
            <a:schemeClr val="tx1"/>
          </a:solidFill>
          <a:latin typeface="+mn-lt"/>
          <a:ea typeface="+mn-ea"/>
          <a:cs typeface="+mn-cs"/>
        </a:defRPr>
      </a:lvl7pPr>
      <a:lvl8pPr marL="3310700" indent="-220713" algn="l" defTabSz="882853" rtl="0" eaLnBrk="1" latinLnBrk="0" hangingPunct="1">
        <a:lnSpc>
          <a:spcPct val="90000"/>
        </a:lnSpc>
        <a:spcBef>
          <a:spcPts val="483"/>
        </a:spcBef>
        <a:buFont typeface="Arial" panose="020B0604020202020204" pitchFamily="34" charset="0"/>
        <a:buChar char="•"/>
        <a:defRPr kumimoji="1" sz="1738" kern="1200">
          <a:solidFill>
            <a:schemeClr val="tx1"/>
          </a:solidFill>
          <a:latin typeface="+mn-lt"/>
          <a:ea typeface="+mn-ea"/>
          <a:cs typeface="+mn-cs"/>
        </a:defRPr>
      </a:lvl8pPr>
      <a:lvl9pPr marL="3752126" indent="-220713" algn="l" defTabSz="882853" rtl="0" eaLnBrk="1" latinLnBrk="0" hangingPunct="1">
        <a:lnSpc>
          <a:spcPct val="90000"/>
        </a:lnSpc>
        <a:spcBef>
          <a:spcPts val="483"/>
        </a:spcBef>
        <a:buFont typeface="Arial" panose="020B0604020202020204" pitchFamily="34" charset="0"/>
        <a:buChar char="•"/>
        <a:defRPr kumimoji="1" sz="1738" kern="1200">
          <a:solidFill>
            <a:schemeClr val="tx1"/>
          </a:solidFill>
          <a:latin typeface="+mn-lt"/>
          <a:ea typeface="+mn-ea"/>
          <a:cs typeface="+mn-cs"/>
        </a:defRPr>
      </a:lvl9pPr>
    </p:bodyStyle>
    <p:otherStyle>
      <a:defPPr>
        <a:defRPr lang="en-US"/>
      </a:defPPr>
      <a:lvl1pPr marL="0" algn="l" defTabSz="882853" rtl="0" eaLnBrk="1" latinLnBrk="0" hangingPunct="1">
        <a:defRPr kumimoji="1" sz="1738" kern="1200">
          <a:solidFill>
            <a:schemeClr val="tx1"/>
          </a:solidFill>
          <a:latin typeface="+mn-lt"/>
          <a:ea typeface="+mn-ea"/>
          <a:cs typeface="+mn-cs"/>
        </a:defRPr>
      </a:lvl1pPr>
      <a:lvl2pPr marL="441427" algn="l" defTabSz="882853" rtl="0" eaLnBrk="1" latinLnBrk="0" hangingPunct="1">
        <a:defRPr kumimoji="1" sz="1738" kern="1200">
          <a:solidFill>
            <a:schemeClr val="tx1"/>
          </a:solidFill>
          <a:latin typeface="+mn-lt"/>
          <a:ea typeface="+mn-ea"/>
          <a:cs typeface="+mn-cs"/>
        </a:defRPr>
      </a:lvl2pPr>
      <a:lvl3pPr marL="882853" algn="l" defTabSz="882853" rtl="0" eaLnBrk="1" latinLnBrk="0" hangingPunct="1">
        <a:defRPr kumimoji="1" sz="1738" kern="1200">
          <a:solidFill>
            <a:schemeClr val="tx1"/>
          </a:solidFill>
          <a:latin typeface="+mn-lt"/>
          <a:ea typeface="+mn-ea"/>
          <a:cs typeface="+mn-cs"/>
        </a:defRPr>
      </a:lvl3pPr>
      <a:lvl4pPr marL="1324280" algn="l" defTabSz="882853" rtl="0" eaLnBrk="1" latinLnBrk="0" hangingPunct="1">
        <a:defRPr kumimoji="1" sz="1738" kern="1200">
          <a:solidFill>
            <a:schemeClr val="tx1"/>
          </a:solidFill>
          <a:latin typeface="+mn-lt"/>
          <a:ea typeface="+mn-ea"/>
          <a:cs typeface="+mn-cs"/>
        </a:defRPr>
      </a:lvl4pPr>
      <a:lvl5pPr marL="1765706" algn="l" defTabSz="882853" rtl="0" eaLnBrk="1" latinLnBrk="0" hangingPunct="1">
        <a:defRPr kumimoji="1" sz="1738" kern="1200">
          <a:solidFill>
            <a:schemeClr val="tx1"/>
          </a:solidFill>
          <a:latin typeface="+mn-lt"/>
          <a:ea typeface="+mn-ea"/>
          <a:cs typeface="+mn-cs"/>
        </a:defRPr>
      </a:lvl5pPr>
      <a:lvl6pPr marL="2207133" algn="l" defTabSz="882853" rtl="0" eaLnBrk="1" latinLnBrk="0" hangingPunct="1">
        <a:defRPr kumimoji="1" sz="1738" kern="1200">
          <a:solidFill>
            <a:schemeClr val="tx1"/>
          </a:solidFill>
          <a:latin typeface="+mn-lt"/>
          <a:ea typeface="+mn-ea"/>
          <a:cs typeface="+mn-cs"/>
        </a:defRPr>
      </a:lvl6pPr>
      <a:lvl7pPr marL="2648560" algn="l" defTabSz="882853" rtl="0" eaLnBrk="1" latinLnBrk="0" hangingPunct="1">
        <a:defRPr kumimoji="1" sz="1738" kern="1200">
          <a:solidFill>
            <a:schemeClr val="tx1"/>
          </a:solidFill>
          <a:latin typeface="+mn-lt"/>
          <a:ea typeface="+mn-ea"/>
          <a:cs typeface="+mn-cs"/>
        </a:defRPr>
      </a:lvl7pPr>
      <a:lvl8pPr marL="3089986" algn="l" defTabSz="882853" rtl="0" eaLnBrk="1" latinLnBrk="0" hangingPunct="1">
        <a:defRPr kumimoji="1" sz="1738" kern="1200">
          <a:solidFill>
            <a:schemeClr val="tx1"/>
          </a:solidFill>
          <a:latin typeface="+mn-lt"/>
          <a:ea typeface="+mn-ea"/>
          <a:cs typeface="+mn-cs"/>
        </a:defRPr>
      </a:lvl8pPr>
      <a:lvl9pPr marL="3531413" algn="l" defTabSz="882853" rtl="0" eaLnBrk="1" latinLnBrk="0" hangingPunct="1">
        <a:defRPr kumimoji="1" sz="1738"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8.xml"/></Relationships>
</file>

<file path=ppt/slides/_rels/slide11.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png"/><Relationship Id="rId18" Type="http://schemas.openxmlformats.org/officeDocument/2006/relationships/image" Target="../media/image24.png"/><Relationship Id="rId3" Type="http://schemas.openxmlformats.org/officeDocument/2006/relationships/image" Target="../media/image9.png"/><Relationship Id="rId21" Type="http://schemas.microsoft.com/office/2007/relationships/hdphoto" Target="../media/hdphoto1.wdp"/><Relationship Id="rId7" Type="http://schemas.openxmlformats.org/officeDocument/2006/relationships/image" Target="../media/image13.jpeg"/><Relationship Id="rId12" Type="http://schemas.openxmlformats.org/officeDocument/2006/relationships/image" Target="../media/image18.svg"/><Relationship Id="rId17" Type="http://schemas.openxmlformats.org/officeDocument/2006/relationships/image" Target="../media/image23.svg"/><Relationship Id="rId2" Type="http://schemas.openxmlformats.org/officeDocument/2006/relationships/notesSlide" Target="../notesSlides/notesSlide7.xml"/><Relationship Id="rId16" Type="http://schemas.openxmlformats.org/officeDocument/2006/relationships/image" Target="../media/image22.png"/><Relationship Id="rId20" Type="http://schemas.openxmlformats.org/officeDocument/2006/relationships/image" Target="../media/image26.png"/><Relationship Id="rId1" Type="http://schemas.openxmlformats.org/officeDocument/2006/relationships/slideLayout" Target="../slideLayouts/slideLayout67.xml"/><Relationship Id="rId6" Type="http://schemas.openxmlformats.org/officeDocument/2006/relationships/image" Target="../media/image12.png"/><Relationship Id="rId11" Type="http://schemas.openxmlformats.org/officeDocument/2006/relationships/image" Target="../media/image17.png"/><Relationship Id="rId5" Type="http://schemas.openxmlformats.org/officeDocument/2006/relationships/image" Target="../media/image11.png"/><Relationship Id="rId15" Type="http://schemas.openxmlformats.org/officeDocument/2006/relationships/image" Target="../media/image21.jpeg"/><Relationship Id="rId10" Type="http://schemas.openxmlformats.org/officeDocument/2006/relationships/image" Target="../media/image16.svg"/><Relationship Id="rId19" Type="http://schemas.openxmlformats.org/officeDocument/2006/relationships/image" Target="../media/image25.svg"/><Relationship Id="rId4" Type="http://schemas.openxmlformats.org/officeDocument/2006/relationships/image" Target="../media/image10.svg"/><Relationship Id="rId9" Type="http://schemas.openxmlformats.org/officeDocument/2006/relationships/image" Target="../media/image15.png"/><Relationship Id="rId14" Type="http://schemas.openxmlformats.org/officeDocument/2006/relationships/image" Target="../media/image20.svg"/><Relationship Id="rId22" Type="http://schemas.openxmlformats.org/officeDocument/2006/relationships/image" Target="../media/image27.png"/></Relationships>
</file>

<file path=ppt/slides/_rels/slide1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xml"/><Relationship Id="rId1" Type="http://schemas.openxmlformats.org/officeDocument/2006/relationships/slideLayout" Target="../slideLayouts/slideLayout126.xml"/></Relationships>
</file>

<file path=ppt/slides/_rels/slide1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9.xml"/><Relationship Id="rId1" Type="http://schemas.openxmlformats.org/officeDocument/2006/relationships/slideLayout" Target="../slideLayouts/slideLayout85.xml"/><Relationship Id="rId4" Type="http://schemas.openxmlformats.org/officeDocument/2006/relationships/image" Target="../media/image30.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5.xml"/></Relationships>
</file>

<file path=ppt/slides/_rels/slide1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07.xml"/></Relationships>
</file>

<file path=ppt/slides/_rels/slide17.xml.rels><?xml version="1.0" encoding="UTF-8" standalone="yes"?>
<Relationships xmlns="http://schemas.openxmlformats.org/package/2006/relationships"><Relationship Id="rId8" Type="http://schemas.openxmlformats.org/officeDocument/2006/relationships/image" Target="../media/image36.png"/><Relationship Id="rId13" Type="http://schemas.openxmlformats.org/officeDocument/2006/relationships/image" Target="../media/image41.png"/><Relationship Id="rId3" Type="http://schemas.openxmlformats.org/officeDocument/2006/relationships/image" Target="../media/image32.png"/><Relationship Id="rId7" Type="http://schemas.openxmlformats.org/officeDocument/2006/relationships/image" Target="../media/image35.png"/><Relationship Id="rId12" Type="http://schemas.openxmlformats.org/officeDocument/2006/relationships/image" Target="../media/image40.png"/><Relationship Id="rId2" Type="http://schemas.openxmlformats.org/officeDocument/2006/relationships/image" Target="../media/image31.png"/><Relationship Id="rId16" Type="http://schemas.openxmlformats.org/officeDocument/2006/relationships/image" Target="../media/image44.png"/><Relationship Id="rId1" Type="http://schemas.openxmlformats.org/officeDocument/2006/relationships/slideLayout" Target="../slideLayouts/slideLayout38.xml"/><Relationship Id="rId6" Type="http://schemas.microsoft.com/office/2007/relationships/hdphoto" Target="../media/hdphoto2.wdp"/><Relationship Id="rId11" Type="http://schemas.openxmlformats.org/officeDocument/2006/relationships/image" Target="../media/image39.png"/><Relationship Id="rId5" Type="http://schemas.openxmlformats.org/officeDocument/2006/relationships/image" Target="../media/image34.png"/><Relationship Id="rId15" Type="http://schemas.openxmlformats.org/officeDocument/2006/relationships/image" Target="../media/image43.png"/><Relationship Id="rId10" Type="http://schemas.openxmlformats.org/officeDocument/2006/relationships/image" Target="../media/image38.png"/><Relationship Id="rId4" Type="http://schemas.openxmlformats.org/officeDocument/2006/relationships/image" Target="../media/image33.png"/><Relationship Id="rId9" Type="http://schemas.openxmlformats.org/officeDocument/2006/relationships/image" Target="../media/image37.png"/><Relationship Id="rId14" Type="http://schemas.openxmlformats.org/officeDocument/2006/relationships/image" Target="../media/image42.png"/></Relationships>
</file>

<file path=ppt/slides/_rels/slide18.xml.rels><?xml version="1.0" encoding="UTF-8" standalone="yes"?>
<Relationships xmlns="http://schemas.openxmlformats.org/package/2006/relationships"><Relationship Id="rId8" Type="http://schemas.openxmlformats.org/officeDocument/2006/relationships/image" Target="../media/image50.png"/><Relationship Id="rId13" Type="http://schemas.openxmlformats.org/officeDocument/2006/relationships/image" Target="../media/image55.png"/><Relationship Id="rId18" Type="http://schemas.openxmlformats.org/officeDocument/2006/relationships/hyperlink" Target="https://youtu.be/da0slBQJRt4?feature=shared" TargetMode="External"/><Relationship Id="rId3" Type="http://schemas.openxmlformats.org/officeDocument/2006/relationships/image" Target="../media/image45.png"/><Relationship Id="rId7" Type="http://schemas.openxmlformats.org/officeDocument/2006/relationships/image" Target="../media/image49.png"/><Relationship Id="rId12" Type="http://schemas.openxmlformats.org/officeDocument/2006/relationships/image" Target="../media/image54.png"/><Relationship Id="rId17" Type="http://schemas.openxmlformats.org/officeDocument/2006/relationships/image" Target="../media/image59.png"/><Relationship Id="rId2" Type="http://schemas.openxmlformats.org/officeDocument/2006/relationships/notesSlide" Target="../notesSlides/notesSlide11.xml"/><Relationship Id="rId16" Type="http://schemas.openxmlformats.org/officeDocument/2006/relationships/image" Target="../media/image58.png"/><Relationship Id="rId1" Type="http://schemas.openxmlformats.org/officeDocument/2006/relationships/slideLayout" Target="../slideLayouts/slideLayout61.xml"/><Relationship Id="rId6" Type="http://schemas.openxmlformats.org/officeDocument/2006/relationships/image" Target="../media/image48.png"/><Relationship Id="rId11" Type="http://schemas.openxmlformats.org/officeDocument/2006/relationships/image" Target="../media/image53.png"/><Relationship Id="rId5" Type="http://schemas.openxmlformats.org/officeDocument/2006/relationships/image" Target="../media/image47.png"/><Relationship Id="rId15" Type="http://schemas.openxmlformats.org/officeDocument/2006/relationships/image" Target="../media/image57.png"/><Relationship Id="rId10" Type="http://schemas.openxmlformats.org/officeDocument/2006/relationships/image" Target="../media/image52.png"/><Relationship Id="rId4" Type="http://schemas.openxmlformats.org/officeDocument/2006/relationships/image" Target="../media/image46.png"/><Relationship Id="rId9" Type="http://schemas.openxmlformats.org/officeDocument/2006/relationships/image" Target="../media/image51.png"/><Relationship Id="rId14" Type="http://schemas.openxmlformats.org/officeDocument/2006/relationships/image" Target="../media/image56.png"/></Relationships>
</file>

<file path=ppt/slides/_rels/slide19.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image" Target="../media/image63.png"/><Relationship Id="rId3" Type="http://schemas.openxmlformats.org/officeDocument/2006/relationships/image" Target="../media/image61.svg"/><Relationship Id="rId7" Type="http://schemas.openxmlformats.org/officeDocument/2006/relationships/image" Target="../media/image10.svg"/><Relationship Id="rId12" Type="http://schemas.openxmlformats.org/officeDocument/2006/relationships/image" Target="../media/image18.svg"/><Relationship Id="rId2" Type="http://schemas.openxmlformats.org/officeDocument/2006/relationships/image" Target="../media/image60.png"/><Relationship Id="rId1" Type="http://schemas.openxmlformats.org/officeDocument/2006/relationships/slideLayout" Target="../slideLayouts/slideLayout90.xml"/><Relationship Id="rId6" Type="http://schemas.openxmlformats.org/officeDocument/2006/relationships/image" Target="../media/image9.png"/><Relationship Id="rId11" Type="http://schemas.openxmlformats.org/officeDocument/2006/relationships/image" Target="../media/image17.png"/><Relationship Id="rId5" Type="http://schemas.openxmlformats.org/officeDocument/2006/relationships/image" Target="../media/image16.svg"/><Relationship Id="rId15" Type="http://schemas.openxmlformats.org/officeDocument/2006/relationships/image" Target="../media/image65.svg"/><Relationship Id="rId10" Type="http://schemas.openxmlformats.org/officeDocument/2006/relationships/image" Target="../media/image62.png"/><Relationship Id="rId4" Type="http://schemas.openxmlformats.org/officeDocument/2006/relationships/image" Target="../media/image15.png"/><Relationship Id="rId9" Type="http://schemas.openxmlformats.org/officeDocument/2006/relationships/image" Target="../media/image20.svg"/><Relationship Id="rId14" Type="http://schemas.openxmlformats.org/officeDocument/2006/relationships/image" Target="../media/image64.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256CFD4F-FC1D-09A8-ED09-AC459417C21B}"/>
              </a:ext>
            </a:extLst>
          </p:cNvPr>
          <p:cNvSpPr>
            <a:spLocks noGrp="1"/>
          </p:cNvSpPr>
          <p:nvPr>
            <p:ph type="body" sz="quarter" idx="10"/>
          </p:nvPr>
        </p:nvSpPr>
        <p:spPr>
          <a:xfrm>
            <a:off x="2675089" y="3417783"/>
            <a:ext cx="3197403" cy="464571"/>
          </a:xfrm>
        </p:spPr>
        <p:txBody>
          <a:bodyPr/>
          <a:lstStyle/>
          <a:p>
            <a:r>
              <a:rPr kumimoji="1" lang="ja-JP" altLang="en-US" dirty="0"/>
              <a:t>長期収載品の選定療養</a:t>
            </a:r>
          </a:p>
        </p:txBody>
      </p:sp>
    </p:spTree>
    <p:extLst>
      <p:ext uri="{BB962C8B-B14F-4D97-AF65-F5344CB8AC3E}">
        <p14:creationId xmlns:p14="http://schemas.microsoft.com/office/powerpoint/2010/main" val="301582676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476457" y="1194279"/>
            <a:ext cx="9086112" cy="830374"/>
          </a:xfrm>
          <a:prstGeom prst="rect">
            <a:avLst/>
          </a:prstGeom>
          <a:ln w="19050">
            <a:solidFill>
              <a:schemeClr val="accent1"/>
            </a:solidFill>
          </a:ln>
        </p:spPr>
        <p:txBody>
          <a:bodyPr wrap="square" rIns="86895" anchor="ctr">
            <a:noAutofit/>
          </a:bodyPr>
          <a:lstStyle/>
          <a:p>
            <a:pPr defTabSz="441427">
              <a:defRPr/>
            </a:pPr>
            <a:endParaRPr lang="en-US" altLang="ja-JP" sz="1545">
              <a:solidFill>
                <a:srgbClr val="000000"/>
              </a:solidFill>
              <a:latin typeface="Meiryo UI" panose="020B0604030504040204" pitchFamily="50" charset="-128"/>
              <a:ea typeface="Meiryo UI" panose="020B0604030504040204" pitchFamily="50" charset="-128"/>
            </a:endParaRPr>
          </a:p>
          <a:p>
            <a:pPr defTabSz="441427">
              <a:defRPr/>
            </a:pPr>
            <a:r>
              <a:rPr lang="en-US" altLang="ja-JP" sz="1545">
                <a:solidFill>
                  <a:srgbClr val="000000"/>
                </a:solidFill>
                <a:latin typeface="メイリオ"/>
                <a:ea typeface="メイリオ"/>
              </a:rPr>
              <a:t>DX</a:t>
            </a:r>
            <a:r>
              <a:rPr lang="ja-JP" altLang="en-US" sz="1545" kern="100">
                <a:solidFill>
                  <a:srgbClr val="000000"/>
                </a:solidFill>
                <a:latin typeface="メイリオ"/>
                <a:ea typeface="メイリオ"/>
                <a:cs typeface="Courier New" panose="02070309020205020404" pitchFamily="49" charset="0"/>
              </a:rPr>
              <a:t>とは、「</a:t>
            </a:r>
            <a:r>
              <a:rPr lang="en-US" altLang="ja-JP" sz="1545" kern="100">
                <a:solidFill>
                  <a:srgbClr val="000000"/>
                </a:solidFill>
                <a:latin typeface="メイリオ"/>
                <a:ea typeface="メイリオ"/>
                <a:cs typeface="Courier New" panose="02070309020205020404" pitchFamily="49" charset="0"/>
              </a:rPr>
              <a:t>Digital Transformation</a:t>
            </a:r>
            <a:r>
              <a:rPr lang="ja-JP" altLang="ja-JP" sz="1545" kern="100">
                <a:solidFill>
                  <a:srgbClr val="000000"/>
                </a:solidFill>
                <a:latin typeface="メイリオ"/>
                <a:ea typeface="メイリオ"/>
                <a:cs typeface="Courier New" panose="02070309020205020404" pitchFamily="49" charset="0"/>
              </a:rPr>
              <a:t>（デジタルトランスフォーメーション）」の略称で、デジタル技術によって、ビジネスや社会、生活の形・スタイルを変える（</a:t>
            </a:r>
            <a:r>
              <a:rPr lang="en-US" altLang="ja-JP" sz="1545" kern="100">
                <a:solidFill>
                  <a:srgbClr val="000000"/>
                </a:solidFill>
                <a:latin typeface="メイリオ"/>
                <a:ea typeface="メイリオ"/>
                <a:cs typeface="Courier New" panose="02070309020205020404" pitchFamily="49" charset="0"/>
              </a:rPr>
              <a:t>Transform</a:t>
            </a:r>
            <a:r>
              <a:rPr lang="ja-JP" altLang="ja-JP" sz="1545" kern="100">
                <a:solidFill>
                  <a:srgbClr val="000000"/>
                </a:solidFill>
                <a:latin typeface="メイリオ"/>
                <a:ea typeface="メイリオ"/>
                <a:cs typeface="Courier New" panose="02070309020205020404" pitchFamily="49" charset="0"/>
              </a:rPr>
              <a:t>する）こと</a:t>
            </a:r>
            <a:r>
              <a:rPr lang="ja-JP" altLang="en-US" sz="1545" kern="100">
                <a:solidFill>
                  <a:srgbClr val="000000"/>
                </a:solidFill>
                <a:latin typeface="メイリオ"/>
                <a:ea typeface="メイリオ"/>
                <a:cs typeface="Courier New" panose="02070309020205020404" pitchFamily="49" charset="0"/>
              </a:rPr>
              <a:t>である。</a:t>
            </a:r>
            <a:endParaRPr lang="en-US" altLang="ja-JP" sz="1545" kern="100">
              <a:solidFill>
                <a:srgbClr val="000000"/>
              </a:solidFill>
              <a:latin typeface="メイリオ"/>
              <a:ea typeface="メイリオ"/>
              <a:cs typeface="Courier New" panose="02070309020205020404" pitchFamily="49" charset="0"/>
            </a:endParaRPr>
          </a:p>
          <a:p>
            <a:pPr defTabSz="441427">
              <a:defRPr/>
            </a:pPr>
            <a:r>
              <a:rPr lang="ja-JP" altLang="en-US" sz="1352" kern="100">
                <a:solidFill>
                  <a:srgbClr val="000000"/>
                </a:solidFill>
                <a:latin typeface="メイリオ"/>
                <a:ea typeface="メイリオ"/>
                <a:cs typeface="Courier New" panose="02070309020205020404" pitchFamily="49" charset="0"/>
              </a:rPr>
              <a:t>（情報処理推進機構</a:t>
            </a:r>
            <a:r>
              <a:rPr lang="en-US" altLang="ja-JP" sz="1352" kern="100">
                <a:solidFill>
                  <a:srgbClr val="000000"/>
                </a:solidFill>
                <a:latin typeface="メイリオ"/>
                <a:ea typeface="メイリオ"/>
                <a:cs typeface="Courier New" panose="02070309020205020404" pitchFamily="49" charset="0"/>
              </a:rPr>
              <a:t>DX</a:t>
            </a:r>
            <a:r>
              <a:rPr lang="ja-JP" altLang="en-US" sz="1352" kern="100">
                <a:solidFill>
                  <a:srgbClr val="000000"/>
                </a:solidFill>
                <a:latin typeface="メイリオ"/>
                <a:ea typeface="メイリオ"/>
                <a:cs typeface="Courier New" panose="02070309020205020404" pitchFamily="49" charset="0"/>
              </a:rPr>
              <a:t>スクエアより）</a:t>
            </a:r>
            <a:endParaRPr lang="ja-JP" altLang="ja-JP" sz="1352" kern="100">
              <a:solidFill>
                <a:srgbClr val="000000"/>
              </a:solidFill>
              <a:latin typeface="メイリオ"/>
              <a:ea typeface="メイリオ"/>
              <a:cs typeface="Courier New" panose="02070309020205020404" pitchFamily="49" charset="0"/>
            </a:endParaRPr>
          </a:p>
          <a:p>
            <a:pPr marL="174731" indent="-174731" defTabSz="441427">
              <a:lnSpc>
                <a:spcPts val="1738"/>
              </a:lnSpc>
              <a:spcAft>
                <a:spcPts val="290"/>
              </a:spcAft>
              <a:defRPr/>
            </a:pPr>
            <a:endParaRPr lang="en-US" altLang="ja-JP" sz="1545">
              <a:solidFill>
                <a:srgbClr val="000000"/>
              </a:solidFill>
              <a:latin typeface="メイリオ"/>
              <a:ea typeface="メイリオ"/>
              <a:cs typeface="メイリオ" panose="020B0604030504040204" pitchFamily="50" charset="-128"/>
            </a:endParaRPr>
          </a:p>
        </p:txBody>
      </p:sp>
      <p:sp>
        <p:nvSpPr>
          <p:cNvPr id="10" name="正方形/長方形 9"/>
          <p:cNvSpPr/>
          <p:nvPr/>
        </p:nvSpPr>
        <p:spPr>
          <a:xfrm>
            <a:off x="346557" y="985420"/>
            <a:ext cx="1544987" cy="2564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r>
              <a:rPr kumimoji="1" lang="en-US" altLang="ja-JP" sz="1545">
                <a:solidFill>
                  <a:prstClr val="white"/>
                </a:solidFill>
                <a:latin typeface="Calibri"/>
                <a:ea typeface="ＭＳ Ｐゴシック" panose="020B0600070205080204" pitchFamily="50" charset="-128"/>
              </a:rPr>
              <a:t>DX</a:t>
            </a:r>
            <a:r>
              <a:rPr kumimoji="1" lang="ja-JP" altLang="en-US" sz="1545">
                <a:solidFill>
                  <a:prstClr val="white"/>
                </a:solidFill>
                <a:latin typeface="Calibri"/>
                <a:ea typeface="ＭＳ Ｐゴシック" panose="020B0600070205080204" pitchFamily="50" charset="-128"/>
              </a:rPr>
              <a:t>とは</a:t>
            </a:r>
          </a:p>
        </p:txBody>
      </p:sp>
      <p:sp>
        <p:nvSpPr>
          <p:cNvPr id="21" name="正方形/長方形 20"/>
          <p:cNvSpPr/>
          <p:nvPr/>
        </p:nvSpPr>
        <p:spPr>
          <a:xfrm>
            <a:off x="467801" y="2277187"/>
            <a:ext cx="9103425" cy="1446557"/>
          </a:xfrm>
          <a:prstGeom prst="rect">
            <a:avLst/>
          </a:prstGeom>
          <a:ln w="19050">
            <a:solidFill>
              <a:schemeClr val="accent1"/>
            </a:solidFill>
          </a:ln>
        </p:spPr>
        <p:txBody>
          <a:bodyPr wrap="square" tIns="69516" rIns="86895" anchor="ctr">
            <a:noAutofit/>
          </a:bodyPr>
          <a:lstStyle/>
          <a:p>
            <a:pPr defTabSz="441427">
              <a:defRPr/>
            </a:pPr>
            <a:endParaRPr lang="en-US" altLang="ja-JP" sz="1545">
              <a:solidFill>
                <a:srgbClr val="000000"/>
              </a:solidFill>
              <a:latin typeface="Meiryo UI" panose="020B0604030504040204" pitchFamily="50" charset="-128"/>
              <a:ea typeface="Meiryo UI" panose="020B0604030504040204" pitchFamily="50" charset="-128"/>
            </a:endParaRPr>
          </a:p>
          <a:p>
            <a:pPr defTabSz="441427">
              <a:defRPr/>
            </a:pPr>
            <a:r>
              <a:rPr lang="ja-JP" altLang="en-US" sz="1545">
                <a:solidFill>
                  <a:srgbClr val="000000"/>
                </a:solidFill>
                <a:latin typeface="メイリオ"/>
                <a:ea typeface="メイリオ"/>
              </a:rPr>
              <a:t>医療</a:t>
            </a:r>
            <a:r>
              <a:rPr lang="en-US" altLang="ja-JP" sz="1545">
                <a:solidFill>
                  <a:srgbClr val="000000"/>
                </a:solidFill>
                <a:latin typeface="メイリオ"/>
                <a:ea typeface="メイリオ"/>
              </a:rPr>
              <a:t>DX</a:t>
            </a:r>
            <a:r>
              <a:rPr lang="ja-JP" altLang="en-US" sz="1545">
                <a:solidFill>
                  <a:srgbClr val="000000"/>
                </a:solidFill>
                <a:latin typeface="メイリオ"/>
                <a:ea typeface="メイリオ"/>
              </a:rPr>
              <a:t>とは、保健・</a:t>
            </a:r>
            <a:r>
              <a:rPr lang="ja-JP" altLang="ja-JP" sz="1545" kern="100">
                <a:solidFill>
                  <a:srgbClr val="000000"/>
                </a:solidFill>
                <a:latin typeface="メイリオ"/>
                <a:ea typeface="メイリオ"/>
                <a:cs typeface="Courier New" panose="02070309020205020404" pitchFamily="49" charset="0"/>
              </a:rPr>
              <a:t>医療</a:t>
            </a:r>
            <a:r>
              <a:rPr lang="ja-JP" altLang="en-US" sz="1545" kern="100">
                <a:solidFill>
                  <a:srgbClr val="000000"/>
                </a:solidFill>
                <a:latin typeface="メイリオ"/>
                <a:ea typeface="メイリオ"/>
                <a:cs typeface="Courier New" panose="02070309020205020404" pitchFamily="49" charset="0"/>
              </a:rPr>
              <a:t>・介護</a:t>
            </a:r>
            <a:r>
              <a:rPr lang="ja-JP" altLang="ja-JP" sz="1545" kern="100">
                <a:solidFill>
                  <a:srgbClr val="000000"/>
                </a:solidFill>
                <a:latin typeface="メイリオ"/>
                <a:ea typeface="メイリオ"/>
                <a:cs typeface="Courier New" panose="02070309020205020404" pitchFamily="49" charset="0"/>
              </a:rPr>
              <a:t>の各段階（疾病の発症予防、受診、診察・治療・薬剤処方、診断書等の作成、診療報酬の請求、医療介護の連携によるケア、地域医療連携、研究開発など）において発生する情報やデータを、全体最適された基盤を通して、</a:t>
            </a:r>
            <a:r>
              <a:rPr lang="ja-JP" altLang="en-US" sz="1545" kern="100">
                <a:solidFill>
                  <a:srgbClr val="000000"/>
                </a:solidFill>
                <a:latin typeface="メイリオ"/>
                <a:ea typeface="メイリオ"/>
                <a:cs typeface="Courier New" panose="02070309020205020404" pitchFamily="49" charset="0"/>
              </a:rPr>
              <a:t>保健・</a:t>
            </a:r>
            <a:r>
              <a:rPr lang="ja-JP" altLang="ja-JP" sz="1545" kern="100">
                <a:solidFill>
                  <a:srgbClr val="000000"/>
                </a:solidFill>
                <a:latin typeface="メイリオ"/>
                <a:ea typeface="メイリオ"/>
                <a:cs typeface="Courier New" panose="02070309020205020404" pitchFamily="49" charset="0"/>
              </a:rPr>
              <a:t>医療や介護関係者の業務やシステム、データ保存の外部化・共通化・標準化を図り、国民自身の予防を促進し、より良質な医療やケアを受けられるように、社会や生活の形を変えることと定義できる。</a:t>
            </a:r>
          </a:p>
          <a:p>
            <a:pPr marL="275892" indent="-275892" defTabSz="924771">
              <a:spcAft>
                <a:spcPts val="207"/>
              </a:spcAft>
              <a:buFont typeface="Wingdings" panose="05000000000000000000" pitchFamily="2" charset="2"/>
              <a:buChar char="Ø"/>
              <a:defRPr/>
            </a:pPr>
            <a:endParaRPr lang="ja-JP" altLang="en-US" sz="1545">
              <a:solidFill>
                <a:srgbClr val="000000"/>
              </a:solidFill>
              <a:latin typeface="Meiryo UI" panose="020B0604030504040204" pitchFamily="50" charset="-128"/>
              <a:ea typeface="Meiryo UI" panose="020B0604030504040204" pitchFamily="50" charset="-128"/>
            </a:endParaRPr>
          </a:p>
        </p:txBody>
      </p:sp>
      <p:sp>
        <p:nvSpPr>
          <p:cNvPr id="22" name="正方形/長方形 21"/>
          <p:cNvSpPr/>
          <p:nvPr/>
        </p:nvSpPr>
        <p:spPr>
          <a:xfrm>
            <a:off x="346557" y="2071731"/>
            <a:ext cx="1544987" cy="2564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r>
              <a:rPr kumimoji="1" lang="ja-JP" altLang="en-US" sz="1545">
                <a:solidFill>
                  <a:prstClr val="white"/>
                </a:solidFill>
                <a:latin typeface="Calibri"/>
                <a:ea typeface="ＭＳ Ｐゴシック" panose="020B0600070205080204" pitchFamily="50" charset="-128"/>
              </a:rPr>
              <a:t>医療</a:t>
            </a:r>
            <a:r>
              <a:rPr kumimoji="1" lang="en-US" altLang="ja-JP" sz="1545">
                <a:solidFill>
                  <a:prstClr val="white"/>
                </a:solidFill>
                <a:latin typeface="Calibri"/>
                <a:ea typeface="ＭＳ Ｐゴシック" panose="020B0600070205080204" pitchFamily="50" charset="-128"/>
              </a:rPr>
              <a:t>DX</a:t>
            </a:r>
            <a:r>
              <a:rPr kumimoji="1" lang="ja-JP" altLang="en-US" sz="1545">
                <a:solidFill>
                  <a:prstClr val="white"/>
                </a:solidFill>
                <a:latin typeface="Calibri"/>
                <a:ea typeface="ＭＳ Ｐゴシック" panose="020B0600070205080204" pitchFamily="50" charset="-128"/>
              </a:rPr>
              <a:t>とは</a:t>
            </a:r>
          </a:p>
        </p:txBody>
      </p:sp>
      <p:sp>
        <p:nvSpPr>
          <p:cNvPr id="44" name="右矢印 43"/>
          <p:cNvSpPr/>
          <p:nvPr/>
        </p:nvSpPr>
        <p:spPr>
          <a:xfrm>
            <a:off x="402313" y="3811580"/>
            <a:ext cx="9263230" cy="618863"/>
          </a:xfrm>
          <a:prstGeom prst="rightArrow">
            <a:avLst>
              <a:gd name="adj1" fmla="val 50000"/>
              <a:gd name="adj2" fmla="val 28608"/>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endParaRPr kumimoji="1" lang="ja-JP" altLang="en-US" sz="1738">
              <a:solidFill>
                <a:prstClr val="white"/>
              </a:solidFill>
              <a:latin typeface="Calibri"/>
              <a:ea typeface="ＭＳ Ｐゴシック" panose="020B0600070205080204" pitchFamily="50" charset="-128"/>
            </a:endParaRPr>
          </a:p>
        </p:txBody>
      </p:sp>
      <p:sp>
        <p:nvSpPr>
          <p:cNvPr id="45" name="角丸四角形 44"/>
          <p:cNvSpPr/>
          <p:nvPr/>
        </p:nvSpPr>
        <p:spPr>
          <a:xfrm>
            <a:off x="1840665" y="3768347"/>
            <a:ext cx="1019989" cy="662096"/>
          </a:xfrm>
          <a:prstGeom prst="roundRect">
            <a:avLst/>
          </a:prstGeom>
          <a:solidFill>
            <a:schemeClr val="accent5">
              <a:lumMod val="20000"/>
              <a:lumOff val="80000"/>
            </a:schemeClr>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060" tIns="31530" rIns="63060" bIns="31530" numCol="1" spcCol="0" rtlCol="0" fromWordArt="0" anchor="ctr" anchorCtr="0" forceAA="0" compatLnSpc="1">
            <a:prstTxWarp prst="textNoShape">
              <a:avLst/>
            </a:prstTxWarp>
            <a:noAutofit/>
          </a:bodyPr>
          <a:lstStyle/>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被保険者</a:t>
            </a:r>
            <a:endParaRPr kumimoji="1" lang="en-US" altLang="ja-JP" sz="1242">
              <a:solidFill>
                <a:prstClr val="black"/>
              </a:solidFill>
              <a:latin typeface="Meiryo UI" panose="020B0604030504040204" pitchFamily="50" charset="-128"/>
              <a:ea typeface="Meiryo UI" panose="020B0604030504040204" pitchFamily="50" charset="-128"/>
            </a:endParaRPr>
          </a:p>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資格確認</a:t>
            </a:r>
          </a:p>
        </p:txBody>
      </p:sp>
      <p:sp>
        <p:nvSpPr>
          <p:cNvPr id="46" name="角丸四角形 45"/>
          <p:cNvSpPr/>
          <p:nvPr/>
        </p:nvSpPr>
        <p:spPr>
          <a:xfrm>
            <a:off x="529006" y="3775368"/>
            <a:ext cx="1076470" cy="662096"/>
          </a:xfrm>
          <a:prstGeom prst="roundRect">
            <a:avLst/>
          </a:prstGeom>
          <a:solidFill>
            <a:schemeClr val="accent5">
              <a:lumMod val="20000"/>
              <a:lumOff val="80000"/>
            </a:schemeClr>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060" tIns="31530" rIns="63060" bIns="31530" numCol="1" spcCol="0" rtlCol="0" fromWordArt="0" anchor="ctr" anchorCtr="0" forceAA="0" compatLnSpc="1">
            <a:prstTxWarp prst="textNoShape">
              <a:avLst/>
            </a:prstTxWarp>
            <a:noAutofit/>
          </a:bodyPr>
          <a:lstStyle/>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疾病の</a:t>
            </a:r>
            <a:endParaRPr kumimoji="1" lang="en-US" altLang="ja-JP" sz="1242">
              <a:solidFill>
                <a:prstClr val="black"/>
              </a:solidFill>
              <a:latin typeface="Meiryo UI" panose="020B0604030504040204" pitchFamily="50" charset="-128"/>
              <a:ea typeface="Meiryo UI" panose="020B0604030504040204" pitchFamily="50" charset="-128"/>
            </a:endParaRPr>
          </a:p>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発症予防</a:t>
            </a:r>
          </a:p>
        </p:txBody>
      </p:sp>
      <p:sp>
        <p:nvSpPr>
          <p:cNvPr id="47" name="角丸四角形 46"/>
          <p:cNvSpPr/>
          <p:nvPr/>
        </p:nvSpPr>
        <p:spPr>
          <a:xfrm>
            <a:off x="3082331" y="3788942"/>
            <a:ext cx="1011662" cy="662096"/>
          </a:xfrm>
          <a:prstGeom prst="roundRect">
            <a:avLst/>
          </a:prstGeom>
          <a:solidFill>
            <a:schemeClr val="accent5">
              <a:lumMod val="20000"/>
              <a:lumOff val="80000"/>
            </a:schemeClr>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060" tIns="31530" rIns="63060" bIns="31530" numCol="1" spcCol="0" rtlCol="0" fromWordArt="0" anchor="ctr" anchorCtr="0" forceAA="0" compatLnSpc="1">
            <a:prstTxWarp prst="textNoShape">
              <a:avLst/>
            </a:prstTxWarp>
            <a:noAutofit/>
          </a:bodyPr>
          <a:lstStyle/>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診察・治療</a:t>
            </a:r>
            <a:endParaRPr kumimoji="1" lang="en-US" altLang="ja-JP" sz="1242">
              <a:solidFill>
                <a:prstClr val="black"/>
              </a:solidFill>
              <a:latin typeface="Meiryo UI" panose="020B0604030504040204" pitchFamily="50" charset="-128"/>
              <a:ea typeface="Meiryo UI" panose="020B0604030504040204" pitchFamily="50" charset="-128"/>
            </a:endParaRPr>
          </a:p>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薬剤処方</a:t>
            </a:r>
          </a:p>
        </p:txBody>
      </p:sp>
      <p:sp>
        <p:nvSpPr>
          <p:cNvPr id="48" name="角丸四角形 47"/>
          <p:cNvSpPr/>
          <p:nvPr/>
        </p:nvSpPr>
        <p:spPr>
          <a:xfrm>
            <a:off x="5645070" y="3774383"/>
            <a:ext cx="1011662" cy="677362"/>
          </a:xfrm>
          <a:prstGeom prst="roundRect">
            <a:avLst/>
          </a:prstGeom>
          <a:solidFill>
            <a:schemeClr val="accent5">
              <a:lumMod val="20000"/>
              <a:lumOff val="80000"/>
            </a:schemeClr>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060" tIns="31530" rIns="63060" bIns="31530" numCol="1" spcCol="0" rtlCol="0" fromWordArt="0" anchor="ctr" anchorCtr="0" forceAA="0" compatLnSpc="1">
            <a:prstTxWarp prst="textNoShape">
              <a:avLst/>
            </a:prstTxWarp>
            <a:noAutofit/>
          </a:bodyPr>
          <a:lstStyle/>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診療報酬</a:t>
            </a:r>
            <a:endParaRPr kumimoji="1" lang="en-US" altLang="ja-JP" sz="1242">
              <a:solidFill>
                <a:prstClr val="black"/>
              </a:solidFill>
              <a:latin typeface="Meiryo UI" panose="020B0604030504040204" pitchFamily="50" charset="-128"/>
              <a:ea typeface="Meiryo UI" panose="020B0604030504040204" pitchFamily="50" charset="-128"/>
            </a:endParaRPr>
          </a:p>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請求</a:t>
            </a:r>
          </a:p>
        </p:txBody>
      </p:sp>
      <p:sp>
        <p:nvSpPr>
          <p:cNvPr id="49" name="角丸四角形 48"/>
          <p:cNvSpPr/>
          <p:nvPr/>
        </p:nvSpPr>
        <p:spPr>
          <a:xfrm>
            <a:off x="4328168" y="3776453"/>
            <a:ext cx="1011662" cy="665761"/>
          </a:xfrm>
          <a:prstGeom prst="roundRect">
            <a:avLst/>
          </a:prstGeom>
          <a:solidFill>
            <a:schemeClr val="accent5">
              <a:lumMod val="20000"/>
              <a:lumOff val="80000"/>
            </a:schemeClr>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060" tIns="31530" rIns="63060" bIns="31530" numCol="1" spcCol="0" rtlCol="0" fromWordArt="0" anchor="ctr" anchorCtr="0" forceAA="0" compatLnSpc="1">
            <a:prstTxWarp prst="textNoShape">
              <a:avLst/>
            </a:prstTxWarp>
            <a:noAutofit/>
          </a:bodyPr>
          <a:lstStyle/>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診断書等</a:t>
            </a:r>
            <a:endParaRPr kumimoji="1" lang="en-US" altLang="ja-JP" sz="1242">
              <a:solidFill>
                <a:prstClr val="black"/>
              </a:solidFill>
              <a:latin typeface="Meiryo UI" panose="020B0604030504040204" pitchFamily="50" charset="-128"/>
              <a:ea typeface="Meiryo UI" panose="020B0604030504040204" pitchFamily="50" charset="-128"/>
            </a:endParaRPr>
          </a:p>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の作成</a:t>
            </a:r>
          </a:p>
        </p:txBody>
      </p:sp>
      <p:sp>
        <p:nvSpPr>
          <p:cNvPr id="50" name="角丸四角形 49"/>
          <p:cNvSpPr/>
          <p:nvPr/>
        </p:nvSpPr>
        <p:spPr>
          <a:xfrm>
            <a:off x="6969651" y="3784032"/>
            <a:ext cx="1011662" cy="669423"/>
          </a:xfrm>
          <a:prstGeom prst="roundRect">
            <a:avLst/>
          </a:prstGeom>
          <a:solidFill>
            <a:schemeClr val="accent5">
              <a:lumMod val="20000"/>
              <a:lumOff val="80000"/>
            </a:schemeClr>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060" tIns="31530" rIns="63060" bIns="31530" numCol="1" spcCol="0" rtlCol="0" fromWordArt="0" anchor="ctr" anchorCtr="0" forceAA="0" compatLnSpc="1">
            <a:prstTxWarp prst="textNoShape">
              <a:avLst/>
            </a:prstTxWarp>
            <a:noAutofit/>
          </a:bodyPr>
          <a:lstStyle/>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地域医療</a:t>
            </a:r>
            <a:endParaRPr kumimoji="1" lang="en-US" altLang="ja-JP" sz="1242">
              <a:solidFill>
                <a:prstClr val="black"/>
              </a:solidFill>
              <a:latin typeface="Meiryo UI" panose="020B0604030504040204" pitchFamily="50" charset="-128"/>
              <a:ea typeface="Meiryo UI" panose="020B0604030504040204" pitchFamily="50" charset="-128"/>
            </a:endParaRPr>
          </a:p>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連携</a:t>
            </a:r>
          </a:p>
        </p:txBody>
      </p:sp>
      <p:sp>
        <p:nvSpPr>
          <p:cNvPr id="51" name="角丸四角形 50"/>
          <p:cNvSpPr/>
          <p:nvPr/>
        </p:nvSpPr>
        <p:spPr>
          <a:xfrm>
            <a:off x="8201443" y="3768041"/>
            <a:ext cx="1011662" cy="669423"/>
          </a:xfrm>
          <a:prstGeom prst="roundRect">
            <a:avLst/>
          </a:prstGeom>
          <a:solidFill>
            <a:schemeClr val="accent5">
              <a:lumMod val="20000"/>
              <a:lumOff val="80000"/>
            </a:schemeClr>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060" tIns="31530" rIns="63060" bIns="31530" numCol="1" spcCol="0" rtlCol="0" fromWordArt="0" anchor="ctr" anchorCtr="0" forceAA="0" compatLnSpc="1">
            <a:prstTxWarp prst="textNoShape">
              <a:avLst/>
            </a:prstTxWarp>
            <a:noAutofit/>
          </a:bodyPr>
          <a:lstStyle/>
          <a:p>
            <a:pPr algn="ctr" defTabSz="924771">
              <a:defRPr/>
            </a:pPr>
            <a:r>
              <a:rPr kumimoji="1" lang="ja-JP" altLang="en-US" sz="1242">
                <a:solidFill>
                  <a:prstClr val="black"/>
                </a:solidFill>
                <a:latin typeface="Meiryo UI" panose="020B0604030504040204" pitchFamily="50" charset="-128"/>
                <a:ea typeface="Meiryo UI" panose="020B0604030504040204" pitchFamily="50" charset="-128"/>
              </a:rPr>
              <a:t>研究開発</a:t>
            </a:r>
          </a:p>
        </p:txBody>
      </p:sp>
      <p:sp>
        <p:nvSpPr>
          <p:cNvPr id="52" name="角丸四角形 51"/>
          <p:cNvSpPr/>
          <p:nvPr/>
        </p:nvSpPr>
        <p:spPr>
          <a:xfrm>
            <a:off x="241407" y="4608507"/>
            <a:ext cx="7483245" cy="2106990"/>
          </a:xfrm>
          <a:prstGeom prst="roundRect">
            <a:avLst>
              <a:gd name="adj" fmla="val 12162"/>
            </a:avLst>
          </a:prstGeom>
          <a:solidFill>
            <a:schemeClr val="accent1">
              <a:lumMod val="20000"/>
              <a:lumOff val="8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algn="ctr" defTabSz="441427">
              <a:defRPr/>
            </a:pPr>
            <a:r>
              <a:rPr kumimoji="1" lang="ja-JP" altLang="en-US" sz="1545" b="1">
                <a:solidFill>
                  <a:prstClr val="black"/>
                </a:solidFill>
                <a:latin typeface="Meiryo UI" panose="020B0604030504040204" pitchFamily="50" charset="-128"/>
                <a:ea typeface="Meiryo UI" panose="020B0604030504040204" pitchFamily="50" charset="-128"/>
              </a:rPr>
              <a:t>クラウドを活用した業務やシステム、データ保存の外部化・共通化・標準化</a:t>
            </a:r>
          </a:p>
        </p:txBody>
      </p:sp>
      <p:sp>
        <p:nvSpPr>
          <p:cNvPr id="53" name="角丸四角形 52"/>
          <p:cNvSpPr/>
          <p:nvPr/>
        </p:nvSpPr>
        <p:spPr>
          <a:xfrm>
            <a:off x="5636541" y="4992753"/>
            <a:ext cx="1685249" cy="639836"/>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34758" rIns="34758" rtlCol="0" anchor="ctr"/>
          <a:lstStyle/>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診療報酬算定</a:t>
            </a:r>
            <a:endParaRPr kumimoji="1" lang="en-US" altLang="ja-JP" sz="1062">
              <a:solidFill>
                <a:prstClr val="white"/>
              </a:solidFill>
              <a:latin typeface="Meiryo UI" panose="020B0604030504040204" pitchFamily="50" charset="-128"/>
              <a:ea typeface="Meiryo UI" panose="020B0604030504040204" pitchFamily="50" charset="-128"/>
            </a:endParaRPr>
          </a:p>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モジュール</a:t>
            </a:r>
          </a:p>
        </p:txBody>
      </p:sp>
      <p:sp>
        <p:nvSpPr>
          <p:cNvPr id="54" name="角丸四角形 53"/>
          <p:cNvSpPr/>
          <p:nvPr/>
        </p:nvSpPr>
        <p:spPr>
          <a:xfrm>
            <a:off x="467802" y="4992754"/>
            <a:ext cx="927591" cy="64280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34758" rIns="34758" rtlCol="0" anchor="ctr"/>
          <a:lstStyle/>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特定健診</a:t>
            </a:r>
            <a:endParaRPr kumimoji="1" lang="en-US" altLang="ja-JP" sz="1062">
              <a:solidFill>
                <a:prstClr val="white"/>
              </a:solidFill>
              <a:latin typeface="Meiryo UI" panose="020B0604030504040204" pitchFamily="50" charset="-128"/>
              <a:ea typeface="Meiryo UI" panose="020B0604030504040204" pitchFamily="50" charset="-128"/>
            </a:endParaRPr>
          </a:p>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情報</a:t>
            </a:r>
          </a:p>
        </p:txBody>
      </p:sp>
      <p:sp>
        <p:nvSpPr>
          <p:cNvPr id="55" name="角丸四角形 54"/>
          <p:cNvSpPr/>
          <p:nvPr/>
        </p:nvSpPr>
        <p:spPr>
          <a:xfrm>
            <a:off x="1498773" y="4992754"/>
            <a:ext cx="927591" cy="639836"/>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34758" rIns="34758" rtlCol="0" anchor="ctr"/>
          <a:lstStyle/>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資格情報</a:t>
            </a:r>
          </a:p>
        </p:txBody>
      </p:sp>
      <p:sp>
        <p:nvSpPr>
          <p:cNvPr id="56" name="角丸四角形 55"/>
          <p:cNvSpPr/>
          <p:nvPr/>
        </p:nvSpPr>
        <p:spPr>
          <a:xfrm>
            <a:off x="2494451" y="4992753"/>
            <a:ext cx="927591" cy="639840"/>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34758" rIns="34758" rtlCol="0" anchor="ctr"/>
          <a:lstStyle/>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カルテ情報</a:t>
            </a:r>
            <a:endParaRPr kumimoji="1" lang="en-US" altLang="ja-JP" sz="1062">
              <a:solidFill>
                <a:prstClr val="white"/>
              </a:solidFill>
              <a:latin typeface="Meiryo UI" panose="020B0604030504040204" pitchFamily="50" charset="-128"/>
              <a:ea typeface="Meiryo UI" panose="020B0604030504040204" pitchFamily="50" charset="-128"/>
            </a:endParaRPr>
          </a:p>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処方情報</a:t>
            </a:r>
            <a:endParaRPr kumimoji="1" lang="en-US" altLang="ja-JP" sz="1062">
              <a:solidFill>
                <a:prstClr val="white"/>
              </a:solidFill>
              <a:latin typeface="Meiryo UI" panose="020B0604030504040204" pitchFamily="50" charset="-128"/>
              <a:ea typeface="Meiryo UI" panose="020B0604030504040204" pitchFamily="50" charset="-128"/>
            </a:endParaRPr>
          </a:p>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調剤情報</a:t>
            </a:r>
          </a:p>
        </p:txBody>
      </p:sp>
      <p:sp>
        <p:nvSpPr>
          <p:cNvPr id="57" name="角丸四角形 56"/>
          <p:cNvSpPr/>
          <p:nvPr/>
        </p:nvSpPr>
        <p:spPr>
          <a:xfrm>
            <a:off x="4568193" y="4998065"/>
            <a:ext cx="927591" cy="63452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34758" rIns="34758" rtlCol="0" anchor="ctr"/>
          <a:lstStyle/>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診療情報</a:t>
            </a:r>
            <a:endParaRPr kumimoji="1" lang="en-US" altLang="ja-JP" sz="1062">
              <a:solidFill>
                <a:prstClr val="white"/>
              </a:solidFill>
              <a:latin typeface="Meiryo UI" panose="020B0604030504040204" pitchFamily="50" charset="-128"/>
              <a:ea typeface="Meiryo UI" panose="020B0604030504040204" pitchFamily="50" charset="-128"/>
            </a:endParaRPr>
          </a:p>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提供書</a:t>
            </a:r>
            <a:endParaRPr kumimoji="1" lang="en-US" altLang="ja-JP" sz="1062">
              <a:solidFill>
                <a:prstClr val="white"/>
              </a:solidFill>
              <a:latin typeface="Meiryo UI" panose="020B0604030504040204" pitchFamily="50" charset="-128"/>
              <a:ea typeface="Meiryo UI" panose="020B0604030504040204" pitchFamily="50" charset="-128"/>
            </a:endParaRPr>
          </a:p>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退院時サマリ</a:t>
            </a:r>
            <a:endParaRPr kumimoji="1" lang="en-US" altLang="ja-JP" sz="1062">
              <a:solidFill>
                <a:prstClr val="white"/>
              </a:solidFill>
              <a:latin typeface="Meiryo UI" panose="020B0604030504040204" pitchFamily="50" charset="-128"/>
              <a:ea typeface="Meiryo UI" panose="020B0604030504040204" pitchFamily="50" charset="-128"/>
            </a:endParaRPr>
          </a:p>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行政への届出</a:t>
            </a:r>
          </a:p>
        </p:txBody>
      </p:sp>
      <p:sp>
        <p:nvSpPr>
          <p:cNvPr id="58" name="角丸四角形 57"/>
          <p:cNvSpPr/>
          <p:nvPr/>
        </p:nvSpPr>
        <p:spPr>
          <a:xfrm>
            <a:off x="3551810" y="4998065"/>
            <a:ext cx="927591" cy="634525"/>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34758" rIns="34758" rtlCol="0" anchor="ctr"/>
          <a:lstStyle/>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電子カルテ</a:t>
            </a:r>
            <a:endParaRPr kumimoji="1" lang="en-US" altLang="ja-JP" sz="1062">
              <a:solidFill>
                <a:prstClr val="white"/>
              </a:solidFill>
              <a:latin typeface="Meiryo UI" panose="020B0604030504040204" pitchFamily="50" charset="-128"/>
              <a:ea typeface="Meiryo UI" panose="020B0604030504040204" pitchFamily="50" charset="-128"/>
            </a:endParaRPr>
          </a:p>
          <a:p>
            <a:pPr algn="ctr" defTabSz="441427">
              <a:defRPr/>
            </a:pPr>
            <a:r>
              <a:rPr kumimoji="1" lang="ja-JP" altLang="en-US" sz="1062">
                <a:solidFill>
                  <a:prstClr val="white"/>
                </a:solidFill>
                <a:latin typeface="Meiryo UI" panose="020B0604030504040204" pitchFamily="50" charset="-128"/>
                <a:ea typeface="Meiryo UI" panose="020B0604030504040204" pitchFamily="50" charset="-128"/>
              </a:rPr>
              <a:t>情報</a:t>
            </a:r>
            <a:endParaRPr kumimoji="1" lang="en-US" altLang="ja-JP" sz="1062">
              <a:solidFill>
                <a:prstClr val="white"/>
              </a:solidFill>
              <a:latin typeface="Meiryo UI" panose="020B0604030504040204" pitchFamily="50" charset="-128"/>
              <a:ea typeface="Meiryo UI" panose="020B0604030504040204" pitchFamily="50" charset="-128"/>
            </a:endParaRPr>
          </a:p>
        </p:txBody>
      </p:sp>
      <p:sp>
        <p:nvSpPr>
          <p:cNvPr id="59" name="角丸四角形 58"/>
          <p:cNvSpPr/>
          <p:nvPr/>
        </p:nvSpPr>
        <p:spPr>
          <a:xfrm>
            <a:off x="7885913" y="4612456"/>
            <a:ext cx="1616716" cy="2103041"/>
          </a:xfrm>
          <a:prstGeom prst="roundRect">
            <a:avLst>
              <a:gd name="adj" fmla="val 11970"/>
            </a:avLst>
          </a:prstGeom>
          <a:solidFill>
            <a:schemeClr val="accent1">
              <a:lumMod val="20000"/>
              <a:lumOff val="8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Ins="34758" rtlCol="0" anchor="t" anchorCtr="0"/>
          <a:lstStyle/>
          <a:p>
            <a:pPr algn="ctr" defTabSz="441427">
              <a:defRPr/>
            </a:pPr>
            <a:r>
              <a:rPr kumimoji="1" lang="ja-JP" altLang="en-US" sz="1545" b="1">
                <a:solidFill>
                  <a:prstClr val="black"/>
                </a:solidFill>
                <a:latin typeface="Meiryo UI" panose="020B0604030504040204" pitchFamily="50" charset="-128"/>
                <a:ea typeface="Meiryo UI" panose="020B0604030504040204" pitchFamily="50" charset="-128"/>
              </a:rPr>
              <a:t>医療ビッグデータ分析</a:t>
            </a:r>
          </a:p>
        </p:txBody>
      </p:sp>
      <p:sp>
        <p:nvSpPr>
          <p:cNvPr id="61" name="角丸四角形 60"/>
          <p:cNvSpPr/>
          <p:nvPr/>
        </p:nvSpPr>
        <p:spPr>
          <a:xfrm>
            <a:off x="8060015" y="5284151"/>
            <a:ext cx="1161839" cy="254554"/>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69516" rIns="69516" rtlCol="0" anchor="ctr"/>
          <a:lstStyle/>
          <a:p>
            <a:pPr algn="ctr" defTabSz="441427">
              <a:defRPr/>
            </a:pPr>
            <a:r>
              <a:rPr kumimoji="1" lang="en-US" altLang="ja-JP" sz="1159">
                <a:solidFill>
                  <a:prstClr val="white"/>
                </a:solidFill>
                <a:latin typeface="Meiryo UI" panose="020B0604030504040204" pitchFamily="50" charset="-128"/>
                <a:ea typeface="Meiryo UI" panose="020B0604030504040204" pitchFamily="50" charset="-128"/>
              </a:rPr>
              <a:t>NDB</a:t>
            </a:r>
            <a:endParaRPr kumimoji="1" lang="ja-JP" altLang="en-US" sz="1159">
              <a:solidFill>
                <a:prstClr val="white"/>
              </a:solidFill>
              <a:latin typeface="Meiryo UI" panose="020B0604030504040204" pitchFamily="50" charset="-128"/>
              <a:ea typeface="Meiryo UI" panose="020B0604030504040204" pitchFamily="50" charset="-128"/>
            </a:endParaRPr>
          </a:p>
        </p:txBody>
      </p:sp>
      <p:sp>
        <p:nvSpPr>
          <p:cNvPr id="62" name="角丸四角形 61"/>
          <p:cNvSpPr/>
          <p:nvPr/>
        </p:nvSpPr>
        <p:spPr>
          <a:xfrm>
            <a:off x="8069917" y="5588947"/>
            <a:ext cx="1161839" cy="254554"/>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69516" rIns="69516" rtlCol="0" anchor="ctr"/>
          <a:lstStyle/>
          <a:p>
            <a:pPr algn="ctr" defTabSz="441427">
              <a:defRPr/>
            </a:pPr>
            <a:r>
              <a:rPr kumimoji="1" lang="ja-JP" altLang="en-US" sz="1159">
                <a:solidFill>
                  <a:prstClr val="white"/>
                </a:solidFill>
                <a:latin typeface="Meiryo UI" panose="020B0604030504040204" pitchFamily="50" charset="-128"/>
                <a:ea typeface="Meiryo UI" panose="020B0604030504040204" pitchFamily="50" charset="-128"/>
              </a:rPr>
              <a:t>介護</a:t>
            </a:r>
            <a:r>
              <a:rPr kumimoji="1" lang="en-US" altLang="ja-JP" sz="1159">
                <a:solidFill>
                  <a:prstClr val="white"/>
                </a:solidFill>
                <a:latin typeface="Meiryo UI" panose="020B0604030504040204" pitchFamily="50" charset="-128"/>
                <a:ea typeface="Meiryo UI" panose="020B0604030504040204" pitchFamily="50" charset="-128"/>
              </a:rPr>
              <a:t>DB</a:t>
            </a:r>
            <a:endParaRPr kumimoji="1" lang="ja-JP" altLang="en-US" sz="1159">
              <a:solidFill>
                <a:prstClr val="white"/>
              </a:solidFill>
              <a:latin typeface="Meiryo UI" panose="020B0604030504040204" pitchFamily="50" charset="-128"/>
              <a:ea typeface="Meiryo UI" panose="020B0604030504040204" pitchFamily="50" charset="-128"/>
            </a:endParaRPr>
          </a:p>
        </p:txBody>
      </p:sp>
      <p:sp>
        <p:nvSpPr>
          <p:cNvPr id="64" name="角丸四角形 63"/>
          <p:cNvSpPr/>
          <p:nvPr/>
        </p:nvSpPr>
        <p:spPr>
          <a:xfrm>
            <a:off x="8069917" y="5903395"/>
            <a:ext cx="1161839" cy="406296"/>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69516" rIns="69516" rtlCol="0" anchor="ctr"/>
          <a:lstStyle/>
          <a:p>
            <a:pPr algn="ctr" defTabSz="441427">
              <a:defRPr/>
            </a:pPr>
            <a:r>
              <a:rPr kumimoji="1" lang="ja-JP" altLang="en-US" sz="1159">
                <a:solidFill>
                  <a:prstClr val="white"/>
                </a:solidFill>
                <a:latin typeface="Meiryo UI" panose="020B0604030504040204" pitchFamily="50" charset="-128"/>
                <a:ea typeface="Meiryo UI" panose="020B0604030504040204" pitchFamily="50" charset="-128"/>
              </a:rPr>
              <a:t>公費負担医療</a:t>
            </a:r>
            <a:r>
              <a:rPr kumimoji="1" lang="en-US" altLang="ja-JP" sz="1159">
                <a:solidFill>
                  <a:prstClr val="white"/>
                </a:solidFill>
                <a:latin typeface="Meiryo UI" panose="020B0604030504040204" pitchFamily="50" charset="-128"/>
                <a:ea typeface="Meiryo UI" panose="020B0604030504040204" pitchFamily="50" charset="-128"/>
              </a:rPr>
              <a:t>DB</a:t>
            </a:r>
            <a:endParaRPr kumimoji="1" lang="ja-JP" altLang="en-US" sz="1159">
              <a:solidFill>
                <a:prstClr val="white"/>
              </a:solidFill>
              <a:latin typeface="Meiryo UI" panose="020B0604030504040204" pitchFamily="50" charset="-128"/>
              <a:ea typeface="Meiryo UI" panose="020B0604030504040204" pitchFamily="50" charset="-128"/>
            </a:endParaRPr>
          </a:p>
        </p:txBody>
      </p:sp>
      <p:sp>
        <p:nvSpPr>
          <p:cNvPr id="65" name="テキスト ボックス 64"/>
          <p:cNvSpPr txBox="1"/>
          <p:nvPr/>
        </p:nvSpPr>
        <p:spPr>
          <a:xfrm>
            <a:off x="2670516" y="6286638"/>
            <a:ext cx="2494241" cy="330090"/>
          </a:xfrm>
          <a:prstGeom prst="rect">
            <a:avLst/>
          </a:prstGeom>
          <a:noFill/>
          <a:ln w="19050">
            <a:noFill/>
          </a:ln>
        </p:spPr>
        <p:txBody>
          <a:bodyPr wrap="square" rtlCol="0">
            <a:spAutoFit/>
          </a:bodyPr>
          <a:lstStyle/>
          <a:p>
            <a:pPr algn="ctr" defTabSz="441427">
              <a:defRPr/>
            </a:pPr>
            <a:r>
              <a:rPr kumimoji="1" lang="ja-JP" altLang="en-US" sz="1545" b="1">
                <a:solidFill>
                  <a:srgbClr val="002060"/>
                </a:solidFill>
                <a:latin typeface="Meiryo UI" panose="020B0604030504040204" pitchFamily="50" charset="-128"/>
                <a:ea typeface="Meiryo UI" panose="020B0604030504040204" pitchFamily="50" charset="-128"/>
              </a:rPr>
              <a:t>電子カルテ情報の標準化等</a:t>
            </a:r>
          </a:p>
        </p:txBody>
      </p:sp>
      <p:sp>
        <p:nvSpPr>
          <p:cNvPr id="66" name="テキスト ボックス 65"/>
          <p:cNvSpPr txBox="1"/>
          <p:nvPr/>
        </p:nvSpPr>
        <p:spPr>
          <a:xfrm>
            <a:off x="5946419" y="6150900"/>
            <a:ext cx="1152630" cy="564598"/>
          </a:xfrm>
          <a:prstGeom prst="rect">
            <a:avLst/>
          </a:prstGeom>
          <a:noFill/>
          <a:ln w="19050">
            <a:noFill/>
          </a:ln>
        </p:spPr>
        <p:txBody>
          <a:bodyPr wrap="square" rtlCol="0">
            <a:spAutoFit/>
          </a:bodyPr>
          <a:lstStyle/>
          <a:p>
            <a:pPr algn="ctr" defTabSz="441427">
              <a:defRPr/>
            </a:pPr>
            <a:r>
              <a:rPr kumimoji="1" lang="ja-JP" altLang="en-US" sz="1545" b="1">
                <a:solidFill>
                  <a:srgbClr val="002060"/>
                </a:solidFill>
                <a:latin typeface="Meiryo UI" panose="020B0604030504040204" pitchFamily="50" charset="-128"/>
                <a:ea typeface="Meiryo UI" panose="020B0604030504040204" pitchFamily="50" charset="-128"/>
              </a:rPr>
              <a:t>診療報酬</a:t>
            </a:r>
            <a:endParaRPr kumimoji="1" lang="en-US" altLang="ja-JP" sz="1545" b="1">
              <a:solidFill>
                <a:srgbClr val="002060"/>
              </a:solidFill>
              <a:latin typeface="Meiryo UI" panose="020B0604030504040204" pitchFamily="50" charset="-128"/>
              <a:ea typeface="Meiryo UI" panose="020B0604030504040204" pitchFamily="50" charset="-128"/>
            </a:endParaRPr>
          </a:p>
          <a:p>
            <a:pPr algn="ctr" defTabSz="441427">
              <a:defRPr/>
            </a:pPr>
            <a:r>
              <a:rPr kumimoji="1" lang="en-US" altLang="ja-JP" sz="1545" b="1">
                <a:solidFill>
                  <a:srgbClr val="002060"/>
                </a:solidFill>
                <a:latin typeface="Meiryo UI" panose="020B0604030504040204" pitchFamily="50" charset="-128"/>
                <a:ea typeface="Meiryo UI" panose="020B0604030504040204" pitchFamily="50" charset="-128"/>
              </a:rPr>
              <a:t>DX</a:t>
            </a:r>
            <a:endParaRPr kumimoji="1" lang="ja-JP" altLang="en-US" sz="1545" b="1">
              <a:solidFill>
                <a:srgbClr val="002060"/>
              </a:solidFill>
              <a:latin typeface="Meiryo UI" panose="020B0604030504040204" pitchFamily="50" charset="-128"/>
              <a:ea typeface="Meiryo UI" panose="020B0604030504040204" pitchFamily="50" charset="-128"/>
            </a:endParaRPr>
          </a:p>
        </p:txBody>
      </p:sp>
      <p:sp>
        <p:nvSpPr>
          <p:cNvPr id="68" name="下矢印 67"/>
          <p:cNvSpPr/>
          <p:nvPr/>
        </p:nvSpPr>
        <p:spPr>
          <a:xfrm>
            <a:off x="2670516" y="5803633"/>
            <a:ext cx="2555764" cy="276232"/>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endParaRPr kumimoji="1" lang="ja-JP" altLang="en-US" sz="1738">
              <a:solidFill>
                <a:prstClr val="white"/>
              </a:solidFill>
              <a:latin typeface="Calibri"/>
              <a:ea typeface="ＭＳ Ｐゴシック" panose="020B0600070205080204" pitchFamily="50" charset="-128"/>
            </a:endParaRPr>
          </a:p>
        </p:txBody>
      </p:sp>
      <p:sp>
        <p:nvSpPr>
          <p:cNvPr id="70" name="下矢印 69"/>
          <p:cNvSpPr/>
          <p:nvPr/>
        </p:nvSpPr>
        <p:spPr>
          <a:xfrm>
            <a:off x="6055153" y="5769794"/>
            <a:ext cx="865339" cy="276232"/>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endParaRPr kumimoji="1" lang="ja-JP" altLang="en-US" sz="1738">
              <a:solidFill>
                <a:prstClr val="white"/>
              </a:solidFill>
              <a:latin typeface="Calibri"/>
              <a:ea typeface="ＭＳ Ｐゴシック" panose="020B0600070205080204" pitchFamily="50" charset="-128"/>
            </a:endParaRPr>
          </a:p>
        </p:txBody>
      </p:sp>
      <p:sp>
        <p:nvSpPr>
          <p:cNvPr id="71" name="下矢印 70"/>
          <p:cNvSpPr/>
          <p:nvPr/>
        </p:nvSpPr>
        <p:spPr>
          <a:xfrm>
            <a:off x="706849" y="5803633"/>
            <a:ext cx="1296788" cy="276232"/>
          </a:xfrm>
          <a:prstGeom prst="downArrow">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endParaRPr kumimoji="1" lang="ja-JP" altLang="en-US" sz="1738">
              <a:solidFill>
                <a:prstClr val="white"/>
              </a:solidFill>
              <a:latin typeface="Calibri"/>
              <a:ea typeface="ＭＳ Ｐゴシック" panose="020B0600070205080204" pitchFamily="50" charset="-128"/>
            </a:endParaRPr>
          </a:p>
        </p:txBody>
      </p:sp>
      <p:sp>
        <p:nvSpPr>
          <p:cNvPr id="72" name="テキスト ボックス 53"/>
          <p:cNvSpPr txBox="1"/>
          <p:nvPr/>
        </p:nvSpPr>
        <p:spPr>
          <a:xfrm>
            <a:off x="135936" y="6177277"/>
            <a:ext cx="2494241" cy="564598"/>
          </a:xfrm>
          <a:prstGeom prst="rect">
            <a:avLst/>
          </a:prstGeom>
          <a:noFill/>
          <a:ln w="19050">
            <a:noFill/>
          </a:ln>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a:defRPr/>
            </a:pPr>
            <a:r>
              <a:rPr kumimoji="1" lang="ja-JP" altLang="en-US" sz="1545" b="1">
                <a:solidFill>
                  <a:srgbClr val="002060"/>
                </a:solidFill>
                <a:latin typeface="Meiryo UI" panose="020B0604030504040204" pitchFamily="50" charset="-128"/>
                <a:ea typeface="Meiryo UI" panose="020B0604030504040204" pitchFamily="50" charset="-128"/>
              </a:rPr>
              <a:t>オンライン資格確認</a:t>
            </a:r>
            <a:endParaRPr kumimoji="1" lang="en-US" altLang="ja-JP" sz="1545" b="1">
              <a:solidFill>
                <a:srgbClr val="002060"/>
              </a:solidFill>
              <a:latin typeface="Meiryo UI" panose="020B0604030504040204" pitchFamily="50" charset="-128"/>
              <a:ea typeface="Meiryo UI" panose="020B0604030504040204" pitchFamily="50" charset="-128"/>
            </a:endParaRPr>
          </a:p>
          <a:p>
            <a:pPr algn="ctr" defTabSz="441427">
              <a:defRPr/>
            </a:pPr>
            <a:r>
              <a:rPr kumimoji="1" lang="ja-JP" altLang="en-US" sz="1545" b="1">
                <a:solidFill>
                  <a:srgbClr val="002060"/>
                </a:solidFill>
                <a:latin typeface="Meiryo UI" panose="020B0604030504040204" pitchFamily="50" charset="-128"/>
                <a:ea typeface="Meiryo UI" panose="020B0604030504040204" pitchFamily="50" charset="-128"/>
              </a:rPr>
              <a:t>マイナポータル活用</a:t>
            </a:r>
          </a:p>
        </p:txBody>
      </p:sp>
      <p:sp>
        <p:nvSpPr>
          <p:cNvPr id="34" name="テキスト ボックス 33">
            <a:extLst>
              <a:ext uri="{FF2B5EF4-FFF2-40B4-BE49-F238E27FC236}">
                <a16:creationId xmlns:a16="http://schemas.microsoft.com/office/drawing/2014/main" id="{1987066D-5805-4975-98CF-B4780A14A3F3}"/>
              </a:ext>
            </a:extLst>
          </p:cNvPr>
          <p:cNvSpPr txBox="1"/>
          <p:nvPr/>
        </p:nvSpPr>
        <p:spPr>
          <a:xfrm>
            <a:off x="7031375" y="182144"/>
            <a:ext cx="2649218" cy="326872"/>
          </a:xfrm>
          <a:prstGeom prst="rect">
            <a:avLst/>
          </a:prstGeom>
          <a:solidFill>
            <a:schemeClr val="bg1"/>
          </a:solidFill>
          <a:ln w="6350">
            <a:solidFill>
              <a:schemeClr val="tx1"/>
            </a:solidFill>
          </a:ln>
        </p:spPr>
        <p:txBody>
          <a:bodyPr wrap="square" rtlCol="0">
            <a:spAutoFit/>
          </a:bodyPr>
          <a:lstStyle/>
          <a:p>
            <a:pPr algn="ctr" defTabSz="441427">
              <a:defRPr/>
            </a:pPr>
            <a:r>
              <a:rPr lang="ja-JP" altLang="en-US" sz="772">
                <a:solidFill>
                  <a:srgbClr val="000000"/>
                </a:solidFill>
                <a:latin typeface="メイリオ"/>
                <a:ea typeface="メイリオ"/>
              </a:rPr>
              <a:t>「医療</a:t>
            </a:r>
            <a:r>
              <a:rPr lang="en-US" altLang="ja-JP" sz="772">
                <a:solidFill>
                  <a:srgbClr val="000000"/>
                </a:solidFill>
                <a:latin typeface="メイリオ"/>
                <a:ea typeface="メイリオ"/>
              </a:rPr>
              <a:t>DX</a:t>
            </a:r>
            <a:r>
              <a:rPr lang="ja-JP" altLang="en-US" sz="772">
                <a:solidFill>
                  <a:srgbClr val="000000"/>
                </a:solidFill>
                <a:latin typeface="メイリオ"/>
                <a:ea typeface="メイリオ"/>
              </a:rPr>
              <a:t>令和ビジョン</a:t>
            </a:r>
            <a:r>
              <a:rPr lang="en-US" altLang="ja-JP" sz="772">
                <a:solidFill>
                  <a:srgbClr val="000000"/>
                </a:solidFill>
                <a:latin typeface="メイリオ"/>
                <a:ea typeface="メイリオ"/>
              </a:rPr>
              <a:t>2030</a:t>
            </a:r>
            <a:r>
              <a:rPr lang="ja-JP" altLang="en-US" sz="772">
                <a:solidFill>
                  <a:srgbClr val="000000"/>
                </a:solidFill>
                <a:latin typeface="メイリオ"/>
                <a:ea typeface="メイリオ"/>
              </a:rPr>
              <a:t>」厚生労働省推進チーム</a:t>
            </a:r>
            <a:br>
              <a:rPr lang="en-US" altLang="ja-JP" sz="772">
                <a:solidFill>
                  <a:srgbClr val="000000"/>
                </a:solidFill>
                <a:latin typeface="メイリオ"/>
                <a:ea typeface="メイリオ"/>
              </a:rPr>
            </a:br>
            <a:r>
              <a:rPr lang="ja-JP" altLang="en-US" sz="772">
                <a:solidFill>
                  <a:srgbClr val="000000"/>
                </a:solidFill>
                <a:latin typeface="メイリオ"/>
                <a:ea typeface="メイリオ"/>
              </a:rPr>
              <a:t>第１回（令和</a:t>
            </a:r>
            <a:r>
              <a:rPr lang="en-US" altLang="ja-JP" sz="772">
                <a:solidFill>
                  <a:srgbClr val="000000"/>
                </a:solidFill>
                <a:latin typeface="メイリオ"/>
                <a:ea typeface="メイリオ"/>
              </a:rPr>
              <a:t>4</a:t>
            </a:r>
            <a:r>
              <a:rPr lang="ja-JP" altLang="en-US" sz="772">
                <a:solidFill>
                  <a:srgbClr val="000000"/>
                </a:solidFill>
                <a:latin typeface="メイリオ"/>
                <a:ea typeface="メイリオ"/>
              </a:rPr>
              <a:t>年９月</a:t>
            </a:r>
            <a:r>
              <a:rPr lang="en-US" altLang="ja-JP" sz="772">
                <a:solidFill>
                  <a:srgbClr val="000000"/>
                </a:solidFill>
                <a:latin typeface="メイリオ"/>
                <a:ea typeface="メイリオ"/>
              </a:rPr>
              <a:t>22</a:t>
            </a:r>
            <a:r>
              <a:rPr lang="ja-JP" altLang="en-US" sz="772">
                <a:solidFill>
                  <a:srgbClr val="000000"/>
                </a:solidFill>
                <a:latin typeface="メイリオ"/>
                <a:ea typeface="メイリオ"/>
              </a:rPr>
              <a:t>日）資料１</a:t>
            </a:r>
            <a:endParaRPr kumimoji="1" lang="ja-JP" altLang="en-US" sz="772">
              <a:solidFill>
                <a:srgbClr val="000000"/>
              </a:solidFill>
              <a:latin typeface="メイリオ"/>
              <a:ea typeface="メイリオ"/>
            </a:endParaRPr>
          </a:p>
        </p:txBody>
      </p:sp>
      <p:sp>
        <p:nvSpPr>
          <p:cNvPr id="6" name="タイトル 5">
            <a:extLst>
              <a:ext uri="{FF2B5EF4-FFF2-40B4-BE49-F238E27FC236}">
                <a16:creationId xmlns:a16="http://schemas.microsoft.com/office/drawing/2014/main" id="{8D193DC9-7C22-BAD3-2E51-4F56B44441CF}"/>
              </a:ext>
            </a:extLst>
          </p:cNvPr>
          <p:cNvSpPr txBox="1">
            <a:spLocks/>
          </p:cNvSpPr>
          <p:nvPr/>
        </p:nvSpPr>
        <p:spPr>
          <a:xfrm>
            <a:off x="8039" y="118314"/>
            <a:ext cx="9564202" cy="797496"/>
          </a:xfrm>
          <a:prstGeom prst="rect">
            <a:avLst/>
          </a:prstGeom>
          <a:noFill/>
          <a:ln w="25400" cap="flat" cmpd="sng" algn="ctr">
            <a:noFill/>
            <a:prstDash val="solid"/>
          </a:ln>
          <a:effectLst/>
        </p:spPr>
        <p:txBody>
          <a:bodyPr lIns="347579" tIns="315316" rIns="315316" bIns="126127" rtlCol="0" anchor="b"/>
          <a:lstStyle>
            <a:lvl1pPr algn="l" defTabSz="914400" rtl="0" eaLnBrk="1" latinLnBrk="0" hangingPunct="1">
              <a:lnSpc>
                <a:spcPct val="90000"/>
              </a:lnSpc>
              <a:spcBef>
                <a:spcPct val="0"/>
              </a:spcBef>
              <a:buNone/>
              <a:defRPr kumimoji="1" lang="en-US" altLang="en-US" sz="1814" b="1" i="0" kern="1200" spc="272" dirty="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882853">
              <a:defRPr/>
            </a:pPr>
            <a:r>
              <a:rPr lang="ja-JP" altLang="en-US" sz="1751" spc="263" dirty="0">
                <a:solidFill>
                  <a:srgbClr val="FFFFFF"/>
                </a:solidFill>
                <a:latin typeface="Segoe UI"/>
                <a:ea typeface="メイリオ"/>
              </a:rPr>
              <a:t>医療</a:t>
            </a:r>
            <a:r>
              <a:rPr lang="en-US" altLang="ja-JP" sz="1751" spc="263" dirty="0">
                <a:solidFill>
                  <a:srgbClr val="FFFFFF"/>
                </a:solidFill>
                <a:latin typeface="Segoe UI"/>
                <a:ea typeface="メイリオ"/>
              </a:rPr>
              <a:t>DX</a:t>
            </a:r>
            <a:r>
              <a:rPr lang="ja-JP" altLang="en-US" sz="1751" spc="263" dirty="0">
                <a:solidFill>
                  <a:srgbClr val="FFFFFF"/>
                </a:solidFill>
                <a:latin typeface="Segoe UI"/>
                <a:ea typeface="メイリオ"/>
              </a:rPr>
              <a:t>とは</a:t>
            </a:r>
          </a:p>
        </p:txBody>
      </p:sp>
      <p:sp>
        <p:nvSpPr>
          <p:cNvPr id="11" name="スライド番号プレースホルダー 1">
            <a:extLst>
              <a:ext uri="{FF2B5EF4-FFF2-40B4-BE49-F238E27FC236}">
                <a16:creationId xmlns:a16="http://schemas.microsoft.com/office/drawing/2014/main" id="{858B21B8-33F9-43F8-C0E5-45CEECC2F9BA}"/>
              </a:ext>
            </a:extLst>
          </p:cNvPr>
          <p:cNvSpPr txBox="1">
            <a:spLocks/>
          </p:cNvSpPr>
          <p:nvPr/>
        </p:nvSpPr>
        <p:spPr>
          <a:xfrm>
            <a:off x="9304374" y="6380660"/>
            <a:ext cx="597287" cy="359025"/>
          </a:xfrm>
          <a:prstGeom prst="rect">
            <a:avLst/>
          </a:prstGeom>
        </p:spPr>
        <p:txBody>
          <a:bodyPr vert="horz" lIns="69516" tIns="34758" rIns="69516" bIns="34758" rtlCol="0" anchor="b" anchorCtr="0"/>
          <a:lstStyle>
            <a:defPPr>
              <a:defRPr lang="en-US"/>
            </a:defPPr>
            <a:lvl1pPr marL="0" algn="r" defTabSz="457200" rtl="0" eaLnBrk="1" latinLnBrk="0" hangingPunct="1">
              <a:defRPr sz="1800" b="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882853">
              <a:defRPr/>
            </a:pPr>
            <a:fld id="{9E2A29CB-BA86-48A6-80E1-CB8750A963B5}" type="slidenum">
              <a:rPr kumimoji="1" lang="ja-JP" altLang="en-US" sz="1545" b="1">
                <a:solidFill>
                  <a:srgbClr val="FFFFFF">
                    <a:lumMod val="65000"/>
                  </a:srgbClr>
                </a:solidFill>
                <a:latin typeface="メイリオ"/>
                <a:ea typeface="メイリオ"/>
              </a:rPr>
              <a:pPr defTabSz="882853">
                <a:defRPr/>
              </a:pPr>
              <a:t>10</a:t>
            </a:fld>
            <a:endParaRPr kumimoji="1" lang="ja-JP" altLang="en-US" sz="1545" b="1" dirty="0">
              <a:solidFill>
                <a:srgbClr val="FFFFFF">
                  <a:lumMod val="65000"/>
                </a:srgbClr>
              </a:solidFill>
              <a:latin typeface="メイリオ"/>
              <a:ea typeface="メイリオ"/>
            </a:endParaRPr>
          </a:p>
        </p:txBody>
      </p:sp>
    </p:spTree>
    <p:extLst>
      <p:ext uri="{BB962C8B-B14F-4D97-AF65-F5344CB8AC3E}">
        <p14:creationId xmlns:p14="http://schemas.microsoft.com/office/powerpoint/2010/main" val="123856993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6" name="正方形/長方形 1035">
            <a:extLst>
              <a:ext uri="{FF2B5EF4-FFF2-40B4-BE49-F238E27FC236}">
                <a16:creationId xmlns:a16="http://schemas.microsoft.com/office/drawing/2014/main" id="{C9429CCE-D882-C8AD-A8E0-113B883AC1B3}"/>
              </a:ext>
            </a:extLst>
          </p:cNvPr>
          <p:cNvSpPr/>
          <p:nvPr/>
        </p:nvSpPr>
        <p:spPr>
          <a:xfrm>
            <a:off x="1205077" y="1906833"/>
            <a:ext cx="6123157" cy="364512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endParaRPr kumimoji="1" lang="ja-JP" altLang="en-US" sz="1738">
              <a:solidFill>
                <a:prstClr val="white"/>
              </a:solidFill>
              <a:latin typeface="Calibri"/>
              <a:ea typeface="ＭＳ Ｐゴシック" panose="020B0600070205080204" pitchFamily="50" charset="-128"/>
            </a:endParaRPr>
          </a:p>
        </p:txBody>
      </p:sp>
      <p:sp>
        <p:nvSpPr>
          <p:cNvPr id="1038" name="正方形/長方形 1037">
            <a:extLst>
              <a:ext uri="{FF2B5EF4-FFF2-40B4-BE49-F238E27FC236}">
                <a16:creationId xmlns:a16="http://schemas.microsoft.com/office/drawing/2014/main" id="{07DADD78-ADC9-D8D1-EC57-A7D5FAE64BEA}"/>
              </a:ext>
            </a:extLst>
          </p:cNvPr>
          <p:cNvSpPr/>
          <p:nvPr/>
        </p:nvSpPr>
        <p:spPr>
          <a:xfrm>
            <a:off x="1260619" y="1935337"/>
            <a:ext cx="2567559" cy="1840922"/>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endParaRPr kumimoji="1" lang="ja-JP" altLang="en-US" sz="1738">
              <a:solidFill>
                <a:prstClr val="white"/>
              </a:solidFill>
              <a:latin typeface="Calibri"/>
              <a:ea typeface="ＭＳ Ｐゴシック" panose="020B0600070205080204" pitchFamily="50" charset="-128"/>
            </a:endParaRPr>
          </a:p>
        </p:txBody>
      </p:sp>
      <p:sp>
        <p:nvSpPr>
          <p:cNvPr id="1037" name="正方形/長方形 1036">
            <a:extLst>
              <a:ext uri="{FF2B5EF4-FFF2-40B4-BE49-F238E27FC236}">
                <a16:creationId xmlns:a16="http://schemas.microsoft.com/office/drawing/2014/main" id="{ED593BCF-B794-F68D-CBF8-C9329B8A82B5}"/>
              </a:ext>
            </a:extLst>
          </p:cNvPr>
          <p:cNvSpPr/>
          <p:nvPr/>
        </p:nvSpPr>
        <p:spPr>
          <a:xfrm>
            <a:off x="1267214" y="3708598"/>
            <a:ext cx="3836460" cy="1843363"/>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endParaRPr kumimoji="1" lang="ja-JP" altLang="en-US" sz="1738">
              <a:solidFill>
                <a:prstClr val="white"/>
              </a:solidFill>
              <a:latin typeface="Calibri"/>
              <a:ea typeface="ＭＳ Ｐゴシック" panose="020B0600070205080204" pitchFamily="50" charset="-128"/>
            </a:endParaRPr>
          </a:p>
        </p:txBody>
      </p:sp>
      <p:sp>
        <p:nvSpPr>
          <p:cNvPr id="110" name="フローチャート: 代替処理 109">
            <a:extLst>
              <a:ext uri="{FF2B5EF4-FFF2-40B4-BE49-F238E27FC236}">
                <a16:creationId xmlns:a16="http://schemas.microsoft.com/office/drawing/2014/main" id="{C2D8A46E-1410-AA10-12F6-42FB7730CBBC}"/>
              </a:ext>
            </a:extLst>
          </p:cNvPr>
          <p:cNvSpPr/>
          <p:nvPr/>
        </p:nvSpPr>
        <p:spPr bwMode="gray">
          <a:xfrm>
            <a:off x="3222075" y="4441003"/>
            <a:ext cx="1588307" cy="949152"/>
          </a:xfrm>
          <a:prstGeom prst="flowChartAlternateProcess">
            <a:avLst/>
          </a:prstGeom>
          <a:solidFill>
            <a:schemeClr val="bg1"/>
          </a:solidFill>
          <a:ln w="19050" algn="ctr">
            <a:solidFill>
              <a:schemeClr val="accent3"/>
            </a:solidFill>
            <a:prstDash val="sysDash"/>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r>
              <a:rPr kumimoji="1" lang="ja-JP" altLang="en-US" sz="1062" b="1" kern="0">
                <a:solidFill>
                  <a:srgbClr val="000000"/>
                </a:solidFill>
                <a:latin typeface="Meiryo UI"/>
                <a:ea typeface="Meiryo UI"/>
                <a:cs typeface="Arial" charset="0"/>
              </a:rPr>
              <a:t>閲覧</a:t>
            </a:r>
          </a:p>
        </p:txBody>
      </p:sp>
      <p:sp>
        <p:nvSpPr>
          <p:cNvPr id="6" name="四角形: 角を丸くする 5">
            <a:extLst>
              <a:ext uri="{FF2B5EF4-FFF2-40B4-BE49-F238E27FC236}">
                <a16:creationId xmlns:a16="http://schemas.microsoft.com/office/drawing/2014/main" id="{B7D98844-29E2-966D-0B1C-435D5BD479CA}"/>
              </a:ext>
            </a:extLst>
          </p:cNvPr>
          <p:cNvSpPr/>
          <p:nvPr/>
        </p:nvSpPr>
        <p:spPr bwMode="gray">
          <a:xfrm>
            <a:off x="6358185" y="4047474"/>
            <a:ext cx="2479561" cy="1319119"/>
          </a:xfrm>
          <a:prstGeom prst="roundRect">
            <a:avLst>
              <a:gd name="adj" fmla="val 10818"/>
            </a:avLst>
          </a:prstGeom>
          <a:solidFill>
            <a:sysClr val="window" lastClr="FFFFFF"/>
          </a:solidFill>
          <a:ln w="38100" algn="ctr">
            <a:solidFill>
              <a:srgbClr val="103185"/>
            </a:solidFill>
            <a:prstDash val="solid"/>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r>
              <a:rPr lang="ja-JP" altLang="en-US" sz="1159" b="1" kern="0">
                <a:solidFill>
                  <a:srgbClr val="103185"/>
                </a:solidFill>
                <a:latin typeface="メイリオ"/>
                <a:ea typeface="メイリオ"/>
                <a:cs typeface="Arial" charset="0"/>
              </a:rPr>
              <a:t>電子カルテ情報共有サービス</a:t>
            </a:r>
          </a:p>
          <a:p>
            <a:pPr algn="ctr" defTabSz="956390">
              <a:buSzPct val="100000"/>
              <a:defRPr/>
            </a:pPr>
            <a:r>
              <a:rPr lang="ja-JP" altLang="en-US" sz="1159" b="1" kern="0">
                <a:solidFill>
                  <a:srgbClr val="103185"/>
                </a:solidFill>
                <a:latin typeface="メイリオ"/>
                <a:ea typeface="メイリオ"/>
                <a:cs typeface="Arial" charset="0"/>
              </a:rPr>
              <a:t>（体制整備加算では</a:t>
            </a:r>
            <a:endParaRPr lang="en-US" altLang="ja-JP" sz="1159" b="1" kern="0">
              <a:solidFill>
                <a:srgbClr val="103185"/>
              </a:solidFill>
              <a:latin typeface="メイリオ"/>
              <a:ea typeface="メイリオ"/>
              <a:cs typeface="Arial" charset="0"/>
            </a:endParaRPr>
          </a:p>
          <a:p>
            <a:pPr algn="ctr" defTabSz="956390">
              <a:buSzPct val="100000"/>
              <a:defRPr/>
            </a:pPr>
            <a:r>
              <a:rPr lang="en-US" altLang="ja-JP" sz="1159" b="1" kern="0">
                <a:solidFill>
                  <a:srgbClr val="103185"/>
                </a:solidFill>
                <a:latin typeface="メイリオ"/>
                <a:ea typeface="メイリオ"/>
                <a:cs typeface="Arial" charset="0"/>
              </a:rPr>
              <a:t>R7</a:t>
            </a:r>
            <a:r>
              <a:rPr lang="ja-JP" altLang="en-US" sz="1159" b="1" kern="0">
                <a:solidFill>
                  <a:srgbClr val="103185"/>
                </a:solidFill>
                <a:latin typeface="メイリオ"/>
                <a:ea typeface="メイリオ"/>
                <a:cs typeface="Arial" charset="0"/>
              </a:rPr>
              <a:t>年</a:t>
            </a:r>
            <a:r>
              <a:rPr lang="en-US" altLang="ja-JP" sz="1159" b="1" kern="0">
                <a:solidFill>
                  <a:srgbClr val="103185"/>
                </a:solidFill>
                <a:latin typeface="メイリオ"/>
                <a:ea typeface="メイリオ"/>
                <a:cs typeface="Arial" charset="0"/>
              </a:rPr>
              <a:t>9</a:t>
            </a:r>
            <a:r>
              <a:rPr lang="ja-JP" altLang="en-US" sz="1159" b="1" kern="0">
                <a:solidFill>
                  <a:srgbClr val="103185"/>
                </a:solidFill>
                <a:latin typeface="メイリオ"/>
                <a:ea typeface="メイリオ"/>
                <a:cs typeface="Arial" charset="0"/>
              </a:rPr>
              <a:t>月まで経過措置）</a:t>
            </a:r>
            <a:endParaRPr lang="en-US" altLang="ja-JP" sz="1159" b="1" kern="0">
              <a:solidFill>
                <a:srgbClr val="103185"/>
              </a:solidFill>
              <a:latin typeface="メイリオ"/>
              <a:ea typeface="メイリオ"/>
              <a:cs typeface="Arial" charset="0"/>
            </a:endParaRPr>
          </a:p>
        </p:txBody>
      </p:sp>
      <p:sp>
        <p:nvSpPr>
          <p:cNvPr id="8" name="フローチャート: 磁気ディスク 7">
            <a:extLst>
              <a:ext uri="{FF2B5EF4-FFF2-40B4-BE49-F238E27FC236}">
                <a16:creationId xmlns:a16="http://schemas.microsoft.com/office/drawing/2014/main" id="{7E21A4BF-2EFE-94AA-48F5-B48F872E354C}"/>
              </a:ext>
            </a:extLst>
          </p:cNvPr>
          <p:cNvSpPr/>
          <p:nvPr/>
        </p:nvSpPr>
        <p:spPr bwMode="gray">
          <a:xfrm>
            <a:off x="6543398" y="4660737"/>
            <a:ext cx="1320798" cy="679071"/>
          </a:xfrm>
          <a:prstGeom prst="flowChartMagneticDisk">
            <a:avLst/>
          </a:prstGeom>
          <a:solidFill>
            <a:srgbClr val="007CB0">
              <a:lumMod val="60000"/>
              <a:lumOff val="40000"/>
            </a:srgbClr>
          </a:solidFill>
          <a:ln w="12700" algn="ctr">
            <a:solidFill>
              <a:sysClr val="window" lastClr="FFFFFF"/>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メイリオ"/>
              <a:ea typeface="メイリオ"/>
              <a:cs typeface="Arial" charset="0"/>
            </a:endParaRPr>
          </a:p>
        </p:txBody>
      </p:sp>
      <p:cxnSp>
        <p:nvCxnSpPr>
          <p:cNvPr id="12" name="直線矢印コネクタ 11">
            <a:extLst>
              <a:ext uri="{FF2B5EF4-FFF2-40B4-BE49-F238E27FC236}">
                <a16:creationId xmlns:a16="http://schemas.microsoft.com/office/drawing/2014/main" id="{20BCEDF8-0DEA-DAA0-B2AF-1356A39A1CE4}"/>
              </a:ext>
            </a:extLst>
          </p:cNvPr>
          <p:cNvCxnSpPr>
            <a:cxnSpLocks/>
          </p:cNvCxnSpPr>
          <p:nvPr/>
        </p:nvCxnSpPr>
        <p:spPr bwMode="gray">
          <a:xfrm>
            <a:off x="4845042" y="4443579"/>
            <a:ext cx="1371941" cy="481104"/>
          </a:xfrm>
          <a:prstGeom prst="straightConnector1">
            <a:avLst/>
          </a:prstGeom>
          <a:noFill/>
          <a:ln w="31750" cap="flat" cmpd="sng" algn="ctr">
            <a:solidFill>
              <a:schemeClr val="tx2">
                <a:lumMod val="75000"/>
              </a:schemeClr>
            </a:solidFill>
            <a:prstDash val="solid"/>
            <a:tailEnd type="arrow" w="med" len="med"/>
          </a:ln>
          <a:effectLst/>
        </p:spPr>
      </p:cxnSp>
      <p:grpSp>
        <p:nvGrpSpPr>
          <p:cNvPr id="13" name="グループ化 12">
            <a:extLst>
              <a:ext uri="{FF2B5EF4-FFF2-40B4-BE49-F238E27FC236}">
                <a16:creationId xmlns:a16="http://schemas.microsoft.com/office/drawing/2014/main" id="{9A951106-0492-2ACB-E610-7C70561093D4}"/>
              </a:ext>
            </a:extLst>
          </p:cNvPr>
          <p:cNvGrpSpPr/>
          <p:nvPr/>
        </p:nvGrpSpPr>
        <p:grpSpPr>
          <a:xfrm>
            <a:off x="7244986" y="4840920"/>
            <a:ext cx="347577" cy="347579"/>
            <a:chOff x="-306078" y="4025447"/>
            <a:chExt cx="338392" cy="338392"/>
          </a:xfrm>
        </p:grpSpPr>
        <p:sp>
          <p:nvSpPr>
            <p:cNvPr id="14" name="正方形/長方形 13">
              <a:extLst>
                <a:ext uri="{FF2B5EF4-FFF2-40B4-BE49-F238E27FC236}">
                  <a16:creationId xmlns:a16="http://schemas.microsoft.com/office/drawing/2014/main" id="{00213952-E7A6-ABF0-BC21-9ACBDC350EE5}"/>
                </a:ext>
              </a:extLst>
            </p:cNvPr>
            <p:cNvSpPr/>
            <p:nvPr/>
          </p:nvSpPr>
          <p:spPr bwMode="gray">
            <a:xfrm>
              <a:off x="-239553" y="4077072"/>
              <a:ext cx="123020" cy="242468"/>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Calibri Light"/>
                <a:ea typeface="Yu Gothic UI"/>
                <a:cs typeface="Arial" charset="0"/>
              </a:endParaRPr>
            </a:p>
          </p:txBody>
        </p:sp>
        <p:sp>
          <p:nvSpPr>
            <p:cNvPr id="15" name="正方形/長方形 14">
              <a:extLst>
                <a:ext uri="{FF2B5EF4-FFF2-40B4-BE49-F238E27FC236}">
                  <a16:creationId xmlns:a16="http://schemas.microsoft.com/office/drawing/2014/main" id="{9E950514-1DC9-EDCC-8318-17FEFE8CAFC6}"/>
                </a:ext>
              </a:extLst>
            </p:cNvPr>
            <p:cNvSpPr/>
            <p:nvPr/>
          </p:nvSpPr>
          <p:spPr bwMode="gray">
            <a:xfrm>
              <a:off x="-87560" y="4149080"/>
              <a:ext cx="60928" cy="170460"/>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Calibri Light"/>
                <a:ea typeface="Yu Gothic UI"/>
                <a:cs typeface="Arial" charset="0"/>
              </a:endParaRPr>
            </a:p>
          </p:txBody>
        </p:sp>
        <p:sp>
          <p:nvSpPr>
            <p:cNvPr id="16" name="正方形/長方形 15">
              <a:extLst>
                <a:ext uri="{FF2B5EF4-FFF2-40B4-BE49-F238E27FC236}">
                  <a16:creationId xmlns:a16="http://schemas.microsoft.com/office/drawing/2014/main" id="{DF4B403D-EB4B-8423-72C4-77B891C860DE}"/>
                </a:ext>
              </a:extLst>
            </p:cNvPr>
            <p:cNvSpPr/>
            <p:nvPr/>
          </p:nvSpPr>
          <p:spPr bwMode="gray">
            <a:xfrm>
              <a:off x="-165129" y="4077072"/>
              <a:ext cx="77570" cy="242468"/>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Calibri Light"/>
                <a:ea typeface="Yu Gothic UI"/>
                <a:cs typeface="Arial" charset="0"/>
              </a:endParaRPr>
            </a:p>
          </p:txBody>
        </p:sp>
        <p:pic>
          <p:nvPicPr>
            <p:cNvPr id="17" name="グラフィックス 16" descr="ドキュメント 単色塗りつぶし">
              <a:extLst>
                <a:ext uri="{FF2B5EF4-FFF2-40B4-BE49-F238E27FC236}">
                  <a16:creationId xmlns:a16="http://schemas.microsoft.com/office/drawing/2014/main" id="{1EC74BA6-3657-C75A-16B6-E8C53C028CC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6078" y="4025447"/>
              <a:ext cx="338392" cy="338392"/>
            </a:xfrm>
            <a:prstGeom prst="rect">
              <a:avLst/>
            </a:prstGeom>
          </p:spPr>
        </p:pic>
      </p:grpSp>
      <p:grpSp>
        <p:nvGrpSpPr>
          <p:cNvPr id="18" name="グループ化 17">
            <a:extLst>
              <a:ext uri="{FF2B5EF4-FFF2-40B4-BE49-F238E27FC236}">
                <a16:creationId xmlns:a16="http://schemas.microsoft.com/office/drawing/2014/main" id="{AAD53572-896E-25DA-37B2-AB09A2C67CD0}"/>
              </a:ext>
            </a:extLst>
          </p:cNvPr>
          <p:cNvGrpSpPr/>
          <p:nvPr/>
        </p:nvGrpSpPr>
        <p:grpSpPr>
          <a:xfrm>
            <a:off x="5256499" y="4577103"/>
            <a:ext cx="347579" cy="347579"/>
            <a:chOff x="3391084" y="3895728"/>
            <a:chExt cx="399849" cy="400909"/>
          </a:xfrm>
        </p:grpSpPr>
        <p:sp>
          <p:nvSpPr>
            <p:cNvPr id="19" name="フローチャート: 結合子 18">
              <a:extLst>
                <a:ext uri="{FF2B5EF4-FFF2-40B4-BE49-F238E27FC236}">
                  <a16:creationId xmlns:a16="http://schemas.microsoft.com/office/drawing/2014/main" id="{191EE122-5E39-C9E8-8608-5383972CD609}"/>
                </a:ext>
              </a:extLst>
            </p:cNvPr>
            <p:cNvSpPr/>
            <p:nvPr/>
          </p:nvSpPr>
          <p:spPr bwMode="gray">
            <a:xfrm>
              <a:off x="3391084" y="3895728"/>
              <a:ext cx="399849" cy="400909"/>
            </a:xfrm>
            <a:prstGeom prst="flowChartConnector">
              <a:avLst/>
            </a:prstGeom>
            <a:solidFill>
              <a:sysClr val="window" lastClr="FFFFFF"/>
            </a:solidFill>
            <a:ln w="12700" algn="ctr">
              <a:solidFill>
                <a:srgbClr val="BBBCBC"/>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メイリオ"/>
                <a:ea typeface="メイリオ"/>
                <a:cs typeface="Arial" charset="0"/>
              </a:endParaRPr>
            </a:p>
          </p:txBody>
        </p:sp>
        <p:pic>
          <p:nvPicPr>
            <p:cNvPr id="20" name="グラフィックス 19" descr="ドキュメント 単色塗りつぶし">
              <a:extLst>
                <a:ext uri="{FF2B5EF4-FFF2-40B4-BE49-F238E27FC236}">
                  <a16:creationId xmlns:a16="http://schemas.microsoft.com/office/drawing/2014/main" id="{AFCC66A2-82E3-3808-2657-CBE2D9D0DC7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21812" y="3920677"/>
              <a:ext cx="338392" cy="338392"/>
            </a:xfrm>
            <a:prstGeom prst="rect">
              <a:avLst/>
            </a:prstGeom>
          </p:spPr>
        </p:pic>
      </p:grpSp>
      <p:pic>
        <p:nvPicPr>
          <p:cNvPr id="21" name="図 20">
            <a:extLst>
              <a:ext uri="{FF2B5EF4-FFF2-40B4-BE49-F238E27FC236}">
                <a16:creationId xmlns:a16="http://schemas.microsoft.com/office/drawing/2014/main" id="{28C3B017-191B-E466-512F-D8EC2EF97E76}"/>
              </a:ext>
            </a:extLst>
          </p:cNvPr>
          <p:cNvPicPr>
            <a:picLocks noChangeAspect="1"/>
          </p:cNvPicPr>
          <p:nvPr/>
        </p:nvPicPr>
        <p:blipFill>
          <a:blip r:embed="rId5"/>
          <a:stretch>
            <a:fillRect/>
          </a:stretch>
        </p:blipFill>
        <p:spPr>
          <a:xfrm>
            <a:off x="5585075" y="4857017"/>
            <a:ext cx="257011" cy="144608"/>
          </a:xfrm>
          <a:prstGeom prst="rect">
            <a:avLst/>
          </a:prstGeom>
        </p:spPr>
      </p:pic>
      <p:pic>
        <p:nvPicPr>
          <p:cNvPr id="22" name="図 21">
            <a:extLst>
              <a:ext uri="{FF2B5EF4-FFF2-40B4-BE49-F238E27FC236}">
                <a16:creationId xmlns:a16="http://schemas.microsoft.com/office/drawing/2014/main" id="{5EE2BA06-DB12-D7BB-AB6F-65D863B7697C}"/>
              </a:ext>
            </a:extLst>
          </p:cNvPr>
          <p:cNvPicPr>
            <a:picLocks noChangeAspect="1"/>
          </p:cNvPicPr>
          <p:nvPr/>
        </p:nvPicPr>
        <p:blipFill>
          <a:blip r:embed="rId5"/>
          <a:stretch>
            <a:fillRect/>
          </a:stretch>
        </p:blipFill>
        <p:spPr>
          <a:xfrm>
            <a:off x="7697828" y="5184370"/>
            <a:ext cx="257011" cy="144608"/>
          </a:xfrm>
          <a:prstGeom prst="rect">
            <a:avLst/>
          </a:prstGeom>
        </p:spPr>
      </p:pic>
      <p:grpSp>
        <p:nvGrpSpPr>
          <p:cNvPr id="24" name="グループ化 23">
            <a:extLst>
              <a:ext uri="{FF2B5EF4-FFF2-40B4-BE49-F238E27FC236}">
                <a16:creationId xmlns:a16="http://schemas.microsoft.com/office/drawing/2014/main" id="{57F5308E-0E28-1E56-8348-A714A04979DD}"/>
              </a:ext>
            </a:extLst>
          </p:cNvPr>
          <p:cNvGrpSpPr>
            <a:grpSpLocks noChangeAspect="1"/>
          </p:cNvGrpSpPr>
          <p:nvPr/>
        </p:nvGrpSpPr>
        <p:grpSpPr>
          <a:xfrm>
            <a:off x="1235667" y="3430396"/>
            <a:ext cx="455574" cy="658840"/>
            <a:chOff x="8111019" y="4612322"/>
            <a:chExt cx="467140" cy="675565"/>
          </a:xfrm>
        </p:grpSpPr>
        <p:grpSp>
          <p:nvGrpSpPr>
            <p:cNvPr id="25" name="グループ化 24">
              <a:extLst>
                <a:ext uri="{FF2B5EF4-FFF2-40B4-BE49-F238E27FC236}">
                  <a16:creationId xmlns:a16="http://schemas.microsoft.com/office/drawing/2014/main" id="{663FB730-FB5C-1C60-08CE-E06F035B4986}"/>
                </a:ext>
              </a:extLst>
            </p:cNvPr>
            <p:cNvGrpSpPr>
              <a:grpSpLocks noChangeAspect="1"/>
            </p:cNvGrpSpPr>
            <p:nvPr/>
          </p:nvGrpSpPr>
          <p:grpSpPr>
            <a:xfrm>
              <a:off x="8143009" y="4612322"/>
              <a:ext cx="405042" cy="675565"/>
              <a:chOff x="4499825" y="2878274"/>
              <a:chExt cx="335190" cy="559059"/>
            </a:xfrm>
          </p:grpSpPr>
          <p:sp>
            <p:nvSpPr>
              <p:cNvPr id="31" name="Freeform 19">
                <a:extLst>
                  <a:ext uri="{FF2B5EF4-FFF2-40B4-BE49-F238E27FC236}">
                    <a16:creationId xmlns:a16="http://schemas.microsoft.com/office/drawing/2014/main" id="{6307F275-5EAD-46C4-1465-81F9D30B3071}"/>
                  </a:ext>
                </a:extLst>
              </p:cNvPr>
              <p:cNvSpPr>
                <a:spLocks/>
              </p:cNvSpPr>
              <p:nvPr/>
            </p:nvSpPr>
            <p:spPr bwMode="auto">
              <a:xfrm>
                <a:off x="4499825" y="2878274"/>
                <a:ext cx="335190" cy="559059"/>
              </a:xfrm>
              <a:custGeom>
                <a:avLst/>
                <a:gdLst>
                  <a:gd name="T0" fmla="*/ 240 w 240"/>
                  <a:gd name="T1" fmla="*/ 372 h 400"/>
                  <a:gd name="T2" fmla="*/ 212 w 240"/>
                  <a:gd name="T3" fmla="*/ 400 h 400"/>
                  <a:gd name="T4" fmla="*/ 28 w 240"/>
                  <a:gd name="T5" fmla="*/ 400 h 400"/>
                  <a:gd name="T6" fmla="*/ 0 w 240"/>
                  <a:gd name="T7" fmla="*/ 372 h 400"/>
                  <a:gd name="T8" fmla="*/ 0 w 240"/>
                  <a:gd name="T9" fmla="*/ 28 h 400"/>
                  <a:gd name="T10" fmla="*/ 28 w 240"/>
                  <a:gd name="T11" fmla="*/ 0 h 400"/>
                  <a:gd name="T12" fmla="*/ 212 w 240"/>
                  <a:gd name="T13" fmla="*/ 0 h 400"/>
                  <a:gd name="T14" fmla="*/ 240 w 240"/>
                  <a:gd name="T15" fmla="*/ 28 h 400"/>
                  <a:gd name="T16" fmla="*/ 240 w 240"/>
                  <a:gd name="T17" fmla="*/ 37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400">
                    <a:moveTo>
                      <a:pt x="240" y="372"/>
                    </a:moveTo>
                    <a:cubicBezTo>
                      <a:pt x="240" y="387"/>
                      <a:pt x="227" y="400"/>
                      <a:pt x="212" y="400"/>
                    </a:cubicBezTo>
                    <a:cubicBezTo>
                      <a:pt x="28" y="400"/>
                      <a:pt x="28" y="400"/>
                      <a:pt x="28" y="400"/>
                    </a:cubicBezTo>
                    <a:cubicBezTo>
                      <a:pt x="13" y="400"/>
                      <a:pt x="0" y="387"/>
                      <a:pt x="0" y="372"/>
                    </a:cubicBezTo>
                    <a:cubicBezTo>
                      <a:pt x="0" y="28"/>
                      <a:pt x="0" y="28"/>
                      <a:pt x="0" y="28"/>
                    </a:cubicBezTo>
                    <a:cubicBezTo>
                      <a:pt x="0" y="12"/>
                      <a:pt x="13" y="0"/>
                      <a:pt x="28" y="0"/>
                    </a:cubicBezTo>
                    <a:cubicBezTo>
                      <a:pt x="212" y="0"/>
                      <a:pt x="212" y="0"/>
                      <a:pt x="212" y="0"/>
                    </a:cubicBezTo>
                    <a:cubicBezTo>
                      <a:pt x="227" y="0"/>
                      <a:pt x="240" y="12"/>
                      <a:pt x="240" y="28"/>
                    </a:cubicBezTo>
                    <a:lnTo>
                      <a:pt x="240" y="372"/>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285" tIns="44142" rIns="88285" bIns="44142" numCol="1" anchor="t" anchorCtr="0" compatLnSpc="1">
                <a:prstTxWarp prst="textNoShape">
                  <a:avLst/>
                </a:prstTxWarp>
              </a:bodyPr>
              <a:lstStyle/>
              <a:p>
                <a:pPr defTabSz="882853" fontAlgn="base">
                  <a:lnSpc>
                    <a:spcPct val="80000"/>
                  </a:lnSpc>
                  <a:spcBef>
                    <a:spcPct val="0"/>
                  </a:spcBef>
                  <a:spcAft>
                    <a:spcPct val="0"/>
                  </a:spcAft>
                  <a:defRPr/>
                </a:pPr>
                <a:endParaRPr kumimoji="1" lang="en-IE" sz="1159" i="1">
                  <a:solidFill>
                    <a:prstClr val="black"/>
                  </a:solidFill>
                  <a:latin typeface="Meiryo UI"/>
                  <a:ea typeface="Meiryo UI"/>
                </a:endParaRPr>
              </a:p>
            </p:txBody>
          </p:sp>
          <p:sp>
            <p:nvSpPr>
              <p:cNvPr id="32" name="Rectangle 20">
                <a:extLst>
                  <a:ext uri="{FF2B5EF4-FFF2-40B4-BE49-F238E27FC236}">
                    <a16:creationId xmlns:a16="http://schemas.microsoft.com/office/drawing/2014/main" id="{7B0219D4-AA9E-4BF6-AC34-B913D660A2CF}"/>
                  </a:ext>
                </a:extLst>
              </p:cNvPr>
              <p:cNvSpPr>
                <a:spLocks noChangeArrowheads="1"/>
              </p:cNvSpPr>
              <p:nvPr/>
            </p:nvSpPr>
            <p:spPr bwMode="auto">
              <a:xfrm>
                <a:off x="4535302" y="2930876"/>
                <a:ext cx="265461" cy="4061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8285" tIns="44142" rIns="88285" bIns="44142" numCol="1" anchor="t" anchorCtr="0" compatLnSpc="1">
                <a:prstTxWarp prst="textNoShape">
                  <a:avLst/>
                </a:prstTxWarp>
              </a:bodyPr>
              <a:lstStyle/>
              <a:p>
                <a:pPr defTabSz="882853" fontAlgn="base">
                  <a:lnSpc>
                    <a:spcPct val="80000"/>
                  </a:lnSpc>
                  <a:spcBef>
                    <a:spcPct val="0"/>
                  </a:spcBef>
                  <a:spcAft>
                    <a:spcPct val="0"/>
                  </a:spcAft>
                  <a:defRPr/>
                </a:pPr>
                <a:endParaRPr kumimoji="1" lang="en-IE" sz="1159" i="1">
                  <a:solidFill>
                    <a:prstClr val="black"/>
                  </a:solidFill>
                  <a:latin typeface="Meiryo UI"/>
                  <a:ea typeface="Meiryo UI"/>
                </a:endParaRPr>
              </a:p>
            </p:txBody>
          </p:sp>
          <p:sp>
            <p:nvSpPr>
              <p:cNvPr id="33" name="Oval 21">
                <a:extLst>
                  <a:ext uri="{FF2B5EF4-FFF2-40B4-BE49-F238E27FC236}">
                    <a16:creationId xmlns:a16="http://schemas.microsoft.com/office/drawing/2014/main" id="{21C5B9B3-E0D1-CBBA-F984-BCBEDF9FE7E5}"/>
                  </a:ext>
                </a:extLst>
              </p:cNvPr>
              <p:cNvSpPr>
                <a:spLocks noChangeArrowheads="1"/>
              </p:cNvSpPr>
              <p:nvPr/>
            </p:nvSpPr>
            <p:spPr bwMode="auto">
              <a:xfrm>
                <a:off x="4641730" y="3363932"/>
                <a:ext cx="51380" cy="5015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285" tIns="44142" rIns="88285" bIns="44142" numCol="1" anchor="t" anchorCtr="0" compatLnSpc="1">
                <a:prstTxWarp prst="textNoShape">
                  <a:avLst/>
                </a:prstTxWarp>
              </a:bodyPr>
              <a:lstStyle/>
              <a:p>
                <a:pPr defTabSz="882853" fontAlgn="base">
                  <a:lnSpc>
                    <a:spcPct val="80000"/>
                  </a:lnSpc>
                  <a:spcBef>
                    <a:spcPct val="0"/>
                  </a:spcBef>
                  <a:spcAft>
                    <a:spcPct val="0"/>
                  </a:spcAft>
                  <a:defRPr/>
                </a:pPr>
                <a:endParaRPr kumimoji="1" lang="en-IE" sz="1159" i="1">
                  <a:solidFill>
                    <a:prstClr val="black"/>
                  </a:solidFill>
                  <a:latin typeface="Meiryo UI"/>
                  <a:ea typeface="Meiryo UI"/>
                </a:endParaRPr>
              </a:p>
            </p:txBody>
          </p:sp>
          <p:sp>
            <p:nvSpPr>
              <p:cNvPr id="34" name="Freeform 22">
                <a:extLst>
                  <a:ext uri="{FF2B5EF4-FFF2-40B4-BE49-F238E27FC236}">
                    <a16:creationId xmlns:a16="http://schemas.microsoft.com/office/drawing/2014/main" id="{D03F03D0-DFC2-F00D-3FB5-4C7CC4D23749}"/>
                  </a:ext>
                </a:extLst>
              </p:cNvPr>
              <p:cNvSpPr>
                <a:spLocks/>
              </p:cNvSpPr>
              <p:nvPr/>
            </p:nvSpPr>
            <p:spPr bwMode="auto">
              <a:xfrm>
                <a:off x="4629497" y="2900293"/>
                <a:ext cx="75846" cy="11010"/>
              </a:xfrm>
              <a:custGeom>
                <a:avLst/>
                <a:gdLst>
                  <a:gd name="T0" fmla="*/ 4 w 54"/>
                  <a:gd name="T1" fmla="*/ 8 h 8"/>
                  <a:gd name="T2" fmla="*/ 0 w 54"/>
                  <a:gd name="T3" fmla="*/ 4 h 8"/>
                  <a:gd name="T4" fmla="*/ 0 w 54"/>
                  <a:gd name="T5" fmla="*/ 4 h 8"/>
                  <a:gd name="T6" fmla="*/ 4 w 54"/>
                  <a:gd name="T7" fmla="*/ 0 h 8"/>
                  <a:gd name="T8" fmla="*/ 4 w 54"/>
                  <a:gd name="T9" fmla="*/ 0 h 8"/>
                  <a:gd name="T10" fmla="*/ 50 w 54"/>
                  <a:gd name="T11" fmla="*/ 0 h 8"/>
                  <a:gd name="T12" fmla="*/ 54 w 54"/>
                  <a:gd name="T13" fmla="*/ 4 h 8"/>
                  <a:gd name="T14" fmla="*/ 54 w 54"/>
                  <a:gd name="T15" fmla="*/ 4 h 8"/>
                  <a:gd name="T16" fmla="*/ 50 w 54"/>
                  <a:gd name="T17" fmla="*/ 8 h 8"/>
                  <a:gd name="T18" fmla="*/ 50 w 54"/>
                  <a:gd name="T19" fmla="*/ 8 h 8"/>
                  <a:gd name="T20" fmla="*/ 4 w 54"/>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8">
                    <a:moveTo>
                      <a:pt x="4" y="8"/>
                    </a:moveTo>
                    <a:cubicBezTo>
                      <a:pt x="2" y="8"/>
                      <a:pt x="0" y="7"/>
                      <a:pt x="0" y="4"/>
                    </a:cubicBezTo>
                    <a:cubicBezTo>
                      <a:pt x="0" y="4"/>
                      <a:pt x="0" y="4"/>
                      <a:pt x="0" y="4"/>
                    </a:cubicBezTo>
                    <a:cubicBezTo>
                      <a:pt x="0" y="2"/>
                      <a:pt x="2" y="0"/>
                      <a:pt x="4" y="0"/>
                    </a:cubicBezTo>
                    <a:cubicBezTo>
                      <a:pt x="4" y="0"/>
                      <a:pt x="4" y="0"/>
                      <a:pt x="4" y="0"/>
                    </a:cubicBezTo>
                    <a:cubicBezTo>
                      <a:pt x="50" y="0"/>
                      <a:pt x="50" y="0"/>
                      <a:pt x="50" y="0"/>
                    </a:cubicBezTo>
                    <a:cubicBezTo>
                      <a:pt x="52" y="0"/>
                      <a:pt x="54" y="2"/>
                      <a:pt x="54" y="4"/>
                    </a:cubicBezTo>
                    <a:cubicBezTo>
                      <a:pt x="54" y="4"/>
                      <a:pt x="54" y="4"/>
                      <a:pt x="54" y="4"/>
                    </a:cubicBezTo>
                    <a:cubicBezTo>
                      <a:pt x="54" y="7"/>
                      <a:pt x="52" y="8"/>
                      <a:pt x="50" y="8"/>
                    </a:cubicBezTo>
                    <a:cubicBezTo>
                      <a:pt x="50" y="8"/>
                      <a:pt x="50" y="8"/>
                      <a:pt x="50" y="8"/>
                    </a:cubicBezTo>
                    <a:cubicBezTo>
                      <a:pt x="4" y="8"/>
                      <a:pt x="4" y="8"/>
                      <a:pt x="4"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285" tIns="44142" rIns="88285" bIns="44142" numCol="1" anchor="t" anchorCtr="0" compatLnSpc="1">
                <a:prstTxWarp prst="textNoShape">
                  <a:avLst/>
                </a:prstTxWarp>
              </a:bodyPr>
              <a:lstStyle/>
              <a:p>
                <a:pPr defTabSz="882853" fontAlgn="base">
                  <a:lnSpc>
                    <a:spcPct val="80000"/>
                  </a:lnSpc>
                  <a:spcBef>
                    <a:spcPct val="0"/>
                  </a:spcBef>
                  <a:spcAft>
                    <a:spcPct val="0"/>
                  </a:spcAft>
                  <a:defRPr/>
                </a:pPr>
                <a:endParaRPr kumimoji="1" lang="en-IE" sz="1159" i="1">
                  <a:solidFill>
                    <a:prstClr val="black"/>
                  </a:solidFill>
                  <a:latin typeface="Meiryo UI"/>
                  <a:ea typeface="Meiryo UI"/>
                </a:endParaRPr>
              </a:p>
            </p:txBody>
          </p:sp>
        </p:grpSp>
        <p:sp>
          <p:nvSpPr>
            <p:cNvPr id="26" name="正方形/長方形 25">
              <a:extLst>
                <a:ext uri="{FF2B5EF4-FFF2-40B4-BE49-F238E27FC236}">
                  <a16:creationId xmlns:a16="http://schemas.microsoft.com/office/drawing/2014/main" id="{A03DE232-A26E-D50D-FA88-DD75D81350E4}"/>
                </a:ext>
              </a:extLst>
            </p:cNvPr>
            <p:cNvSpPr/>
            <p:nvPr/>
          </p:nvSpPr>
          <p:spPr>
            <a:xfrm>
              <a:off x="8185539" y="4672168"/>
              <a:ext cx="320783" cy="501280"/>
            </a:xfrm>
            <a:prstGeom prst="rect">
              <a:avLst/>
            </a:prstGeom>
            <a:solidFill>
              <a:srgbClr val="FFD448"/>
            </a:solidFill>
          </p:spPr>
          <p:txBody>
            <a:bodyPr wrap="square" lIns="0" tIns="34758" rIns="0" bIns="34758">
              <a:noAutofit/>
            </a:bodyPr>
            <a:lstStyle/>
            <a:p>
              <a:pPr algn="ctr" defTabSz="882853" fontAlgn="base">
                <a:lnSpc>
                  <a:spcPct val="80000"/>
                </a:lnSpc>
                <a:spcBef>
                  <a:spcPct val="0"/>
                </a:spcBef>
                <a:spcAft>
                  <a:spcPct val="0"/>
                </a:spcAft>
                <a:defRPr/>
              </a:pPr>
              <a:endParaRPr kumimoji="1" lang="ja-JP" altLang="en-US" sz="1931" b="1" i="1">
                <a:solidFill>
                  <a:prstClr val="black"/>
                </a:solidFill>
                <a:latin typeface="Meiryo UI"/>
                <a:ea typeface="Meiryo UI"/>
              </a:endParaRPr>
            </a:p>
          </p:txBody>
        </p:sp>
        <p:pic>
          <p:nvPicPr>
            <p:cNvPr id="27" name="Picture 11" descr="マイナンバーPRキャラクター マイナちゃんの画像と説明">
              <a:extLst>
                <a:ext uri="{FF2B5EF4-FFF2-40B4-BE49-F238E27FC236}">
                  <a16:creationId xmlns:a16="http://schemas.microsoft.com/office/drawing/2014/main" id="{A01216A1-5B0B-9671-B420-A7BC4A3E280A}"/>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8199990" y="4869129"/>
              <a:ext cx="302131" cy="304765"/>
            </a:xfrm>
            <a:prstGeom prst="rect">
              <a:avLst/>
            </a:prstGeom>
            <a:noFill/>
            <a:extLst>
              <a:ext uri="{909E8E84-426E-40DD-AFC4-6F175D3DCCD1}">
                <a14:hiddenFill xmlns:a14="http://schemas.microsoft.com/office/drawing/2010/main">
                  <a:solidFill>
                    <a:srgbClr val="FFFFFF"/>
                  </a:solidFill>
                </a14:hiddenFill>
              </a:ext>
            </a:extLst>
          </p:spPr>
        </p:pic>
        <p:sp>
          <p:nvSpPr>
            <p:cNvPr id="28" name="テキスト ボックス 27">
              <a:extLst>
                <a:ext uri="{FF2B5EF4-FFF2-40B4-BE49-F238E27FC236}">
                  <a16:creationId xmlns:a16="http://schemas.microsoft.com/office/drawing/2014/main" id="{F40A21C7-FE38-0251-5ACC-BF0DE48FE87D}"/>
                </a:ext>
              </a:extLst>
            </p:cNvPr>
            <p:cNvSpPr txBox="1"/>
            <p:nvPr/>
          </p:nvSpPr>
          <p:spPr>
            <a:xfrm>
              <a:off x="8111019" y="4632841"/>
              <a:ext cx="467140" cy="307963"/>
            </a:xfrm>
            <a:prstGeom prst="rect">
              <a:avLst/>
            </a:prstGeom>
            <a:noFill/>
          </p:spPr>
          <p:txBody>
            <a:bodyPr wrap="none" rtlCol="0">
              <a:spAutoFit/>
            </a:bodyPr>
            <a:lstStyle/>
            <a:p>
              <a:pPr algn="ctr" defTabSz="882853" fontAlgn="base">
                <a:spcBef>
                  <a:spcPct val="0"/>
                </a:spcBef>
                <a:spcAft>
                  <a:spcPct val="0"/>
                </a:spcAft>
                <a:defRPr/>
              </a:pPr>
              <a:r>
                <a:rPr kumimoji="1" lang="ja-JP" altLang="en-US" sz="676">
                  <a:solidFill>
                    <a:srgbClr val="002060"/>
                  </a:solidFill>
                  <a:latin typeface="Meiryo UI"/>
                  <a:ea typeface="Meiryo UI"/>
                </a:rPr>
                <a:t>マイナ</a:t>
              </a:r>
              <a:endParaRPr kumimoji="1" lang="en-US" altLang="ja-JP" sz="676">
                <a:solidFill>
                  <a:srgbClr val="002060"/>
                </a:solidFill>
                <a:latin typeface="Meiryo UI"/>
                <a:ea typeface="Meiryo UI"/>
              </a:endParaRPr>
            </a:p>
            <a:p>
              <a:pPr algn="ctr" defTabSz="882853" fontAlgn="base">
                <a:spcBef>
                  <a:spcPct val="0"/>
                </a:spcBef>
                <a:spcAft>
                  <a:spcPct val="0"/>
                </a:spcAft>
                <a:defRPr/>
              </a:pPr>
              <a:r>
                <a:rPr kumimoji="1" lang="ja-JP" altLang="en-US" sz="676">
                  <a:solidFill>
                    <a:srgbClr val="002060"/>
                  </a:solidFill>
                  <a:latin typeface="Meiryo UI"/>
                  <a:ea typeface="Meiryo UI"/>
                </a:rPr>
                <a:t>ポータル</a:t>
              </a:r>
            </a:p>
          </p:txBody>
        </p:sp>
        <p:pic>
          <p:nvPicPr>
            <p:cNvPr id="29" name="Picture 11" descr="マイナンバーPRキャラクター マイナちゃんの画像と説明">
              <a:extLst>
                <a:ext uri="{FF2B5EF4-FFF2-40B4-BE49-F238E27FC236}">
                  <a16:creationId xmlns:a16="http://schemas.microsoft.com/office/drawing/2014/main" id="{25499C24-AF9F-DF9C-CAB1-E321A76B85D6}"/>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8198249" y="4869381"/>
              <a:ext cx="302131" cy="304765"/>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11" descr="マイナンバーPRキャラクター マイナちゃんの画像と説明">
              <a:extLst>
                <a:ext uri="{FF2B5EF4-FFF2-40B4-BE49-F238E27FC236}">
                  <a16:creationId xmlns:a16="http://schemas.microsoft.com/office/drawing/2014/main" id="{A9FA032D-7385-D944-600C-D03D966039C7}"/>
                </a:ext>
              </a:extLst>
            </p:cNvPr>
            <p:cNvPicPr>
              <a:picLocks noChangeAspect="1" noChangeArrowheads="1"/>
            </p:cNvPicPr>
            <p:nvPr/>
          </p:nvPicPr>
          <p:blipFill rotWithShape="1">
            <a:blip r:embed="rId6" cstate="print">
              <a:extLst>
                <a:ext uri="{28A0092B-C50C-407E-A947-70E740481C1C}">
                  <a14:useLocalDpi xmlns:a14="http://schemas.microsoft.com/office/drawing/2010/main"/>
                </a:ext>
              </a:extLst>
            </a:blip>
            <a:srcRect/>
            <a:stretch/>
          </p:blipFill>
          <p:spPr bwMode="auto">
            <a:xfrm>
              <a:off x="8198249" y="4868651"/>
              <a:ext cx="302131" cy="304765"/>
            </a:xfrm>
            <a:prstGeom prst="rect">
              <a:avLst/>
            </a:prstGeom>
            <a:noFill/>
            <a:extLst>
              <a:ext uri="{909E8E84-426E-40DD-AFC4-6F175D3DCCD1}">
                <a14:hiddenFill xmlns:a14="http://schemas.microsoft.com/office/drawing/2010/main">
                  <a:solidFill>
                    <a:srgbClr val="FFFFFF"/>
                  </a:solidFill>
                </a14:hiddenFill>
              </a:ext>
            </a:extLst>
          </p:spPr>
        </p:pic>
      </p:grpSp>
      <p:pic>
        <p:nvPicPr>
          <p:cNvPr id="45" name="図 44" descr="アイコン が含まれている画像&#10;&#10;自動的に生成された説明">
            <a:extLst>
              <a:ext uri="{FF2B5EF4-FFF2-40B4-BE49-F238E27FC236}">
                <a16:creationId xmlns:a16="http://schemas.microsoft.com/office/drawing/2014/main" id="{B1456ED6-B115-0FFC-01EA-4AD41B3B4958}"/>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53913" y="3106678"/>
            <a:ext cx="827132" cy="1160217"/>
          </a:xfrm>
          <a:prstGeom prst="rect">
            <a:avLst/>
          </a:prstGeom>
        </p:spPr>
      </p:pic>
      <p:sp>
        <p:nvSpPr>
          <p:cNvPr id="59" name="テキスト ボックス 58">
            <a:extLst>
              <a:ext uri="{FF2B5EF4-FFF2-40B4-BE49-F238E27FC236}">
                <a16:creationId xmlns:a16="http://schemas.microsoft.com/office/drawing/2014/main" id="{0CFA5C63-3F54-EED0-6369-AC724F3050CE}"/>
              </a:ext>
            </a:extLst>
          </p:cNvPr>
          <p:cNvSpPr txBox="1"/>
          <p:nvPr/>
        </p:nvSpPr>
        <p:spPr>
          <a:xfrm>
            <a:off x="1181045" y="1597044"/>
            <a:ext cx="3514104" cy="270715"/>
          </a:xfrm>
          <a:prstGeom prst="rect">
            <a:avLst/>
          </a:prstGeom>
          <a:noFill/>
        </p:spPr>
        <p:txBody>
          <a:bodyPr wrap="none" rtlCol="0">
            <a:spAutoFit/>
          </a:bodyPr>
          <a:lstStyle/>
          <a:p>
            <a:pPr defTabSz="441427">
              <a:defRPr/>
            </a:pPr>
            <a:r>
              <a:rPr kumimoji="1" lang="ja-JP" altLang="en-US" sz="1159" b="1" u="sng" dirty="0">
                <a:solidFill>
                  <a:srgbClr val="4BACC6">
                    <a:lumMod val="75000"/>
                  </a:srgbClr>
                </a:solidFill>
                <a:latin typeface="メイリオ" panose="020B0604030504040204" pitchFamily="50" charset="-128"/>
                <a:ea typeface="メイリオ" panose="020B0604030504040204" pitchFamily="50" charset="-128"/>
              </a:rPr>
              <a:t>（新）医療情報取得加算</a:t>
            </a:r>
            <a:r>
              <a:rPr kumimoji="1" lang="ja-JP" altLang="en-US" sz="1159" dirty="0">
                <a:solidFill>
                  <a:srgbClr val="4BACC6">
                    <a:lumMod val="75000"/>
                  </a:srgbClr>
                </a:solidFill>
                <a:latin typeface="Calibri"/>
                <a:ea typeface="ＭＳ Ｐゴシック" panose="020B0600070205080204" pitchFamily="50" charset="-128"/>
              </a:rPr>
              <a:t>　　　　　　　　　　　　　　　　　</a:t>
            </a:r>
          </a:p>
        </p:txBody>
      </p:sp>
      <p:sp>
        <p:nvSpPr>
          <p:cNvPr id="60" name="タイトル 1">
            <a:extLst>
              <a:ext uri="{FF2B5EF4-FFF2-40B4-BE49-F238E27FC236}">
                <a16:creationId xmlns:a16="http://schemas.microsoft.com/office/drawing/2014/main" id="{C1F3394C-508F-3DF6-5BF6-6C8188580B0E}"/>
              </a:ext>
            </a:extLst>
          </p:cNvPr>
          <p:cNvSpPr txBox="1">
            <a:spLocks/>
          </p:cNvSpPr>
          <p:nvPr/>
        </p:nvSpPr>
        <p:spPr>
          <a:xfrm>
            <a:off x="10383" y="125809"/>
            <a:ext cx="9905988" cy="442662"/>
          </a:xfrm>
          <a:prstGeom prst="rect">
            <a:avLst/>
          </a:prstGeom>
          <a:solidFill>
            <a:srgbClr val="E1EDFF"/>
          </a:solidFill>
        </p:spPr>
        <p:txBody>
          <a:bodyPr vert="horz" lIns="69516" tIns="104274" rIns="69516" bIns="34758"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defTabSz="956395">
              <a:defRPr/>
            </a:pPr>
            <a:r>
              <a:rPr lang="ja-JP" altLang="en-US" sz="2317" b="1">
                <a:solidFill>
                  <a:prstClr val="black"/>
                </a:solidFill>
              </a:rPr>
              <a:t>令和６年度診療報酬改定における医療</a:t>
            </a:r>
            <a:r>
              <a:rPr lang="en-US" altLang="ja-JP" sz="2317" b="1">
                <a:solidFill>
                  <a:prstClr val="black"/>
                </a:solidFill>
              </a:rPr>
              <a:t>DX</a:t>
            </a:r>
            <a:r>
              <a:rPr lang="ja-JP" altLang="en-US" sz="2317" b="1">
                <a:solidFill>
                  <a:prstClr val="black"/>
                </a:solidFill>
              </a:rPr>
              <a:t>に係る全体像</a:t>
            </a:r>
          </a:p>
        </p:txBody>
      </p:sp>
      <p:sp>
        <p:nvSpPr>
          <p:cNvPr id="65" name="テキスト ボックス 64">
            <a:extLst>
              <a:ext uri="{FF2B5EF4-FFF2-40B4-BE49-F238E27FC236}">
                <a16:creationId xmlns:a16="http://schemas.microsoft.com/office/drawing/2014/main" id="{D14F225C-EA24-E32E-8AE9-10BE3D5B428D}"/>
              </a:ext>
            </a:extLst>
          </p:cNvPr>
          <p:cNvSpPr txBox="1"/>
          <p:nvPr/>
        </p:nvSpPr>
        <p:spPr>
          <a:xfrm>
            <a:off x="779162" y="5571357"/>
            <a:ext cx="3017173" cy="627479"/>
          </a:xfrm>
          <a:prstGeom prst="rect">
            <a:avLst/>
          </a:prstGeom>
          <a:noFill/>
        </p:spPr>
        <p:txBody>
          <a:bodyPr wrap="none" rtlCol="0">
            <a:spAutoFit/>
          </a:bodyPr>
          <a:lstStyle/>
          <a:p>
            <a:pPr defTabSz="441427">
              <a:defRPr/>
            </a:pPr>
            <a:r>
              <a:rPr kumimoji="1" lang="ja-JP" altLang="en-US" sz="1159" b="1" u="sng" dirty="0">
                <a:solidFill>
                  <a:srgbClr val="9BBB59">
                    <a:lumMod val="75000"/>
                  </a:srgbClr>
                </a:solidFill>
                <a:latin typeface="メイリオ" panose="020B0604030504040204" pitchFamily="50" charset="-128"/>
                <a:ea typeface="メイリオ" panose="020B0604030504040204" pitchFamily="50" charset="-128"/>
              </a:rPr>
              <a:t>（新）在宅</a:t>
            </a:r>
            <a:r>
              <a:rPr kumimoji="1" lang="zh-TW" altLang="en-US" sz="1159" b="1" u="sng" dirty="0">
                <a:solidFill>
                  <a:srgbClr val="9BBB59">
                    <a:lumMod val="75000"/>
                  </a:srgbClr>
                </a:solidFill>
                <a:latin typeface="メイリオ" panose="020B0604030504040204" pitchFamily="50" charset="-128"/>
                <a:ea typeface="メイリオ" panose="020B0604030504040204" pitchFamily="50" charset="-128"/>
              </a:rPr>
              <a:t>医療ＤＸ情報活用加算</a:t>
            </a:r>
            <a:r>
              <a:rPr kumimoji="1" lang="ja-JP" altLang="en-US" sz="1159" b="1" u="sng" dirty="0">
                <a:solidFill>
                  <a:srgbClr val="9BBB59">
                    <a:lumMod val="75000"/>
                  </a:srgbClr>
                </a:solidFill>
                <a:latin typeface="メイリオ" panose="020B0604030504040204" pitchFamily="50" charset="-128"/>
                <a:ea typeface="メイリオ" panose="020B0604030504040204" pitchFamily="50" charset="-128"/>
              </a:rPr>
              <a:t>　　　</a:t>
            </a:r>
            <a:endParaRPr kumimoji="1" lang="en-US" altLang="ja-JP" sz="1159" b="1" u="sng" dirty="0">
              <a:solidFill>
                <a:srgbClr val="9BBB59">
                  <a:lumMod val="75000"/>
                </a:srgbClr>
              </a:solidFill>
              <a:latin typeface="メイリオ" panose="020B0604030504040204" pitchFamily="50" charset="-128"/>
              <a:ea typeface="メイリオ" panose="020B0604030504040204" pitchFamily="50" charset="-128"/>
            </a:endParaRPr>
          </a:p>
          <a:p>
            <a:pPr defTabSz="441427">
              <a:defRPr/>
            </a:pPr>
            <a:r>
              <a:rPr kumimoji="1" lang="ja-JP" altLang="en-US" sz="1159" b="1" u="sng" dirty="0">
                <a:solidFill>
                  <a:srgbClr val="9BBB59">
                    <a:lumMod val="75000"/>
                  </a:srgbClr>
                </a:solidFill>
                <a:latin typeface="メイリオ" panose="020B0604030504040204" pitchFamily="50" charset="-128"/>
                <a:ea typeface="メイリオ" panose="020B0604030504040204" pitchFamily="50" charset="-128"/>
              </a:rPr>
              <a:t>（新）</a:t>
            </a:r>
            <a:r>
              <a:rPr kumimoji="1" lang="zh-TW" altLang="en-US" sz="1159" b="1" u="sng" dirty="0">
                <a:solidFill>
                  <a:srgbClr val="9BBB59">
                    <a:lumMod val="75000"/>
                  </a:srgbClr>
                </a:solidFill>
                <a:latin typeface="メイリオ" panose="020B0604030504040204" pitchFamily="50" charset="-128"/>
                <a:ea typeface="メイリオ" panose="020B0604030504040204" pitchFamily="50" charset="-128"/>
              </a:rPr>
              <a:t>訪問看護医療ＤＸ情報活用加算</a:t>
            </a:r>
            <a:r>
              <a:rPr kumimoji="1" lang="ja-JP" altLang="en-US" sz="1159" b="1" u="sng" dirty="0">
                <a:solidFill>
                  <a:srgbClr val="9BBB59">
                    <a:lumMod val="75000"/>
                  </a:srgbClr>
                </a:solidFill>
                <a:latin typeface="メイリオ" panose="020B0604030504040204" pitchFamily="50" charset="-128"/>
                <a:ea typeface="メイリオ" panose="020B0604030504040204" pitchFamily="50" charset="-128"/>
              </a:rPr>
              <a:t>　</a:t>
            </a:r>
            <a:endParaRPr kumimoji="1" lang="en-US" altLang="ja-JP" sz="1159" b="1" u="sng" dirty="0">
              <a:solidFill>
                <a:srgbClr val="9BBB59">
                  <a:lumMod val="75000"/>
                </a:srgbClr>
              </a:solidFill>
              <a:latin typeface="メイリオ" panose="020B0604030504040204" pitchFamily="50" charset="-128"/>
              <a:ea typeface="メイリオ" panose="020B0604030504040204" pitchFamily="50" charset="-128"/>
            </a:endParaRPr>
          </a:p>
          <a:p>
            <a:pPr defTabSz="441427">
              <a:defRPr/>
            </a:pPr>
            <a:r>
              <a:rPr kumimoji="1" lang="ja-JP" altLang="en-US" sz="1159" b="1" u="sng" dirty="0">
                <a:solidFill>
                  <a:srgbClr val="9BBB59">
                    <a:lumMod val="75000"/>
                  </a:srgbClr>
                </a:solidFill>
                <a:latin typeface="メイリオ" panose="020B0604030504040204" pitchFamily="50" charset="-128"/>
                <a:ea typeface="メイリオ" panose="020B0604030504040204" pitchFamily="50" charset="-128"/>
              </a:rPr>
              <a:t>（新）在宅医療ＤＸ情報活用加算（歯科）</a:t>
            </a:r>
            <a:endParaRPr kumimoji="1" lang="en-US" altLang="ja-JP" sz="1159" b="1" u="sng" dirty="0">
              <a:solidFill>
                <a:srgbClr val="9BBB59">
                  <a:lumMod val="75000"/>
                </a:srgbClr>
              </a:solidFill>
              <a:latin typeface="メイリオ" panose="020B0604030504040204" pitchFamily="50" charset="-128"/>
              <a:ea typeface="メイリオ" panose="020B0604030504040204" pitchFamily="50" charset="-128"/>
            </a:endParaRPr>
          </a:p>
        </p:txBody>
      </p:sp>
      <p:sp>
        <p:nvSpPr>
          <p:cNvPr id="111" name="フローチャート: 磁気ディスク 110">
            <a:extLst>
              <a:ext uri="{FF2B5EF4-FFF2-40B4-BE49-F238E27FC236}">
                <a16:creationId xmlns:a16="http://schemas.microsoft.com/office/drawing/2014/main" id="{02F5167F-D139-119B-1D2D-C9D5C5735404}"/>
              </a:ext>
            </a:extLst>
          </p:cNvPr>
          <p:cNvSpPr/>
          <p:nvPr/>
        </p:nvSpPr>
        <p:spPr bwMode="gray">
          <a:xfrm>
            <a:off x="2120308" y="4599624"/>
            <a:ext cx="668320" cy="643449"/>
          </a:xfrm>
          <a:prstGeom prst="flowChartMagneticDisk">
            <a:avLst/>
          </a:prstGeom>
          <a:solidFill>
            <a:schemeClr val="accent3"/>
          </a:solidFill>
          <a:ln w="12700" algn="ctr">
            <a:solidFill>
              <a:sysClr val="window" lastClr="FFFFFF"/>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lang="ja-JP" altLang="en-US" sz="1159" kern="0">
              <a:solidFill>
                <a:prstClr val="black"/>
              </a:solidFill>
              <a:latin typeface="メイリオ"/>
              <a:ea typeface="ＭＳ Ｐゴシック" panose="020B0600070205080204" pitchFamily="50" charset="-128"/>
              <a:cs typeface="Arial" charset="0"/>
            </a:endParaRPr>
          </a:p>
        </p:txBody>
      </p:sp>
      <p:sp>
        <p:nvSpPr>
          <p:cNvPr id="72" name="テキスト ボックス 71">
            <a:extLst>
              <a:ext uri="{FF2B5EF4-FFF2-40B4-BE49-F238E27FC236}">
                <a16:creationId xmlns:a16="http://schemas.microsoft.com/office/drawing/2014/main" id="{650731F7-3C5A-1497-36E3-E75ECAF93751}"/>
              </a:ext>
            </a:extLst>
          </p:cNvPr>
          <p:cNvSpPr txBox="1"/>
          <p:nvPr/>
        </p:nvSpPr>
        <p:spPr>
          <a:xfrm>
            <a:off x="7076875" y="5440744"/>
            <a:ext cx="2720021" cy="742892"/>
          </a:xfrm>
          <a:prstGeom prst="rect">
            <a:avLst/>
          </a:prstGeom>
          <a:noFill/>
        </p:spPr>
        <p:txBody>
          <a:bodyPr wrap="square">
            <a:spAutoFit/>
          </a:bodyPr>
          <a:lstStyle/>
          <a:p>
            <a:pPr defTabSz="441427">
              <a:defRPr/>
            </a:pPr>
            <a:r>
              <a:rPr kumimoji="1" lang="ja-JP" altLang="en-US" sz="1062" b="1" u="sng">
                <a:solidFill>
                  <a:srgbClr val="1F497D"/>
                </a:solidFill>
                <a:latin typeface="メイリオ" panose="020B0604030504040204" pitchFamily="50" charset="-128"/>
                <a:ea typeface="メイリオ" panose="020B0604030504040204" pitchFamily="50" charset="-128"/>
              </a:rPr>
              <a:t>救急現場への導入を要件化</a:t>
            </a:r>
            <a:endParaRPr kumimoji="1" lang="en-US" altLang="ja-JP" sz="1062" b="1" u="sng">
              <a:solidFill>
                <a:srgbClr val="1F497D"/>
              </a:solidFill>
              <a:latin typeface="メイリオ" panose="020B0604030504040204" pitchFamily="50" charset="-128"/>
              <a:ea typeface="メイリオ" panose="020B0604030504040204" pitchFamily="50" charset="-128"/>
            </a:endParaRPr>
          </a:p>
          <a:p>
            <a:pPr defTabSz="441427">
              <a:defRPr/>
            </a:pPr>
            <a:r>
              <a:rPr kumimoji="1" lang="ja-JP" altLang="en-US" sz="1062" b="1" u="sng">
                <a:solidFill>
                  <a:srgbClr val="1F497D"/>
                </a:solidFill>
                <a:latin typeface="メイリオ" panose="020B0604030504040204" pitchFamily="50" charset="-128"/>
                <a:ea typeface="メイリオ" panose="020B0604030504040204" pitchFamily="50" charset="-128"/>
              </a:rPr>
              <a:t>急性期充実体制加算・総合入院体制加算</a:t>
            </a:r>
            <a:endParaRPr kumimoji="1" lang="en-US" altLang="ja-JP" sz="1062" b="1" u="sng">
              <a:solidFill>
                <a:srgbClr val="1F497D"/>
              </a:solidFill>
              <a:latin typeface="メイリオ" panose="020B0604030504040204" pitchFamily="50" charset="-128"/>
              <a:ea typeface="メイリオ" panose="020B0604030504040204" pitchFamily="50" charset="-128"/>
            </a:endParaRPr>
          </a:p>
          <a:p>
            <a:pPr defTabSz="441427">
              <a:defRPr/>
            </a:pPr>
            <a:r>
              <a:rPr kumimoji="1" lang="ja-JP" altLang="en-US" sz="1062" b="1" u="sng">
                <a:solidFill>
                  <a:srgbClr val="1F497D"/>
                </a:solidFill>
                <a:latin typeface="メイリオ" panose="020B0604030504040204" pitchFamily="50" charset="-128"/>
                <a:ea typeface="メイリオ" panose="020B0604030504040204" pitchFamily="50" charset="-128"/>
              </a:rPr>
              <a:t>・救命救急入院料１</a:t>
            </a:r>
            <a:endParaRPr kumimoji="1" lang="en-US" altLang="ja-JP" sz="1062" b="1" u="sng">
              <a:solidFill>
                <a:srgbClr val="1F497D"/>
              </a:solidFill>
              <a:latin typeface="メイリオ" panose="020B0604030504040204" pitchFamily="50" charset="-128"/>
              <a:ea typeface="メイリオ" panose="020B0604030504040204" pitchFamily="50" charset="-128"/>
            </a:endParaRPr>
          </a:p>
          <a:p>
            <a:pPr defTabSz="441427">
              <a:defRPr/>
            </a:pPr>
            <a:r>
              <a:rPr kumimoji="1" lang="ja-JP" altLang="en-US" sz="1062" b="1">
                <a:solidFill>
                  <a:srgbClr val="1F497D"/>
                </a:solidFill>
                <a:latin typeface="メイリオ" panose="020B0604030504040204" pitchFamily="50" charset="-128"/>
                <a:ea typeface="メイリオ" panose="020B0604030504040204" pitchFamily="50" charset="-128"/>
              </a:rPr>
              <a:t>（救急時医療情報閲覧機能の評価）</a:t>
            </a:r>
            <a:endParaRPr kumimoji="1" lang="en-US" altLang="ja-JP" sz="1062" b="1">
              <a:solidFill>
                <a:srgbClr val="1F497D"/>
              </a:solidFill>
              <a:latin typeface="メイリオ" panose="020B0604030504040204" pitchFamily="50" charset="-128"/>
              <a:ea typeface="メイリオ" panose="020B0604030504040204" pitchFamily="50" charset="-128"/>
            </a:endParaRPr>
          </a:p>
        </p:txBody>
      </p:sp>
      <p:sp>
        <p:nvSpPr>
          <p:cNvPr id="74" name="テキスト ボックス 73">
            <a:extLst>
              <a:ext uri="{FF2B5EF4-FFF2-40B4-BE49-F238E27FC236}">
                <a16:creationId xmlns:a16="http://schemas.microsoft.com/office/drawing/2014/main" id="{02A5F83F-0159-EC37-60AB-C38B35F677D7}"/>
              </a:ext>
            </a:extLst>
          </p:cNvPr>
          <p:cNvSpPr txBox="1"/>
          <p:nvPr/>
        </p:nvSpPr>
        <p:spPr>
          <a:xfrm>
            <a:off x="5193202" y="1524152"/>
            <a:ext cx="2348720" cy="270715"/>
          </a:xfrm>
          <a:prstGeom prst="rect">
            <a:avLst/>
          </a:prstGeom>
          <a:noFill/>
        </p:spPr>
        <p:txBody>
          <a:bodyPr wrap="none" rtlCol="0">
            <a:spAutoFit/>
          </a:bodyPr>
          <a:lstStyle/>
          <a:p>
            <a:pPr defTabSz="441427">
              <a:defRPr/>
            </a:pPr>
            <a:r>
              <a:rPr kumimoji="1" lang="ja-JP" altLang="en-US" sz="1159" b="1" u="sng" dirty="0">
                <a:solidFill>
                  <a:srgbClr val="0070C0"/>
                </a:solidFill>
                <a:latin typeface="メイリオ" panose="020B0604030504040204" pitchFamily="50" charset="-128"/>
                <a:ea typeface="メイリオ" panose="020B0604030504040204" pitchFamily="50" charset="-128"/>
              </a:rPr>
              <a:t>（新）</a:t>
            </a:r>
            <a:r>
              <a:rPr kumimoji="1" lang="zh-TW" altLang="en-US" sz="1159" b="1" u="sng" dirty="0">
                <a:solidFill>
                  <a:srgbClr val="0070C0"/>
                </a:solidFill>
                <a:latin typeface="メイリオ" panose="020B0604030504040204" pitchFamily="50" charset="-128"/>
                <a:ea typeface="メイリオ" panose="020B0604030504040204" pitchFamily="50" charset="-128"/>
              </a:rPr>
              <a:t>医療</a:t>
            </a:r>
            <a:r>
              <a:rPr kumimoji="1" lang="en-US" altLang="zh-TW" sz="1159" b="1" u="sng" dirty="0">
                <a:solidFill>
                  <a:srgbClr val="0070C0"/>
                </a:solidFill>
                <a:latin typeface="メイリオ" panose="020B0604030504040204" pitchFamily="50" charset="-128"/>
                <a:ea typeface="メイリオ" panose="020B0604030504040204" pitchFamily="50" charset="-128"/>
              </a:rPr>
              <a:t>DX</a:t>
            </a:r>
            <a:r>
              <a:rPr kumimoji="1" lang="zh-TW" altLang="en-US" sz="1159" b="1" u="sng" dirty="0">
                <a:solidFill>
                  <a:srgbClr val="0070C0"/>
                </a:solidFill>
                <a:latin typeface="メイリオ" panose="020B0604030504040204" pitchFamily="50" charset="-128"/>
                <a:ea typeface="メイリオ" panose="020B0604030504040204" pitchFamily="50" charset="-128"/>
              </a:rPr>
              <a:t>推進体制整備加算</a:t>
            </a:r>
            <a:endParaRPr kumimoji="1" lang="en-US" altLang="zh-TW" sz="1159" b="1" u="sng" dirty="0">
              <a:solidFill>
                <a:srgbClr val="0070C0"/>
              </a:solidFill>
              <a:latin typeface="メイリオ" panose="020B0604030504040204" pitchFamily="50" charset="-128"/>
              <a:ea typeface="メイリオ" panose="020B0604030504040204" pitchFamily="50" charset="-128"/>
            </a:endParaRPr>
          </a:p>
        </p:txBody>
      </p:sp>
      <p:grpSp>
        <p:nvGrpSpPr>
          <p:cNvPr id="73" name="グループ化 72">
            <a:extLst>
              <a:ext uri="{FF2B5EF4-FFF2-40B4-BE49-F238E27FC236}">
                <a16:creationId xmlns:a16="http://schemas.microsoft.com/office/drawing/2014/main" id="{31F03AF1-FBF4-E743-ED99-C202370B466E}"/>
              </a:ext>
            </a:extLst>
          </p:cNvPr>
          <p:cNvGrpSpPr/>
          <p:nvPr/>
        </p:nvGrpSpPr>
        <p:grpSpPr>
          <a:xfrm>
            <a:off x="1319568" y="1969488"/>
            <a:ext cx="3395918" cy="949152"/>
            <a:chOff x="7301212" y="3592258"/>
            <a:chExt cx="3517279" cy="983072"/>
          </a:xfrm>
        </p:grpSpPr>
        <p:sp>
          <p:nvSpPr>
            <p:cNvPr id="46" name="フローチャート: 代替処理 45">
              <a:extLst>
                <a:ext uri="{FF2B5EF4-FFF2-40B4-BE49-F238E27FC236}">
                  <a16:creationId xmlns:a16="http://schemas.microsoft.com/office/drawing/2014/main" id="{31C7349F-22B4-6E23-F6EE-F44FFED151C8}"/>
                </a:ext>
              </a:extLst>
            </p:cNvPr>
            <p:cNvSpPr/>
            <p:nvPr/>
          </p:nvSpPr>
          <p:spPr bwMode="gray">
            <a:xfrm>
              <a:off x="9658740" y="3592258"/>
              <a:ext cx="1159751" cy="983072"/>
            </a:xfrm>
            <a:prstGeom prst="flowChartAlternateProcess">
              <a:avLst/>
            </a:prstGeom>
            <a:solidFill>
              <a:sysClr val="window" lastClr="FFFFFF"/>
            </a:solidFill>
            <a:ln w="19050" algn="ctr">
              <a:solidFill>
                <a:schemeClr val="accent5"/>
              </a:solidFill>
              <a:prstDash val="sysDash"/>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r>
                <a:rPr kumimoji="1" lang="ja-JP" altLang="en-US" sz="1062" b="1" kern="0">
                  <a:solidFill>
                    <a:srgbClr val="000000"/>
                  </a:solidFill>
                  <a:latin typeface="Meiryo UI"/>
                  <a:ea typeface="Meiryo UI"/>
                  <a:cs typeface="Arial" charset="0"/>
                </a:rPr>
                <a:t>閲覧</a:t>
              </a:r>
            </a:p>
          </p:txBody>
        </p:sp>
        <p:pic>
          <p:nvPicPr>
            <p:cNvPr id="47" name="図 46">
              <a:extLst>
                <a:ext uri="{FF2B5EF4-FFF2-40B4-BE49-F238E27FC236}">
                  <a16:creationId xmlns:a16="http://schemas.microsoft.com/office/drawing/2014/main" id="{D0014D6D-72B2-6834-638D-8DB0BFA5FDA0}"/>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rot="20901538">
              <a:off x="7402726" y="3858219"/>
              <a:ext cx="402905" cy="511148"/>
            </a:xfrm>
            <a:prstGeom prst="rect">
              <a:avLst/>
            </a:prstGeom>
            <a:ln w="6350">
              <a:noFill/>
            </a:ln>
          </p:spPr>
        </p:pic>
        <p:grpSp>
          <p:nvGrpSpPr>
            <p:cNvPr id="48" name="グループ化 47">
              <a:extLst>
                <a:ext uri="{FF2B5EF4-FFF2-40B4-BE49-F238E27FC236}">
                  <a16:creationId xmlns:a16="http://schemas.microsoft.com/office/drawing/2014/main" id="{233A7031-59E0-A504-5A1D-9ECD3B650C66}"/>
                </a:ext>
              </a:extLst>
            </p:cNvPr>
            <p:cNvGrpSpPr/>
            <p:nvPr/>
          </p:nvGrpSpPr>
          <p:grpSpPr>
            <a:xfrm>
              <a:off x="9663179" y="3737097"/>
              <a:ext cx="742879" cy="702949"/>
              <a:chOff x="2380641" y="1916832"/>
              <a:chExt cx="648000" cy="648000"/>
            </a:xfrm>
          </p:grpSpPr>
          <p:pic>
            <p:nvPicPr>
              <p:cNvPr id="49" name="グラフィックス 48" descr="ノート PC 枠線">
                <a:extLst>
                  <a:ext uri="{FF2B5EF4-FFF2-40B4-BE49-F238E27FC236}">
                    <a16:creationId xmlns:a16="http://schemas.microsoft.com/office/drawing/2014/main" id="{68D0BD38-A56F-8B58-EA9B-F342F7D5A03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380641" y="1916832"/>
                <a:ext cx="648000" cy="648000"/>
              </a:xfrm>
              <a:prstGeom prst="rect">
                <a:avLst/>
              </a:prstGeom>
            </p:spPr>
          </p:pic>
          <p:pic>
            <p:nvPicPr>
              <p:cNvPr id="50" name="グラフィックス 49" descr="ドキュメント 単色塗りつぶし">
                <a:extLst>
                  <a:ext uri="{FF2B5EF4-FFF2-40B4-BE49-F238E27FC236}">
                    <a16:creationId xmlns:a16="http://schemas.microsoft.com/office/drawing/2014/main" id="{9EB5A11B-26C9-85FA-13E8-10E679C574B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96103" y="2111427"/>
                <a:ext cx="216000" cy="206097"/>
              </a:xfrm>
              <a:prstGeom prst="rect">
                <a:avLst/>
              </a:prstGeom>
            </p:spPr>
          </p:pic>
        </p:grpSp>
        <p:pic>
          <p:nvPicPr>
            <p:cNvPr id="51" name="グラフィックス 50" descr="クレジット カード 枠線">
              <a:extLst>
                <a:ext uri="{FF2B5EF4-FFF2-40B4-BE49-F238E27FC236}">
                  <a16:creationId xmlns:a16="http://schemas.microsoft.com/office/drawing/2014/main" id="{EB4CD41B-EFA1-AF5E-A644-F48772C0D9C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rot="1970527">
              <a:off x="7807415" y="4031367"/>
              <a:ext cx="252000" cy="252000"/>
            </a:xfrm>
            <a:prstGeom prst="rect">
              <a:avLst/>
            </a:prstGeom>
          </p:spPr>
        </p:pic>
        <p:sp>
          <p:nvSpPr>
            <p:cNvPr id="52" name="テキスト ボックス 51">
              <a:extLst>
                <a:ext uri="{FF2B5EF4-FFF2-40B4-BE49-F238E27FC236}">
                  <a16:creationId xmlns:a16="http://schemas.microsoft.com/office/drawing/2014/main" id="{29B3CFF7-433B-B8DB-959B-A7D1E5FA592E}"/>
                </a:ext>
              </a:extLst>
            </p:cNvPr>
            <p:cNvSpPr txBox="1"/>
            <p:nvPr/>
          </p:nvSpPr>
          <p:spPr bwMode="gray">
            <a:xfrm>
              <a:off x="7730200" y="3854206"/>
              <a:ext cx="360675" cy="184666"/>
            </a:xfrm>
            <a:prstGeom prst="rect">
              <a:avLst/>
            </a:prstGeom>
            <a:noFill/>
          </p:spPr>
          <p:txBody>
            <a:bodyPr wrap="none" lIns="0" tIns="0" rIns="0" bIns="0" rtlCol="0">
              <a:spAutoFit/>
            </a:bodyPr>
            <a:lstStyle/>
            <a:p>
              <a:pPr algn="ctr" defTabSz="956390">
                <a:buSzPct val="100000"/>
                <a:defRPr/>
              </a:pPr>
              <a:r>
                <a:rPr kumimoji="1" lang="ja-JP" altLang="en-US" sz="579" kern="0">
                  <a:solidFill>
                    <a:prstClr val="black"/>
                  </a:solidFill>
                  <a:latin typeface="Meiryo UI"/>
                  <a:ea typeface="Meiryo UI"/>
                  <a:cs typeface="Arial" charset="0"/>
                </a:rPr>
                <a:t>マイナンバー</a:t>
              </a:r>
              <a:endParaRPr kumimoji="1" lang="en-US" altLang="ja-JP" sz="579" kern="0">
                <a:solidFill>
                  <a:prstClr val="black"/>
                </a:solidFill>
                <a:latin typeface="Meiryo UI"/>
                <a:ea typeface="Meiryo UI"/>
                <a:cs typeface="Arial" charset="0"/>
              </a:endParaRPr>
            </a:p>
            <a:p>
              <a:pPr algn="ctr" defTabSz="956390">
                <a:buSzPct val="100000"/>
                <a:defRPr/>
              </a:pPr>
              <a:r>
                <a:rPr kumimoji="1" lang="ja-JP" altLang="en-US" sz="579" kern="0">
                  <a:solidFill>
                    <a:prstClr val="black"/>
                  </a:solidFill>
                  <a:latin typeface="Meiryo UI"/>
                  <a:ea typeface="Meiryo UI"/>
                  <a:cs typeface="Arial" charset="0"/>
                </a:rPr>
                <a:t>カード</a:t>
              </a:r>
            </a:p>
          </p:txBody>
        </p:sp>
        <p:grpSp>
          <p:nvGrpSpPr>
            <p:cNvPr id="53" name="グループ化 52">
              <a:extLst>
                <a:ext uri="{FF2B5EF4-FFF2-40B4-BE49-F238E27FC236}">
                  <a16:creationId xmlns:a16="http://schemas.microsoft.com/office/drawing/2014/main" id="{BA13D27B-E35B-4274-0BB5-E061BE58B2A8}"/>
                </a:ext>
              </a:extLst>
            </p:cNvPr>
            <p:cNvGrpSpPr/>
            <p:nvPr/>
          </p:nvGrpSpPr>
          <p:grpSpPr>
            <a:xfrm>
              <a:off x="10375693" y="4038872"/>
              <a:ext cx="384721" cy="467261"/>
              <a:chOff x="8533519" y="2944273"/>
              <a:chExt cx="384721" cy="467261"/>
            </a:xfrm>
          </p:grpSpPr>
          <p:pic>
            <p:nvPicPr>
              <p:cNvPr id="54" name="グラフィックス 53" descr="医師男性 枠線">
                <a:extLst>
                  <a:ext uri="{FF2B5EF4-FFF2-40B4-BE49-F238E27FC236}">
                    <a16:creationId xmlns:a16="http://schemas.microsoft.com/office/drawing/2014/main" id="{A8CC81AC-4A53-3C19-2755-1DE7652D170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8552211" y="2944273"/>
                <a:ext cx="328288" cy="328288"/>
              </a:xfrm>
              <a:prstGeom prst="rect">
                <a:avLst/>
              </a:prstGeom>
            </p:spPr>
          </p:pic>
          <p:sp>
            <p:nvSpPr>
              <p:cNvPr id="55" name="テキスト ボックス 54">
                <a:extLst>
                  <a:ext uri="{FF2B5EF4-FFF2-40B4-BE49-F238E27FC236}">
                    <a16:creationId xmlns:a16="http://schemas.microsoft.com/office/drawing/2014/main" id="{C75912FF-3E64-812C-BEFE-42A6A47E001C}"/>
                  </a:ext>
                </a:extLst>
              </p:cNvPr>
              <p:cNvSpPr txBox="1"/>
              <p:nvPr/>
            </p:nvSpPr>
            <p:spPr bwMode="gray">
              <a:xfrm>
                <a:off x="8533519" y="3257646"/>
                <a:ext cx="384721" cy="153888"/>
              </a:xfrm>
              <a:prstGeom prst="rect">
                <a:avLst/>
              </a:prstGeom>
              <a:noFill/>
            </p:spPr>
            <p:txBody>
              <a:bodyPr wrap="none" lIns="0" tIns="0" rIns="0" bIns="0" rtlCol="0">
                <a:spAutoFit/>
              </a:bodyPr>
              <a:lstStyle/>
              <a:p>
                <a:pPr algn="ctr" defTabSz="956390">
                  <a:buSzPct val="100000"/>
                  <a:defRPr/>
                </a:pPr>
                <a:r>
                  <a:rPr kumimoji="1" lang="ja-JP" altLang="en-US" sz="965" kern="0">
                    <a:solidFill>
                      <a:prstClr val="black"/>
                    </a:solidFill>
                    <a:latin typeface="Meiryo UI"/>
                    <a:ea typeface="Meiryo UI"/>
                    <a:cs typeface="Arial" charset="0"/>
                  </a:rPr>
                  <a:t>医師等</a:t>
                </a:r>
              </a:p>
            </p:txBody>
          </p:sp>
        </p:grpSp>
        <p:sp>
          <p:nvSpPr>
            <p:cNvPr id="56" name="フローチャート: 代替処理 55">
              <a:extLst>
                <a:ext uri="{FF2B5EF4-FFF2-40B4-BE49-F238E27FC236}">
                  <a16:creationId xmlns:a16="http://schemas.microsoft.com/office/drawing/2014/main" id="{3D2B93CA-C945-65B6-D211-1FACE901E7EC}"/>
                </a:ext>
              </a:extLst>
            </p:cNvPr>
            <p:cNvSpPr/>
            <p:nvPr/>
          </p:nvSpPr>
          <p:spPr bwMode="gray">
            <a:xfrm>
              <a:off x="7301212" y="3592258"/>
              <a:ext cx="879046" cy="983072"/>
            </a:xfrm>
            <a:prstGeom prst="flowChartAlternateProcess">
              <a:avLst/>
            </a:prstGeom>
            <a:noFill/>
            <a:ln w="19050" algn="ctr">
              <a:solidFill>
                <a:schemeClr val="accent5"/>
              </a:solidFill>
              <a:prstDash val="sysDash"/>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r>
                <a:rPr kumimoji="1" lang="ja-JP" altLang="en-US" sz="1062" b="1" kern="0">
                  <a:solidFill>
                    <a:srgbClr val="000000"/>
                  </a:solidFill>
                  <a:latin typeface="Meiryo UI"/>
                  <a:ea typeface="Meiryo UI"/>
                  <a:cs typeface="Arial" charset="0"/>
                </a:rPr>
                <a:t>受付</a:t>
              </a:r>
            </a:p>
          </p:txBody>
        </p:sp>
        <p:cxnSp>
          <p:nvCxnSpPr>
            <p:cNvPr id="57" name="直線矢印コネクタ 56">
              <a:extLst>
                <a:ext uri="{FF2B5EF4-FFF2-40B4-BE49-F238E27FC236}">
                  <a16:creationId xmlns:a16="http://schemas.microsoft.com/office/drawing/2014/main" id="{3252BC0E-5754-3C3C-35BB-AF9B64541240}"/>
                </a:ext>
              </a:extLst>
            </p:cNvPr>
            <p:cNvCxnSpPr>
              <a:cxnSpLocks/>
              <a:stCxn id="56" idx="3"/>
              <a:endCxn id="49" idx="1"/>
            </p:cNvCxnSpPr>
            <p:nvPr/>
          </p:nvCxnSpPr>
          <p:spPr bwMode="auto">
            <a:xfrm>
              <a:off x="8180258" y="4083794"/>
              <a:ext cx="1482921" cy="4778"/>
            </a:xfrm>
            <a:prstGeom prst="straightConnector1">
              <a:avLst/>
            </a:prstGeom>
            <a:solidFill>
              <a:sysClr val="window" lastClr="FFFFFF"/>
            </a:solidFill>
            <a:ln w="12700" cap="flat" cmpd="sng" algn="ctr">
              <a:solidFill>
                <a:schemeClr val="accent5"/>
              </a:solidFill>
              <a:prstDash val="dash"/>
              <a:round/>
              <a:headEnd type="none" w="med" len="med"/>
              <a:tailEnd type="triangle"/>
            </a:ln>
            <a:effectLst/>
          </p:spPr>
        </p:cxnSp>
        <p:sp>
          <p:nvSpPr>
            <p:cNvPr id="58" name="テキスト ボックス 57">
              <a:extLst>
                <a:ext uri="{FF2B5EF4-FFF2-40B4-BE49-F238E27FC236}">
                  <a16:creationId xmlns:a16="http://schemas.microsoft.com/office/drawing/2014/main" id="{8CA65643-B103-268E-F52E-99A785D92D42}"/>
                </a:ext>
              </a:extLst>
            </p:cNvPr>
            <p:cNvSpPr txBox="1"/>
            <p:nvPr/>
          </p:nvSpPr>
          <p:spPr>
            <a:xfrm>
              <a:off x="8682120" y="3837708"/>
              <a:ext cx="500080" cy="194055"/>
            </a:xfrm>
            <a:prstGeom prst="rect">
              <a:avLst/>
            </a:prstGeom>
            <a:noFill/>
          </p:spPr>
          <p:txBody>
            <a:bodyPr wrap="none" rtlCol="0">
              <a:spAutoFit/>
            </a:bodyPr>
            <a:lstStyle/>
            <a:p>
              <a:pPr algn="ctr" defTabSz="882853" fontAlgn="base">
                <a:lnSpc>
                  <a:spcPct val="80000"/>
                </a:lnSpc>
                <a:spcBef>
                  <a:spcPct val="0"/>
                </a:spcBef>
                <a:spcAft>
                  <a:spcPct val="0"/>
                </a:spcAft>
                <a:defRPr/>
              </a:pPr>
              <a:r>
                <a:rPr kumimoji="1" lang="ja-JP" altLang="en-US" sz="772">
                  <a:solidFill>
                    <a:srgbClr val="4BACC6">
                      <a:lumMod val="75000"/>
                    </a:srgbClr>
                  </a:solidFill>
                  <a:latin typeface="Meiryo UI" panose="020B0604030504040204" pitchFamily="50" charset="-128"/>
                  <a:ea typeface="Meiryo UI" panose="020B0604030504040204" pitchFamily="50" charset="-128"/>
                </a:rPr>
                <a:t>閲覧可</a:t>
              </a:r>
            </a:p>
          </p:txBody>
        </p:sp>
      </p:grpSp>
      <p:grpSp>
        <p:nvGrpSpPr>
          <p:cNvPr id="83" name="グループ化 82">
            <a:extLst>
              <a:ext uri="{FF2B5EF4-FFF2-40B4-BE49-F238E27FC236}">
                <a16:creationId xmlns:a16="http://schemas.microsoft.com/office/drawing/2014/main" id="{F3037D58-E9EC-C732-A21D-E70CBCCAA455}"/>
              </a:ext>
            </a:extLst>
          </p:cNvPr>
          <p:cNvGrpSpPr/>
          <p:nvPr/>
        </p:nvGrpSpPr>
        <p:grpSpPr>
          <a:xfrm>
            <a:off x="6371887" y="2409867"/>
            <a:ext cx="2448656" cy="1280137"/>
            <a:chOff x="5533430" y="4151310"/>
            <a:chExt cx="3989257" cy="1296000"/>
          </a:xfrm>
        </p:grpSpPr>
        <p:sp>
          <p:nvSpPr>
            <p:cNvPr id="84" name="四角形: 角を丸くする 83">
              <a:extLst>
                <a:ext uri="{FF2B5EF4-FFF2-40B4-BE49-F238E27FC236}">
                  <a16:creationId xmlns:a16="http://schemas.microsoft.com/office/drawing/2014/main" id="{6F6B4C73-EE03-DFBF-9A23-D01A21A66D2E}"/>
                </a:ext>
              </a:extLst>
            </p:cNvPr>
            <p:cNvSpPr/>
            <p:nvPr/>
          </p:nvSpPr>
          <p:spPr bwMode="gray">
            <a:xfrm>
              <a:off x="5533430" y="4151310"/>
              <a:ext cx="3989257" cy="1296000"/>
            </a:xfrm>
            <a:prstGeom prst="roundRect">
              <a:avLst>
                <a:gd name="adj" fmla="val 10818"/>
              </a:avLst>
            </a:prstGeom>
            <a:solidFill>
              <a:sysClr val="window" lastClr="FFFFFF"/>
            </a:solidFill>
            <a:ln w="34925" algn="ctr">
              <a:solidFill>
                <a:schemeClr val="accent6"/>
              </a:solidFill>
              <a:prstDash val="solid"/>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r>
                <a:rPr lang="ja-JP" altLang="en-US" sz="1159" b="1" kern="0">
                  <a:solidFill>
                    <a:srgbClr val="F79646"/>
                  </a:solidFill>
                  <a:latin typeface="メイリオ" panose="020B0604030504040204" pitchFamily="50" charset="-128"/>
                  <a:ea typeface="メイリオ" panose="020B0604030504040204" pitchFamily="50" charset="-128"/>
                  <a:cs typeface="Arial" charset="0"/>
                </a:rPr>
                <a:t>電子処方箋システム</a:t>
              </a:r>
              <a:endParaRPr lang="en-US" altLang="ja-JP" sz="1159" b="1" kern="0">
                <a:solidFill>
                  <a:srgbClr val="F79646"/>
                </a:solidFill>
                <a:latin typeface="メイリオ" panose="020B0604030504040204" pitchFamily="50" charset="-128"/>
                <a:ea typeface="メイリオ" panose="020B0604030504040204" pitchFamily="50" charset="-128"/>
                <a:cs typeface="Arial" charset="0"/>
              </a:endParaRPr>
            </a:p>
            <a:p>
              <a:pPr algn="ctr" defTabSz="956390">
                <a:buSzPct val="100000"/>
                <a:defRPr/>
              </a:pPr>
              <a:r>
                <a:rPr lang="ja-JP" altLang="en-US" sz="1159" b="1" kern="0">
                  <a:solidFill>
                    <a:srgbClr val="F79646"/>
                  </a:solidFill>
                  <a:latin typeface="メイリオ" panose="020B0604030504040204" pitchFamily="50" charset="-128"/>
                  <a:ea typeface="メイリオ" panose="020B0604030504040204" pitchFamily="50" charset="-128"/>
                  <a:cs typeface="Arial" charset="0"/>
                </a:rPr>
                <a:t>（体制整備加算では</a:t>
              </a:r>
              <a:endParaRPr lang="en-US" altLang="ja-JP" sz="1159" b="1" kern="0">
                <a:solidFill>
                  <a:srgbClr val="F79646"/>
                </a:solidFill>
                <a:latin typeface="メイリオ" panose="020B0604030504040204" pitchFamily="50" charset="-128"/>
                <a:ea typeface="メイリオ" panose="020B0604030504040204" pitchFamily="50" charset="-128"/>
                <a:cs typeface="Arial" charset="0"/>
              </a:endParaRPr>
            </a:p>
            <a:p>
              <a:pPr algn="ctr" defTabSz="956390">
                <a:buSzPct val="100000"/>
                <a:defRPr/>
              </a:pPr>
              <a:r>
                <a:rPr lang="en-US" altLang="ja-JP" sz="1159" b="1" kern="0">
                  <a:solidFill>
                    <a:srgbClr val="F79646"/>
                  </a:solidFill>
                  <a:latin typeface="メイリオ" panose="020B0604030504040204" pitchFamily="50" charset="-128"/>
                  <a:ea typeface="メイリオ" panose="020B0604030504040204" pitchFamily="50" charset="-128"/>
                  <a:cs typeface="Arial" charset="0"/>
                </a:rPr>
                <a:t>R7</a:t>
              </a:r>
              <a:r>
                <a:rPr lang="ja-JP" altLang="en-US" sz="1159" b="1" kern="0">
                  <a:solidFill>
                    <a:srgbClr val="F79646"/>
                  </a:solidFill>
                  <a:latin typeface="メイリオ" panose="020B0604030504040204" pitchFamily="50" charset="-128"/>
                  <a:ea typeface="メイリオ" panose="020B0604030504040204" pitchFamily="50" charset="-128"/>
                  <a:cs typeface="Arial" charset="0"/>
                </a:rPr>
                <a:t>年</a:t>
              </a:r>
              <a:r>
                <a:rPr lang="en-US" altLang="ja-JP" sz="1159" b="1" kern="0">
                  <a:solidFill>
                    <a:srgbClr val="F79646"/>
                  </a:solidFill>
                  <a:latin typeface="メイリオ" panose="020B0604030504040204" pitchFamily="50" charset="-128"/>
                  <a:ea typeface="メイリオ" panose="020B0604030504040204" pitchFamily="50" charset="-128"/>
                  <a:cs typeface="Arial" charset="0"/>
                </a:rPr>
                <a:t>3</a:t>
              </a:r>
              <a:r>
                <a:rPr lang="ja-JP" altLang="en-US" sz="1159" b="1" kern="0">
                  <a:solidFill>
                    <a:srgbClr val="F79646"/>
                  </a:solidFill>
                  <a:latin typeface="メイリオ" panose="020B0604030504040204" pitchFamily="50" charset="-128"/>
                  <a:ea typeface="メイリオ" panose="020B0604030504040204" pitchFamily="50" charset="-128"/>
                  <a:cs typeface="Arial" charset="0"/>
                </a:rPr>
                <a:t>月まで経過措置）</a:t>
              </a:r>
            </a:p>
          </p:txBody>
        </p:sp>
        <p:sp>
          <p:nvSpPr>
            <p:cNvPr id="85" name="フローチャート: 磁気ディスク 84">
              <a:extLst>
                <a:ext uri="{FF2B5EF4-FFF2-40B4-BE49-F238E27FC236}">
                  <a16:creationId xmlns:a16="http://schemas.microsoft.com/office/drawing/2014/main" id="{E792872C-A926-0F58-8775-B65B8C1720D2}"/>
                </a:ext>
              </a:extLst>
            </p:cNvPr>
            <p:cNvSpPr/>
            <p:nvPr/>
          </p:nvSpPr>
          <p:spPr bwMode="gray">
            <a:xfrm>
              <a:off x="6409789" y="4722284"/>
              <a:ext cx="2332180" cy="648000"/>
            </a:xfrm>
            <a:prstGeom prst="flowChartMagneticDisk">
              <a:avLst/>
            </a:prstGeom>
            <a:solidFill>
              <a:schemeClr val="accent6"/>
            </a:solidFill>
            <a:ln w="12700" algn="ctr">
              <a:solidFill>
                <a:sysClr val="window" lastClr="FFFFFF"/>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lang="ja-JP" altLang="en-US" sz="1159" kern="0">
                <a:solidFill>
                  <a:prstClr val="black"/>
                </a:solidFill>
                <a:latin typeface="メイリオ"/>
                <a:ea typeface="ＭＳ Ｐゴシック" panose="020B0600070205080204" pitchFamily="50" charset="-128"/>
                <a:cs typeface="Arial" charset="0"/>
              </a:endParaRPr>
            </a:p>
          </p:txBody>
        </p:sp>
      </p:grpSp>
      <p:pic>
        <p:nvPicPr>
          <p:cNvPr id="1028" name="Picture 4" descr="タブレット端末のテンプレートイラスト">
            <a:extLst>
              <a:ext uri="{FF2B5EF4-FFF2-40B4-BE49-F238E27FC236}">
                <a16:creationId xmlns:a16="http://schemas.microsoft.com/office/drawing/2014/main" id="{079BE993-4876-D567-3129-1371D1326399}"/>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295885" y="4769285"/>
            <a:ext cx="501201" cy="501201"/>
          </a:xfrm>
          <a:prstGeom prst="rect">
            <a:avLst/>
          </a:prstGeom>
          <a:noFill/>
          <a:extLst>
            <a:ext uri="{909E8E84-426E-40DD-AFC4-6F175D3DCCD1}">
              <a14:hiddenFill xmlns:a14="http://schemas.microsoft.com/office/drawing/2010/main">
                <a:solidFill>
                  <a:srgbClr val="FFFFFF"/>
                </a:solidFill>
              </a14:hiddenFill>
            </a:ext>
          </a:extLst>
        </p:spPr>
      </p:pic>
      <p:pic>
        <p:nvPicPr>
          <p:cNvPr id="103" name="グラフィックス 102" descr="医師男性 単色塗りつぶし">
            <a:extLst>
              <a:ext uri="{FF2B5EF4-FFF2-40B4-BE49-F238E27FC236}">
                <a16:creationId xmlns:a16="http://schemas.microsoft.com/office/drawing/2014/main" id="{903D92C3-5344-96A2-5D15-4AF89C9DC06E}"/>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801835" y="4732519"/>
            <a:ext cx="417094" cy="417094"/>
          </a:xfrm>
          <a:prstGeom prst="rect">
            <a:avLst/>
          </a:prstGeom>
        </p:spPr>
      </p:pic>
      <p:sp>
        <p:nvSpPr>
          <p:cNvPr id="104" name="テキスト ボックス 103">
            <a:extLst>
              <a:ext uri="{FF2B5EF4-FFF2-40B4-BE49-F238E27FC236}">
                <a16:creationId xmlns:a16="http://schemas.microsoft.com/office/drawing/2014/main" id="{7B5DEE02-2A46-3DF1-6055-529D05859DB9}"/>
              </a:ext>
            </a:extLst>
          </p:cNvPr>
          <p:cNvSpPr txBox="1"/>
          <p:nvPr/>
        </p:nvSpPr>
        <p:spPr bwMode="gray">
          <a:xfrm>
            <a:off x="3909859" y="5159921"/>
            <a:ext cx="247630" cy="148578"/>
          </a:xfrm>
          <a:prstGeom prst="rect">
            <a:avLst/>
          </a:prstGeom>
          <a:noFill/>
        </p:spPr>
        <p:txBody>
          <a:bodyPr wrap="none" lIns="0" tIns="0" rIns="0" bIns="0" rtlCol="0">
            <a:spAutoFit/>
          </a:bodyPr>
          <a:lstStyle/>
          <a:p>
            <a:pPr algn="ctr" defTabSz="956390">
              <a:buSzPct val="100000"/>
              <a:defRPr/>
            </a:pPr>
            <a:r>
              <a:rPr kumimoji="1" lang="ja-JP" altLang="en-US" sz="965" kern="0">
                <a:solidFill>
                  <a:prstClr val="black"/>
                </a:solidFill>
                <a:latin typeface="メイリオ"/>
                <a:ea typeface="メイリオ"/>
                <a:cs typeface="Arial" charset="0"/>
              </a:rPr>
              <a:t>医師</a:t>
            </a:r>
          </a:p>
        </p:txBody>
      </p:sp>
      <p:sp>
        <p:nvSpPr>
          <p:cNvPr id="105" name="テキスト ボックス 104">
            <a:extLst>
              <a:ext uri="{FF2B5EF4-FFF2-40B4-BE49-F238E27FC236}">
                <a16:creationId xmlns:a16="http://schemas.microsoft.com/office/drawing/2014/main" id="{A4D0A3F0-733A-A3C8-DB63-0A4282CD2286}"/>
              </a:ext>
            </a:extLst>
          </p:cNvPr>
          <p:cNvSpPr txBox="1"/>
          <p:nvPr/>
        </p:nvSpPr>
        <p:spPr bwMode="gray">
          <a:xfrm>
            <a:off x="4345727" y="5159921"/>
            <a:ext cx="371447" cy="148578"/>
          </a:xfrm>
          <a:prstGeom prst="rect">
            <a:avLst/>
          </a:prstGeom>
          <a:noFill/>
        </p:spPr>
        <p:txBody>
          <a:bodyPr wrap="none" lIns="0" tIns="0" rIns="0" bIns="0" rtlCol="0">
            <a:spAutoFit/>
          </a:bodyPr>
          <a:lstStyle/>
          <a:p>
            <a:pPr algn="ctr" defTabSz="956390">
              <a:buSzPct val="100000"/>
              <a:defRPr/>
            </a:pPr>
            <a:r>
              <a:rPr kumimoji="1" lang="ja-JP" altLang="en-US" sz="965" kern="0">
                <a:solidFill>
                  <a:prstClr val="black"/>
                </a:solidFill>
                <a:latin typeface="メイリオ"/>
                <a:ea typeface="メイリオ"/>
                <a:cs typeface="Arial" charset="0"/>
              </a:rPr>
              <a:t>看護師</a:t>
            </a:r>
          </a:p>
        </p:txBody>
      </p:sp>
      <p:sp>
        <p:nvSpPr>
          <p:cNvPr id="114" name="テキスト ボックス 113">
            <a:extLst>
              <a:ext uri="{FF2B5EF4-FFF2-40B4-BE49-F238E27FC236}">
                <a16:creationId xmlns:a16="http://schemas.microsoft.com/office/drawing/2014/main" id="{CB5EAC6E-1DDF-3253-29D6-57BB9E514ECE}"/>
              </a:ext>
            </a:extLst>
          </p:cNvPr>
          <p:cNvSpPr txBox="1"/>
          <p:nvPr/>
        </p:nvSpPr>
        <p:spPr>
          <a:xfrm>
            <a:off x="1826938" y="5218332"/>
            <a:ext cx="1216276" cy="386305"/>
          </a:xfrm>
          <a:prstGeom prst="rect">
            <a:avLst/>
          </a:prstGeom>
          <a:noFill/>
        </p:spPr>
        <p:txBody>
          <a:bodyPr wrap="square">
            <a:spAutoFit/>
          </a:bodyPr>
          <a:lstStyle/>
          <a:p>
            <a:pPr algn="ctr" defTabSz="956390">
              <a:buSzPct val="100000"/>
              <a:defRPr/>
            </a:pPr>
            <a:r>
              <a:rPr lang="ja-JP" altLang="en-US" sz="965" b="1" kern="0">
                <a:solidFill>
                  <a:srgbClr val="9BBB59">
                    <a:lumMod val="75000"/>
                  </a:srgbClr>
                </a:solidFill>
                <a:latin typeface="メイリオ" panose="020B0604030504040204" pitchFamily="50" charset="-128"/>
                <a:ea typeface="メイリオ" panose="020B0604030504040204" pitchFamily="50" charset="-128"/>
                <a:cs typeface="Arial" charset="0"/>
              </a:rPr>
              <a:t>居宅同意取得型</a:t>
            </a:r>
            <a:endParaRPr lang="en-US" altLang="ja-JP" sz="965" b="1" kern="0">
              <a:solidFill>
                <a:srgbClr val="9BBB59">
                  <a:lumMod val="75000"/>
                </a:srgbClr>
              </a:solidFill>
              <a:latin typeface="メイリオ" panose="020B0604030504040204" pitchFamily="50" charset="-128"/>
              <a:ea typeface="メイリオ" panose="020B0604030504040204" pitchFamily="50" charset="-128"/>
              <a:cs typeface="Arial" charset="0"/>
            </a:endParaRPr>
          </a:p>
          <a:p>
            <a:pPr algn="ctr" defTabSz="956390">
              <a:buSzPct val="100000"/>
              <a:defRPr/>
            </a:pPr>
            <a:r>
              <a:rPr lang="en-US" altLang="ja-JP" sz="965" b="1" kern="0">
                <a:solidFill>
                  <a:srgbClr val="9BBB59">
                    <a:lumMod val="75000"/>
                  </a:srgbClr>
                </a:solidFill>
                <a:latin typeface="メイリオ" panose="020B0604030504040204" pitchFamily="50" charset="-128"/>
                <a:ea typeface="メイリオ" panose="020B0604030504040204" pitchFamily="50" charset="-128"/>
                <a:cs typeface="Arial" charset="0"/>
              </a:rPr>
              <a:t>Web</a:t>
            </a:r>
            <a:r>
              <a:rPr lang="ja-JP" altLang="en-US" sz="965" b="1" kern="0">
                <a:solidFill>
                  <a:srgbClr val="9BBB59">
                    <a:lumMod val="75000"/>
                  </a:srgbClr>
                </a:solidFill>
                <a:latin typeface="メイリオ" panose="020B0604030504040204" pitchFamily="50" charset="-128"/>
                <a:ea typeface="メイリオ" panose="020B0604030504040204" pitchFamily="50" charset="-128"/>
                <a:cs typeface="Arial" charset="0"/>
              </a:rPr>
              <a:t>サービス</a:t>
            </a:r>
          </a:p>
        </p:txBody>
      </p:sp>
      <p:cxnSp>
        <p:nvCxnSpPr>
          <p:cNvPr id="117" name="直線矢印コネクタ 116">
            <a:extLst>
              <a:ext uri="{FF2B5EF4-FFF2-40B4-BE49-F238E27FC236}">
                <a16:creationId xmlns:a16="http://schemas.microsoft.com/office/drawing/2014/main" id="{09B06AE8-4ED3-1953-C7C4-762A8CC308AB}"/>
              </a:ext>
            </a:extLst>
          </p:cNvPr>
          <p:cNvCxnSpPr>
            <a:cxnSpLocks/>
            <a:stCxn id="37" idx="3"/>
            <a:endCxn id="111" idx="2"/>
          </p:cNvCxnSpPr>
          <p:nvPr/>
        </p:nvCxnSpPr>
        <p:spPr>
          <a:xfrm flipV="1">
            <a:off x="1815876" y="4921348"/>
            <a:ext cx="304433" cy="10003"/>
          </a:xfrm>
          <a:prstGeom prst="straightConnector1">
            <a:avLst/>
          </a:prstGeom>
          <a:ln>
            <a:solidFill>
              <a:schemeClr val="accent3"/>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19" name="直線矢印コネクタ 118">
            <a:extLst>
              <a:ext uri="{FF2B5EF4-FFF2-40B4-BE49-F238E27FC236}">
                <a16:creationId xmlns:a16="http://schemas.microsoft.com/office/drawing/2014/main" id="{3D5012E2-0D3F-5393-EE89-52A45B8FDE88}"/>
              </a:ext>
            </a:extLst>
          </p:cNvPr>
          <p:cNvCxnSpPr>
            <a:cxnSpLocks/>
          </p:cNvCxnSpPr>
          <p:nvPr/>
        </p:nvCxnSpPr>
        <p:spPr>
          <a:xfrm flipV="1">
            <a:off x="2441348" y="4090166"/>
            <a:ext cx="544543" cy="773551"/>
          </a:xfrm>
          <a:prstGeom prst="straightConnector1">
            <a:avLst/>
          </a:prstGeom>
          <a:ln>
            <a:solidFill>
              <a:schemeClr val="accent3"/>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22" name="直線矢印コネクタ 121">
            <a:extLst>
              <a:ext uri="{FF2B5EF4-FFF2-40B4-BE49-F238E27FC236}">
                <a16:creationId xmlns:a16="http://schemas.microsoft.com/office/drawing/2014/main" id="{C787F675-19C7-C52E-746C-DDA5E712C492}"/>
              </a:ext>
            </a:extLst>
          </p:cNvPr>
          <p:cNvCxnSpPr>
            <a:cxnSpLocks/>
          </p:cNvCxnSpPr>
          <p:nvPr/>
        </p:nvCxnSpPr>
        <p:spPr>
          <a:xfrm flipH="1">
            <a:off x="2747339" y="4202000"/>
            <a:ext cx="345724" cy="491120"/>
          </a:xfrm>
          <a:prstGeom prst="straightConnector1">
            <a:avLst/>
          </a:prstGeom>
          <a:ln>
            <a:solidFill>
              <a:schemeClr val="accent3"/>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23" name="直線矢印コネクタ 122">
            <a:extLst>
              <a:ext uri="{FF2B5EF4-FFF2-40B4-BE49-F238E27FC236}">
                <a16:creationId xmlns:a16="http://schemas.microsoft.com/office/drawing/2014/main" id="{1C0F6EA8-F7C7-484D-65BF-11F9ABFBB496}"/>
              </a:ext>
            </a:extLst>
          </p:cNvPr>
          <p:cNvCxnSpPr>
            <a:cxnSpLocks/>
          </p:cNvCxnSpPr>
          <p:nvPr/>
        </p:nvCxnSpPr>
        <p:spPr>
          <a:xfrm>
            <a:off x="2788627" y="4915579"/>
            <a:ext cx="382165" cy="0"/>
          </a:xfrm>
          <a:prstGeom prst="straightConnector1">
            <a:avLst/>
          </a:prstGeom>
          <a:ln>
            <a:solidFill>
              <a:schemeClr val="accent3"/>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025" name="直線矢印コネクタ 1024">
            <a:extLst>
              <a:ext uri="{FF2B5EF4-FFF2-40B4-BE49-F238E27FC236}">
                <a16:creationId xmlns:a16="http://schemas.microsoft.com/office/drawing/2014/main" id="{3C05F445-A051-11E6-B899-981B5BE9F0A8}"/>
              </a:ext>
            </a:extLst>
          </p:cNvPr>
          <p:cNvCxnSpPr>
            <a:cxnSpLocks/>
          </p:cNvCxnSpPr>
          <p:nvPr/>
        </p:nvCxnSpPr>
        <p:spPr bwMode="gray">
          <a:xfrm flipV="1">
            <a:off x="4818109" y="2717654"/>
            <a:ext cx="1461266" cy="296530"/>
          </a:xfrm>
          <a:prstGeom prst="straightConnector1">
            <a:avLst/>
          </a:prstGeom>
          <a:noFill/>
          <a:ln w="31750" cap="flat" cmpd="sng" algn="ctr">
            <a:solidFill>
              <a:schemeClr val="accent6"/>
            </a:solidFill>
            <a:prstDash val="solid"/>
            <a:tailEnd type="arrow" w="med" len="med"/>
          </a:ln>
          <a:effectLst/>
        </p:spPr>
      </p:cxnSp>
      <p:grpSp>
        <p:nvGrpSpPr>
          <p:cNvPr id="112" name="グループ化 111">
            <a:extLst>
              <a:ext uri="{FF2B5EF4-FFF2-40B4-BE49-F238E27FC236}">
                <a16:creationId xmlns:a16="http://schemas.microsoft.com/office/drawing/2014/main" id="{9222A510-13D0-DE4F-08A3-0ED0D9E6074E}"/>
              </a:ext>
            </a:extLst>
          </p:cNvPr>
          <p:cNvGrpSpPr/>
          <p:nvPr/>
        </p:nvGrpSpPr>
        <p:grpSpPr>
          <a:xfrm>
            <a:off x="3147354" y="3059915"/>
            <a:ext cx="1641168" cy="1058582"/>
            <a:chOff x="2515831" y="3410223"/>
            <a:chExt cx="1699819" cy="1096413"/>
          </a:xfrm>
        </p:grpSpPr>
        <p:sp>
          <p:nvSpPr>
            <p:cNvPr id="68" name="四角形: 角を丸くする 67">
              <a:extLst>
                <a:ext uri="{FF2B5EF4-FFF2-40B4-BE49-F238E27FC236}">
                  <a16:creationId xmlns:a16="http://schemas.microsoft.com/office/drawing/2014/main" id="{62039F24-577C-42EF-3BAE-5F78E20AF38D}"/>
                </a:ext>
              </a:extLst>
            </p:cNvPr>
            <p:cNvSpPr/>
            <p:nvPr/>
          </p:nvSpPr>
          <p:spPr bwMode="gray">
            <a:xfrm>
              <a:off x="2515831" y="3410223"/>
              <a:ext cx="1699819" cy="1096413"/>
            </a:xfrm>
            <a:prstGeom prst="roundRect">
              <a:avLst>
                <a:gd name="adj" fmla="val 10818"/>
              </a:avLst>
            </a:prstGeom>
            <a:solidFill>
              <a:sysClr val="window" lastClr="FFFFFF"/>
            </a:solidFill>
            <a:ln w="34925" algn="ctr">
              <a:solidFill>
                <a:srgbClr val="009900"/>
              </a:solidFill>
              <a:prstDash val="solid"/>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r>
                <a:rPr lang="ja-JP" altLang="en-US" sz="1159" b="1" kern="0">
                  <a:solidFill>
                    <a:srgbClr val="009900"/>
                  </a:solidFill>
                  <a:latin typeface="メイリオ" panose="020B0604030504040204" pitchFamily="50" charset="-128"/>
                  <a:ea typeface="メイリオ" panose="020B0604030504040204" pitchFamily="50" charset="-128"/>
                  <a:cs typeface="Arial" charset="0"/>
                </a:rPr>
                <a:t>オンライン資格確認等システム</a:t>
              </a:r>
            </a:p>
          </p:txBody>
        </p:sp>
        <p:sp>
          <p:nvSpPr>
            <p:cNvPr id="69" name="フローチャート: 磁気ディスク 68">
              <a:extLst>
                <a:ext uri="{FF2B5EF4-FFF2-40B4-BE49-F238E27FC236}">
                  <a16:creationId xmlns:a16="http://schemas.microsoft.com/office/drawing/2014/main" id="{F743E53C-A6A0-9A2E-5E26-22E5787A7EC3}"/>
                </a:ext>
              </a:extLst>
            </p:cNvPr>
            <p:cNvSpPr/>
            <p:nvPr/>
          </p:nvSpPr>
          <p:spPr bwMode="gray">
            <a:xfrm>
              <a:off x="2861588" y="3832902"/>
              <a:ext cx="962020" cy="607592"/>
            </a:xfrm>
            <a:prstGeom prst="flowChartMagneticDisk">
              <a:avLst/>
            </a:prstGeom>
            <a:solidFill>
              <a:srgbClr val="00B050"/>
            </a:solidFill>
            <a:ln w="12700" algn="ctr">
              <a:solidFill>
                <a:sysClr val="window" lastClr="FFFFFF"/>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lang="ja-JP" altLang="en-US" sz="1159" kern="0">
                <a:solidFill>
                  <a:prstClr val="black"/>
                </a:solidFill>
                <a:latin typeface="メイリオ"/>
                <a:ea typeface="ＭＳ Ｐゴシック" panose="020B0600070205080204" pitchFamily="50" charset="-128"/>
                <a:cs typeface="Arial" charset="0"/>
              </a:endParaRPr>
            </a:p>
          </p:txBody>
        </p:sp>
      </p:grpSp>
      <p:pic>
        <p:nvPicPr>
          <p:cNvPr id="5" name="グラフィックス 4" descr="医師女性 枠線">
            <a:extLst>
              <a:ext uri="{FF2B5EF4-FFF2-40B4-BE49-F238E27FC236}">
                <a16:creationId xmlns:a16="http://schemas.microsoft.com/office/drawing/2014/main" id="{4237EA81-A372-F780-BB33-2493F0BC47D9}"/>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4309471" y="4740608"/>
            <a:ext cx="417094" cy="417094"/>
          </a:xfrm>
          <a:prstGeom prst="rect">
            <a:avLst/>
          </a:prstGeom>
        </p:spPr>
      </p:pic>
      <p:pic>
        <p:nvPicPr>
          <p:cNvPr id="1026" name="Picture 2">
            <a:extLst>
              <a:ext uri="{FF2B5EF4-FFF2-40B4-BE49-F238E27FC236}">
                <a16:creationId xmlns:a16="http://schemas.microsoft.com/office/drawing/2014/main" id="{9B5B1A90-6F92-7AF0-20B7-AB31A12B1545}"/>
              </a:ext>
            </a:extLst>
          </p:cNvPr>
          <p:cNvPicPr>
            <a:picLocks noChangeAspect="1" noChangeArrowheads="1"/>
          </p:cNvPicPr>
          <p:nvPr/>
        </p:nvPicPr>
        <p:blipFill rotWithShape="1">
          <a:blip r:embed="rId20" cstate="screen">
            <a:extLst>
              <a:ext uri="{BEBA8EAE-BF5A-486C-A8C5-ECC9F3942E4B}">
                <a14:imgProps xmlns:a14="http://schemas.microsoft.com/office/drawing/2010/main">
                  <a14:imgLayer r:embed="rId21">
                    <a14:imgEffect>
                      <a14:sharpenSoften amount="50000"/>
                    </a14:imgEffect>
                  </a14:imgLayer>
                </a14:imgProps>
              </a:ext>
              <a:ext uri="{28A0092B-C50C-407E-A947-70E740481C1C}">
                <a14:useLocalDpi xmlns:a14="http://schemas.microsoft.com/office/drawing/2010/main"/>
              </a:ext>
            </a:extLst>
          </a:blip>
          <a:srcRect/>
          <a:stretch/>
        </p:blipFill>
        <p:spPr bwMode="auto">
          <a:xfrm>
            <a:off x="451025" y="4815672"/>
            <a:ext cx="1181427" cy="555285"/>
          </a:xfrm>
          <a:prstGeom prst="rect">
            <a:avLst/>
          </a:prstGeom>
          <a:noFill/>
          <a:extLst>
            <a:ext uri="{909E8E84-426E-40DD-AFC4-6F175D3DCCD1}">
              <a14:hiddenFill xmlns:a14="http://schemas.microsoft.com/office/drawing/2010/main">
                <a:solidFill>
                  <a:srgbClr val="FFFFFF"/>
                </a:solidFill>
              </a14:hiddenFill>
            </a:ext>
          </a:extLst>
        </p:spPr>
      </p:pic>
      <p:sp>
        <p:nvSpPr>
          <p:cNvPr id="37" name="フローチャート: 代替処理 36">
            <a:extLst>
              <a:ext uri="{FF2B5EF4-FFF2-40B4-BE49-F238E27FC236}">
                <a16:creationId xmlns:a16="http://schemas.microsoft.com/office/drawing/2014/main" id="{B80D624E-0F14-C2D1-B84C-27A72C688863}"/>
              </a:ext>
            </a:extLst>
          </p:cNvPr>
          <p:cNvSpPr/>
          <p:nvPr/>
        </p:nvSpPr>
        <p:spPr bwMode="gray">
          <a:xfrm>
            <a:off x="240971" y="4360733"/>
            <a:ext cx="1574903" cy="1141237"/>
          </a:xfrm>
          <a:prstGeom prst="flowChartAlternateProcess">
            <a:avLst/>
          </a:prstGeom>
          <a:noFill/>
          <a:ln w="19050" algn="ctr">
            <a:solidFill>
              <a:schemeClr val="accent3"/>
            </a:solidFill>
            <a:prstDash val="sysDash"/>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r>
              <a:rPr kumimoji="1" lang="ja-JP" altLang="en-US" sz="1062" b="1" kern="0">
                <a:solidFill>
                  <a:srgbClr val="000000"/>
                </a:solidFill>
                <a:latin typeface="Meiryo UI"/>
                <a:ea typeface="Meiryo UI"/>
                <a:cs typeface="Arial" charset="0"/>
              </a:rPr>
              <a:t>訪問した医療関係者の</a:t>
            </a:r>
            <a:endParaRPr kumimoji="1" lang="en-US" altLang="ja-JP" sz="1062" b="1" kern="0">
              <a:solidFill>
                <a:srgbClr val="000000"/>
              </a:solidFill>
              <a:latin typeface="Meiryo UI"/>
              <a:ea typeface="Meiryo UI"/>
              <a:cs typeface="Arial" charset="0"/>
            </a:endParaRPr>
          </a:p>
          <a:p>
            <a:pPr algn="ctr" defTabSz="956390">
              <a:buSzPct val="100000"/>
              <a:defRPr/>
            </a:pPr>
            <a:r>
              <a:rPr kumimoji="1" lang="ja-JP" altLang="en-US" sz="1062" b="1" kern="0">
                <a:solidFill>
                  <a:srgbClr val="000000"/>
                </a:solidFill>
                <a:latin typeface="Meiryo UI"/>
                <a:ea typeface="Meiryo UI"/>
                <a:cs typeface="Arial" charset="0"/>
              </a:rPr>
              <a:t>モバイル端末で読み込み</a:t>
            </a:r>
          </a:p>
        </p:txBody>
      </p:sp>
      <p:pic>
        <p:nvPicPr>
          <p:cNvPr id="2" name="Picture 16">
            <a:extLst>
              <a:ext uri="{FF2B5EF4-FFF2-40B4-BE49-F238E27FC236}">
                <a16:creationId xmlns:a16="http://schemas.microsoft.com/office/drawing/2014/main" id="{C4DAD5FF-7861-42FB-CEF1-BCB7F40FAAB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4883042" y="3238993"/>
            <a:ext cx="1219203" cy="1113991"/>
          </a:xfrm>
          <a:prstGeom prst="rect">
            <a:avLst/>
          </a:prstGeom>
          <a:noFill/>
          <a:extLst>
            <a:ext uri="{909E8E84-426E-40DD-AFC4-6F175D3DCCD1}">
              <a14:hiddenFill xmlns:a14="http://schemas.microsoft.com/office/drawing/2010/main">
                <a:solidFill>
                  <a:srgbClr val="FFFFFF"/>
                </a:solidFill>
              </a14:hiddenFill>
            </a:ext>
          </a:extLst>
        </p:spPr>
      </p:pic>
      <p:sp>
        <p:nvSpPr>
          <p:cNvPr id="9" name="正方形/長方形 8">
            <a:extLst>
              <a:ext uri="{FF2B5EF4-FFF2-40B4-BE49-F238E27FC236}">
                <a16:creationId xmlns:a16="http://schemas.microsoft.com/office/drawing/2014/main" id="{E25BBBE3-AD55-2C39-6232-3C8BCB157FF3}"/>
              </a:ext>
            </a:extLst>
          </p:cNvPr>
          <p:cNvSpPr/>
          <p:nvPr/>
        </p:nvSpPr>
        <p:spPr>
          <a:xfrm>
            <a:off x="333675" y="684770"/>
            <a:ext cx="9200946" cy="71824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5892" indent="-275892" defTabSz="882853">
              <a:buFont typeface="Wingdings" panose="05000000000000000000" pitchFamily="2" charset="2"/>
              <a:buChar char="Ø"/>
              <a:defRPr/>
            </a:pPr>
            <a:r>
              <a:rPr kumimoji="1" lang="ja-JP" altLang="en-US" sz="1352">
                <a:solidFill>
                  <a:prstClr val="black"/>
                </a:solidFill>
                <a:latin typeface="メイリオ" panose="020B0604030504040204" pitchFamily="50" charset="-128"/>
                <a:ea typeface="メイリオ" panose="020B0604030504040204" pitchFamily="50" charset="-128"/>
              </a:rPr>
              <a:t>　医療</a:t>
            </a:r>
            <a:r>
              <a:rPr kumimoji="1" lang="en-US" altLang="ja-JP" sz="1352">
                <a:solidFill>
                  <a:prstClr val="black"/>
                </a:solidFill>
                <a:latin typeface="メイリオ" panose="020B0604030504040204" pitchFamily="50" charset="-128"/>
                <a:ea typeface="メイリオ" panose="020B0604030504040204" pitchFamily="50" charset="-128"/>
              </a:rPr>
              <a:t>DX</a:t>
            </a:r>
            <a:r>
              <a:rPr kumimoji="1" lang="ja-JP" altLang="en-US" sz="1352">
                <a:solidFill>
                  <a:prstClr val="black"/>
                </a:solidFill>
                <a:latin typeface="メイリオ" panose="020B0604030504040204" pitchFamily="50" charset="-128"/>
                <a:ea typeface="メイリオ" panose="020B0604030504040204" pitchFamily="50" charset="-128"/>
              </a:rPr>
              <a:t>推進体制整備加算により、マイナ保険証利用により得られる薬剤情報等を診察室等でも活用できる体制を整備するとともに、電子処方箋及び電子カルテ情報共有サービスの整備、マイナ保険証の利用率を要件とし、医療</a:t>
            </a:r>
            <a:r>
              <a:rPr kumimoji="1" lang="en-US" altLang="ja-JP" sz="1352">
                <a:solidFill>
                  <a:prstClr val="black"/>
                </a:solidFill>
                <a:latin typeface="メイリオ" panose="020B0604030504040204" pitchFamily="50" charset="-128"/>
                <a:ea typeface="メイリオ" panose="020B0604030504040204" pitchFamily="50" charset="-128"/>
              </a:rPr>
              <a:t>DX</a:t>
            </a:r>
            <a:r>
              <a:rPr kumimoji="1" lang="ja-JP" altLang="en-US" sz="1352">
                <a:solidFill>
                  <a:prstClr val="black"/>
                </a:solidFill>
                <a:latin typeface="メイリオ" panose="020B0604030504040204" pitchFamily="50" charset="-128"/>
                <a:ea typeface="メイリオ" panose="020B0604030504040204" pitchFamily="50" charset="-128"/>
              </a:rPr>
              <a:t>を推進する体制を評価する。（電子処方箋等は経過措置あり）</a:t>
            </a:r>
            <a:endParaRPr kumimoji="1" lang="en-US" altLang="ja-JP" sz="1352">
              <a:solidFill>
                <a:prstClr val="black"/>
              </a:solidFill>
              <a:latin typeface="メイリオ" panose="020B0604030504040204" pitchFamily="50" charset="-128"/>
              <a:ea typeface="メイリオ" panose="020B0604030504040204" pitchFamily="50" charset="-128"/>
            </a:endParaRPr>
          </a:p>
        </p:txBody>
      </p:sp>
      <p:sp>
        <p:nvSpPr>
          <p:cNvPr id="7" name="テキスト ボックス 6">
            <a:extLst>
              <a:ext uri="{FF2B5EF4-FFF2-40B4-BE49-F238E27FC236}">
                <a16:creationId xmlns:a16="http://schemas.microsoft.com/office/drawing/2014/main" id="{7827E9A3-6462-C2E3-F1F7-E0CF2DDE3FEF}"/>
              </a:ext>
            </a:extLst>
          </p:cNvPr>
          <p:cNvSpPr txBox="1"/>
          <p:nvPr/>
        </p:nvSpPr>
        <p:spPr>
          <a:xfrm>
            <a:off x="231776" y="6182873"/>
            <a:ext cx="9405109" cy="534883"/>
          </a:xfrm>
          <a:prstGeom prst="rect">
            <a:avLst/>
          </a:prstGeom>
          <a:noFill/>
          <a:ln>
            <a:solidFill>
              <a:schemeClr val="bg1">
                <a:lumMod val="50000"/>
              </a:schemeClr>
            </a:solidFill>
            <a:prstDash val="sysDash"/>
          </a:ln>
        </p:spPr>
        <p:txBody>
          <a:bodyPr wrap="square" rtlCol="0">
            <a:spAutoFit/>
          </a:bodyPr>
          <a:lstStyle/>
          <a:p>
            <a:pPr defTabSz="441427">
              <a:defRPr/>
            </a:pPr>
            <a:r>
              <a:rPr kumimoji="1" lang="en-US" altLang="ja-JP" sz="965" b="1">
                <a:solidFill>
                  <a:prstClr val="black"/>
                </a:solidFill>
                <a:latin typeface="メイリオ" panose="020B0604030504040204" pitchFamily="50" charset="-128"/>
                <a:ea typeface="メイリオ" panose="020B0604030504040204" pitchFamily="50" charset="-128"/>
              </a:rPr>
              <a:t>※</a:t>
            </a:r>
            <a:r>
              <a:rPr kumimoji="1" lang="ja-JP" altLang="en-US" sz="965" b="1">
                <a:solidFill>
                  <a:prstClr val="black"/>
                </a:solidFill>
                <a:latin typeface="メイリオ" panose="020B0604030504040204" pitchFamily="50" charset="-128"/>
                <a:ea typeface="メイリオ" panose="020B0604030504040204" pitchFamily="50" charset="-128"/>
              </a:rPr>
              <a:t>答申書附帯意見　令和</a:t>
            </a:r>
            <a:r>
              <a:rPr kumimoji="1" lang="en-US" altLang="ja-JP" sz="965" b="1">
                <a:solidFill>
                  <a:prstClr val="black"/>
                </a:solidFill>
                <a:latin typeface="メイリオ" panose="020B0604030504040204" pitchFamily="50" charset="-128"/>
                <a:ea typeface="メイリオ" panose="020B0604030504040204" pitchFamily="50" charset="-128"/>
              </a:rPr>
              <a:t>6</a:t>
            </a:r>
            <a:r>
              <a:rPr kumimoji="1" lang="ja-JP" altLang="en-US" sz="965" b="1">
                <a:solidFill>
                  <a:prstClr val="black"/>
                </a:solidFill>
                <a:latin typeface="メイリオ" panose="020B0604030504040204" pitchFamily="50" charset="-128"/>
                <a:ea typeface="メイリオ" panose="020B0604030504040204" pitchFamily="50" charset="-128"/>
              </a:rPr>
              <a:t>年</a:t>
            </a:r>
            <a:r>
              <a:rPr kumimoji="1" lang="en-US" altLang="ja-JP" sz="965" b="1">
                <a:solidFill>
                  <a:prstClr val="black"/>
                </a:solidFill>
                <a:latin typeface="メイリオ" panose="020B0604030504040204" pitchFamily="50" charset="-128"/>
                <a:ea typeface="メイリオ" panose="020B0604030504040204" pitchFamily="50" charset="-128"/>
              </a:rPr>
              <a:t>12</a:t>
            </a:r>
            <a:r>
              <a:rPr kumimoji="1" lang="ja-JP" altLang="en-US" sz="965" b="1">
                <a:solidFill>
                  <a:prstClr val="black"/>
                </a:solidFill>
                <a:latin typeface="メイリオ" panose="020B0604030504040204" pitchFamily="50" charset="-128"/>
                <a:ea typeface="メイリオ" panose="020B0604030504040204" pitchFamily="50" charset="-128"/>
              </a:rPr>
              <a:t>月</a:t>
            </a:r>
            <a:r>
              <a:rPr kumimoji="1" lang="en-US" altLang="ja-JP" sz="965" b="1">
                <a:solidFill>
                  <a:prstClr val="black"/>
                </a:solidFill>
                <a:latin typeface="メイリオ" panose="020B0604030504040204" pitchFamily="50" charset="-128"/>
                <a:ea typeface="メイリオ" panose="020B0604030504040204" pitchFamily="50" charset="-128"/>
              </a:rPr>
              <a:t>2</a:t>
            </a:r>
            <a:r>
              <a:rPr kumimoji="1" lang="ja-JP" altLang="en-US" sz="965" b="1">
                <a:solidFill>
                  <a:prstClr val="black"/>
                </a:solidFill>
                <a:latin typeface="メイリオ" panose="020B0604030504040204" pitchFamily="50" charset="-128"/>
                <a:ea typeface="メイリオ" panose="020B0604030504040204" pitchFamily="50" charset="-128"/>
              </a:rPr>
              <a:t>日から現行の健康保険証の発行が終了することを踏まえ、令和</a:t>
            </a:r>
            <a:r>
              <a:rPr kumimoji="1" lang="en-US" altLang="ja-JP" sz="965" b="1">
                <a:solidFill>
                  <a:prstClr val="black"/>
                </a:solidFill>
                <a:latin typeface="メイリオ" panose="020B0604030504040204" pitchFamily="50" charset="-128"/>
                <a:ea typeface="メイリオ" panose="020B0604030504040204" pitchFamily="50" charset="-128"/>
              </a:rPr>
              <a:t>6</a:t>
            </a:r>
            <a:r>
              <a:rPr kumimoji="1" lang="ja-JP" altLang="en-US" sz="965" b="1">
                <a:solidFill>
                  <a:prstClr val="black"/>
                </a:solidFill>
                <a:latin typeface="メイリオ" panose="020B0604030504040204" pitchFamily="50" charset="-128"/>
                <a:ea typeface="メイリオ" panose="020B0604030504040204" pitchFamily="50" charset="-128"/>
              </a:rPr>
              <a:t>年度早期より、医療情報取得加算による適切な情報に基づく診療の在り方について見直しの検討を行うとともに、医療</a:t>
            </a:r>
            <a:r>
              <a:rPr kumimoji="1" lang="en-US" altLang="ja-JP" sz="965" b="1">
                <a:solidFill>
                  <a:prstClr val="black"/>
                </a:solidFill>
                <a:latin typeface="メイリオ" panose="020B0604030504040204" pitchFamily="50" charset="-128"/>
                <a:ea typeface="メイリオ" panose="020B0604030504040204" pitchFamily="50" charset="-128"/>
              </a:rPr>
              <a:t>DX</a:t>
            </a:r>
            <a:r>
              <a:rPr kumimoji="1" lang="ja-JP" altLang="en-US" sz="965" b="1">
                <a:solidFill>
                  <a:prstClr val="black"/>
                </a:solidFill>
                <a:latin typeface="メイリオ" panose="020B0604030504040204" pitchFamily="50" charset="-128"/>
                <a:ea typeface="メイリオ" panose="020B0604030504040204" pitchFamily="50" charset="-128"/>
              </a:rPr>
              <a:t>推進体制整備加算について、今後のマイナンバーカードの利用実態及びその活用状況を把握し、適切な要件設定に向けた検討を行うこと。</a:t>
            </a:r>
          </a:p>
        </p:txBody>
      </p:sp>
      <p:sp>
        <p:nvSpPr>
          <p:cNvPr id="23" name="テキスト ボックス 22">
            <a:extLst>
              <a:ext uri="{FF2B5EF4-FFF2-40B4-BE49-F238E27FC236}">
                <a16:creationId xmlns:a16="http://schemas.microsoft.com/office/drawing/2014/main" id="{B7E148BE-0BA6-EE6C-E8E7-C81279E0FFB5}"/>
              </a:ext>
            </a:extLst>
          </p:cNvPr>
          <p:cNvSpPr txBox="1"/>
          <p:nvPr/>
        </p:nvSpPr>
        <p:spPr>
          <a:xfrm>
            <a:off x="5255646" y="1715004"/>
            <a:ext cx="4381237" cy="557169"/>
          </a:xfrm>
          <a:prstGeom prst="rect">
            <a:avLst/>
          </a:prstGeom>
          <a:noFill/>
        </p:spPr>
        <p:txBody>
          <a:bodyPr wrap="square">
            <a:spAutoFit/>
          </a:bodyPr>
          <a:lstStyle/>
          <a:p>
            <a:pPr defTabSz="882853">
              <a:defRPr/>
            </a:pPr>
            <a:r>
              <a:rPr lang="ja-JP" altLang="en-US" sz="1014" b="1">
                <a:solidFill>
                  <a:srgbClr val="000000"/>
                </a:solidFill>
                <a:latin typeface="メイリオ" panose="020B0604030504040204" pitchFamily="50" charset="-128"/>
                <a:ea typeface="メイリオ" panose="020B0604030504040204" pitchFamily="50" charset="-128"/>
              </a:rPr>
              <a:t>・医療</a:t>
            </a:r>
            <a:r>
              <a:rPr lang="en-US" altLang="ja-JP" sz="1014" b="1">
                <a:solidFill>
                  <a:srgbClr val="000000"/>
                </a:solidFill>
                <a:latin typeface="メイリオ" panose="020B0604030504040204" pitchFamily="50" charset="-128"/>
                <a:ea typeface="メイリオ" panose="020B0604030504040204" pitchFamily="50" charset="-128"/>
              </a:rPr>
              <a:t>DX</a:t>
            </a:r>
            <a:r>
              <a:rPr lang="ja-JP" altLang="en-US" sz="1014" b="1">
                <a:solidFill>
                  <a:srgbClr val="000000"/>
                </a:solidFill>
                <a:latin typeface="メイリオ" panose="020B0604030504040204" pitchFamily="50" charset="-128"/>
                <a:ea typeface="メイリオ" panose="020B0604030504040204" pitchFamily="50" charset="-128"/>
              </a:rPr>
              <a:t>推進の体制に関する事項等について、見やすい場所、　</a:t>
            </a:r>
            <a:endParaRPr lang="en-US" altLang="ja-JP" sz="1014" b="1">
              <a:solidFill>
                <a:srgbClr val="000000"/>
              </a:solidFill>
              <a:latin typeface="メイリオ" panose="020B0604030504040204" pitchFamily="50" charset="-128"/>
              <a:ea typeface="メイリオ" panose="020B0604030504040204" pitchFamily="50" charset="-128"/>
            </a:endParaRPr>
          </a:p>
          <a:p>
            <a:pPr defTabSz="882853">
              <a:defRPr/>
            </a:pPr>
            <a:r>
              <a:rPr lang="ja-JP" altLang="en-US" sz="1014" b="1">
                <a:solidFill>
                  <a:srgbClr val="000000"/>
                </a:solidFill>
                <a:latin typeface="メイリオ" panose="020B0604030504040204" pitchFamily="50" charset="-128"/>
                <a:ea typeface="メイリオ" panose="020B0604030504040204" pitchFamily="50" charset="-128"/>
              </a:rPr>
              <a:t>　ウェブサイト等に掲示していること。</a:t>
            </a:r>
            <a:endParaRPr lang="en-US" altLang="ja-JP" sz="1014" b="1">
              <a:solidFill>
                <a:srgbClr val="000000"/>
              </a:solidFill>
              <a:latin typeface="メイリオ" panose="020B0604030504040204" pitchFamily="50" charset="-128"/>
              <a:ea typeface="メイリオ" panose="020B0604030504040204" pitchFamily="50" charset="-128"/>
            </a:endParaRPr>
          </a:p>
          <a:p>
            <a:pPr defTabSz="882853">
              <a:defRPr/>
            </a:pPr>
            <a:r>
              <a:rPr kumimoji="1" lang="ja-JP" altLang="en-US" sz="1014" b="1">
                <a:solidFill>
                  <a:prstClr val="black"/>
                </a:solidFill>
                <a:latin typeface="メイリオ" panose="020B0604030504040204" pitchFamily="50" charset="-128"/>
                <a:ea typeface="メイリオ" panose="020B0604030504040204" pitchFamily="50" charset="-128"/>
              </a:rPr>
              <a:t>・一定程度以上のマイナ保険証の利用実績（</a:t>
            </a:r>
            <a:r>
              <a:rPr kumimoji="1" lang="en-US" altLang="ja-JP" sz="1014" b="1">
                <a:solidFill>
                  <a:prstClr val="black"/>
                </a:solidFill>
                <a:latin typeface="メイリオ" panose="020B0604030504040204" pitchFamily="50" charset="-128"/>
                <a:ea typeface="メイリオ" panose="020B0604030504040204" pitchFamily="50" charset="-128"/>
              </a:rPr>
              <a:t>R6.10</a:t>
            </a:r>
            <a:r>
              <a:rPr kumimoji="1" lang="ja-JP" altLang="en-US" sz="1014" b="1">
                <a:solidFill>
                  <a:prstClr val="black"/>
                </a:solidFill>
                <a:latin typeface="メイリオ" panose="020B0604030504040204" pitchFamily="50" charset="-128"/>
                <a:ea typeface="メイリオ" panose="020B0604030504040204" pitchFamily="50" charset="-128"/>
              </a:rPr>
              <a:t>～）　等</a:t>
            </a:r>
            <a:endParaRPr kumimoji="1" lang="en-US" altLang="ja-JP" sz="1014" b="1">
              <a:solidFill>
                <a:prstClr val="black"/>
              </a:solidFill>
              <a:latin typeface="メイリオ" panose="020B0604030504040204" pitchFamily="50" charset="-128"/>
              <a:ea typeface="メイリオ" panose="020B0604030504040204" pitchFamily="50" charset="-128"/>
            </a:endParaRPr>
          </a:p>
        </p:txBody>
      </p:sp>
      <p:sp>
        <p:nvSpPr>
          <p:cNvPr id="3" name="スライド番号プレースホルダー 1">
            <a:extLst>
              <a:ext uri="{FF2B5EF4-FFF2-40B4-BE49-F238E27FC236}">
                <a16:creationId xmlns:a16="http://schemas.microsoft.com/office/drawing/2014/main" id="{9B40E98C-56B4-ECB1-5F4E-5E797F07B277}"/>
              </a:ext>
            </a:extLst>
          </p:cNvPr>
          <p:cNvSpPr txBox="1">
            <a:spLocks/>
          </p:cNvSpPr>
          <p:nvPr/>
        </p:nvSpPr>
        <p:spPr>
          <a:xfrm>
            <a:off x="9304374" y="6380660"/>
            <a:ext cx="597287" cy="359025"/>
          </a:xfrm>
          <a:prstGeom prst="rect">
            <a:avLst/>
          </a:prstGeom>
        </p:spPr>
        <p:txBody>
          <a:bodyPr vert="horz" lIns="69516" tIns="34758" rIns="69516" bIns="34758" rtlCol="0" anchor="b" anchorCtr="0"/>
          <a:lstStyle>
            <a:defPPr>
              <a:defRPr lang="en-US"/>
            </a:defPPr>
            <a:lvl1pPr marL="0" algn="r" defTabSz="457200" rtl="0" eaLnBrk="1" latinLnBrk="0" hangingPunct="1">
              <a:defRPr sz="1800" b="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882853">
              <a:defRPr/>
            </a:pPr>
            <a:fld id="{9E2A29CB-BA86-48A6-80E1-CB8750A963B5}" type="slidenum">
              <a:rPr kumimoji="1" lang="ja-JP" altLang="en-US" sz="1545" b="1">
                <a:solidFill>
                  <a:srgbClr val="FFFFFF">
                    <a:lumMod val="65000"/>
                  </a:srgbClr>
                </a:solidFill>
                <a:latin typeface="メイリオ"/>
                <a:ea typeface="メイリオ"/>
              </a:rPr>
              <a:pPr defTabSz="882853">
                <a:defRPr/>
              </a:pPr>
              <a:t>11</a:t>
            </a:fld>
            <a:endParaRPr kumimoji="1" lang="ja-JP" altLang="en-US" sz="1545" b="1" dirty="0">
              <a:solidFill>
                <a:srgbClr val="FFFFFF">
                  <a:lumMod val="65000"/>
                </a:srgbClr>
              </a:solidFill>
              <a:latin typeface="メイリオ"/>
              <a:ea typeface="メイリオ"/>
            </a:endParaRPr>
          </a:p>
        </p:txBody>
      </p:sp>
    </p:spTree>
    <p:extLst>
      <p:ext uri="{BB962C8B-B14F-4D97-AF65-F5344CB8AC3E}">
        <p14:creationId xmlns:p14="http://schemas.microsoft.com/office/powerpoint/2010/main" val="415443536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B5D2AAF-5DB3-2598-CE11-3C6DF02BB255}"/>
              </a:ext>
            </a:extLst>
          </p:cNvPr>
          <p:cNvSpPr>
            <a:spLocks noGrp="1"/>
          </p:cNvSpPr>
          <p:nvPr>
            <p:ph type="title"/>
          </p:nvPr>
        </p:nvSpPr>
        <p:spPr>
          <a:xfrm>
            <a:off x="-164939" y="5814"/>
            <a:ext cx="10350230" cy="827999"/>
          </a:xfrm>
        </p:spPr>
        <p:txBody>
          <a:bodyPr/>
          <a:lstStyle/>
          <a:p>
            <a:r>
              <a:rPr lang="ja-JP" altLang="en-US">
                <a:latin typeface="BIZ UDPゴシック" panose="020B0400000000000000" pitchFamily="50" charset="-128"/>
                <a:ea typeface="BIZ UDPゴシック" panose="020B0400000000000000" pitchFamily="50" charset="-128"/>
              </a:rPr>
              <a:t>２</a:t>
            </a:r>
            <a:r>
              <a:rPr kumimoji="1" lang="en-US" altLang="ja-JP">
                <a:latin typeface="BIZ UDPゴシック" panose="020B0400000000000000" pitchFamily="50" charset="-128"/>
                <a:ea typeface="BIZ UDPゴシック" panose="020B0400000000000000" pitchFamily="50" charset="-128"/>
              </a:rPr>
              <a:t>-</a:t>
            </a:r>
            <a:r>
              <a:rPr kumimoji="1" lang="ja-JP" altLang="en-US">
                <a:latin typeface="BIZ UDPゴシック" panose="020B0400000000000000" pitchFamily="50" charset="-128"/>
                <a:ea typeface="BIZ UDPゴシック" panose="020B0400000000000000" pitchFamily="50" charset="-128"/>
              </a:rPr>
              <a:t>１</a:t>
            </a:r>
            <a:r>
              <a:rPr kumimoji="1" lang="en-US" altLang="ja-JP">
                <a:latin typeface="BIZ UDPゴシック" panose="020B0400000000000000" pitchFamily="50" charset="-128"/>
                <a:ea typeface="BIZ UDPゴシック" panose="020B0400000000000000" pitchFamily="50" charset="-128"/>
              </a:rPr>
              <a:t>.</a:t>
            </a:r>
            <a:r>
              <a:rPr kumimoji="1" lang="ja-JP" altLang="en-US">
                <a:latin typeface="BIZ UDPゴシック" panose="020B0400000000000000" pitchFamily="50" charset="-128"/>
                <a:ea typeface="BIZ UDPゴシック" panose="020B0400000000000000" pitchFamily="50" charset="-128"/>
              </a:rPr>
              <a:t>令和６年度診療報酬改定における</a:t>
            </a:r>
            <a:r>
              <a:rPr kumimoji="1" lang="ja-JP" altLang="en-US" sz="1800" i="0" u="none" strike="noStrike" kern="1200" cap="none" spc="0" normalizeH="0" baseline="0" noProof="0">
                <a:ln>
                  <a:noFill/>
                </a:ln>
                <a:solidFill>
                  <a:schemeClr val="bg1"/>
                </a:solidFill>
                <a:effectLst/>
                <a:uLnTx/>
                <a:uFillTx/>
                <a:latin typeface="BIZ UDPゴシック" panose="020B0400000000000000" pitchFamily="50" charset="-128"/>
                <a:ea typeface="BIZ UDPゴシック" panose="020B0400000000000000" pitchFamily="50" charset="-128"/>
              </a:rPr>
              <a:t>マイナ保険証利用等に関する診療報酬上の評価</a:t>
            </a:r>
            <a:br>
              <a:rPr kumimoji="1" lang="en-US" altLang="ja-JP" sz="1800" i="0" u="none" strike="noStrike" kern="1200" cap="none" spc="0" normalizeH="0" baseline="0" noProof="0">
                <a:ln>
                  <a:noFill/>
                </a:ln>
                <a:solidFill>
                  <a:schemeClr val="bg1"/>
                </a:solidFill>
                <a:effectLst/>
                <a:uLnTx/>
                <a:uFillTx/>
                <a:latin typeface="BIZ UDPゴシック" panose="020B0400000000000000" pitchFamily="50" charset="-128"/>
                <a:ea typeface="BIZ UDPゴシック" panose="020B0400000000000000" pitchFamily="50" charset="-128"/>
              </a:rPr>
            </a:br>
            <a:r>
              <a:rPr kumimoji="1" lang="ja-JP" altLang="en-US" sz="1800" i="0" u="none" strike="noStrike" kern="1200" cap="none" spc="0" normalizeH="0" baseline="0" noProof="0">
                <a:ln>
                  <a:noFill/>
                </a:ln>
                <a:solidFill>
                  <a:schemeClr val="bg1"/>
                </a:solidFill>
                <a:effectLst/>
                <a:uLnTx/>
                <a:uFillTx/>
                <a:latin typeface="BIZ UDPゴシック" panose="020B0400000000000000" pitchFamily="50" charset="-128"/>
                <a:ea typeface="BIZ UDPゴシック" panose="020B0400000000000000" pitchFamily="50" charset="-128"/>
              </a:rPr>
              <a:t>（イメージ）</a:t>
            </a:r>
            <a:endParaRPr kumimoji="1" lang="ja-JP" altLang="en-US">
              <a:solidFill>
                <a:schemeClr val="bg1"/>
              </a:solidFill>
              <a:latin typeface="BIZ UDPゴシック" panose="020B0400000000000000" pitchFamily="50" charset="-128"/>
              <a:ea typeface="BIZ UDPゴシック" panose="020B0400000000000000" pitchFamily="50" charset="-128"/>
            </a:endParaRPr>
          </a:p>
        </p:txBody>
      </p:sp>
      <p:cxnSp>
        <p:nvCxnSpPr>
          <p:cNvPr id="7" name="直線コネクタ 6">
            <a:extLst>
              <a:ext uri="{FF2B5EF4-FFF2-40B4-BE49-F238E27FC236}">
                <a16:creationId xmlns:a16="http://schemas.microsoft.com/office/drawing/2014/main" id="{906C3BD7-B41D-5B5D-A6F3-4D1967D11947}"/>
              </a:ext>
            </a:extLst>
          </p:cNvPr>
          <p:cNvCxnSpPr>
            <a:cxnSpLocks/>
          </p:cNvCxnSpPr>
          <p:nvPr/>
        </p:nvCxnSpPr>
        <p:spPr>
          <a:xfrm flipH="1">
            <a:off x="6856960" y="1789358"/>
            <a:ext cx="24135" cy="5724000"/>
          </a:xfrm>
          <a:prstGeom prst="line">
            <a:avLst/>
          </a:prstGeom>
          <a:ln w="38100">
            <a:solidFill>
              <a:schemeClr val="accent3">
                <a:lumMod val="40000"/>
                <a:lumOff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 name="矢印: 右 7">
            <a:extLst>
              <a:ext uri="{FF2B5EF4-FFF2-40B4-BE49-F238E27FC236}">
                <a16:creationId xmlns:a16="http://schemas.microsoft.com/office/drawing/2014/main" id="{22601F52-0229-0452-AC80-39EE0F7ECC5F}"/>
              </a:ext>
            </a:extLst>
          </p:cNvPr>
          <p:cNvSpPr/>
          <p:nvPr/>
        </p:nvSpPr>
        <p:spPr>
          <a:xfrm>
            <a:off x="6871917" y="1597289"/>
            <a:ext cx="2831300" cy="237369"/>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9" name="矢印: 右 8">
            <a:extLst>
              <a:ext uri="{FF2B5EF4-FFF2-40B4-BE49-F238E27FC236}">
                <a16:creationId xmlns:a16="http://schemas.microsoft.com/office/drawing/2014/main" id="{5B2A113A-8E1E-3C77-92F6-A82CDF23BA19}"/>
              </a:ext>
            </a:extLst>
          </p:cNvPr>
          <p:cNvSpPr/>
          <p:nvPr/>
        </p:nvSpPr>
        <p:spPr>
          <a:xfrm>
            <a:off x="3958161" y="1597289"/>
            <a:ext cx="2874664" cy="237370"/>
          </a:xfrm>
          <a:prstGeom prs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10" name="矢印: 右 9">
            <a:extLst>
              <a:ext uri="{FF2B5EF4-FFF2-40B4-BE49-F238E27FC236}">
                <a16:creationId xmlns:a16="http://schemas.microsoft.com/office/drawing/2014/main" id="{E484160A-FC93-DDA7-FEEE-772C63B6A029}"/>
              </a:ext>
            </a:extLst>
          </p:cNvPr>
          <p:cNvSpPr/>
          <p:nvPr/>
        </p:nvSpPr>
        <p:spPr>
          <a:xfrm>
            <a:off x="188861" y="1588299"/>
            <a:ext cx="3636000" cy="246359"/>
          </a:xfrm>
          <a:prstGeom prst="rightArrow">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14" name="スライド番号プレースホルダー 1">
            <a:extLst>
              <a:ext uri="{FF2B5EF4-FFF2-40B4-BE49-F238E27FC236}">
                <a16:creationId xmlns:a16="http://schemas.microsoft.com/office/drawing/2014/main" id="{D705D9F5-837C-A245-98F4-785617AF7DBA}"/>
              </a:ext>
            </a:extLst>
          </p:cNvPr>
          <p:cNvSpPr txBox="1">
            <a:spLocks/>
          </p:cNvSpPr>
          <p:nvPr/>
        </p:nvSpPr>
        <p:spPr>
          <a:xfrm>
            <a:off x="9382071" y="7377171"/>
            <a:ext cx="630513" cy="278421"/>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108" b="0" i="0" u="none" strike="noStrike" kern="1200" cap="none" spc="0" normalizeH="0" baseline="0" noProof="0" smtClean="0">
                <a:ln>
                  <a:noFill/>
                </a:ln>
                <a:solidFill>
                  <a:srgbClr val="000000"/>
                </a:solidFill>
                <a:effectLst/>
                <a:uLnTx/>
                <a:uFillTx/>
                <a:latin typeface="Arial" panose="020B0604020202020204" pitchFamily="34" charset="0"/>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1" lang="en-US" sz="1108" b="0" i="0" u="none" strike="noStrike" kern="1200" cap="none" spc="0" normalizeH="0" baseline="0" noProof="0">
              <a:ln>
                <a:noFill/>
              </a:ln>
              <a:solidFill>
                <a:srgbClr val="000000"/>
              </a:solidFill>
              <a:effectLst/>
              <a:uLnTx/>
              <a:uFillTx/>
              <a:latin typeface="Arial" panose="020B0604020202020204" pitchFamily="34" charset="0"/>
              <a:ea typeface="メイリオ"/>
              <a:cs typeface="Arial" panose="020B0604020202020204" pitchFamily="34" charset="0"/>
            </a:endParaRPr>
          </a:p>
        </p:txBody>
      </p:sp>
      <p:grpSp>
        <p:nvGrpSpPr>
          <p:cNvPr id="15" name="グループ化 14">
            <a:extLst>
              <a:ext uri="{FF2B5EF4-FFF2-40B4-BE49-F238E27FC236}">
                <a16:creationId xmlns:a16="http://schemas.microsoft.com/office/drawing/2014/main" id="{60AD718C-8815-2C98-2CCC-9F7F2828CB40}"/>
              </a:ext>
            </a:extLst>
          </p:cNvPr>
          <p:cNvGrpSpPr/>
          <p:nvPr/>
        </p:nvGrpSpPr>
        <p:grpSpPr>
          <a:xfrm>
            <a:off x="-164938" y="1277032"/>
            <a:ext cx="10070029" cy="5569863"/>
            <a:chOff x="-152954" y="180867"/>
            <a:chExt cx="9775373" cy="2735977"/>
          </a:xfrm>
        </p:grpSpPr>
        <p:sp>
          <p:nvSpPr>
            <p:cNvPr id="16" name="テキスト ボックス 15">
              <a:extLst>
                <a:ext uri="{FF2B5EF4-FFF2-40B4-BE49-F238E27FC236}">
                  <a16:creationId xmlns:a16="http://schemas.microsoft.com/office/drawing/2014/main" id="{BFA1A50B-21F5-3608-A6BD-9AE2E36569E2}"/>
                </a:ext>
              </a:extLst>
            </p:cNvPr>
            <p:cNvSpPr txBox="1"/>
            <p:nvPr/>
          </p:nvSpPr>
          <p:spPr>
            <a:xfrm>
              <a:off x="3720102" y="575297"/>
              <a:ext cx="3098125" cy="583880"/>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0" tIns="0" rIns="0" bIns="0" rtlCol="0">
              <a:spAutoFit/>
            </a:bodyPr>
            <a:lstStyle/>
            <a:p>
              <a:pPr marL="0" marR="0" lvl="0" indent="0" algn="l" defTabSz="457200" rtl="0" eaLnBrk="1" fontAlgn="auto" latinLnBrk="0" hangingPunct="1">
                <a:lnSpc>
                  <a:spcPts val="1600"/>
                </a:lnSpc>
                <a:spcBef>
                  <a:spcPts val="600"/>
                </a:spcBef>
                <a:spcAft>
                  <a:spcPts val="0"/>
                </a:spcAft>
                <a:buClrTx/>
                <a:buSzTx/>
                <a:buFontTx/>
                <a:buNone/>
                <a:tabLst/>
                <a:defRPr/>
              </a:pPr>
              <a:r>
                <a:rPr kumimoji="0" lang="ja-JP" altLang="en-US" sz="16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endParaRPr kumimoji="0" lang="en-US" altLang="ja-JP" sz="16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600"/>
                </a:lnSpc>
                <a:spcBef>
                  <a:spcPts val="600"/>
                </a:spcBef>
                <a:spcAft>
                  <a:spcPts val="0"/>
                </a:spcAft>
                <a:buClrTx/>
                <a:buSzTx/>
                <a:buFontTx/>
                <a:buNone/>
                <a:tabLst/>
                <a:defRPr/>
              </a:pPr>
              <a:r>
                <a:rPr kumimoji="0" lang="ja-JP" altLang="en-US" sz="14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同じ点数で</a:t>
              </a:r>
              <a:r>
                <a:rPr kumimoji="0" lang="ja-JP" altLang="en-US" sz="12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継続</a:t>
              </a:r>
              <a:endParaRPr kumimoji="0" lang="en-US" altLang="ja-JP" sz="1200" b="0" i="0" u="none" strike="noStrike" kern="1200" cap="none" spc="0" normalizeH="0" baseline="0" noProof="0">
                <a:ln>
                  <a:noFill/>
                </a:ln>
                <a:solidFill>
                  <a:srgbClr val="000000"/>
                </a:solidFill>
                <a:effectLst/>
                <a:highlight>
                  <a:srgbClr val="FFFF00"/>
                </a:highligh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600"/>
                </a:lnSpc>
                <a:spcBef>
                  <a:spcPts val="600"/>
                </a:spcBef>
                <a:spcAft>
                  <a:spcPts val="0"/>
                </a:spcAft>
                <a:buClrTx/>
                <a:buSzTx/>
                <a:buFontTx/>
                <a:buNone/>
                <a:tabLst/>
                <a:defRPr/>
              </a:pPr>
              <a:r>
                <a:rPr kumimoji="0" lang="ja-JP" altLang="en-US" sz="11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＜調剤＞　　　　　　　　　</a:t>
              </a:r>
              <a:endParaRPr kumimoji="0" lang="en-US" altLang="ja-JP" sz="11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600"/>
                </a:lnSpc>
                <a:spcBef>
                  <a:spcPts val="0"/>
                </a:spcBef>
                <a:spcAft>
                  <a:spcPts val="0"/>
                </a:spcAft>
                <a:buClrTx/>
                <a:buSzTx/>
                <a:buFontTx/>
                <a:buNone/>
                <a:tabLst/>
                <a:defRPr/>
              </a:pPr>
              <a:r>
                <a:rPr kumimoji="0" lang="ja-JP" altLang="en-US"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rPr>
                <a:t>　・マイナ保険証 利用なし ３点（６月に１回）</a:t>
              </a:r>
              <a:endParaRPr kumimoji="0" lang="en-US" altLang="ja-JP"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600"/>
                </a:lnSpc>
                <a:spcBef>
                  <a:spcPts val="0"/>
                </a:spcBef>
                <a:spcAft>
                  <a:spcPts val="0"/>
                </a:spcAft>
                <a:buClrTx/>
                <a:buSzTx/>
                <a:buFontTx/>
                <a:buNone/>
                <a:tabLst/>
                <a:defRPr/>
              </a:pPr>
              <a:r>
                <a:rPr kumimoji="0" lang="ja-JP" altLang="en-US"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rPr>
                <a:t>　・マイナ保険証 利用あり １点（６月に１回）</a:t>
              </a:r>
              <a:endParaRPr kumimoji="1" lang="en-US" altLang="ja-JP"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p:txBody>
        </p:sp>
        <p:sp>
          <p:nvSpPr>
            <p:cNvPr id="17" name="テキスト ボックス 16">
              <a:extLst>
                <a:ext uri="{FF2B5EF4-FFF2-40B4-BE49-F238E27FC236}">
                  <a16:creationId xmlns:a16="http://schemas.microsoft.com/office/drawing/2014/main" id="{81C6504D-D743-5947-28D1-EE7F57F98BB4}"/>
                </a:ext>
              </a:extLst>
            </p:cNvPr>
            <p:cNvSpPr txBox="1"/>
            <p:nvPr/>
          </p:nvSpPr>
          <p:spPr>
            <a:xfrm>
              <a:off x="3342096" y="180867"/>
              <a:ext cx="2429639" cy="338554"/>
            </a:xfrm>
            <a:prstGeom prst="rect">
              <a:avLst/>
            </a:prstGeom>
            <a:noFill/>
          </p:spPr>
          <p:txBody>
            <a:bodyPr wrap="square" rtlCol="0">
              <a:spAutoFit/>
            </a:bodyPr>
            <a:lstStyle/>
            <a:p>
              <a:pPr marL="182563" marR="0" lvl="0" indent="-182563" algn="ctr" defTabSz="457200" rtl="0" eaLnBrk="1" fontAlgn="auto" latinLnBrk="0" hangingPunct="1">
                <a:lnSpc>
                  <a:spcPct val="100000"/>
                </a:lnSpc>
                <a:spcBef>
                  <a:spcPts val="0"/>
                </a:spcBef>
                <a:spcAft>
                  <a:spcPts val="600"/>
                </a:spcAft>
                <a:buClr>
                  <a:srgbClr val="103185"/>
                </a:buClr>
                <a:buSzTx/>
                <a:buFontTx/>
                <a:buNone/>
                <a:tabLst/>
                <a:defRPr/>
              </a:pPr>
              <a:r>
                <a:rPr kumimoji="1" lang="en-US" altLang="ja-JP"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ja-JP" altLang="en-US"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見直しイメージ</a:t>
              </a:r>
              <a:r>
                <a:rPr kumimoji="1" lang="en-US" altLang="ja-JP"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endParaRPr kumimoji="1" lang="ja-JP" altLang="en-US"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p:txBody>
        </p:sp>
        <p:sp>
          <p:nvSpPr>
            <p:cNvPr id="18" name="テキスト ボックス 17">
              <a:extLst>
                <a:ext uri="{FF2B5EF4-FFF2-40B4-BE49-F238E27FC236}">
                  <a16:creationId xmlns:a16="http://schemas.microsoft.com/office/drawing/2014/main" id="{B3E90290-DC4C-B4F7-5C03-1FB38D3D142D}"/>
                </a:ext>
              </a:extLst>
            </p:cNvPr>
            <p:cNvSpPr txBox="1"/>
            <p:nvPr/>
          </p:nvSpPr>
          <p:spPr>
            <a:xfrm>
              <a:off x="172396" y="496536"/>
              <a:ext cx="3519205" cy="763475"/>
            </a:xfrm>
            <a:prstGeom prst="rect">
              <a:avLst/>
            </a:prstGeom>
            <a:ln>
              <a:solidFill>
                <a:schemeClr val="tx2">
                  <a:lumMod val="60000"/>
                  <a:lumOff val="40000"/>
                </a:schemeClr>
              </a:solidFill>
            </a:ln>
          </p:spPr>
          <p:style>
            <a:lnRef idx="2">
              <a:schemeClr val="accent2"/>
            </a:lnRef>
            <a:fillRef idx="1">
              <a:schemeClr val="lt1"/>
            </a:fillRef>
            <a:effectRef idx="0">
              <a:schemeClr val="accent2"/>
            </a:effectRef>
            <a:fontRef idx="minor">
              <a:schemeClr val="dk1"/>
            </a:fontRef>
          </p:style>
          <p:txBody>
            <a:bodyPr wrap="square" rtlCol="0">
              <a:noAutofit/>
            </a:bodyPr>
            <a:lstStyle/>
            <a:p>
              <a:pPr marL="0" marR="0" lvl="0" indent="0" algn="l" defTabSz="457200" rtl="0" eaLnBrk="1" fontAlgn="auto" latinLnBrk="0" hangingPunct="1">
                <a:lnSpc>
                  <a:spcPts val="16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14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600"/>
                </a:lnSpc>
                <a:spcBef>
                  <a:spcPts val="0"/>
                </a:spcBef>
                <a:spcAft>
                  <a:spcPts val="0"/>
                </a:spcAft>
                <a:buClrTx/>
                <a:buSzTx/>
                <a:buFontTx/>
                <a:buNone/>
                <a:tabLst/>
                <a:defRPr/>
              </a:pPr>
              <a:r>
                <a:rPr kumimoji="0" lang="ja-JP" altLang="en-US"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rPr>
                <a:t>マイナンバーカードや問診票を利用し、</a:t>
              </a:r>
              <a:endParaRPr kumimoji="0" lang="en-US" altLang="ja-JP"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600"/>
                </a:lnSpc>
                <a:spcBef>
                  <a:spcPts val="600"/>
                </a:spcBef>
                <a:spcAft>
                  <a:spcPts val="0"/>
                </a:spcAft>
                <a:buClrTx/>
                <a:buSzTx/>
                <a:buFontTx/>
                <a:buNone/>
                <a:tabLst/>
                <a:defRPr/>
              </a:pPr>
              <a:r>
                <a:rPr kumimoji="0" lang="ja-JP" altLang="en-US"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rPr>
                <a:t>「診療情報取得・活用体制の充実」を評価</a:t>
              </a:r>
              <a:endParaRPr kumimoji="0" lang="en-US" altLang="ja-JP"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600"/>
                </a:lnSpc>
                <a:spcBef>
                  <a:spcPts val="600"/>
                </a:spcBef>
                <a:spcAft>
                  <a:spcPts val="0"/>
                </a:spcAft>
                <a:buClrTx/>
                <a:buSzTx/>
                <a:buFontTx/>
                <a:buNone/>
                <a:tabLst/>
                <a:defRPr/>
              </a:pPr>
              <a:r>
                <a:rPr kumimoji="0" lang="ja-JP" altLang="en-US"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rPr>
                <a:t>＜調剤＞</a:t>
              </a:r>
              <a:endParaRPr kumimoji="0" lang="en-US" altLang="ja-JP"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600"/>
                </a:lnSpc>
                <a:spcBef>
                  <a:spcPts val="0"/>
                </a:spcBef>
                <a:spcAft>
                  <a:spcPts val="0"/>
                </a:spcAft>
                <a:buClrTx/>
                <a:buSzTx/>
                <a:buFontTx/>
                <a:buNone/>
                <a:tabLst/>
                <a:defRPr/>
              </a:pPr>
              <a:r>
                <a:rPr kumimoji="0" lang="ja-JP" altLang="en-US"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rPr>
                <a:t>・マイナ保険証　利用なし　３点（６月に１回） </a:t>
              </a:r>
              <a:endParaRPr kumimoji="0" lang="en-US" altLang="ja-JP"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600"/>
                </a:lnSpc>
                <a:spcBef>
                  <a:spcPts val="0"/>
                </a:spcBef>
                <a:spcAft>
                  <a:spcPts val="0"/>
                </a:spcAft>
                <a:buClrTx/>
                <a:buSzTx/>
                <a:buFontTx/>
                <a:buNone/>
                <a:tabLst/>
                <a:defRPr/>
              </a:pPr>
              <a:r>
                <a:rPr kumimoji="0" lang="ja-JP" altLang="en-US"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rPr>
                <a:t>・マイナ保険証　利用あり　１点（６月に１回）</a:t>
              </a:r>
              <a:endParaRPr kumimoji="1" lang="en-US" altLang="ja-JP" sz="1100" b="0" i="0" u="none" strike="noStrike" kern="1200" cap="none" spc="0" normalizeH="0" baseline="0" noProof="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p:txBody>
        </p:sp>
        <p:sp>
          <p:nvSpPr>
            <p:cNvPr id="19" name="テキスト ボックス 18">
              <a:extLst>
                <a:ext uri="{FF2B5EF4-FFF2-40B4-BE49-F238E27FC236}">
                  <a16:creationId xmlns:a16="http://schemas.microsoft.com/office/drawing/2014/main" id="{8D59A61A-F07D-6A8B-762D-BDAF8C5E3ED5}"/>
                </a:ext>
              </a:extLst>
            </p:cNvPr>
            <p:cNvSpPr txBox="1"/>
            <p:nvPr/>
          </p:nvSpPr>
          <p:spPr>
            <a:xfrm>
              <a:off x="3796868" y="1566832"/>
              <a:ext cx="5825551" cy="1350012"/>
            </a:xfrm>
            <a:prstGeom prst="rect">
              <a:avLst/>
            </a:prstGeom>
            <a:solidFill>
              <a:schemeClr val="accent3">
                <a:lumMod val="20000"/>
                <a:lumOff val="80000"/>
              </a:schemeClr>
            </a:solidFill>
            <a:ln>
              <a:solidFill>
                <a:schemeClr val="accent3">
                  <a:lumMod val="75000"/>
                </a:schemeClr>
              </a:solidFill>
            </a:ln>
          </p:spPr>
          <p:style>
            <a:lnRef idx="2">
              <a:schemeClr val="accent1"/>
            </a:lnRef>
            <a:fillRef idx="1">
              <a:schemeClr val="lt1"/>
            </a:fillRef>
            <a:effectRef idx="0">
              <a:schemeClr val="accent1"/>
            </a:effectRef>
            <a:fontRef idx="minor">
              <a:schemeClr val="dk1"/>
            </a:fontRef>
          </p:style>
          <p:txBody>
            <a:bodyPr wrap="square" rtlCol="0">
              <a:noAutofit/>
            </a:bodyPr>
            <a:lstStyle/>
            <a:p>
              <a:pPr marL="182563" marR="0" lvl="0" indent="-182563" algn="ctr" defTabSz="457200" rtl="0" eaLnBrk="1" fontAlgn="auto" latinLnBrk="0" hangingPunct="1">
                <a:lnSpc>
                  <a:spcPts val="1600"/>
                </a:lnSpc>
                <a:spcBef>
                  <a:spcPts val="600"/>
                </a:spcBef>
                <a:spcAft>
                  <a:spcPts val="0"/>
                </a:spcAft>
                <a:buClrTx/>
                <a:buSzTx/>
                <a:buFontTx/>
                <a:buNone/>
                <a:tabLst/>
                <a:defRPr/>
              </a:pPr>
              <a:r>
                <a:rPr kumimoji="0" lang="en-US" altLang="ja-JP"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a:t>
              </a:r>
              <a:r>
                <a:rPr kumimoji="0" lang="ja-JP" altLang="en-US"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医療</a:t>
              </a:r>
              <a:r>
                <a:rPr kumimoji="0" lang="en-US" altLang="ja-JP"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DX</a:t>
              </a:r>
              <a:r>
                <a:rPr kumimoji="0" lang="ja-JP" altLang="en-US"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推進体制整備加算</a:t>
              </a:r>
              <a:r>
                <a:rPr kumimoji="0" lang="en-US" altLang="ja-JP"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a:t>
              </a:r>
            </a:p>
            <a:p>
              <a:pPr marL="182563" marR="0" lvl="0" indent="-182563" algn="l" defTabSz="457200" rtl="0" eaLnBrk="1" fontAlgn="auto" latinLnBrk="0" hangingPunct="1">
                <a:lnSpc>
                  <a:spcPts val="1600"/>
                </a:lnSpc>
                <a:spcBef>
                  <a:spcPts val="60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マイナ保険証、電子処方箋などの</a:t>
              </a:r>
              <a:r>
                <a:rPr kumimoji="0" lang="ja-JP" altLang="en-US" sz="1600" b="1"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a:t>
              </a:r>
              <a:r>
                <a:rPr kumimoji="0" lang="ja-JP" altLang="en-US" sz="1600" b="1" i="0" u="sng"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医療</a:t>
              </a:r>
              <a:r>
                <a:rPr kumimoji="0" lang="en-US" altLang="ja-JP" sz="1600" b="1" i="0" u="sng"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DX</a:t>
              </a:r>
              <a:r>
                <a:rPr kumimoji="0" lang="ja-JP" altLang="en-US" sz="1600" b="1" i="0" u="sng"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推進体制」</a:t>
              </a:r>
              <a:r>
                <a:rPr kumimoji="0" lang="ja-JP" altLang="en-US"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を評価　　　　　　　　　　　　　　　</a:t>
              </a:r>
              <a:endParaRPr kumimoji="0" lang="en-US" altLang="ja-JP"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00"/>
                </a:lnSpc>
                <a:spcBef>
                  <a:spcPts val="600"/>
                </a:spcBef>
                <a:spcAft>
                  <a:spcPts val="0"/>
                </a:spcAft>
                <a:buClrTx/>
                <a:buSzTx/>
                <a:buFontTx/>
                <a:buNone/>
                <a:tabLst/>
                <a:defRPr/>
              </a:pPr>
              <a:endParaRPr kumimoji="0" lang="en-US" altLang="ja-JP"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600"/>
                </a:lnSpc>
                <a:spcBef>
                  <a:spcPts val="60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調剤　４～７点</a:t>
              </a:r>
              <a:endParaRPr kumimoji="1" lang="en-US" altLang="ja-JP"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500"/>
                </a:lnSpc>
                <a:spcBef>
                  <a:spcPts val="600"/>
                </a:spcBef>
                <a:spcAft>
                  <a:spcPts val="0"/>
                </a:spcAft>
                <a:buClrTx/>
                <a:buSzTx/>
                <a:buFontTx/>
                <a:buNone/>
                <a:tabLst/>
                <a:defRPr/>
              </a:pPr>
              <a:endParaRPr kumimoji="0" lang="en-US" altLang="ja-JP"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施設要件（例）</a:t>
              </a:r>
              <a:endParaRPr kumimoji="1" lang="en-US" altLang="ja-JP"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①マイナ保険証での取得情報を活用して調剤できる体制</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【R6.6</a:t>
              </a: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p>
            <a:p>
              <a:pPr marL="0" marR="0" lvl="0" indent="0" algn="l" defTabSz="74295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②マイナ保険証の利用勧奨の掲示</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【R6.6</a:t>
              </a: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③</a:t>
              </a:r>
              <a:r>
                <a:rPr kumimoji="1" lang="ja-JP" altLang="en-US" sz="1400" b="1" i="0" u="sng" strike="noStrike" kern="1200" cap="none" spc="0" normalizeH="0" baseline="0" noProof="0" dirty="0">
                  <a:ln>
                    <a:noFill/>
                  </a:ln>
                  <a:solidFill>
                    <a:srgbClr val="FF0000"/>
                  </a:solidFill>
                  <a:effectLst/>
                  <a:uLnTx/>
                  <a:uFillTx/>
                  <a:latin typeface="HGｺﾞｼｯｸM" panose="020B0609000000000000" pitchFamily="49" charset="-128"/>
                  <a:ea typeface="HGｺﾞｼｯｸM" panose="020B0609000000000000" pitchFamily="49" charset="-128"/>
                  <a:cs typeface="+mn-cs"/>
                </a:rPr>
                <a:t>マイナ保険証利用実績が一定程度（●％）以上</a:t>
              </a: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であること</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【R6.10</a:t>
              </a: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endPar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④電子処方箋を受け付ける体制</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【R7.4</a:t>
              </a: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⑤電子的な調剤録・薬剤服用歴の管理体制</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【R6.6</a:t>
              </a: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⑥電子カルテ情報共有サービスを活用できる体制</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【R7.10</a:t>
              </a: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endPar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742950" rtl="0" eaLnBrk="1" fontAlgn="auto" latinLnBrk="0" hangingPunct="1">
                <a:lnSpc>
                  <a:spcPts val="21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endParaRPr kumimoji="1" lang="en-US" altLang="ja-JP"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など</a:t>
              </a:r>
              <a:endParaRPr kumimoji="1" lang="en-US" altLang="ja-JP" sz="16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r" defTabSz="457200" rtl="0" eaLnBrk="1" fontAlgn="auto" latinLnBrk="0" hangingPunct="1">
                <a:lnSpc>
                  <a:spcPts val="1600"/>
                </a:lnSpc>
                <a:spcBef>
                  <a:spcPts val="600"/>
                </a:spcBef>
                <a:spcAft>
                  <a:spcPts val="0"/>
                </a:spcAft>
                <a:buClrTx/>
                <a:buSzTx/>
                <a:buFontTx/>
                <a:buNone/>
                <a:tabLst>
                  <a:tab pos="357188" algn="l"/>
                </a:tabLst>
                <a:defRPr/>
              </a:pPr>
              <a:endParaRPr kumimoji="1" lang="en-US" altLang="ja-JP" sz="14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p:txBody>
        </p:sp>
        <p:sp>
          <p:nvSpPr>
            <p:cNvPr id="20" name="テキスト ボックス 19">
              <a:extLst>
                <a:ext uri="{FF2B5EF4-FFF2-40B4-BE49-F238E27FC236}">
                  <a16:creationId xmlns:a16="http://schemas.microsoft.com/office/drawing/2014/main" id="{72B1CBA2-BE9A-A4D1-741F-3DB2FD41F3B0}"/>
                </a:ext>
              </a:extLst>
            </p:cNvPr>
            <p:cNvSpPr txBox="1"/>
            <p:nvPr/>
          </p:nvSpPr>
          <p:spPr>
            <a:xfrm>
              <a:off x="-152954" y="180867"/>
              <a:ext cx="1434327" cy="338554"/>
            </a:xfrm>
            <a:prstGeom prst="rect">
              <a:avLst/>
            </a:prstGeom>
            <a:noFill/>
          </p:spPr>
          <p:txBody>
            <a:bodyPr wrap="square" rtlCol="0">
              <a:spAutoFit/>
            </a:bodyPr>
            <a:lstStyle/>
            <a:p>
              <a:pPr marL="182563" marR="0" lvl="0" indent="-182563" algn="ctr" defTabSz="457200" rtl="0" eaLnBrk="1" fontAlgn="auto" latinLnBrk="0" hangingPunct="1">
                <a:lnSpc>
                  <a:spcPct val="100000"/>
                </a:lnSpc>
                <a:spcBef>
                  <a:spcPts val="0"/>
                </a:spcBef>
                <a:spcAft>
                  <a:spcPts val="600"/>
                </a:spcAft>
                <a:buClr>
                  <a:srgbClr val="103185"/>
                </a:buClr>
                <a:buSzTx/>
                <a:buFontTx/>
                <a:buNone/>
                <a:tabLst/>
                <a:defRPr/>
              </a:pPr>
              <a:r>
                <a:rPr kumimoji="1" lang="en-US" altLang="ja-JP"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ja-JP" altLang="en-US"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現行</a:t>
              </a:r>
              <a:r>
                <a:rPr kumimoji="1" lang="en-US" altLang="ja-JP"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endParaRPr kumimoji="1" lang="ja-JP" altLang="en-US"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p:txBody>
        </p:sp>
      </p:grpSp>
      <p:sp>
        <p:nvSpPr>
          <p:cNvPr id="21" name="テキスト ボックス 20">
            <a:extLst>
              <a:ext uri="{FF2B5EF4-FFF2-40B4-BE49-F238E27FC236}">
                <a16:creationId xmlns:a16="http://schemas.microsoft.com/office/drawing/2014/main" id="{F60AFAC0-E3CE-D9D0-16EC-CBB823A69483}"/>
              </a:ext>
            </a:extLst>
          </p:cNvPr>
          <p:cNvSpPr txBox="1"/>
          <p:nvPr/>
        </p:nvSpPr>
        <p:spPr>
          <a:xfrm>
            <a:off x="6110657" y="1550767"/>
            <a:ext cx="1477561" cy="338554"/>
          </a:xfrm>
          <a:prstGeom prst="rect">
            <a:avLst/>
          </a:prstGeom>
          <a:noFill/>
        </p:spPr>
        <p:txBody>
          <a:bodyPr wrap="square" rtlCol="0">
            <a:spAutoFit/>
          </a:bodyPr>
          <a:lstStyle/>
          <a:p>
            <a:pPr marL="182563" marR="0" lvl="0" indent="-182563" algn="ctr" defTabSz="457200" rtl="0" eaLnBrk="1" fontAlgn="auto" latinLnBrk="0" hangingPunct="1">
              <a:lnSpc>
                <a:spcPct val="100000"/>
              </a:lnSpc>
              <a:spcBef>
                <a:spcPts val="0"/>
              </a:spcBef>
              <a:spcAft>
                <a:spcPts val="600"/>
              </a:spcAft>
              <a:buClr>
                <a:srgbClr val="103185"/>
              </a:buClr>
              <a:buSzTx/>
              <a:buFontTx/>
              <a:buNone/>
              <a:tabLst/>
              <a:defRPr/>
            </a:pPr>
            <a:r>
              <a:rPr kumimoji="1" lang="ja-JP" altLang="en-US"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Ｒ６</a:t>
            </a:r>
            <a:r>
              <a:rPr kumimoji="1" lang="en-US" altLang="ja-JP"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.12</a:t>
            </a:r>
            <a:endParaRPr kumimoji="1" lang="ja-JP" altLang="en-US"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p:txBody>
      </p:sp>
      <p:cxnSp>
        <p:nvCxnSpPr>
          <p:cNvPr id="24" name="直線コネクタ 23">
            <a:extLst>
              <a:ext uri="{FF2B5EF4-FFF2-40B4-BE49-F238E27FC236}">
                <a16:creationId xmlns:a16="http://schemas.microsoft.com/office/drawing/2014/main" id="{E16C73E8-7EE8-B7D9-E6B5-03A77944F448}"/>
              </a:ext>
            </a:extLst>
          </p:cNvPr>
          <p:cNvCxnSpPr>
            <a:cxnSpLocks/>
          </p:cNvCxnSpPr>
          <p:nvPr/>
        </p:nvCxnSpPr>
        <p:spPr>
          <a:xfrm flipH="1">
            <a:off x="3880718" y="1550767"/>
            <a:ext cx="24135" cy="5724000"/>
          </a:xfrm>
          <a:prstGeom prst="line">
            <a:avLst/>
          </a:prstGeom>
          <a:ln w="38100">
            <a:solidFill>
              <a:schemeClr val="accent3">
                <a:lumMod val="40000"/>
                <a:lumOff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5" name="テキスト ボックス 24">
            <a:extLst>
              <a:ext uri="{FF2B5EF4-FFF2-40B4-BE49-F238E27FC236}">
                <a16:creationId xmlns:a16="http://schemas.microsoft.com/office/drawing/2014/main" id="{380CF980-886B-3944-B672-C6E3B8AA0EC2}"/>
              </a:ext>
            </a:extLst>
          </p:cNvPr>
          <p:cNvSpPr txBox="1"/>
          <p:nvPr/>
        </p:nvSpPr>
        <p:spPr>
          <a:xfrm>
            <a:off x="3166072" y="1538850"/>
            <a:ext cx="1477561" cy="338554"/>
          </a:xfrm>
          <a:prstGeom prst="rect">
            <a:avLst/>
          </a:prstGeom>
          <a:noFill/>
        </p:spPr>
        <p:txBody>
          <a:bodyPr wrap="square" rtlCol="0">
            <a:spAutoFit/>
          </a:bodyPr>
          <a:lstStyle/>
          <a:p>
            <a:pPr marL="182563" marR="0" lvl="0" indent="-182563" algn="ctr" defTabSz="457200" rtl="0" eaLnBrk="1" fontAlgn="auto" latinLnBrk="0" hangingPunct="1">
              <a:lnSpc>
                <a:spcPct val="100000"/>
              </a:lnSpc>
              <a:spcBef>
                <a:spcPts val="0"/>
              </a:spcBef>
              <a:spcAft>
                <a:spcPts val="600"/>
              </a:spcAft>
              <a:buClr>
                <a:srgbClr val="103185"/>
              </a:buClr>
              <a:buSzTx/>
              <a:buFontTx/>
              <a:buNone/>
              <a:tabLst/>
              <a:defRPr/>
            </a:pPr>
            <a:r>
              <a:rPr kumimoji="1" lang="ja-JP" altLang="en-US"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Ｒ６</a:t>
            </a:r>
            <a:r>
              <a:rPr kumimoji="1" lang="en-US" altLang="ja-JP"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ja-JP" altLang="en-US" sz="1600" b="1"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６</a:t>
            </a:r>
          </a:p>
        </p:txBody>
      </p:sp>
      <p:sp>
        <p:nvSpPr>
          <p:cNvPr id="26" name="矢印: 右 25">
            <a:extLst>
              <a:ext uri="{FF2B5EF4-FFF2-40B4-BE49-F238E27FC236}">
                <a16:creationId xmlns:a16="http://schemas.microsoft.com/office/drawing/2014/main" id="{516DE360-F756-0B85-DF95-A6F0FD28DC4D}"/>
              </a:ext>
            </a:extLst>
          </p:cNvPr>
          <p:cNvSpPr/>
          <p:nvPr/>
        </p:nvSpPr>
        <p:spPr>
          <a:xfrm>
            <a:off x="3903941" y="1923608"/>
            <a:ext cx="431498" cy="362904"/>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27" name="矢印: 右 26">
            <a:extLst>
              <a:ext uri="{FF2B5EF4-FFF2-40B4-BE49-F238E27FC236}">
                <a16:creationId xmlns:a16="http://schemas.microsoft.com/office/drawing/2014/main" id="{3D6920E0-2C98-CF68-8748-04610129EB54}"/>
              </a:ext>
            </a:extLst>
          </p:cNvPr>
          <p:cNvSpPr/>
          <p:nvPr/>
        </p:nvSpPr>
        <p:spPr>
          <a:xfrm>
            <a:off x="188862" y="3429000"/>
            <a:ext cx="6658922" cy="727585"/>
          </a:xfrm>
          <a:prstGeom prst="rightArrow">
            <a:avLst>
              <a:gd name="adj1" fmla="val 50000"/>
              <a:gd name="adj2" fmla="val 36045"/>
            </a:avLst>
          </a:prstGeom>
          <a:solidFill>
            <a:schemeClr val="accent4">
              <a:lumMod val="90000"/>
            </a:schemeClr>
          </a:solidFill>
          <a:ln w="38100">
            <a:solidFill>
              <a:schemeClr val="tx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ysClr val="windowText" lastClr="000000"/>
                </a:solidFill>
                <a:effectLst/>
                <a:uLnTx/>
                <a:uFillTx/>
                <a:latin typeface="Segoe UI"/>
                <a:ea typeface="メイリオ"/>
                <a:cs typeface="+mn-cs"/>
              </a:rPr>
              <a:t>利用率増加に応じた支援金</a:t>
            </a:r>
          </a:p>
        </p:txBody>
      </p:sp>
      <p:sp>
        <p:nvSpPr>
          <p:cNvPr id="3" name="テキスト ボックス 2">
            <a:extLst>
              <a:ext uri="{FF2B5EF4-FFF2-40B4-BE49-F238E27FC236}">
                <a16:creationId xmlns:a16="http://schemas.microsoft.com/office/drawing/2014/main" id="{CCF62121-90FC-2BBA-6E5D-847AD39BDB2C}"/>
              </a:ext>
            </a:extLst>
          </p:cNvPr>
          <p:cNvSpPr txBox="1"/>
          <p:nvPr/>
        </p:nvSpPr>
        <p:spPr>
          <a:xfrm>
            <a:off x="-910" y="785030"/>
            <a:ext cx="9906000" cy="469359"/>
          </a:xfrm>
          <a:prstGeom prst="rect">
            <a:avLst/>
          </a:prstGeom>
          <a:solidFill>
            <a:schemeClr val="bg2"/>
          </a:solidFill>
          <a:ln>
            <a:noFill/>
          </a:ln>
        </p:spPr>
        <p:txBody>
          <a:bodyPr wrap="square" rtlCol="0">
            <a:spAutoFit/>
          </a:bodyPr>
          <a:lstStyle/>
          <a:p>
            <a:pPr marL="0" marR="0" lvl="0" indent="0" algn="l" defTabSz="914400" rtl="0" eaLnBrk="1" fontAlgn="auto" latinLnBrk="0" hangingPunct="1">
              <a:lnSpc>
                <a:spcPct val="200000"/>
              </a:lnSpc>
              <a:spcBef>
                <a:spcPts val="0"/>
              </a:spcBef>
              <a:spcAft>
                <a:spcPts val="600"/>
              </a:spcAft>
              <a:buClr>
                <a:srgbClr val="103185"/>
              </a:buClr>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a:ea typeface="メイリオ"/>
                <a:cs typeface="+mn-cs"/>
              </a:rPr>
              <a:t>・マイナンバーカードを</a:t>
            </a:r>
            <a:r>
              <a:rPr kumimoji="1" lang="ja-JP" altLang="en-US" sz="1400" b="1" i="0" u="sng" strike="noStrike" kern="1200" cap="none" spc="0" normalizeH="0" baseline="0" noProof="0" dirty="0">
                <a:ln>
                  <a:noFill/>
                </a:ln>
                <a:solidFill>
                  <a:srgbClr val="FF0000"/>
                </a:solidFill>
                <a:effectLst/>
                <a:uLnTx/>
                <a:uFillTx/>
                <a:latin typeface="Segoe UI"/>
                <a:ea typeface="メイリオ"/>
                <a:cs typeface="+mn-cs"/>
              </a:rPr>
              <a:t>常時携帯する者が約４割</a:t>
            </a:r>
            <a:r>
              <a:rPr kumimoji="1" lang="ja-JP" altLang="en-US" sz="1400" b="0" i="0" u="none" strike="noStrike" kern="1200" cap="none" spc="0" normalizeH="0" baseline="0" noProof="0" dirty="0">
                <a:ln>
                  <a:noFill/>
                </a:ln>
                <a:solidFill>
                  <a:srgbClr val="000000"/>
                </a:solidFill>
                <a:effectLst/>
                <a:uLnTx/>
                <a:uFillTx/>
                <a:latin typeface="Segoe UI"/>
                <a:ea typeface="メイリオ"/>
                <a:cs typeface="+mn-cs"/>
              </a:rPr>
              <a:t>となっている現状を踏まえると、</a:t>
            </a:r>
            <a:r>
              <a:rPr kumimoji="1" lang="ja-JP" altLang="en-US" sz="1400" b="1" i="0" u="sng" strike="noStrike" kern="1200" cap="none" spc="0" normalizeH="0" baseline="0" noProof="0" dirty="0">
                <a:ln>
                  <a:noFill/>
                </a:ln>
                <a:solidFill>
                  <a:srgbClr val="FF0000"/>
                </a:solidFill>
                <a:effectLst/>
                <a:uLnTx/>
                <a:uFillTx/>
                <a:latin typeface="Segoe UI"/>
                <a:ea typeface="メイリオ"/>
                <a:cs typeface="+mn-cs"/>
              </a:rPr>
              <a:t>医療現場における利用勧奨が重要。</a:t>
            </a:r>
          </a:p>
        </p:txBody>
      </p:sp>
      <p:sp>
        <p:nvSpPr>
          <p:cNvPr id="32" name="正方形/長方形 31">
            <a:extLst>
              <a:ext uri="{FF2B5EF4-FFF2-40B4-BE49-F238E27FC236}">
                <a16:creationId xmlns:a16="http://schemas.microsoft.com/office/drawing/2014/main" id="{55327749-1A27-87F6-E1FD-04D62D6FD29F}"/>
              </a:ext>
            </a:extLst>
          </p:cNvPr>
          <p:cNvSpPr/>
          <p:nvPr/>
        </p:nvSpPr>
        <p:spPr>
          <a:xfrm>
            <a:off x="3903941" y="1919668"/>
            <a:ext cx="5882085" cy="1554272"/>
          </a:xfrm>
          <a:prstGeom prst="rect">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pic>
        <p:nvPicPr>
          <p:cNvPr id="39" name="Picture 2">
            <a:extLst>
              <a:ext uri="{FF2B5EF4-FFF2-40B4-BE49-F238E27FC236}">
                <a16:creationId xmlns:a16="http://schemas.microsoft.com/office/drawing/2014/main" id="{6E82EFBF-3DBD-F499-84FC-EA67284E1B7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0079" y="4486126"/>
            <a:ext cx="1793564" cy="1567149"/>
          </a:xfrm>
          <a:prstGeom prst="rect">
            <a:avLst/>
          </a:prstGeom>
          <a:noFill/>
          <a:extLst>
            <a:ext uri="{909E8E84-426E-40DD-AFC4-6F175D3DCCD1}">
              <a14:hiddenFill xmlns:a14="http://schemas.microsoft.com/office/drawing/2010/main">
                <a:solidFill>
                  <a:srgbClr val="FFFFFF"/>
                </a:solidFill>
              </a14:hiddenFill>
            </a:ext>
          </a:extLst>
        </p:spPr>
      </p:pic>
      <p:sp>
        <p:nvSpPr>
          <p:cNvPr id="6" name="テキスト ボックス 5">
            <a:extLst>
              <a:ext uri="{FF2B5EF4-FFF2-40B4-BE49-F238E27FC236}">
                <a16:creationId xmlns:a16="http://schemas.microsoft.com/office/drawing/2014/main" id="{2B5A2EAF-C15D-7A1B-9A89-9D3B0B4FD798}"/>
              </a:ext>
            </a:extLst>
          </p:cNvPr>
          <p:cNvSpPr txBox="1"/>
          <p:nvPr/>
        </p:nvSpPr>
        <p:spPr>
          <a:xfrm>
            <a:off x="4598404" y="1923328"/>
            <a:ext cx="1718618"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0" lang="zh-TW" altLang="en-US" sz="12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医療情報取得加算</a:t>
            </a:r>
            <a:r>
              <a:rPr kumimoji="0" lang="en-US" altLang="ja-JP" sz="12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0" lang="ja-JP" altLang="en-US" sz="12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0" lang="ja-JP" altLang="en-US" sz="1200" b="0" i="0" u="none" strike="noStrike" kern="1200" cap="none" spc="0" normalizeH="0" baseline="0" noProof="0">
                <a:ln>
                  <a:noFill/>
                </a:ln>
                <a:solidFill>
                  <a:srgbClr val="000000"/>
                </a:solidFill>
                <a:effectLst/>
                <a:highlight>
                  <a:srgbClr val="FFFF00"/>
                </a:highlight>
                <a:uLnTx/>
                <a:uFillTx/>
                <a:latin typeface="HGｺﾞｼｯｸM" panose="020B0609000000000000" pitchFamily="49" charset="-128"/>
                <a:ea typeface="HGｺﾞｼｯｸM" panose="020B0609000000000000" pitchFamily="49" charset="-128"/>
                <a:cs typeface="+mn-cs"/>
              </a:rPr>
              <a:t>　</a:t>
            </a:r>
            <a:endParaRPr kumimoji="1" lang="ja-JP" altLang="en-US" sz="12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11" name="テキスト ボックス 10">
            <a:extLst>
              <a:ext uri="{FF2B5EF4-FFF2-40B4-BE49-F238E27FC236}">
                <a16:creationId xmlns:a16="http://schemas.microsoft.com/office/drawing/2014/main" id="{9F8B2932-6FC6-D964-0767-1EC073AC9415}"/>
              </a:ext>
            </a:extLst>
          </p:cNvPr>
          <p:cNvSpPr txBox="1"/>
          <p:nvPr/>
        </p:nvSpPr>
        <p:spPr>
          <a:xfrm>
            <a:off x="188773" y="1923328"/>
            <a:ext cx="3550558"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0" lang="ja-JP" altLang="en-US" sz="12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医療情報・システム基盤整備体制充実加算</a:t>
            </a:r>
            <a:r>
              <a:rPr kumimoji="0" lang="en-US" altLang="ja-JP" sz="12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0" lang="ja-JP" altLang="en-US" sz="1200" b="0" i="0" u="none" strike="noStrike" kern="1200" cap="none" spc="0" normalizeH="0" baseline="0" noProof="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0" lang="ja-JP" altLang="en-US" sz="1200" b="0" i="0" u="none" strike="noStrike" kern="1200" cap="none" spc="0" normalizeH="0" baseline="0" noProof="0">
                <a:ln>
                  <a:noFill/>
                </a:ln>
                <a:solidFill>
                  <a:srgbClr val="000000"/>
                </a:solidFill>
                <a:effectLst/>
                <a:highlight>
                  <a:srgbClr val="FFFF00"/>
                </a:highlight>
                <a:uLnTx/>
                <a:uFillTx/>
                <a:latin typeface="HGｺﾞｼｯｸM" panose="020B0609000000000000" pitchFamily="49" charset="-128"/>
                <a:ea typeface="HGｺﾞｼｯｸM" panose="020B0609000000000000" pitchFamily="49" charset="-128"/>
                <a:cs typeface="+mn-cs"/>
              </a:rPr>
              <a:t>　</a:t>
            </a:r>
            <a:endParaRPr kumimoji="1" lang="ja-JP" altLang="en-US" sz="12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5" name="テキスト ボックス 4">
            <a:extLst>
              <a:ext uri="{FF2B5EF4-FFF2-40B4-BE49-F238E27FC236}">
                <a16:creationId xmlns:a16="http://schemas.microsoft.com/office/drawing/2014/main" id="{9FE2D248-36F5-6918-C85D-7AA99602600B}"/>
              </a:ext>
            </a:extLst>
          </p:cNvPr>
          <p:cNvSpPr txBox="1"/>
          <p:nvPr/>
        </p:nvSpPr>
        <p:spPr>
          <a:xfrm>
            <a:off x="6930842" y="2002588"/>
            <a:ext cx="2811997" cy="2001627"/>
          </a:xfrm>
          <a:prstGeom prst="roundRect">
            <a:avLst>
              <a:gd name="adj" fmla="val 7626"/>
            </a:avLst>
          </a:prstGeom>
          <a:solidFill>
            <a:schemeClr val="bg1"/>
          </a:solidFill>
          <a:ln>
            <a:solidFill>
              <a:schemeClr val="bg1">
                <a:lumMod val="50000"/>
              </a:schemeClr>
            </a:solidFill>
            <a:prstDash val="sysDash"/>
          </a:ln>
        </p:spPr>
        <p:txBody>
          <a:bodyPr wrap="square" rtlCol="0">
            <a:noAutofit/>
          </a:bodyPr>
          <a:lstStyle/>
          <a:p>
            <a:pPr marL="0" marR="0" lvl="0" indent="0" algn="l" defTabSz="457200" rtl="0" eaLnBrk="1" fontAlgn="auto" latinLnBrk="0" hangingPunct="1">
              <a:lnSpc>
                <a:spcPts val="14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a:t>
            </a:r>
            <a:r>
              <a:rPr kumimoji="1" lang="ja-JP" altLang="en-US" sz="11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答申書付帯意見</a:t>
            </a:r>
            <a:endParaRPr kumimoji="1" lang="en-US" altLang="ja-JP" sz="11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457200" rtl="0" eaLnBrk="1" fontAlgn="auto" latinLnBrk="0" hangingPunct="1">
              <a:lnSpc>
                <a:spcPts val="14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令和６年</a:t>
            </a:r>
            <a:r>
              <a:rPr kumimoji="1" lang="en-US" altLang="ja-JP" sz="11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12</a:t>
            </a:r>
            <a:r>
              <a:rPr kumimoji="1" lang="ja-JP" altLang="en-US" sz="11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月２日から現行の健康保険証の発行が終了することを踏まえ、令和６年度早期より、医療情報取得加算による適切な情報に基づく診療の在り方について見直しの検討を行うとともに、医療</a:t>
            </a:r>
            <a:r>
              <a:rPr kumimoji="1" lang="en-US" altLang="ja-JP" sz="11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DX</a:t>
            </a:r>
            <a:r>
              <a:rPr kumimoji="1" lang="ja-JP" altLang="en-US" sz="11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mn-cs"/>
              </a:rPr>
              <a:t>推進体制整備加算について、今後のマイナンバーカードの利用実態及びその活用状況を把握し、適切な要件設定に向けた検討を行うこと。</a:t>
            </a:r>
          </a:p>
        </p:txBody>
      </p:sp>
      <p:sp>
        <p:nvSpPr>
          <p:cNvPr id="13" name="正方形/長方形 12">
            <a:extLst>
              <a:ext uri="{FF2B5EF4-FFF2-40B4-BE49-F238E27FC236}">
                <a16:creationId xmlns:a16="http://schemas.microsoft.com/office/drawing/2014/main" id="{C9C981FE-B6D9-D903-866E-5F17734CF7E7}"/>
              </a:ext>
            </a:extLst>
          </p:cNvPr>
          <p:cNvSpPr/>
          <p:nvPr/>
        </p:nvSpPr>
        <p:spPr>
          <a:xfrm>
            <a:off x="1529287" y="5619329"/>
            <a:ext cx="869529" cy="343726"/>
          </a:xfrm>
          <a:prstGeom prst="rect">
            <a:avLst/>
          </a:prstGeom>
          <a:solidFill>
            <a:srgbClr val="E9DA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000000"/>
                </a:solidFill>
                <a:effectLst/>
                <a:uLnTx/>
                <a:uFillTx/>
                <a:latin typeface="Mangal Pro" panose="020B0502040204020203" pitchFamily="2" charset="0"/>
                <a:ea typeface="メイリオ" panose="020B0604030504040204" pitchFamily="50" charset="-128"/>
                <a:cs typeface="Mangal Pro" panose="020B0502040204020203" pitchFamily="2" charset="0"/>
              </a:rPr>
              <a:t>○△薬局受付</a:t>
            </a:r>
          </a:p>
        </p:txBody>
      </p:sp>
      <p:sp>
        <p:nvSpPr>
          <p:cNvPr id="22" name="スライド番号プレースホルダ 29">
            <a:extLst>
              <a:ext uri="{FF2B5EF4-FFF2-40B4-BE49-F238E27FC236}">
                <a16:creationId xmlns:a16="http://schemas.microsoft.com/office/drawing/2014/main" id="{FF9E3501-4FB5-F14E-E1EC-ECD1FB1D117A}"/>
              </a:ext>
            </a:extLst>
          </p:cNvPr>
          <p:cNvSpPr txBox="1">
            <a:spLocks/>
          </p:cNvSpPr>
          <p:nvPr/>
        </p:nvSpPr>
        <p:spPr>
          <a:xfrm>
            <a:off x="7594600" y="6496929"/>
            <a:ext cx="2311400" cy="365125"/>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B2F95FF-E40F-416C-A809-4854A63BB9D8}" type="slidenum">
              <a:rPr kumimoji="1" lang="ja-JP" altLang="en-US" sz="1800" b="1"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1" lang="ja-JP" altLang="en-US" sz="18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1972757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70899" y="173831"/>
            <a:ext cx="9564202" cy="442662"/>
          </a:xfrm>
          <a:solidFill>
            <a:srgbClr val="E1EDFF"/>
          </a:solidFill>
        </p:spPr>
        <p:txBody>
          <a:bodyPr>
            <a:noAutofit/>
          </a:bodyPr>
          <a:lstStyle/>
          <a:p>
            <a:r>
              <a:rPr kumimoji="1" lang="ja-JP" altLang="en-US" b="1">
                <a:latin typeface="メイリオ" panose="020B0604030504040204" pitchFamily="50" charset="-128"/>
                <a:ea typeface="メイリオ" panose="020B0604030504040204" pitchFamily="50" charset="-128"/>
              </a:rPr>
              <a:t>医療</a:t>
            </a:r>
            <a:r>
              <a:rPr kumimoji="1" lang="en-US" altLang="ja-JP" b="1">
                <a:latin typeface="メイリオ" panose="020B0604030504040204" pitchFamily="50" charset="-128"/>
                <a:ea typeface="メイリオ" panose="020B0604030504040204" pitchFamily="50" charset="-128"/>
              </a:rPr>
              <a:t>DX</a:t>
            </a:r>
            <a:r>
              <a:rPr kumimoji="1" lang="ja-JP" altLang="en-US" b="1">
                <a:latin typeface="メイリオ" panose="020B0604030504040204" pitchFamily="50" charset="-128"/>
                <a:ea typeface="メイリオ" panose="020B0604030504040204" pitchFamily="50" charset="-128"/>
              </a:rPr>
              <a:t>の推進による医療情報の有効活用の推進②</a:t>
            </a:r>
          </a:p>
        </p:txBody>
      </p:sp>
      <p:sp>
        <p:nvSpPr>
          <p:cNvPr id="3" name="正方形/長方形 2">
            <a:extLst>
              <a:ext uri="{FF2B5EF4-FFF2-40B4-BE49-F238E27FC236}">
                <a16:creationId xmlns:a16="http://schemas.microsoft.com/office/drawing/2014/main" id="{C7C6C4DE-EBAB-8AFD-BD0F-30EF21E02AD8}"/>
              </a:ext>
            </a:extLst>
          </p:cNvPr>
          <p:cNvSpPr/>
          <p:nvPr/>
        </p:nvSpPr>
        <p:spPr>
          <a:xfrm>
            <a:off x="387718" y="650127"/>
            <a:ext cx="9245588" cy="603404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73788" tIns="69516" rIns="173788" bIns="34758" rtlCol="0" anchor="t"/>
          <a:lstStyle/>
          <a:p>
            <a:pPr marL="275868" indent="-275868" defTabSz="882779">
              <a:buFont typeface="Wingdings" panose="05000000000000000000" pitchFamily="2" charset="2"/>
              <a:buChar char="Ø"/>
              <a:defRPr/>
            </a:pPr>
            <a:r>
              <a:rPr kumimoji="1" lang="ja-JP" altLang="en-US" sz="1545" dirty="0">
                <a:solidFill>
                  <a:prstClr val="black"/>
                </a:solidFill>
                <a:latin typeface="メイリオ" panose="020B0604030504040204" pitchFamily="50" charset="-128"/>
                <a:ea typeface="メイリオ" panose="020B0604030504040204" pitchFamily="50" charset="-128"/>
              </a:rPr>
              <a:t>オンライン資格確認により取得した診療情報・薬剤情報を調剤に実際に活用可能な体制を整備し、また、電子処方箋及び電子カルテ情報共有サービスを導入し、質の高い医療を提供するため医療</a:t>
            </a:r>
            <a:r>
              <a:rPr kumimoji="1" lang="en-US" altLang="ja-JP" sz="1545" dirty="0">
                <a:solidFill>
                  <a:prstClr val="black"/>
                </a:solidFill>
                <a:latin typeface="メイリオ" panose="020B0604030504040204" pitchFamily="50" charset="-128"/>
                <a:ea typeface="メイリオ" panose="020B0604030504040204" pitchFamily="50" charset="-128"/>
              </a:rPr>
              <a:t>DX</a:t>
            </a:r>
            <a:r>
              <a:rPr kumimoji="1" lang="ja-JP" altLang="en-US" sz="1545" dirty="0">
                <a:solidFill>
                  <a:prstClr val="black"/>
                </a:solidFill>
                <a:latin typeface="メイリオ" panose="020B0604030504040204" pitchFamily="50" charset="-128"/>
                <a:ea typeface="メイリオ" panose="020B0604030504040204" pitchFamily="50" charset="-128"/>
              </a:rPr>
              <a:t>に対応する体制を確保している場合の評価を新設する。</a:t>
            </a:r>
            <a:endParaRPr kumimoji="1" lang="en-US" altLang="ja-JP" sz="1545" dirty="0">
              <a:solidFill>
                <a:prstClr val="black"/>
              </a:solidFill>
              <a:latin typeface="メイリオ" panose="020B0604030504040204" pitchFamily="50" charset="-128"/>
              <a:ea typeface="メイリオ" panose="020B0604030504040204" pitchFamily="50" charset="-128"/>
            </a:endParaRPr>
          </a:p>
          <a:p>
            <a:pPr defTabSz="882779">
              <a:defRPr/>
            </a:pPr>
            <a:endParaRPr kumimoji="1" lang="en-US" altLang="ja-JP" sz="1545" dirty="0">
              <a:solidFill>
                <a:prstClr val="black"/>
              </a:solidFill>
              <a:latin typeface="メイリオ" panose="020B0604030504040204" pitchFamily="50" charset="-128"/>
              <a:ea typeface="メイリオ" panose="020B0604030504040204" pitchFamily="50" charset="-128"/>
            </a:endParaRPr>
          </a:p>
          <a:p>
            <a:pPr defTabSz="882779">
              <a:defRPr/>
            </a:pPr>
            <a:r>
              <a:rPr kumimoji="1" lang="ja-JP" altLang="en-US" sz="1545" b="1" u="sng" dirty="0">
                <a:solidFill>
                  <a:srgbClr val="0070C0"/>
                </a:solidFill>
                <a:latin typeface="メイリオ" panose="020B0604030504040204" pitchFamily="50" charset="-128"/>
                <a:ea typeface="メイリオ" panose="020B0604030504040204" pitchFamily="50" charset="-128"/>
              </a:rPr>
              <a:t>（新）</a:t>
            </a:r>
            <a:r>
              <a:rPr kumimoji="1" lang="ja-JP" altLang="en-US" sz="1545" b="1" dirty="0">
                <a:solidFill>
                  <a:srgbClr val="0070C0"/>
                </a:solidFill>
                <a:latin typeface="メイリオ" panose="020B0604030504040204" pitchFamily="50" charset="-128"/>
                <a:ea typeface="メイリオ" panose="020B0604030504040204" pitchFamily="50" charset="-128"/>
              </a:rPr>
              <a:t>　</a:t>
            </a:r>
            <a:r>
              <a:rPr kumimoji="1" lang="zh-TW" altLang="en-US" sz="1545" b="1" u="sng" dirty="0">
                <a:solidFill>
                  <a:srgbClr val="0070C0"/>
                </a:solidFill>
                <a:latin typeface="メイリオ" panose="020B0604030504040204" pitchFamily="50" charset="-128"/>
                <a:ea typeface="メイリオ" panose="020B0604030504040204" pitchFamily="50" charset="-128"/>
              </a:rPr>
              <a:t>医療</a:t>
            </a:r>
            <a:r>
              <a:rPr kumimoji="1" lang="en-US" altLang="zh-TW" sz="1545" b="1" u="sng" dirty="0">
                <a:solidFill>
                  <a:srgbClr val="0070C0"/>
                </a:solidFill>
                <a:latin typeface="メイリオ" panose="020B0604030504040204" pitchFamily="50" charset="-128"/>
                <a:ea typeface="メイリオ" panose="020B0604030504040204" pitchFamily="50" charset="-128"/>
              </a:rPr>
              <a:t>DX</a:t>
            </a:r>
            <a:r>
              <a:rPr kumimoji="1" lang="zh-TW" altLang="en-US" sz="1545" b="1" u="sng" dirty="0">
                <a:solidFill>
                  <a:srgbClr val="0070C0"/>
                </a:solidFill>
                <a:latin typeface="メイリオ" panose="020B0604030504040204" pitchFamily="50" charset="-128"/>
                <a:ea typeface="メイリオ" panose="020B0604030504040204" pitchFamily="50" charset="-128"/>
              </a:rPr>
              <a:t>推進体制整備加算（調剤基本料）</a:t>
            </a:r>
            <a:r>
              <a:rPr kumimoji="1" lang="ja-JP" altLang="en-US" sz="1545" b="1" dirty="0">
                <a:solidFill>
                  <a:srgbClr val="0070C0"/>
                </a:solidFill>
                <a:latin typeface="メイリオ" panose="020B0604030504040204" pitchFamily="50" charset="-128"/>
                <a:ea typeface="メイリオ" panose="020B0604030504040204" pitchFamily="50" charset="-128"/>
              </a:rPr>
              <a:t>　</a:t>
            </a:r>
            <a:r>
              <a:rPr kumimoji="1" lang="ja-JP" altLang="en-US" sz="1545" b="1" u="sng" dirty="0">
                <a:solidFill>
                  <a:srgbClr val="0070C0"/>
                </a:solidFill>
                <a:latin typeface="メイリオ" panose="020B0604030504040204" pitchFamily="50" charset="-128"/>
                <a:ea typeface="メイリオ" panose="020B0604030504040204" pitchFamily="50" charset="-128"/>
              </a:rPr>
              <a:t>４～７点（月に１回）</a:t>
            </a:r>
            <a:endParaRPr kumimoji="1" lang="en-US" altLang="ja-JP" sz="1545" b="1" u="sng" dirty="0">
              <a:solidFill>
                <a:srgbClr val="0070C0"/>
              </a:solidFill>
              <a:latin typeface="メイリオ" panose="020B0604030504040204" pitchFamily="50" charset="-128"/>
              <a:ea typeface="メイリオ" panose="020B0604030504040204" pitchFamily="50" charset="-128"/>
            </a:endParaRPr>
          </a:p>
          <a:p>
            <a:pPr defTabSz="882779">
              <a:defRPr/>
            </a:pPr>
            <a:endParaRPr kumimoji="1" lang="en-US" altLang="ja-JP" sz="1159" dirty="0">
              <a:solidFill>
                <a:prstClr val="black"/>
              </a:solidFill>
              <a:latin typeface="メイリオ" panose="020B0604030504040204" pitchFamily="50" charset="-128"/>
              <a:ea typeface="メイリオ" panose="020B0604030504040204" pitchFamily="50" charset="-128"/>
            </a:endParaRPr>
          </a:p>
          <a:p>
            <a:pPr defTabSz="882779">
              <a:defRPr/>
            </a:pPr>
            <a:r>
              <a:rPr kumimoji="1" lang="ja-JP" altLang="en-US" sz="1352" dirty="0">
                <a:solidFill>
                  <a:prstClr val="black"/>
                </a:solidFill>
                <a:latin typeface="メイリオ" panose="020B0604030504040204" pitchFamily="50" charset="-128"/>
                <a:ea typeface="メイリオ" panose="020B0604030504040204" pitchFamily="50" charset="-128"/>
              </a:rPr>
              <a:t>［算定要件］</a:t>
            </a:r>
            <a:endParaRPr kumimoji="1" lang="en-US" altLang="ja-JP" sz="1352" dirty="0">
              <a:solidFill>
                <a:prstClr val="black"/>
              </a:solidFill>
              <a:latin typeface="メイリオ" panose="020B0604030504040204" pitchFamily="50" charset="-128"/>
              <a:ea typeface="メイリオ" panose="020B0604030504040204" pitchFamily="50" charset="-128"/>
            </a:endParaRPr>
          </a:p>
          <a:p>
            <a:pPr defTabSz="882779">
              <a:defRPr/>
            </a:pPr>
            <a:r>
              <a:rPr kumimoji="1" lang="ja-JP" altLang="en-US" sz="1159" kern="0" dirty="0">
                <a:solidFill>
                  <a:prstClr val="black"/>
                </a:solidFill>
                <a:latin typeface="Calibri"/>
                <a:ea typeface="ＭＳ ゴシック" panose="020B0609070205080204" pitchFamily="49" charset="-128"/>
                <a:cs typeface="MS-Gothic"/>
              </a:rPr>
              <a:t>　</a:t>
            </a:r>
            <a:r>
              <a:rPr kumimoji="1" lang="ja-JP" altLang="en-US" sz="1159" kern="0" dirty="0">
                <a:solidFill>
                  <a:prstClr val="black"/>
                </a:solidFill>
                <a:latin typeface="メイリオ" panose="020B0604030504040204" pitchFamily="50" charset="-128"/>
                <a:ea typeface="メイリオ" panose="020B0604030504040204" pitchFamily="50" charset="-128"/>
                <a:cs typeface="MS-Gothic"/>
              </a:rPr>
              <a:t>医療</a:t>
            </a:r>
            <a:r>
              <a:rPr kumimoji="1" lang="en-US" altLang="ja-JP" sz="1159" kern="0" dirty="0">
                <a:solidFill>
                  <a:prstClr val="black"/>
                </a:solidFill>
                <a:latin typeface="メイリオ" panose="020B0604030504040204" pitchFamily="50" charset="-128"/>
                <a:ea typeface="メイリオ" panose="020B0604030504040204" pitchFamily="50" charset="-128"/>
                <a:cs typeface="MS-Gothic"/>
              </a:rPr>
              <a:t>DX</a:t>
            </a:r>
            <a:r>
              <a:rPr kumimoji="1" lang="ja-JP" altLang="en-US" sz="1159" kern="0" dirty="0">
                <a:solidFill>
                  <a:prstClr val="black"/>
                </a:solidFill>
                <a:latin typeface="メイリオ" panose="020B0604030504040204" pitchFamily="50" charset="-128"/>
                <a:ea typeface="メイリオ" panose="020B0604030504040204" pitchFamily="50" charset="-128"/>
                <a:cs typeface="MS-Gothic"/>
              </a:rPr>
              <a:t>推進に係る体制として別に厚生労働大臣が定める施設基準に適合しているものとして地方厚生局長等に届け出た保険薬局において調剤を行った場合は、医療</a:t>
            </a:r>
            <a:r>
              <a:rPr kumimoji="1" lang="en-US" altLang="ja-JP" sz="1159" kern="0" dirty="0">
                <a:solidFill>
                  <a:prstClr val="black"/>
                </a:solidFill>
                <a:latin typeface="メイリオ" panose="020B0604030504040204" pitchFamily="50" charset="-128"/>
                <a:ea typeface="メイリオ" panose="020B0604030504040204" pitchFamily="50" charset="-128"/>
                <a:cs typeface="MS-Gothic"/>
              </a:rPr>
              <a:t>DX</a:t>
            </a:r>
            <a:r>
              <a:rPr kumimoji="1" lang="ja-JP" altLang="en-US" sz="1159" kern="0" dirty="0">
                <a:solidFill>
                  <a:prstClr val="black"/>
                </a:solidFill>
                <a:latin typeface="メイリオ" panose="020B0604030504040204" pitchFamily="50" charset="-128"/>
                <a:ea typeface="メイリオ" panose="020B0604030504040204" pitchFamily="50" charset="-128"/>
                <a:cs typeface="MS-Gothic"/>
              </a:rPr>
              <a:t>推進体制整備加算として、月１回に限り所定点数に加算する。</a:t>
            </a:r>
            <a:endParaRPr kumimoji="1" lang="en-US" altLang="ja-JP" sz="1159" kern="0" dirty="0">
              <a:solidFill>
                <a:prstClr val="black"/>
              </a:solidFill>
              <a:latin typeface="メイリオ" panose="020B0604030504040204" pitchFamily="50" charset="-128"/>
              <a:ea typeface="メイリオ" panose="020B0604030504040204" pitchFamily="50" charset="-128"/>
              <a:cs typeface="MS-Gothic"/>
            </a:endParaRPr>
          </a:p>
          <a:p>
            <a:pPr defTabSz="882779">
              <a:defRPr/>
            </a:pPr>
            <a:endParaRPr kumimoji="1" lang="en-US" altLang="ja-JP" sz="1352" dirty="0">
              <a:solidFill>
                <a:prstClr val="black"/>
              </a:solidFill>
              <a:latin typeface="メイリオ" panose="020B0604030504040204" pitchFamily="50" charset="-128"/>
              <a:ea typeface="メイリオ" panose="020B0604030504040204" pitchFamily="50" charset="-128"/>
            </a:endParaRPr>
          </a:p>
          <a:p>
            <a:pPr defTabSz="882779">
              <a:defRPr/>
            </a:pPr>
            <a:r>
              <a:rPr kumimoji="1" lang="ja-JP" altLang="en-US" sz="1352" dirty="0">
                <a:solidFill>
                  <a:prstClr val="black"/>
                </a:solidFill>
                <a:latin typeface="メイリオ" panose="020B0604030504040204" pitchFamily="50" charset="-128"/>
                <a:ea typeface="メイリオ" panose="020B0604030504040204" pitchFamily="50" charset="-128"/>
              </a:rPr>
              <a:t>［主な施設基準］</a:t>
            </a:r>
            <a:endParaRPr kumimoji="1" lang="en-US" altLang="ja-JP" sz="1352" dirty="0">
              <a:solidFill>
                <a:prstClr val="black"/>
              </a:solidFill>
              <a:latin typeface="メイリオ" panose="020B0604030504040204" pitchFamily="50" charset="-128"/>
              <a:ea typeface="メイリオ" panose="020B0604030504040204" pitchFamily="50" charset="-128"/>
            </a:endParaRPr>
          </a:p>
          <a:p>
            <a:pPr marL="347901" indent="-347901" defTabSz="882779">
              <a:buFontTx/>
              <a:buAutoNum type="arabicParenBoth"/>
              <a:defRPr/>
            </a:pPr>
            <a:r>
              <a:rPr kumimoji="1" lang="ja-JP" altLang="en-US" sz="1159" dirty="0">
                <a:solidFill>
                  <a:prstClr val="black"/>
                </a:solidFill>
                <a:latin typeface="メイリオ" panose="020B0604030504040204" pitchFamily="50" charset="-128"/>
                <a:ea typeface="メイリオ" panose="020B0604030504040204" pitchFamily="50" charset="-128"/>
              </a:rPr>
              <a:t>療養の給付及び公費負担医療に関する費用の請求に関する命令（昭和</a:t>
            </a:r>
            <a:r>
              <a:rPr kumimoji="1" lang="en-US" altLang="ja-JP" sz="1159" dirty="0">
                <a:solidFill>
                  <a:prstClr val="black"/>
                </a:solidFill>
                <a:latin typeface="メイリオ" panose="020B0604030504040204" pitchFamily="50" charset="-128"/>
                <a:ea typeface="メイリオ" panose="020B0604030504040204" pitchFamily="50" charset="-128"/>
              </a:rPr>
              <a:t>51</a:t>
            </a:r>
            <a:r>
              <a:rPr kumimoji="1" lang="ja-JP" altLang="en-US" sz="1159" dirty="0">
                <a:solidFill>
                  <a:prstClr val="black"/>
                </a:solidFill>
                <a:latin typeface="メイリオ" panose="020B0604030504040204" pitchFamily="50" charset="-128"/>
                <a:ea typeface="メイリオ" panose="020B0604030504040204" pitchFamily="50" charset="-128"/>
              </a:rPr>
              <a:t>年厚生省令第</a:t>
            </a:r>
            <a:r>
              <a:rPr kumimoji="1" lang="en-US" altLang="ja-JP" sz="1159" dirty="0">
                <a:solidFill>
                  <a:prstClr val="black"/>
                </a:solidFill>
                <a:latin typeface="メイリオ" panose="020B0604030504040204" pitchFamily="50" charset="-128"/>
                <a:ea typeface="メイリオ" panose="020B0604030504040204" pitchFamily="50" charset="-128"/>
              </a:rPr>
              <a:t>36</a:t>
            </a:r>
            <a:r>
              <a:rPr kumimoji="1" lang="ja-JP" altLang="en-US" sz="1159" dirty="0">
                <a:solidFill>
                  <a:prstClr val="black"/>
                </a:solidFill>
                <a:latin typeface="メイリオ" panose="020B0604030504040204" pitchFamily="50" charset="-128"/>
                <a:ea typeface="メイリオ" panose="020B0604030504040204" pitchFamily="50" charset="-128"/>
              </a:rPr>
              <a:t>号）　　　　　　　　　　　　　　　　　　　第１条に規定する電子情報処理組織の使用による請求を行っていること。 </a:t>
            </a:r>
            <a:endParaRPr kumimoji="1" lang="en-US" altLang="ja-JP" sz="1159" dirty="0">
              <a:solidFill>
                <a:prstClr val="black"/>
              </a:solidFill>
              <a:latin typeface="メイリオ" panose="020B0604030504040204" pitchFamily="50" charset="-128"/>
              <a:ea typeface="メイリオ" panose="020B0604030504040204" pitchFamily="50" charset="-128"/>
            </a:endParaRPr>
          </a:p>
          <a:p>
            <a:pPr defTabSz="882779">
              <a:defRPr/>
            </a:pPr>
            <a:r>
              <a:rPr kumimoji="1" lang="en-US" altLang="ja-JP" sz="1159" dirty="0">
                <a:solidFill>
                  <a:prstClr val="black"/>
                </a:solidFill>
                <a:latin typeface="メイリオ" panose="020B0604030504040204" pitchFamily="50" charset="-128"/>
                <a:ea typeface="メイリオ" panose="020B0604030504040204" pitchFamily="50" charset="-128"/>
              </a:rPr>
              <a:t>(2)</a:t>
            </a:r>
            <a:r>
              <a:rPr kumimoji="1" lang="ja-JP" altLang="en-US" sz="1159" dirty="0">
                <a:solidFill>
                  <a:prstClr val="black"/>
                </a:solidFill>
                <a:latin typeface="メイリオ" panose="020B0604030504040204" pitchFamily="50" charset="-128"/>
                <a:ea typeface="メイリオ" panose="020B0604030504040204" pitchFamily="50" charset="-128"/>
              </a:rPr>
              <a:t>　健康保険法第３条第</a:t>
            </a:r>
            <a:r>
              <a:rPr kumimoji="1" lang="en-US" altLang="ja-JP" sz="1159" dirty="0">
                <a:solidFill>
                  <a:prstClr val="black"/>
                </a:solidFill>
                <a:latin typeface="メイリオ" panose="020B0604030504040204" pitchFamily="50" charset="-128"/>
                <a:ea typeface="メイリオ" panose="020B0604030504040204" pitchFamily="50" charset="-128"/>
              </a:rPr>
              <a:t>13</a:t>
            </a:r>
            <a:r>
              <a:rPr kumimoji="1" lang="ja-JP" altLang="en-US" sz="1159" dirty="0">
                <a:solidFill>
                  <a:prstClr val="black"/>
                </a:solidFill>
                <a:latin typeface="メイリオ" panose="020B0604030504040204" pitchFamily="50" charset="-128"/>
                <a:ea typeface="メイリオ" panose="020B0604030504040204" pitchFamily="50" charset="-128"/>
              </a:rPr>
              <a:t>項に規定する電子資格確認を行う体制を有していること。 </a:t>
            </a:r>
            <a:endParaRPr kumimoji="1" lang="en-US" altLang="ja-JP" sz="1159" dirty="0">
              <a:solidFill>
                <a:prstClr val="black"/>
              </a:solidFill>
              <a:latin typeface="メイリオ" panose="020B0604030504040204" pitchFamily="50" charset="-128"/>
              <a:ea typeface="メイリオ" panose="020B0604030504040204" pitchFamily="50" charset="-128"/>
            </a:endParaRPr>
          </a:p>
          <a:p>
            <a:pPr marL="347901" indent="-347901" defTabSz="882779">
              <a:defRPr/>
            </a:pPr>
            <a:r>
              <a:rPr kumimoji="1" lang="en-US" altLang="ja-JP" sz="1159" dirty="0">
                <a:solidFill>
                  <a:prstClr val="black"/>
                </a:solidFill>
                <a:latin typeface="メイリオ" panose="020B0604030504040204" pitchFamily="50" charset="-128"/>
                <a:ea typeface="メイリオ" panose="020B0604030504040204" pitchFamily="50" charset="-128"/>
              </a:rPr>
              <a:t>(3)</a:t>
            </a:r>
            <a:r>
              <a:rPr kumimoji="1" lang="ja-JP" altLang="en-US" sz="1159" dirty="0">
                <a:solidFill>
                  <a:prstClr val="black"/>
                </a:solidFill>
                <a:latin typeface="メイリオ" panose="020B0604030504040204" pitchFamily="50" charset="-128"/>
                <a:ea typeface="メイリオ" panose="020B0604030504040204" pitchFamily="50" charset="-128"/>
              </a:rPr>
              <a:t>　保険薬剤師が、オンライン資格確認を通じて取得した薬剤情報、特定健診情報等を閲覧又は活用し、　　　　　　　　　　　　　　　　　　　　　　　　　　　　　調剤、服薬指導等を行う体制を有していること。 </a:t>
            </a:r>
            <a:endParaRPr kumimoji="1" lang="en-US" altLang="ja-JP" sz="1159" dirty="0">
              <a:solidFill>
                <a:prstClr val="black"/>
              </a:solidFill>
              <a:latin typeface="メイリオ" panose="020B0604030504040204" pitchFamily="50" charset="-128"/>
              <a:ea typeface="メイリオ" panose="020B0604030504040204" pitchFamily="50" charset="-128"/>
            </a:endParaRPr>
          </a:p>
          <a:p>
            <a:pPr defTabSz="882779">
              <a:defRPr/>
            </a:pPr>
            <a:r>
              <a:rPr kumimoji="1" lang="en-US" altLang="ja-JP" sz="1159" dirty="0">
                <a:solidFill>
                  <a:prstClr val="black"/>
                </a:solidFill>
                <a:latin typeface="メイリオ" panose="020B0604030504040204" pitchFamily="50" charset="-128"/>
                <a:ea typeface="メイリオ" panose="020B0604030504040204" pitchFamily="50" charset="-128"/>
              </a:rPr>
              <a:t>(4)</a:t>
            </a:r>
            <a:r>
              <a:rPr kumimoji="1" lang="ja-JP" altLang="en-US" sz="1159" dirty="0">
                <a:solidFill>
                  <a:prstClr val="black"/>
                </a:solidFill>
                <a:latin typeface="メイリオ" panose="020B0604030504040204" pitchFamily="50" charset="-128"/>
                <a:ea typeface="メイリオ" panose="020B0604030504040204" pitchFamily="50" charset="-128"/>
              </a:rPr>
              <a:t>　</a:t>
            </a:r>
            <a:r>
              <a:rPr kumimoji="1" lang="ja-JP" altLang="en-US" sz="1159" b="1" u="sng" dirty="0">
                <a:solidFill>
                  <a:srgbClr val="0070C0"/>
                </a:solidFill>
                <a:latin typeface="メイリオ" panose="020B0604030504040204" pitchFamily="50" charset="-128"/>
                <a:ea typeface="メイリオ" panose="020B0604030504040204" pitchFamily="50" charset="-128"/>
              </a:rPr>
              <a:t>電子処方箋を受け付ける体制を有していること。</a:t>
            </a:r>
            <a:endParaRPr kumimoji="1" lang="en-US" altLang="ja-JP" sz="1159" b="1" u="sng" dirty="0">
              <a:solidFill>
                <a:srgbClr val="0070C0"/>
              </a:solidFill>
              <a:latin typeface="メイリオ" panose="020B0604030504040204" pitchFamily="50" charset="-128"/>
              <a:ea typeface="メイリオ" panose="020B0604030504040204" pitchFamily="50" charset="-128"/>
            </a:endParaRPr>
          </a:p>
          <a:p>
            <a:pPr defTabSz="882779">
              <a:defRPr/>
            </a:pPr>
            <a:r>
              <a:rPr kumimoji="1" lang="ja-JP" altLang="en-US" sz="1159" b="1" dirty="0">
                <a:solidFill>
                  <a:srgbClr val="0070C0"/>
                </a:solidFill>
                <a:latin typeface="メイリオ" panose="020B0604030504040204" pitchFamily="50" charset="-128"/>
                <a:ea typeface="メイリオ" panose="020B0604030504040204" pitchFamily="50" charset="-128"/>
              </a:rPr>
              <a:t>　　</a:t>
            </a:r>
            <a:r>
              <a:rPr kumimoji="1" lang="ja-JP" altLang="en-US" sz="1159" b="1" u="sng" dirty="0">
                <a:solidFill>
                  <a:srgbClr val="0070C0"/>
                </a:solidFill>
                <a:latin typeface="メイリオ" panose="020B0604030504040204" pitchFamily="50" charset="-128"/>
                <a:ea typeface="メイリオ" panose="020B0604030504040204" pitchFamily="50" charset="-128"/>
              </a:rPr>
              <a:t>（紙の処方箋を受け付け、調剤した場合を含めて、調剤結果を電子処方箋管理サービスに登録する。）</a:t>
            </a:r>
            <a:endParaRPr kumimoji="1" lang="en-US" altLang="ja-JP" sz="1159" b="1" u="sng" dirty="0">
              <a:solidFill>
                <a:srgbClr val="0070C0"/>
              </a:solidFill>
              <a:latin typeface="メイリオ" panose="020B0604030504040204" pitchFamily="50" charset="-128"/>
              <a:ea typeface="メイリオ" panose="020B0604030504040204" pitchFamily="50" charset="-128"/>
            </a:endParaRPr>
          </a:p>
          <a:p>
            <a:pPr defTabSz="882779">
              <a:defRPr/>
            </a:pPr>
            <a:r>
              <a:rPr kumimoji="1" lang="en-US" altLang="ja-JP" sz="1159" dirty="0">
                <a:solidFill>
                  <a:prstClr val="black"/>
                </a:solidFill>
                <a:latin typeface="メイリオ" panose="020B0604030504040204" pitchFamily="50" charset="-128"/>
                <a:ea typeface="メイリオ" panose="020B0604030504040204" pitchFamily="50" charset="-128"/>
              </a:rPr>
              <a:t>(5)</a:t>
            </a:r>
            <a:r>
              <a:rPr kumimoji="1" lang="ja-JP" altLang="en-US" sz="1159" dirty="0">
                <a:solidFill>
                  <a:prstClr val="black"/>
                </a:solidFill>
                <a:latin typeface="メイリオ" panose="020B0604030504040204" pitchFamily="50" charset="-128"/>
                <a:ea typeface="メイリオ" panose="020B0604030504040204" pitchFamily="50" charset="-128"/>
              </a:rPr>
              <a:t>　電磁的記録による調剤録及び薬剤服用歴の管理の体制を有していること。</a:t>
            </a:r>
            <a:endParaRPr kumimoji="1" lang="en-US" altLang="ja-JP" sz="1159" dirty="0">
              <a:solidFill>
                <a:prstClr val="black"/>
              </a:solidFill>
              <a:latin typeface="メイリオ" panose="020B0604030504040204" pitchFamily="50" charset="-128"/>
              <a:ea typeface="メイリオ" panose="020B0604030504040204" pitchFamily="50" charset="-128"/>
            </a:endParaRPr>
          </a:p>
          <a:p>
            <a:pPr defTabSz="882779">
              <a:defRPr/>
            </a:pPr>
            <a:r>
              <a:rPr kumimoji="1" lang="ja-JP" altLang="en-US" sz="1159" dirty="0">
                <a:solidFill>
                  <a:prstClr val="black"/>
                </a:solidFill>
                <a:latin typeface="メイリオ" panose="020B0604030504040204" pitchFamily="50" charset="-128"/>
                <a:ea typeface="メイリオ" panose="020B0604030504040204" pitchFamily="50" charset="-128"/>
              </a:rPr>
              <a:t>　　（オンライン資格確認、薬剤服用歴等の管理、レセプト請求業務等を担う</a:t>
            </a:r>
            <a:endParaRPr kumimoji="1" lang="en-US" altLang="ja-JP" sz="1159" dirty="0">
              <a:solidFill>
                <a:prstClr val="black"/>
              </a:solidFill>
              <a:latin typeface="メイリオ" panose="020B0604030504040204" pitchFamily="50" charset="-128"/>
              <a:ea typeface="メイリオ" panose="020B0604030504040204" pitchFamily="50" charset="-128"/>
            </a:endParaRPr>
          </a:p>
          <a:p>
            <a:pPr defTabSz="882779">
              <a:defRPr/>
            </a:pPr>
            <a:r>
              <a:rPr kumimoji="1" lang="ja-JP" altLang="en-US" sz="1159" dirty="0">
                <a:solidFill>
                  <a:prstClr val="black"/>
                </a:solidFill>
                <a:latin typeface="メイリオ" panose="020B0604030504040204" pitchFamily="50" charset="-128"/>
                <a:ea typeface="メイリオ" panose="020B0604030504040204" pitchFamily="50" charset="-128"/>
              </a:rPr>
              <a:t>　　　当該薬局内の医療情報システム間で情報の連携が取られていることが望ましい。）</a:t>
            </a:r>
            <a:endParaRPr kumimoji="1" lang="en-US" altLang="ja-JP" sz="1159" dirty="0">
              <a:solidFill>
                <a:prstClr val="black"/>
              </a:solidFill>
              <a:latin typeface="メイリオ" panose="020B0604030504040204" pitchFamily="50" charset="-128"/>
              <a:ea typeface="メイリオ" panose="020B0604030504040204" pitchFamily="50" charset="-128"/>
            </a:endParaRPr>
          </a:p>
          <a:p>
            <a:pPr defTabSz="882779">
              <a:defRPr/>
            </a:pPr>
            <a:r>
              <a:rPr kumimoji="1" lang="en-US" altLang="ja-JP" sz="1159" dirty="0">
                <a:solidFill>
                  <a:prstClr val="black"/>
                </a:solidFill>
                <a:latin typeface="メイリオ" panose="020B0604030504040204" pitchFamily="50" charset="-128"/>
                <a:ea typeface="メイリオ" panose="020B0604030504040204" pitchFamily="50" charset="-128"/>
              </a:rPr>
              <a:t>(6)</a:t>
            </a:r>
            <a:r>
              <a:rPr kumimoji="1" lang="ja-JP" altLang="en-US" sz="1159" dirty="0">
                <a:solidFill>
                  <a:prstClr val="black"/>
                </a:solidFill>
                <a:latin typeface="メイリオ" panose="020B0604030504040204" pitchFamily="50" charset="-128"/>
                <a:ea typeface="メイリオ" panose="020B0604030504040204" pitchFamily="50" charset="-128"/>
              </a:rPr>
              <a:t>　</a:t>
            </a:r>
            <a:r>
              <a:rPr kumimoji="1" lang="ja-JP" altLang="en-US" sz="1159" b="1" u="sng" dirty="0">
                <a:solidFill>
                  <a:srgbClr val="0070C0"/>
                </a:solidFill>
                <a:latin typeface="メイリオ" panose="020B0604030504040204" pitchFamily="50" charset="-128"/>
                <a:ea typeface="メイリオ" panose="020B0604030504040204" pitchFamily="50" charset="-128"/>
              </a:rPr>
              <a:t>電子カルテ情報共有サービスにより取得される診療情報等を活用する体制</a:t>
            </a:r>
            <a:r>
              <a:rPr kumimoji="1" lang="ja-JP" altLang="en-US" sz="1159" dirty="0">
                <a:solidFill>
                  <a:prstClr val="black"/>
                </a:solidFill>
                <a:latin typeface="メイリオ" panose="020B0604030504040204" pitchFamily="50" charset="-128"/>
                <a:ea typeface="メイリオ" panose="020B0604030504040204" pitchFamily="50" charset="-128"/>
              </a:rPr>
              <a:t>を有していること。 </a:t>
            </a:r>
            <a:endParaRPr kumimoji="1" lang="en-US" altLang="ja-JP" sz="1159" dirty="0">
              <a:solidFill>
                <a:prstClr val="black"/>
              </a:solidFill>
              <a:latin typeface="メイリオ" panose="020B0604030504040204" pitchFamily="50" charset="-128"/>
              <a:ea typeface="メイリオ" panose="020B0604030504040204" pitchFamily="50" charset="-128"/>
            </a:endParaRPr>
          </a:p>
          <a:p>
            <a:pPr defTabSz="882779">
              <a:defRPr/>
            </a:pPr>
            <a:r>
              <a:rPr kumimoji="1" lang="en-US" altLang="ja-JP" sz="1159" dirty="0">
                <a:solidFill>
                  <a:prstClr val="black"/>
                </a:solidFill>
                <a:latin typeface="メイリオ" panose="020B0604030504040204" pitchFamily="50" charset="-128"/>
                <a:ea typeface="メイリオ" panose="020B0604030504040204" pitchFamily="50" charset="-128"/>
              </a:rPr>
              <a:t>(7)</a:t>
            </a:r>
            <a:r>
              <a:rPr kumimoji="1" lang="ja-JP" altLang="en-US" sz="1159" dirty="0">
                <a:solidFill>
                  <a:prstClr val="black"/>
                </a:solidFill>
                <a:latin typeface="メイリオ" panose="020B0604030504040204" pitchFamily="50" charset="-128"/>
                <a:ea typeface="メイリオ" panose="020B0604030504040204" pitchFamily="50" charset="-128"/>
              </a:rPr>
              <a:t>　</a:t>
            </a:r>
            <a:r>
              <a:rPr kumimoji="1" lang="ja-JP" altLang="en-US" sz="1159" b="1" u="sng" dirty="0">
                <a:solidFill>
                  <a:srgbClr val="0070C0"/>
                </a:solidFill>
                <a:latin typeface="メイリオ" panose="020B0604030504040204" pitchFamily="50" charset="-128"/>
                <a:ea typeface="メイリオ" panose="020B0604030504040204" pitchFamily="50" charset="-128"/>
              </a:rPr>
              <a:t>マイナンバーカードの健康保険証利用の使用について、実績を一定程度有していること。 </a:t>
            </a:r>
            <a:endParaRPr kumimoji="1" lang="en-US" altLang="ja-JP" sz="1159" b="1" u="sng" dirty="0">
              <a:solidFill>
                <a:srgbClr val="0070C0"/>
              </a:solidFill>
              <a:latin typeface="メイリオ" panose="020B0604030504040204" pitchFamily="50" charset="-128"/>
              <a:ea typeface="メイリオ" panose="020B0604030504040204" pitchFamily="50" charset="-128"/>
            </a:endParaRPr>
          </a:p>
          <a:p>
            <a:pPr marL="347901" indent="-347901" defTabSz="882779">
              <a:defRPr/>
            </a:pPr>
            <a:r>
              <a:rPr kumimoji="1" lang="en-US" altLang="ja-JP" sz="1159" dirty="0">
                <a:solidFill>
                  <a:prstClr val="black"/>
                </a:solidFill>
                <a:latin typeface="メイリオ" panose="020B0604030504040204" pitchFamily="50" charset="-128"/>
                <a:ea typeface="メイリオ" panose="020B0604030504040204" pitchFamily="50" charset="-128"/>
              </a:rPr>
              <a:t>(8)</a:t>
            </a:r>
            <a:r>
              <a:rPr kumimoji="1" lang="ja-JP" altLang="en-US" sz="1159" dirty="0">
                <a:solidFill>
                  <a:prstClr val="black"/>
                </a:solidFill>
                <a:latin typeface="メイリオ" panose="020B0604030504040204" pitchFamily="50" charset="-128"/>
                <a:ea typeface="メイリオ" panose="020B0604030504040204" pitchFamily="50" charset="-128"/>
              </a:rPr>
              <a:t>　医療</a:t>
            </a:r>
            <a:r>
              <a:rPr kumimoji="1" lang="en-US" altLang="ja-JP" sz="1159" dirty="0">
                <a:solidFill>
                  <a:prstClr val="black"/>
                </a:solidFill>
                <a:latin typeface="メイリオ" panose="020B0604030504040204" pitchFamily="50" charset="-128"/>
                <a:ea typeface="メイリオ" panose="020B0604030504040204" pitchFamily="50" charset="-128"/>
              </a:rPr>
              <a:t>DX</a:t>
            </a:r>
            <a:r>
              <a:rPr kumimoji="1" lang="ja-JP" altLang="en-US" sz="1159" dirty="0">
                <a:solidFill>
                  <a:prstClr val="black"/>
                </a:solidFill>
                <a:latin typeface="メイリオ" panose="020B0604030504040204" pitchFamily="50" charset="-128"/>
                <a:ea typeface="メイリオ" panose="020B0604030504040204" pitchFamily="50" charset="-128"/>
              </a:rPr>
              <a:t>推進の体制に関する事項及び質の高い調剤を実施するための十分な情報を取得し、　　　　　　　　　　　　　　　　　　　　　及び活用して調剤を行うことについて、当該保険薬局の見やすい場所及びウェブサイト等に掲示していること。</a:t>
            </a:r>
            <a:endParaRPr kumimoji="1" lang="en-US" altLang="ja-JP" sz="1159" dirty="0">
              <a:solidFill>
                <a:prstClr val="black"/>
              </a:solidFill>
              <a:latin typeface="メイリオ" panose="020B0604030504040204" pitchFamily="50" charset="-128"/>
              <a:ea typeface="メイリオ" panose="020B0604030504040204" pitchFamily="50" charset="-128"/>
            </a:endParaRPr>
          </a:p>
          <a:p>
            <a:pPr marL="347901" indent="-347901" defTabSz="882779">
              <a:defRPr/>
            </a:pPr>
            <a:r>
              <a:rPr kumimoji="1" lang="en-US" altLang="ja-JP" sz="1159" dirty="0">
                <a:solidFill>
                  <a:prstClr val="black"/>
                </a:solidFill>
                <a:latin typeface="メイリオ" panose="020B0604030504040204" pitchFamily="50" charset="-128"/>
                <a:ea typeface="メイリオ" panose="020B0604030504040204" pitchFamily="50" charset="-128"/>
              </a:rPr>
              <a:t>(9)</a:t>
            </a:r>
            <a:r>
              <a:rPr kumimoji="1" lang="ja-JP" altLang="en-US" sz="1159" dirty="0">
                <a:solidFill>
                  <a:prstClr val="black"/>
                </a:solidFill>
                <a:latin typeface="メイリオ" panose="020B0604030504040204" pitchFamily="50" charset="-128"/>
                <a:ea typeface="メイリオ" panose="020B0604030504040204" pitchFamily="50" charset="-128"/>
              </a:rPr>
              <a:t>　マイナポータルの医療情報等に基づき、患者からの健康管理に係る相談に応じる体制を有していること（加算３を除く）。</a:t>
            </a:r>
            <a:endParaRPr kumimoji="1" lang="en-US" altLang="ja-JP" sz="1159" dirty="0">
              <a:solidFill>
                <a:prstClr val="black"/>
              </a:solidFill>
              <a:latin typeface="メイリオ" panose="020B0604030504040204" pitchFamily="50" charset="-128"/>
              <a:ea typeface="メイリオ" panose="020B0604030504040204" pitchFamily="50" charset="-128"/>
            </a:endParaRPr>
          </a:p>
          <a:p>
            <a:pPr defTabSz="882779">
              <a:defRPr/>
            </a:pPr>
            <a:endParaRPr kumimoji="1" lang="en-US" altLang="ja-JP" sz="1545" dirty="0">
              <a:solidFill>
                <a:prstClr val="black"/>
              </a:solidFill>
              <a:latin typeface="メイリオ" panose="020B0604030504040204" pitchFamily="50" charset="-128"/>
              <a:ea typeface="メイリオ" panose="020B0604030504040204" pitchFamily="50" charset="-128"/>
            </a:endParaRPr>
          </a:p>
          <a:p>
            <a:pPr defTabSz="882779">
              <a:defRPr/>
            </a:pPr>
            <a:r>
              <a:rPr kumimoji="1" lang="zh-TW" altLang="en-US" sz="1159" dirty="0">
                <a:solidFill>
                  <a:prstClr val="black"/>
                </a:solidFill>
                <a:latin typeface="メイリオ" panose="020B0604030504040204" pitchFamily="50" charset="-128"/>
                <a:ea typeface="メイリオ" panose="020B0604030504040204" pitchFamily="50" charset="-128"/>
              </a:rPr>
              <a:t>［</a:t>
            </a:r>
            <a:r>
              <a:rPr kumimoji="1" lang="ja-JP" altLang="en-US" sz="1159" dirty="0">
                <a:solidFill>
                  <a:prstClr val="black"/>
                </a:solidFill>
                <a:latin typeface="メイリオ" panose="020B0604030504040204" pitchFamily="50" charset="-128"/>
                <a:ea typeface="メイリオ" panose="020B0604030504040204" pitchFamily="50" charset="-128"/>
              </a:rPr>
              <a:t>経過措置</a:t>
            </a:r>
            <a:r>
              <a:rPr kumimoji="1" lang="zh-TW" altLang="en-US" sz="1159" dirty="0">
                <a:solidFill>
                  <a:prstClr val="black"/>
                </a:solidFill>
                <a:latin typeface="メイリオ" panose="020B0604030504040204" pitchFamily="50" charset="-128"/>
                <a:ea typeface="メイリオ" panose="020B0604030504040204" pitchFamily="50" charset="-128"/>
              </a:rPr>
              <a:t>］</a:t>
            </a:r>
            <a:br>
              <a:rPr kumimoji="1" lang="en-US" altLang="zh-TW" sz="1159" dirty="0">
                <a:solidFill>
                  <a:prstClr val="black"/>
                </a:solidFill>
                <a:latin typeface="メイリオ" panose="020B0604030504040204" pitchFamily="50" charset="-128"/>
                <a:ea typeface="メイリオ" panose="020B0604030504040204" pitchFamily="50" charset="-128"/>
              </a:rPr>
            </a:br>
            <a:r>
              <a:rPr kumimoji="1" lang="en-US" altLang="ja-JP" sz="1159" dirty="0">
                <a:solidFill>
                  <a:prstClr val="black"/>
                </a:solidFill>
                <a:latin typeface="メイリオ" panose="020B0604030504040204" pitchFamily="50" charset="-128"/>
                <a:ea typeface="メイリオ" panose="020B0604030504040204" pitchFamily="50" charset="-128"/>
              </a:rPr>
              <a:t>(1)</a:t>
            </a:r>
            <a:r>
              <a:rPr kumimoji="1" lang="ja-JP" altLang="en-US" sz="1159" dirty="0">
                <a:solidFill>
                  <a:prstClr val="black"/>
                </a:solidFill>
                <a:latin typeface="メイリオ" panose="020B0604030504040204" pitchFamily="50" charset="-128"/>
                <a:ea typeface="メイリオ" panose="020B0604030504040204" pitchFamily="50" charset="-128"/>
              </a:rPr>
              <a:t>　令和７年３月</a:t>
            </a:r>
            <a:r>
              <a:rPr kumimoji="1" lang="en-US" altLang="ja-JP" sz="1159" dirty="0">
                <a:solidFill>
                  <a:prstClr val="black"/>
                </a:solidFill>
                <a:latin typeface="メイリオ" panose="020B0604030504040204" pitchFamily="50" charset="-128"/>
                <a:ea typeface="メイリオ" panose="020B0604030504040204" pitchFamily="50" charset="-128"/>
              </a:rPr>
              <a:t>31</a:t>
            </a:r>
            <a:r>
              <a:rPr kumimoji="1" lang="ja-JP" altLang="en-US" sz="1159" dirty="0">
                <a:solidFill>
                  <a:prstClr val="black"/>
                </a:solidFill>
                <a:latin typeface="メイリオ" panose="020B0604030504040204" pitchFamily="50" charset="-128"/>
                <a:ea typeface="メイリオ" panose="020B0604030504040204" pitchFamily="50" charset="-128"/>
              </a:rPr>
              <a:t>日までの間に限り、（４）に該当するものと見なす。</a:t>
            </a:r>
          </a:p>
          <a:p>
            <a:pPr defTabSz="882779">
              <a:defRPr/>
            </a:pPr>
            <a:r>
              <a:rPr kumimoji="1" lang="en-US" altLang="ja-JP" sz="1159" dirty="0">
                <a:solidFill>
                  <a:prstClr val="black"/>
                </a:solidFill>
                <a:latin typeface="メイリオ" panose="020B0604030504040204" pitchFamily="50" charset="-128"/>
                <a:ea typeface="メイリオ" panose="020B0604030504040204" pitchFamily="50" charset="-128"/>
              </a:rPr>
              <a:t>(2)</a:t>
            </a:r>
            <a:r>
              <a:rPr kumimoji="1" lang="ja-JP" altLang="en-US" sz="1159" dirty="0">
                <a:solidFill>
                  <a:prstClr val="black"/>
                </a:solidFill>
                <a:latin typeface="メイリオ" panose="020B0604030504040204" pitchFamily="50" charset="-128"/>
                <a:ea typeface="メイリオ" panose="020B0604030504040204" pitchFamily="50" charset="-128"/>
              </a:rPr>
              <a:t>　令和７年９月</a:t>
            </a:r>
            <a:r>
              <a:rPr kumimoji="1" lang="en-US" altLang="ja-JP" sz="1159" dirty="0">
                <a:solidFill>
                  <a:prstClr val="black"/>
                </a:solidFill>
                <a:latin typeface="メイリオ" panose="020B0604030504040204" pitchFamily="50" charset="-128"/>
                <a:ea typeface="メイリオ" panose="020B0604030504040204" pitchFamily="50" charset="-128"/>
              </a:rPr>
              <a:t>30</a:t>
            </a:r>
            <a:r>
              <a:rPr kumimoji="1" lang="ja-JP" altLang="en-US" sz="1159" dirty="0">
                <a:solidFill>
                  <a:prstClr val="black"/>
                </a:solidFill>
                <a:latin typeface="メイリオ" panose="020B0604030504040204" pitchFamily="50" charset="-128"/>
                <a:ea typeface="メイリオ" panose="020B0604030504040204" pitchFamily="50" charset="-128"/>
              </a:rPr>
              <a:t>日までの間に限り、（６）に該当するものと見なす。</a:t>
            </a:r>
          </a:p>
          <a:p>
            <a:pPr defTabSz="882779">
              <a:defRPr/>
            </a:pPr>
            <a:r>
              <a:rPr kumimoji="1" lang="en-US" altLang="ja-JP" sz="1159" dirty="0">
                <a:solidFill>
                  <a:prstClr val="black"/>
                </a:solidFill>
                <a:latin typeface="メイリオ" panose="020B0604030504040204" pitchFamily="50" charset="-128"/>
                <a:ea typeface="メイリオ" panose="020B0604030504040204" pitchFamily="50" charset="-128"/>
              </a:rPr>
              <a:t>(3)</a:t>
            </a:r>
            <a:r>
              <a:rPr kumimoji="1" lang="ja-JP" altLang="en-US" sz="1159" dirty="0">
                <a:solidFill>
                  <a:prstClr val="black"/>
                </a:solidFill>
                <a:latin typeface="メイリオ" panose="020B0604030504040204" pitchFamily="50" charset="-128"/>
                <a:ea typeface="メイリオ" panose="020B0604030504040204" pitchFamily="50" charset="-128"/>
              </a:rPr>
              <a:t>　（７）については、令和６年</a:t>
            </a:r>
            <a:r>
              <a:rPr kumimoji="1" lang="en-US" altLang="ja-JP" sz="1159" dirty="0">
                <a:solidFill>
                  <a:prstClr val="black"/>
                </a:solidFill>
                <a:latin typeface="メイリオ" panose="020B0604030504040204" pitchFamily="50" charset="-128"/>
                <a:ea typeface="メイリオ" panose="020B0604030504040204" pitchFamily="50" charset="-128"/>
              </a:rPr>
              <a:t>10</a:t>
            </a:r>
            <a:r>
              <a:rPr kumimoji="1" lang="ja-JP" altLang="en-US" sz="1159" dirty="0">
                <a:solidFill>
                  <a:prstClr val="black"/>
                </a:solidFill>
                <a:latin typeface="メイリオ" panose="020B0604030504040204" pitchFamily="50" charset="-128"/>
                <a:ea typeface="メイリオ" panose="020B0604030504040204" pitchFamily="50" charset="-128"/>
              </a:rPr>
              <a:t>月１日から適用する。</a:t>
            </a:r>
          </a:p>
          <a:p>
            <a:pPr defTabSz="882779">
              <a:defRPr/>
            </a:pPr>
            <a:endParaRPr kumimoji="1" lang="zh-TW" altLang="en-US" sz="1159" dirty="0">
              <a:solidFill>
                <a:prstClr val="black"/>
              </a:solidFill>
              <a:latin typeface="メイリオ" panose="020B0604030504040204" pitchFamily="50" charset="-128"/>
              <a:ea typeface="メイリオ" panose="020B0604030504040204" pitchFamily="50" charset="-128"/>
            </a:endParaRPr>
          </a:p>
          <a:p>
            <a:pPr defTabSz="882779">
              <a:defRPr/>
            </a:pPr>
            <a:endParaRPr kumimoji="1" lang="en-US" altLang="ja-JP" sz="1545" dirty="0">
              <a:solidFill>
                <a:prstClr val="black"/>
              </a:solidFill>
              <a:latin typeface="メイリオ" panose="020B0604030504040204" pitchFamily="50" charset="-128"/>
              <a:ea typeface="メイリオ" panose="020B0604030504040204" pitchFamily="50" charset="-128"/>
            </a:endParaRPr>
          </a:p>
          <a:p>
            <a:pPr marL="275868" indent="-275868" defTabSz="882779">
              <a:buFont typeface="Wingdings" panose="05000000000000000000" pitchFamily="2" charset="2"/>
              <a:buChar char="Ø"/>
              <a:defRPr/>
            </a:pPr>
            <a:endParaRPr kumimoji="1" lang="en-US" altLang="ja-JP" sz="1545" dirty="0">
              <a:solidFill>
                <a:prstClr val="black"/>
              </a:solidFill>
              <a:latin typeface="メイリオ" panose="020B0604030504040204" pitchFamily="50" charset="-128"/>
              <a:ea typeface="メイリオ" panose="020B0604030504040204" pitchFamily="50" charset="-128"/>
            </a:endParaRPr>
          </a:p>
          <a:p>
            <a:pPr defTabSz="882779">
              <a:defRPr/>
            </a:pPr>
            <a:endParaRPr kumimoji="1" lang="en-US" altLang="ja-JP" sz="1352" dirty="0">
              <a:solidFill>
                <a:prstClr val="black"/>
              </a:solidFill>
              <a:latin typeface="メイリオ" panose="020B0604030504040204" pitchFamily="50" charset="-128"/>
              <a:ea typeface="メイリオ" panose="020B0604030504040204" pitchFamily="50" charset="-128"/>
            </a:endParaRPr>
          </a:p>
        </p:txBody>
      </p:sp>
      <p:pic>
        <p:nvPicPr>
          <p:cNvPr id="1026" name="Picture 2" descr="電子処方箋とのコラボポスター。">
            <a:extLst>
              <a:ext uri="{FF2B5EF4-FFF2-40B4-BE49-F238E27FC236}">
                <a16:creationId xmlns:a16="http://schemas.microsoft.com/office/drawing/2014/main" id="{FBFF809E-811F-25A0-D861-4A039C28FD2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94612" y="2797497"/>
            <a:ext cx="1806479" cy="2552825"/>
          </a:xfrm>
          <a:prstGeom prst="rect">
            <a:avLst/>
          </a:prstGeom>
          <a:noFill/>
          <a:extLst>
            <a:ext uri="{909E8E84-426E-40DD-AFC4-6F175D3DCCD1}">
              <a14:hiddenFill xmlns:a14="http://schemas.microsoft.com/office/drawing/2010/main">
                <a:solidFill>
                  <a:srgbClr val="FFFFFF"/>
                </a:solidFill>
              </a14:hiddenFill>
            </a:ext>
          </a:extLst>
        </p:spPr>
      </p:pic>
      <p:sp>
        <p:nvSpPr>
          <p:cNvPr id="4" name="スライド番号プレースホルダ 29">
            <a:extLst>
              <a:ext uri="{FF2B5EF4-FFF2-40B4-BE49-F238E27FC236}">
                <a16:creationId xmlns:a16="http://schemas.microsoft.com/office/drawing/2014/main" id="{EE7F1DE4-200A-34D8-B098-89F9F2DCB4C3}"/>
              </a:ext>
            </a:extLst>
          </p:cNvPr>
          <p:cNvSpPr txBox="1">
            <a:spLocks/>
          </p:cNvSpPr>
          <p:nvPr/>
        </p:nvSpPr>
        <p:spPr>
          <a:xfrm>
            <a:off x="7344147" y="6173779"/>
            <a:ext cx="2231647" cy="352527"/>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defTabSz="882779">
              <a:defRPr/>
            </a:pPr>
            <a:fld id="{0B2F95FF-E40F-416C-A809-4854A63BB9D8}" type="slidenum">
              <a:rPr kumimoji="1" lang="ja-JP" altLang="en-US" sz="1738" b="1">
                <a:solidFill>
                  <a:prstClr val="black"/>
                </a:solidFill>
                <a:latin typeface="Calibri"/>
                <a:ea typeface="ＭＳ Ｐゴシック" panose="020B0600070205080204" pitchFamily="50" charset="-128"/>
              </a:rPr>
              <a:pPr algn="r" defTabSz="882779">
                <a:defRPr/>
              </a:pPr>
              <a:t>13</a:t>
            </a:fld>
            <a:endParaRPr kumimoji="1" lang="ja-JP" altLang="en-US" sz="1738" b="1">
              <a:solidFill>
                <a:prstClr val="black"/>
              </a:solidFill>
              <a:latin typeface="Calibri"/>
              <a:ea typeface="ＭＳ Ｐゴシック" panose="020B0600070205080204" pitchFamily="50" charset="-128"/>
            </a:endParaRPr>
          </a:p>
        </p:txBody>
      </p:sp>
      <p:pic>
        <p:nvPicPr>
          <p:cNvPr id="6" name="図 5" descr="アイコン が含まれている画像&#10;&#10;自動的に生成された説明">
            <a:extLst>
              <a:ext uri="{FF2B5EF4-FFF2-40B4-BE49-F238E27FC236}">
                <a16:creationId xmlns:a16="http://schemas.microsoft.com/office/drawing/2014/main" id="{E38EAB98-9019-CE34-12E2-10050F6FEDC9}"/>
              </a:ext>
            </a:extLst>
          </p:cNvPr>
          <p:cNvPicPr>
            <a:picLocks noChangeAspect="1"/>
          </p:cNvPicPr>
          <p:nvPr/>
        </p:nvPicPr>
        <p:blipFill>
          <a:blip r:embed="rId4"/>
          <a:stretch>
            <a:fillRect/>
          </a:stretch>
        </p:blipFill>
        <p:spPr>
          <a:xfrm>
            <a:off x="7852566" y="1035176"/>
            <a:ext cx="886673" cy="1243737"/>
          </a:xfrm>
          <a:prstGeom prst="rect">
            <a:avLst/>
          </a:prstGeom>
        </p:spPr>
      </p:pic>
    </p:spTree>
    <p:extLst>
      <p:ext uri="{BB962C8B-B14F-4D97-AF65-F5344CB8AC3E}">
        <p14:creationId xmlns:p14="http://schemas.microsoft.com/office/powerpoint/2010/main" val="99824567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a:extLst>
              <a:ext uri="{FF2B5EF4-FFF2-40B4-BE49-F238E27FC236}">
                <a16:creationId xmlns:a16="http://schemas.microsoft.com/office/drawing/2014/main" id="{400583AA-9702-3940-1628-7BD9F3C41B9E}"/>
              </a:ext>
            </a:extLst>
          </p:cNvPr>
          <p:cNvSpPr/>
          <p:nvPr/>
        </p:nvSpPr>
        <p:spPr>
          <a:xfrm>
            <a:off x="574680" y="775344"/>
            <a:ext cx="2723029" cy="28697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882853">
              <a:lnSpc>
                <a:spcPts val="1159"/>
              </a:lnSpc>
              <a:tabLst>
                <a:tab pos="5456523" algn="l"/>
              </a:tabLst>
              <a:defRPr/>
            </a:pPr>
            <a:r>
              <a:rPr kumimoji="1" lang="zh-TW" altLang="en-US" sz="1014" b="1" u="sng" dirty="0">
                <a:solidFill>
                  <a:srgbClr val="0070C0"/>
                </a:solidFill>
                <a:latin typeface="メイリオ" panose="020B0604030504040204" pitchFamily="50" charset="-128"/>
                <a:ea typeface="メイリオ" panose="020B0604030504040204" pitchFamily="50" charset="-128"/>
              </a:rPr>
              <a:t>医療</a:t>
            </a:r>
            <a:r>
              <a:rPr kumimoji="1" lang="en-US" altLang="zh-TW" sz="1014" b="1" u="sng" dirty="0">
                <a:solidFill>
                  <a:srgbClr val="0070C0"/>
                </a:solidFill>
                <a:latin typeface="メイリオ" panose="020B0604030504040204" pitchFamily="50" charset="-128"/>
                <a:ea typeface="メイリオ" panose="020B0604030504040204" pitchFamily="50" charset="-128"/>
              </a:rPr>
              <a:t>DX</a:t>
            </a:r>
            <a:r>
              <a:rPr kumimoji="1" lang="zh-TW" altLang="en-US" sz="1014"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1014" b="1" u="sng" dirty="0">
                <a:solidFill>
                  <a:srgbClr val="0070C0"/>
                </a:solidFill>
                <a:latin typeface="メイリオ" panose="020B0604030504040204" pitchFamily="50" charset="-128"/>
                <a:ea typeface="メイリオ" panose="020B0604030504040204" pitchFamily="50" charset="-128"/>
              </a:rPr>
              <a:t>　　　　　　８点</a:t>
            </a:r>
            <a:endParaRPr kumimoji="1" lang="en-US" altLang="ja-JP" sz="1014"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zh-TW" altLang="en-US" sz="1014" b="1" u="sng" dirty="0">
                <a:solidFill>
                  <a:srgbClr val="0070C0"/>
                </a:solidFill>
                <a:latin typeface="メイリオ" panose="020B0604030504040204" pitchFamily="50" charset="-128"/>
                <a:ea typeface="メイリオ" panose="020B0604030504040204" pitchFamily="50" charset="-128"/>
              </a:rPr>
              <a:t>医療</a:t>
            </a:r>
            <a:r>
              <a:rPr kumimoji="1" lang="en-US" altLang="zh-TW" sz="1014" b="1" u="sng" dirty="0">
                <a:solidFill>
                  <a:srgbClr val="0070C0"/>
                </a:solidFill>
                <a:latin typeface="メイリオ" panose="020B0604030504040204" pitchFamily="50" charset="-128"/>
                <a:ea typeface="メイリオ" panose="020B0604030504040204" pitchFamily="50" charset="-128"/>
              </a:rPr>
              <a:t>DX</a:t>
            </a:r>
            <a:r>
              <a:rPr kumimoji="1" lang="zh-TW" altLang="en-US" sz="1014"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1014" b="1" u="sng" dirty="0">
                <a:solidFill>
                  <a:srgbClr val="0070C0"/>
                </a:solidFill>
                <a:latin typeface="メイリオ" panose="020B0604030504040204" pitchFamily="50" charset="-128"/>
                <a:ea typeface="メイリオ" panose="020B0604030504040204" pitchFamily="50" charset="-128"/>
              </a:rPr>
              <a:t>（歯科） 　  ６点</a:t>
            </a:r>
            <a:endParaRPr kumimoji="1" lang="en-US" altLang="ja-JP" sz="1014"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zh-TW" altLang="en-US" sz="1014" b="1" u="sng" dirty="0">
                <a:solidFill>
                  <a:srgbClr val="0070C0"/>
                </a:solidFill>
                <a:latin typeface="メイリオ" panose="020B0604030504040204" pitchFamily="50" charset="-128"/>
                <a:ea typeface="メイリオ" panose="020B0604030504040204" pitchFamily="50" charset="-128"/>
              </a:rPr>
              <a:t>医療</a:t>
            </a:r>
            <a:r>
              <a:rPr kumimoji="1" lang="en-US" altLang="zh-TW" sz="1014" b="1" u="sng" dirty="0">
                <a:solidFill>
                  <a:srgbClr val="0070C0"/>
                </a:solidFill>
                <a:latin typeface="メイリオ" panose="020B0604030504040204" pitchFamily="50" charset="-128"/>
                <a:ea typeface="メイリオ" panose="020B0604030504040204" pitchFamily="50" charset="-128"/>
              </a:rPr>
              <a:t>DX</a:t>
            </a:r>
            <a:r>
              <a:rPr kumimoji="1" lang="zh-TW" altLang="en-US" sz="1014"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1014" b="1" u="sng" dirty="0">
                <a:solidFill>
                  <a:srgbClr val="0070C0"/>
                </a:solidFill>
                <a:latin typeface="メイリオ" panose="020B0604030504040204" pitchFamily="50" charset="-128"/>
                <a:ea typeface="メイリオ" panose="020B0604030504040204" pitchFamily="50" charset="-128"/>
              </a:rPr>
              <a:t>（調剤）</a:t>
            </a:r>
            <a:r>
              <a:rPr kumimoji="1" lang="en-US" altLang="ja-JP" sz="1014" b="1" u="sng" dirty="0">
                <a:solidFill>
                  <a:srgbClr val="0070C0"/>
                </a:solidFill>
                <a:latin typeface="メイリオ" panose="020B0604030504040204" pitchFamily="50" charset="-128"/>
                <a:ea typeface="メイリオ" panose="020B0604030504040204" pitchFamily="50" charset="-128"/>
              </a:rPr>
              <a:t>      </a:t>
            </a:r>
            <a:r>
              <a:rPr kumimoji="1" lang="ja-JP" altLang="en-US" sz="1014" b="1" u="sng" dirty="0">
                <a:solidFill>
                  <a:srgbClr val="0070C0"/>
                </a:solidFill>
                <a:latin typeface="メイリオ" panose="020B0604030504040204" pitchFamily="50" charset="-128"/>
                <a:ea typeface="メイリオ" panose="020B0604030504040204" pitchFamily="50" charset="-128"/>
              </a:rPr>
              <a:t>４点</a:t>
            </a:r>
            <a:endParaRPr kumimoji="1" lang="en-US" altLang="ja-JP" sz="1014"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defRPr/>
            </a:pPr>
            <a:r>
              <a:rPr kumimoji="1" lang="en-US" altLang="ja-JP" sz="1014" dirty="0">
                <a:solidFill>
                  <a:prstClr val="black"/>
                </a:solidFill>
                <a:latin typeface="メイリオ" panose="020B0604030504040204" pitchFamily="50" charset="-128"/>
                <a:ea typeface="メイリオ" panose="020B0604030504040204" pitchFamily="50" charset="-128"/>
              </a:rPr>
              <a:t>※</a:t>
            </a:r>
            <a:r>
              <a:rPr kumimoji="1" lang="ja-JP" altLang="en-US" sz="1014" dirty="0">
                <a:solidFill>
                  <a:prstClr val="black"/>
                </a:solidFill>
                <a:latin typeface="メイリオ" panose="020B0604030504040204" pitchFamily="50" charset="-128"/>
                <a:ea typeface="メイリオ" panose="020B0604030504040204" pitchFamily="50" charset="-128"/>
              </a:rPr>
              <a:t>初診時に所定点数を加算</a:t>
            </a:r>
            <a:endParaRPr kumimoji="1" lang="en-US" altLang="ja-JP" sz="1014" dirty="0">
              <a:solidFill>
                <a:prstClr val="black"/>
              </a:solidFill>
              <a:latin typeface="メイリオ" panose="020B0604030504040204" pitchFamily="50" charset="-128"/>
              <a:ea typeface="メイリオ" panose="020B0604030504040204" pitchFamily="50" charset="-128"/>
            </a:endParaRPr>
          </a:p>
          <a:p>
            <a:pPr defTabSz="882853">
              <a:lnSpc>
                <a:spcPts val="1159"/>
              </a:lnSpc>
              <a:defRPr/>
            </a:pPr>
            <a:endParaRPr kumimoji="1" lang="en-US" altLang="ja-JP" sz="1014" dirty="0">
              <a:solidFill>
                <a:prstClr val="black"/>
              </a:solidFill>
              <a:latin typeface="メイリオ" panose="020B0604030504040204" pitchFamily="50" charset="-128"/>
              <a:ea typeface="メイリオ" panose="020B0604030504040204" pitchFamily="50" charset="-128"/>
            </a:endParaRPr>
          </a:p>
          <a:p>
            <a:pPr marL="84301" indent="-84301" defTabSz="882853">
              <a:lnSpc>
                <a:spcPts val="1159"/>
              </a:lnSpc>
              <a:defRPr/>
            </a:pPr>
            <a:r>
              <a:rPr kumimoji="1" lang="en-US" altLang="ja-JP" sz="1014" dirty="0">
                <a:solidFill>
                  <a:prstClr val="black"/>
                </a:solidFill>
                <a:latin typeface="メイリオ" panose="020B0604030504040204" pitchFamily="50" charset="-128"/>
                <a:ea typeface="メイリオ" panose="020B0604030504040204" pitchFamily="50" charset="-128"/>
              </a:rPr>
              <a:t>[</a:t>
            </a:r>
            <a:r>
              <a:rPr kumimoji="1" lang="ja-JP" altLang="en-US" sz="1014" dirty="0">
                <a:solidFill>
                  <a:prstClr val="black"/>
                </a:solidFill>
                <a:latin typeface="メイリオ" panose="020B0604030504040204" pitchFamily="50" charset="-128"/>
                <a:ea typeface="メイリオ" panose="020B0604030504040204" pitchFamily="50" charset="-128"/>
              </a:rPr>
              <a:t>施設基準（医科医療機関）</a:t>
            </a:r>
            <a:r>
              <a:rPr kumimoji="1" lang="en-US" altLang="ja-JP" sz="1014" dirty="0">
                <a:solidFill>
                  <a:prstClr val="black"/>
                </a:solidFill>
                <a:latin typeface="メイリオ" panose="020B0604030504040204" pitchFamily="50" charset="-128"/>
                <a:ea typeface="メイリオ" panose="020B0604030504040204" pitchFamily="50" charset="-128"/>
              </a:rPr>
              <a:t>]</a:t>
            </a:r>
            <a:r>
              <a:rPr kumimoji="1" lang="ja-JP" altLang="en-US" sz="1014" dirty="0">
                <a:solidFill>
                  <a:prstClr val="black"/>
                </a:solidFill>
                <a:latin typeface="メイリオ" panose="020B0604030504040204" pitchFamily="50" charset="-128"/>
                <a:ea typeface="メイリオ" panose="020B0604030504040204" pitchFamily="50" charset="-128"/>
              </a:rPr>
              <a:t> （要旨）</a:t>
            </a:r>
            <a:endParaRPr kumimoji="1" lang="en-US" altLang="ja-JP" sz="1014" dirty="0">
              <a:solidFill>
                <a:prstClr val="black"/>
              </a:solidFill>
              <a:latin typeface="メイリオ" panose="020B0604030504040204" pitchFamily="50" charset="-128"/>
              <a:ea typeface="メイリオ" panose="020B0604030504040204" pitchFamily="50" charset="-128"/>
            </a:endParaRPr>
          </a:p>
          <a:p>
            <a:pPr marL="416903" indent="-695160" defTabSz="882853">
              <a:lnSpc>
                <a:spcPts val="1159"/>
              </a:lnSpc>
              <a:defRPr/>
            </a:pPr>
            <a:r>
              <a:rPr kumimoji="1" lang="ja-JP" altLang="en-US" sz="1014" dirty="0">
                <a:solidFill>
                  <a:prstClr val="black"/>
                </a:solidFill>
                <a:latin typeface="メイリオ" panose="020B0604030504040204" pitchFamily="50" charset="-128"/>
                <a:ea typeface="メイリオ" panose="020B0604030504040204" pitchFamily="50" charset="-128"/>
              </a:rPr>
              <a:t>～中略～</a:t>
            </a:r>
            <a:endParaRPr kumimoji="1" lang="en-US" altLang="ja-JP" sz="1014" dirty="0">
              <a:solidFill>
                <a:prstClr val="black"/>
              </a:solidFill>
              <a:latin typeface="メイリオ" panose="020B0604030504040204" pitchFamily="50" charset="-128"/>
              <a:ea typeface="メイリオ" panose="020B0604030504040204" pitchFamily="50" charset="-128"/>
            </a:endParaRPr>
          </a:p>
          <a:p>
            <a:pPr marL="416903" indent="-695160" defTabSz="882853">
              <a:lnSpc>
                <a:spcPts val="1159"/>
              </a:lnSpc>
              <a:defRPr/>
            </a:pPr>
            <a:r>
              <a:rPr kumimoji="1" lang="ja-JP" altLang="en-US" sz="1014" dirty="0">
                <a:solidFill>
                  <a:prstClr val="black"/>
                </a:solidFill>
                <a:latin typeface="メイリオ" panose="020B0604030504040204" pitchFamily="50" charset="-128"/>
                <a:ea typeface="メイリオ" panose="020B0604030504040204" pitchFamily="50" charset="-128"/>
              </a:rPr>
              <a:t>（６）マイナンバーカードの健康保険証利用について、実績を一定程度有していること。（令和６年</a:t>
            </a:r>
            <a:r>
              <a:rPr kumimoji="1" lang="en-US" altLang="ja-JP" sz="1014" dirty="0">
                <a:solidFill>
                  <a:prstClr val="black"/>
                </a:solidFill>
                <a:latin typeface="メイリオ" panose="020B0604030504040204" pitchFamily="50" charset="-128"/>
                <a:ea typeface="メイリオ" panose="020B0604030504040204" pitchFamily="50" charset="-128"/>
              </a:rPr>
              <a:t>10</a:t>
            </a:r>
            <a:r>
              <a:rPr kumimoji="1" lang="ja-JP" altLang="en-US" sz="1014" dirty="0">
                <a:solidFill>
                  <a:prstClr val="black"/>
                </a:solidFill>
                <a:latin typeface="メイリオ" panose="020B0604030504040204" pitchFamily="50" charset="-128"/>
                <a:ea typeface="メイリオ" panose="020B0604030504040204" pitchFamily="50" charset="-128"/>
              </a:rPr>
              <a:t>月１日から適用）</a:t>
            </a:r>
          </a:p>
        </p:txBody>
      </p:sp>
      <p:sp>
        <p:nvSpPr>
          <p:cNvPr id="11" name="正方形/長方形 10">
            <a:extLst>
              <a:ext uri="{FF2B5EF4-FFF2-40B4-BE49-F238E27FC236}">
                <a16:creationId xmlns:a16="http://schemas.microsoft.com/office/drawing/2014/main" id="{096C62F1-6C22-3833-9AAF-B185163C9E27}"/>
              </a:ext>
            </a:extLst>
          </p:cNvPr>
          <p:cNvSpPr/>
          <p:nvPr/>
        </p:nvSpPr>
        <p:spPr>
          <a:xfrm>
            <a:off x="247558" y="600822"/>
            <a:ext cx="314298" cy="3885003"/>
          </a:xfrm>
          <a:prstGeom prst="rect">
            <a:avLst/>
          </a:prstGeom>
          <a:solidFill>
            <a:srgbClr val="E1EDFF"/>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wordArtVertRtl" tIns="69516" rtlCol="0" anchor="ctr"/>
          <a:lstStyle/>
          <a:p>
            <a:pPr algn="ctr" defTabSz="882853">
              <a:defRPr/>
            </a:pPr>
            <a:r>
              <a:rPr kumimoji="1" lang="zh-TW" altLang="en-US" sz="1062" b="1" dirty="0">
                <a:solidFill>
                  <a:prstClr val="black"/>
                </a:solidFill>
                <a:latin typeface="メイリオ" panose="020B0604030504040204" pitchFamily="50" charset="-128"/>
                <a:ea typeface="メイリオ" panose="020B0604030504040204" pitchFamily="50" charset="-128"/>
              </a:rPr>
              <a:t>医療</a:t>
            </a:r>
            <a:r>
              <a:rPr kumimoji="1" lang="en-US" altLang="zh-TW" sz="1062" b="1" dirty="0">
                <a:solidFill>
                  <a:prstClr val="black"/>
                </a:solidFill>
                <a:latin typeface="メイリオ" panose="020B0604030504040204" pitchFamily="50" charset="-128"/>
                <a:ea typeface="メイリオ" panose="020B0604030504040204" pitchFamily="50" charset="-128"/>
              </a:rPr>
              <a:t>DX</a:t>
            </a:r>
            <a:r>
              <a:rPr kumimoji="1" lang="zh-TW" altLang="en-US" sz="1062" b="1" dirty="0">
                <a:solidFill>
                  <a:prstClr val="black"/>
                </a:solidFill>
                <a:latin typeface="メイリオ" panose="020B0604030504040204" pitchFamily="50" charset="-128"/>
                <a:ea typeface="メイリオ" panose="020B0604030504040204" pitchFamily="50" charset="-128"/>
              </a:rPr>
              <a:t>推進体制整備加算</a:t>
            </a:r>
            <a:endParaRPr kumimoji="1" lang="ja-JP" altLang="en-US" sz="1062" b="1" dirty="0">
              <a:solidFill>
                <a:prstClr val="black"/>
              </a:solidFill>
              <a:latin typeface="メイリオ" panose="020B0604030504040204" pitchFamily="50" charset="-128"/>
              <a:ea typeface="メイリオ" panose="020B0604030504040204" pitchFamily="50" charset="-128"/>
            </a:endParaRPr>
          </a:p>
        </p:txBody>
      </p:sp>
      <p:sp>
        <p:nvSpPr>
          <p:cNvPr id="17" name="矢印: 右 16">
            <a:extLst>
              <a:ext uri="{FF2B5EF4-FFF2-40B4-BE49-F238E27FC236}">
                <a16:creationId xmlns:a16="http://schemas.microsoft.com/office/drawing/2014/main" id="{26C3239C-9A76-2B6C-B8BC-2BD402A6E8B7}"/>
              </a:ext>
            </a:extLst>
          </p:cNvPr>
          <p:cNvSpPr/>
          <p:nvPr/>
        </p:nvSpPr>
        <p:spPr>
          <a:xfrm>
            <a:off x="3297710" y="1572809"/>
            <a:ext cx="228180" cy="1214931"/>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endParaRPr kumimoji="1" lang="ja-JP" altLang="en-US" sz="1738" dirty="0">
              <a:solidFill>
                <a:prstClr val="white"/>
              </a:solidFill>
              <a:latin typeface="Calibri" panose="020F0502020204030204"/>
              <a:ea typeface="游ゴシック" panose="020B0400000000000000" pitchFamily="50" charset="-128"/>
            </a:endParaRPr>
          </a:p>
        </p:txBody>
      </p:sp>
      <p:sp>
        <p:nvSpPr>
          <p:cNvPr id="20" name="正方形/長方形 19">
            <a:extLst>
              <a:ext uri="{FF2B5EF4-FFF2-40B4-BE49-F238E27FC236}">
                <a16:creationId xmlns:a16="http://schemas.microsoft.com/office/drawing/2014/main" id="{0E4F7B85-EAC6-644C-272B-1ED2162E688B}"/>
              </a:ext>
            </a:extLst>
          </p:cNvPr>
          <p:cNvSpPr/>
          <p:nvPr/>
        </p:nvSpPr>
        <p:spPr>
          <a:xfrm>
            <a:off x="3525890" y="771698"/>
            <a:ext cx="6132553" cy="281297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882853">
              <a:lnSpc>
                <a:spcPts val="1159"/>
              </a:lnSpc>
              <a:tabLst>
                <a:tab pos="5456523" algn="l"/>
              </a:tabLst>
              <a:defRPr/>
            </a:pPr>
            <a:r>
              <a:rPr kumimoji="1" lang="zh-TW" altLang="en-US" sz="965" b="1" u="sng" dirty="0">
                <a:solidFill>
                  <a:srgbClr val="0070C0"/>
                </a:solidFill>
                <a:latin typeface="メイリオ" panose="020B0604030504040204" pitchFamily="50" charset="-128"/>
                <a:ea typeface="メイリオ" panose="020B0604030504040204" pitchFamily="50" charset="-128"/>
              </a:rPr>
              <a:t>医療</a:t>
            </a:r>
            <a:r>
              <a:rPr kumimoji="1" lang="en-US" altLang="zh-TW" sz="965" b="1" u="sng" dirty="0">
                <a:solidFill>
                  <a:srgbClr val="0070C0"/>
                </a:solidFill>
                <a:latin typeface="メイリオ" panose="020B0604030504040204" pitchFamily="50" charset="-128"/>
                <a:ea typeface="メイリオ" panose="020B0604030504040204" pitchFamily="50" charset="-128"/>
              </a:rPr>
              <a:t>DX</a:t>
            </a:r>
            <a:r>
              <a:rPr kumimoji="1" lang="zh-TW" altLang="en-US" sz="965"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965" b="1" u="sng" dirty="0">
                <a:solidFill>
                  <a:srgbClr val="FF0000"/>
                </a:solidFill>
                <a:latin typeface="メイリオ" panose="020B0604030504040204" pitchFamily="50" charset="-128"/>
                <a:ea typeface="メイリオ" panose="020B0604030504040204" pitchFamily="50" charset="-128"/>
              </a:rPr>
              <a:t>１</a:t>
            </a:r>
            <a:r>
              <a:rPr kumimoji="1" lang="ja-JP" altLang="en-US" sz="965" b="1" u="sng" dirty="0">
                <a:solidFill>
                  <a:srgbClr val="0070C0"/>
                </a:solidFill>
                <a:latin typeface="メイリオ" panose="020B0604030504040204" pitchFamily="50" charset="-128"/>
                <a:ea typeface="メイリオ" panose="020B0604030504040204" pitchFamily="50" charset="-128"/>
              </a:rPr>
              <a:t>　　　　 １１点</a:t>
            </a:r>
            <a:endParaRPr kumimoji="1" lang="en-US" altLang="ja-JP" sz="965"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zh-TW" altLang="en-US" sz="965" b="1" u="sng" dirty="0">
                <a:solidFill>
                  <a:srgbClr val="0070C0"/>
                </a:solidFill>
                <a:latin typeface="メイリオ" panose="020B0604030504040204" pitchFamily="50" charset="-128"/>
                <a:ea typeface="メイリオ" panose="020B0604030504040204" pitchFamily="50" charset="-128"/>
              </a:rPr>
              <a:t>医療</a:t>
            </a:r>
            <a:r>
              <a:rPr kumimoji="1" lang="en-US" altLang="zh-TW" sz="965" b="1" u="sng" dirty="0">
                <a:solidFill>
                  <a:srgbClr val="0070C0"/>
                </a:solidFill>
                <a:latin typeface="メイリオ" panose="020B0604030504040204" pitchFamily="50" charset="-128"/>
                <a:ea typeface="メイリオ" panose="020B0604030504040204" pitchFamily="50" charset="-128"/>
              </a:rPr>
              <a:t>DX</a:t>
            </a:r>
            <a:r>
              <a:rPr kumimoji="1" lang="zh-TW" altLang="en-US" sz="965"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965" b="1" u="sng" dirty="0">
                <a:solidFill>
                  <a:srgbClr val="FF0000"/>
                </a:solidFill>
                <a:latin typeface="メイリオ" panose="020B0604030504040204" pitchFamily="50" charset="-128"/>
                <a:ea typeface="メイリオ" panose="020B0604030504040204" pitchFamily="50" charset="-128"/>
              </a:rPr>
              <a:t>１</a:t>
            </a:r>
            <a:r>
              <a:rPr kumimoji="1" lang="ja-JP" altLang="en-US" sz="965" b="1" u="sng" dirty="0">
                <a:solidFill>
                  <a:srgbClr val="0070C0"/>
                </a:solidFill>
                <a:latin typeface="メイリオ" panose="020B0604030504040204" pitchFamily="50" charset="-128"/>
                <a:ea typeface="メイリオ" panose="020B0604030504040204" pitchFamily="50" charset="-128"/>
              </a:rPr>
              <a:t>（歯科） 　９点</a:t>
            </a:r>
            <a:endParaRPr kumimoji="1" lang="en-US" altLang="ja-JP" sz="965"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zh-TW" altLang="en-US" sz="965" b="1" u="sng" dirty="0">
                <a:solidFill>
                  <a:srgbClr val="0070C0"/>
                </a:solidFill>
                <a:latin typeface="メイリオ" panose="020B0604030504040204" pitchFamily="50" charset="-128"/>
                <a:ea typeface="メイリオ" panose="020B0604030504040204" pitchFamily="50" charset="-128"/>
              </a:rPr>
              <a:t>医療</a:t>
            </a:r>
            <a:r>
              <a:rPr kumimoji="1" lang="en-US" altLang="zh-TW" sz="965" b="1" u="sng" dirty="0">
                <a:solidFill>
                  <a:srgbClr val="0070C0"/>
                </a:solidFill>
                <a:latin typeface="メイリオ" panose="020B0604030504040204" pitchFamily="50" charset="-128"/>
                <a:ea typeface="メイリオ" panose="020B0604030504040204" pitchFamily="50" charset="-128"/>
              </a:rPr>
              <a:t>DX</a:t>
            </a:r>
            <a:r>
              <a:rPr kumimoji="1" lang="zh-TW" altLang="en-US" sz="965"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965" b="1" u="sng" dirty="0">
                <a:solidFill>
                  <a:srgbClr val="FF0000"/>
                </a:solidFill>
                <a:latin typeface="メイリオ" panose="020B0604030504040204" pitchFamily="50" charset="-128"/>
                <a:ea typeface="メイリオ" panose="020B0604030504040204" pitchFamily="50" charset="-128"/>
              </a:rPr>
              <a:t>１</a:t>
            </a:r>
            <a:r>
              <a:rPr kumimoji="1" lang="ja-JP" altLang="en-US" sz="965" b="1" u="sng" dirty="0">
                <a:solidFill>
                  <a:srgbClr val="0070C0"/>
                </a:solidFill>
                <a:latin typeface="メイリオ" panose="020B0604030504040204" pitchFamily="50" charset="-128"/>
                <a:ea typeface="メイリオ" panose="020B0604030504040204" pitchFamily="50" charset="-128"/>
              </a:rPr>
              <a:t>（調剤） 　７点</a:t>
            </a:r>
            <a:endParaRPr kumimoji="1" lang="en-US" altLang="ja-JP" sz="965"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ja-JP" altLang="en-US" sz="965" b="1" dirty="0">
                <a:solidFill>
                  <a:srgbClr val="0070C0"/>
                </a:solidFill>
                <a:latin typeface="メイリオ" panose="020B0604030504040204" pitchFamily="50" charset="-128"/>
                <a:ea typeface="メイリオ" panose="020B0604030504040204" pitchFamily="50" charset="-128"/>
              </a:rPr>
              <a:t>　　</a:t>
            </a:r>
            <a:r>
              <a:rPr kumimoji="1" lang="en-US" altLang="ja-JP" sz="965" dirty="0">
                <a:solidFill>
                  <a:prstClr val="black"/>
                </a:solidFill>
                <a:latin typeface="メイリオ" panose="020B0604030504040204" pitchFamily="50" charset="-128"/>
                <a:ea typeface="メイリオ" panose="020B0604030504040204" pitchFamily="50" charset="-128"/>
              </a:rPr>
              <a:t>[</a:t>
            </a:r>
            <a:r>
              <a:rPr kumimoji="1" lang="ja-JP" altLang="en-US" sz="965" dirty="0">
                <a:solidFill>
                  <a:prstClr val="black"/>
                </a:solidFill>
                <a:latin typeface="メイリオ" panose="020B0604030504040204" pitchFamily="50" charset="-128"/>
                <a:ea typeface="メイリオ" panose="020B0604030504040204" pitchFamily="50" charset="-128"/>
              </a:rPr>
              <a:t>施設基準（医科医療機関）</a:t>
            </a:r>
            <a:r>
              <a:rPr kumimoji="1" lang="en-US" altLang="ja-JP" sz="965" dirty="0">
                <a:solidFill>
                  <a:prstClr val="black"/>
                </a:solidFill>
                <a:latin typeface="メイリオ" panose="020B0604030504040204" pitchFamily="50" charset="-128"/>
                <a:ea typeface="メイリオ" panose="020B0604030504040204" pitchFamily="50" charset="-128"/>
              </a:rPr>
              <a:t>]</a:t>
            </a:r>
            <a:r>
              <a:rPr kumimoji="1" lang="ja-JP" altLang="en-US" sz="965" dirty="0">
                <a:solidFill>
                  <a:prstClr val="black"/>
                </a:solidFill>
                <a:latin typeface="メイリオ" panose="020B0604030504040204" pitchFamily="50" charset="-128"/>
                <a:ea typeface="メイリオ" panose="020B0604030504040204" pitchFamily="50" charset="-128"/>
              </a:rPr>
              <a:t> （要旨）</a:t>
            </a:r>
            <a:endParaRPr kumimoji="1" lang="en-US" altLang="ja-JP" sz="965" dirty="0">
              <a:solidFill>
                <a:prstClr val="black"/>
              </a:solidFill>
              <a:latin typeface="メイリオ" panose="020B0604030504040204" pitchFamily="50" charset="-128"/>
              <a:ea typeface="メイリオ" panose="020B0604030504040204" pitchFamily="50" charset="-128"/>
            </a:endParaRPr>
          </a:p>
          <a:p>
            <a:pPr marL="858330" lvl="1" indent="-695160" defTabSz="882853">
              <a:lnSpc>
                <a:spcPts val="1159"/>
              </a:lnSpc>
              <a:defRPr/>
            </a:pPr>
            <a:r>
              <a:rPr kumimoji="1" lang="ja-JP" altLang="en-US" sz="965" dirty="0">
                <a:solidFill>
                  <a:prstClr val="black"/>
                </a:solidFill>
                <a:latin typeface="メイリオ" panose="020B0604030504040204" pitchFamily="50" charset="-128"/>
                <a:ea typeface="メイリオ" panose="020B0604030504040204" pitchFamily="50" charset="-128"/>
              </a:rPr>
              <a:t>（６）マイナンバーカードの健康保険証利用について、</a:t>
            </a:r>
            <a:r>
              <a:rPr kumimoji="1" lang="ja-JP" altLang="en-US" sz="965" b="1" dirty="0">
                <a:solidFill>
                  <a:srgbClr val="FF0000"/>
                </a:solidFill>
                <a:latin typeface="メイリオ" panose="020B0604030504040204" pitchFamily="50" charset="-128"/>
                <a:ea typeface="メイリオ" panose="020B0604030504040204" pitchFamily="50" charset="-128"/>
              </a:rPr>
              <a:t>十分な実績</a:t>
            </a:r>
            <a:r>
              <a:rPr kumimoji="1" lang="ja-JP" altLang="en-US" sz="965" dirty="0">
                <a:solidFill>
                  <a:prstClr val="black"/>
                </a:solidFill>
                <a:latin typeface="メイリオ" panose="020B0604030504040204" pitchFamily="50" charset="-128"/>
                <a:ea typeface="メイリオ" panose="020B0604030504040204" pitchFamily="50" charset="-128"/>
              </a:rPr>
              <a:t>を有していること。</a:t>
            </a:r>
            <a:endParaRPr kumimoji="1" lang="en-US" altLang="ja-JP" sz="965" dirty="0">
              <a:solidFill>
                <a:prstClr val="black"/>
              </a:solidFill>
              <a:latin typeface="メイリオ" panose="020B0604030504040204" pitchFamily="50" charset="-128"/>
              <a:ea typeface="メイリオ" panose="020B0604030504040204" pitchFamily="50" charset="-128"/>
            </a:endParaRPr>
          </a:p>
          <a:p>
            <a:pPr marL="858330" lvl="1" indent="-695160" defTabSz="882853">
              <a:lnSpc>
                <a:spcPts val="1159"/>
              </a:lnSpc>
              <a:defRPr/>
            </a:pPr>
            <a:r>
              <a:rPr kumimoji="1" lang="ja-JP" altLang="en-US" sz="965" b="1" dirty="0">
                <a:solidFill>
                  <a:srgbClr val="FF0000"/>
                </a:solidFill>
                <a:latin typeface="メイリオ" panose="020B0604030504040204" pitchFamily="50" charset="-128"/>
                <a:ea typeface="メイリオ" panose="020B0604030504040204" pitchFamily="50" charset="-128"/>
              </a:rPr>
              <a:t>（新）マイナポータルの医療情報等に基づき、患者からの健康管理に係る相談に応じること。</a:t>
            </a:r>
            <a:endParaRPr kumimoji="1" lang="en-US" altLang="ja-JP" sz="965" dirty="0">
              <a:solidFill>
                <a:prstClr val="black"/>
              </a:solidFill>
              <a:latin typeface="メイリオ" panose="020B0604030504040204" pitchFamily="50" charset="-128"/>
              <a:ea typeface="メイリオ" panose="020B0604030504040204" pitchFamily="50" charset="-128"/>
            </a:endParaRPr>
          </a:p>
          <a:p>
            <a:pPr defTabSz="882853">
              <a:lnSpc>
                <a:spcPts val="579"/>
              </a:lnSpc>
              <a:tabLst>
                <a:tab pos="5456523" algn="l"/>
              </a:tabLst>
              <a:defRPr/>
            </a:pPr>
            <a:endParaRPr kumimoji="1" lang="en-US" altLang="ja-JP" sz="965"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zh-TW" altLang="en-US" sz="965" b="1" u="sng" dirty="0">
                <a:solidFill>
                  <a:srgbClr val="0070C0"/>
                </a:solidFill>
                <a:latin typeface="メイリオ" panose="020B0604030504040204" pitchFamily="50" charset="-128"/>
                <a:ea typeface="メイリオ" panose="020B0604030504040204" pitchFamily="50" charset="-128"/>
              </a:rPr>
              <a:t>医療</a:t>
            </a:r>
            <a:r>
              <a:rPr kumimoji="1" lang="en-US" altLang="zh-TW" sz="965" b="1" u="sng" dirty="0">
                <a:solidFill>
                  <a:srgbClr val="0070C0"/>
                </a:solidFill>
                <a:latin typeface="メイリオ" panose="020B0604030504040204" pitchFamily="50" charset="-128"/>
                <a:ea typeface="メイリオ" panose="020B0604030504040204" pitchFamily="50" charset="-128"/>
              </a:rPr>
              <a:t>DX</a:t>
            </a:r>
            <a:r>
              <a:rPr kumimoji="1" lang="zh-TW" altLang="en-US" sz="965"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965" b="1" u="sng" dirty="0">
                <a:solidFill>
                  <a:srgbClr val="FF0000"/>
                </a:solidFill>
                <a:latin typeface="メイリオ" panose="020B0604030504040204" pitchFamily="50" charset="-128"/>
                <a:ea typeface="メイリオ" panose="020B0604030504040204" pitchFamily="50" charset="-128"/>
              </a:rPr>
              <a:t>２</a:t>
            </a:r>
            <a:r>
              <a:rPr kumimoji="1" lang="ja-JP" altLang="en-US" sz="965" b="1" u="sng" dirty="0">
                <a:solidFill>
                  <a:srgbClr val="0070C0"/>
                </a:solidFill>
                <a:latin typeface="メイリオ" panose="020B0604030504040204" pitchFamily="50" charset="-128"/>
                <a:ea typeface="メイリオ" panose="020B0604030504040204" pitchFamily="50" charset="-128"/>
              </a:rPr>
              <a:t>　　　　 １０点</a:t>
            </a:r>
            <a:endParaRPr kumimoji="1" lang="en-US" altLang="ja-JP" sz="965"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zh-TW" altLang="en-US" sz="965" b="1" u="sng" dirty="0">
                <a:solidFill>
                  <a:srgbClr val="0070C0"/>
                </a:solidFill>
                <a:latin typeface="メイリオ" panose="020B0604030504040204" pitchFamily="50" charset="-128"/>
                <a:ea typeface="メイリオ" panose="020B0604030504040204" pitchFamily="50" charset="-128"/>
              </a:rPr>
              <a:t>医療</a:t>
            </a:r>
            <a:r>
              <a:rPr kumimoji="1" lang="en-US" altLang="zh-TW" sz="965" b="1" u="sng" dirty="0">
                <a:solidFill>
                  <a:srgbClr val="0070C0"/>
                </a:solidFill>
                <a:latin typeface="メイリオ" panose="020B0604030504040204" pitchFamily="50" charset="-128"/>
                <a:ea typeface="メイリオ" panose="020B0604030504040204" pitchFamily="50" charset="-128"/>
              </a:rPr>
              <a:t>DX</a:t>
            </a:r>
            <a:r>
              <a:rPr kumimoji="1" lang="zh-TW" altLang="en-US" sz="965"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965" b="1" u="sng" dirty="0">
                <a:solidFill>
                  <a:srgbClr val="FF0000"/>
                </a:solidFill>
                <a:latin typeface="メイリオ" panose="020B0604030504040204" pitchFamily="50" charset="-128"/>
                <a:ea typeface="メイリオ" panose="020B0604030504040204" pitchFamily="50" charset="-128"/>
              </a:rPr>
              <a:t>２ </a:t>
            </a:r>
            <a:r>
              <a:rPr kumimoji="1" lang="ja-JP" altLang="en-US" sz="965" b="1" u="sng" dirty="0">
                <a:solidFill>
                  <a:srgbClr val="0070C0"/>
                </a:solidFill>
                <a:latin typeface="メイリオ" panose="020B0604030504040204" pitchFamily="50" charset="-128"/>
                <a:ea typeface="メイリオ" panose="020B0604030504040204" pitchFamily="50" charset="-128"/>
              </a:rPr>
              <a:t>（歯科）　８点</a:t>
            </a:r>
            <a:endParaRPr kumimoji="1" lang="en-US" altLang="ja-JP" sz="965"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zh-TW" altLang="en-US" sz="965" b="1" u="sng" dirty="0">
                <a:solidFill>
                  <a:srgbClr val="0070C0"/>
                </a:solidFill>
                <a:latin typeface="メイリオ" panose="020B0604030504040204" pitchFamily="50" charset="-128"/>
                <a:ea typeface="メイリオ" panose="020B0604030504040204" pitchFamily="50" charset="-128"/>
              </a:rPr>
              <a:t>医療</a:t>
            </a:r>
            <a:r>
              <a:rPr kumimoji="1" lang="en-US" altLang="zh-TW" sz="965" b="1" u="sng" dirty="0">
                <a:solidFill>
                  <a:srgbClr val="0070C0"/>
                </a:solidFill>
                <a:latin typeface="メイリオ" panose="020B0604030504040204" pitchFamily="50" charset="-128"/>
                <a:ea typeface="メイリオ" panose="020B0604030504040204" pitchFamily="50" charset="-128"/>
              </a:rPr>
              <a:t>DX</a:t>
            </a:r>
            <a:r>
              <a:rPr kumimoji="1" lang="zh-TW" altLang="en-US" sz="965"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965" b="1" u="sng" dirty="0">
                <a:solidFill>
                  <a:srgbClr val="FF0000"/>
                </a:solidFill>
                <a:latin typeface="メイリオ" panose="020B0604030504040204" pitchFamily="50" charset="-128"/>
                <a:ea typeface="メイリオ" panose="020B0604030504040204" pitchFamily="50" charset="-128"/>
              </a:rPr>
              <a:t>２ </a:t>
            </a:r>
            <a:r>
              <a:rPr kumimoji="1" lang="ja-JP" altLang="en-US" sz="965" b="1" u="sng" dirty="0">
                <a:solidFill>
                  <a:srgbClr val="0070C0"/>
                </a:solidFill>
                <a:latin typeface="メイリオ" panose="020B0604030504040204" pitchFamily="50" charset="-128"/>
                <a:ea typeface="メイリオ" panose="020B0604030504040204" pitchFamily="50" charset="-128"/>
              </a:rPr>
              <a:t>（調剤）　６点</a:t>
            </a:r>
            <a:endParaRPr kumimoji="1" lang="en-US" altLang="ja-JP" sz="965"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ja-JP" altLang="en-US" sz="965" b="1" dirty="0">
                <a:solidFill>
                  <a:srgbClr val="0070C0"/>
                </a:solidFill>
                <a:latin typeface="メイリオ" panose="020B0604030504040204" pitchFamily="50" charset="-128"/>
                <a:ea typeface="メイリオ" panose="020B0604030504040204" pitchFamily="50" charset="-128"/>
              </a:rPr>
              <a:t>　　</a:t>
            </a:r>
            <a:r>
              <a:rPr kumimoji="1" lang="en-US" altLang="ja-JP" sz="965" dirty="0">
                <a:solidFill>
                  <a:prstClr val="black"/>
                </a:solidFill>
                <a:latin typeface="メイリオ" panose="020B0604030504040204" pitchFamily="50" charset="-128"/>
                <a:ea typeface="メイリオ" panose="020B0604030504040204" pitchFamily="50" charset="-128"/>
              </a:rPr>
              <a:t>[</a:t>
            </a:r>
            <a:r>
              <a:rPr kumimoji="1" lang="ja-JP" altLang="en-US" sz="965" dirty="0">
                <a:solidFill>
                  <a:prstClr val="black"/>
                </a:solidFill>
                <a:latin typeface="メイリオ" panose="020B0604030504040204" pitchFamily="50" charset="-128"/>
                <a:ea typeface="メイリオ" panose="020B0604030504040204" pitchFamily="50" charset="-128"/>
              </a:rPr>
              <a:t>施設基準（医科医療機関）</a:t>
            </a:r>
            <a:r>
              <a:rPr kumimoji="1" lang="en-US" altLang="ja-JP" sz="965" dirty="0">
                <a:solidFill>
                  <a:prstClr val="black"/>
                </a:solidFill>
                <a:latin typeface="メイリオ" panose="020B0604030504040204" pitchFamily="50" charset="-128"/>
                <a:ea typeface="メイリオ" panose="020B0604030504040204" pitchFamily="50" charset="-128"/>
              </a:rPr>
              <a:t>]</a:t>
            </a:r>
            <a:r>
              <a:rPr kumimoji="1" lang="ja-JP" altLang="en-US" sz="965" dirty="0">
                <a:solidFill>
                  <a:prstClr val="black"/>
                </a:solidFill>
                <a:latin typeface="メイリオ" panose="020B0604030504040204" pitchFamily="50" charset="-128"/>
                <a:ea typeface="メイリオ" panose="020B0604030504040204" pitchFamily="50" charset="-128"/>
              </a:rPr>
              <a:t> （要旨）</a:t>
            </a:r>
            <a:endParaRPr kumimoji="1" lang="en-US" altLang="ja-JP" sz="965" dirty="0">
              <a:solidFill>
                <a:prstClr val="black"/>
              </a:solidFill>
              <a:latin typeface="メイリオ" panose="020B0604030504040204" pitchFamily="50" charset="-128"/>
              <a:ea typeface="メイリオ" panose="020B0604030504040204" pitchFamily="50" charset="-128"/>
            </a:endParaRPr>
          </a:p>
          <a:p>
            <a:pPr marL="858330" lvl="1" indent="-695160" defTabSz="882853">
              <a:lnSpc>
                <a:spcPts val="1159"/>
              </a:lnSpc>
              <a:defRPr/>
            </a:pPr>
            <a:r>
              <a:rPr kumimoji="1" lang="ja-JP" altLang="en-US" sz="965" dirty="0">
                <a:solidFill>
                  <a:prstClr val="black"/>
                </a:solidFill>
                <a:latin typeface="メイリオ" panose="020B0604030504040204" pitchFamily="50" charset="-128"/>
                <a:ea typeface="メイリオ" panose="020B0604030504040204" pitchFamily="50" charset="-128"/>
              </a:rPr>
              <a:t>（６）マイナンバーカードの健康保険証利用について、</a:t>
            </a:r>
            <a:r>
              <a:rPr kumimoji="1" lang="ja-JP" altLang="en-US" sz="965" b="1" dirty="0">
                <a:solidFill>
                  <a:srgbClr val="FF0000"/>
                </a:solidFill>
                <a:latin typeface="メイリオ" panose="020B0604030504040204" pitchFamily="50" charset="-128"/>
                <a:ea typeface="メイリオ" panose="020B0604030504040204" pitchFamily="50" charset="-128"/>
              </a:rPr>
              <a:t>必要な実績</a:t>
            </a:r>
            <a:r>
              <a:rPr kumimoji="1" lang="ja-JP" altLang="en-US" sz="965" dirty="0">
                <a:solidFill>
                  <a:prstClr val="black"/>
                </a:solidFill>
                <a:latin typeface="メイリオ" panose="020B0604030504040204" pitchFamily="50" charset="-128"/>
                <a:ea typeface="メイリオ" panose="020B0604030504040204" pitchFamily="50" charset="-128"/>
              </a:rPr>
              <a:t>を有していること。</a:t>
            </a:r>
            <a:endParaRPr kumimoji="1" lang="en-US" altLang="ja-JP" sz="965" dirty="0">
              <a:solidFill>
                <a:prstClr val="black"/>
              </a:solidFill>
              <a:latin typeface="メイリオ" panose="020B0604030504040204" pitchFamily="50" charset="-128"/>
              <a:ea typeface="メイリオ" panose="020B0604030504040204" pitchFamily="50" charset="-128"/>
            </a:endParaRPr>
          </a:p>
          <a:p>
            <a:pPr marL="858330" lvl="1" indent="-695160" defTabSz="882853">
              <a:lnSpc>
                <a:spcPts val="1159"/>
              </a:lnSpc>
              <a:defRPr/>
            </a:pPr>
            <a:r>
              <a:rPr kumimoji="1" lang="ja-JP" altLang="en-US" sz="965" b="1" dirty="0">
                <a:solidFill>
                  <a:srgbClr val="FF0000"/>
                </a:solidFill>
                <a:latin typeface="メイリオ" panose="020B0604030504040204" pitchFamily="50" charset="-128"/>
                <a:ea typeface="メイリオ" panose="020B0604030504040204" pitchFamily="50" charset="-128"/>
              </a:rPr>
              <a:t>（新）マイナポータルの医療情報等に基づき、患者からの健康管理に係る相談に応じること。</a:t>
            </a:r>
            <a:endParaRPr kumimoji="1" lang="en-US" altLang="ja-JP" sz="965" dirty="0">
              <a:solidFill>
                <a:prstClr val="black"/>
              </a:solidFill>
              <a:latin typeface="メイリオ" panose="020B0604030504040204" pitchFamily="50" charset="-128"/>
              <a:ea typeface="メイリオ" panose="020B0604030504040204" pitchFamily="50" charset="-128"/>
            </a:endParaRPr>
          </a:p>
          <a:p>
            <a:pPr defTabSz="882853">
              <a:lnSpc>
                <a:spcPts val="579"/>
              </a:lnSpc>
              <a:tabLst>
                <a:tab pos="5456523" algn="l"/>
              </a:tabLst>
              <a:defRPr/>
            </a:pPr>
            <a:endParaRPr kumimoji="1" lang="en-US" altLang="ja-JP" sz="965"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zh-TW" altLang="en-US" sz="965" b="1" u="sng" dirty="0">
                <a:solidFill>
                  <a:srgbClr val="0070C0"/>
                </a:solidFill>
                <a:latin typeface="メイリオ" panose="020B0604030504040204" pitchFamily="50" charset="-128"/>
                <a:ea typeface="メイリオ" panose="020B0604030504040204" pitchFamily="50" charset="-128"/>
              </a:rPr>
              <a:t>医療</a:t>
            </a:r>
            <a:r>
              <a:rPr kumimoji="1" lang="en-US" altLang="zh-TW" sz="965" b="1" u="sng" dirty="0">
                <a:solidFill>
                  <a:srgbClr val="0070C0"/>
                </a:solidFill>
                <a:latin typeface="メイリオ" panose="020B0604030504040204" pitchFamily="50" charset="-128"/>
                <a:ea typeface="メイリオ" panose="020B0604030504040204" pitchFamily="50" charset="-128"/>
              </a:rPr>
              <a:t>DX</a:t>
            </a:r>
            <a:r>
              <a:rPr kumimoji="1" lang="zh-TW" altLang="en-US" sz="965"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965" b="1" u="sng" dirty="0">
                <a:solidFill>
                  <a:srgbClr val="FF0000"/>
                </a:solidFill>
                <a:latin typeface="メイリオ" panose="020B0604030504040204" pitchFamily="50" charset="-128"/>
                <a:ea typeface="メイリオ" panose="020B0604030504040204" pitchFamily="50" charset="-128"/>
              </a:rPr>
              <a:t>３</a:t>
            </a:r>
            <a:r>
              <a:rPr kumimoji="1" lang="ja-JP" altLang="en-US" sz="965" b="1" u="sng" dirty="0">
                <a:solidFill>
                  <a:srgbClr val="0070C0"/>
                </a:solidFill>
                <a:latin typeface="メイリオ" panose="020B0604030504040204" pitchFamily="50" charset="-128"/>
                <a:ea typeface="メイリオ" panose="020B0604030504040204" pitchFamily="50" charset="-128"/>
              </a:rPr>
              <a:t>　　　　 　８点</a:t>
            </a:r>
            <a:endParaRPr kumimoji="1" lang="en-US" altLang="ja-JP" sz="965"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zh-TW" altLang="en-US" sz="965" b="1" u="sng" dirty="0">
                <a:solidFill>
                  <a:srgbClr val="0070C0"/>
                </a:solidFill>
                <a:latin typeface="メイリオ" panose="020B0604030504040204" pitchFamily="50" charset="-128"/>
                <a:ea typeface="メイリオ" panose="020B0604030504040204" pitchFamily="50" charset="-128"/>
              </a:rPr>
              <a:t>医療</a:t>
            </a:r>
            <a:r>
              <a:rPr kumimoji="1" lang="en-US" altLang="zh-TW" sz="965" b="1" u="sng" dirty="0">
                <a:solidFill>
                  <a:srgbClr val="0070C0"/>
                </a:solidFill>
                <a:latin typeface="メイリオ" panose="020B0604030504040204" pitchFamily="50" charset="-128"/>
                <a:ea typeface="メイリオ" panose="020B0604030504040204" pitchFamily="50" charset="-128"/>
              </a:rPr>
              <a:t>DX</a:t>
            </a:r>
            <a:r>
              <a:rPr kumimoji="1" lang="zh-TW" altLang="en-US" sz="965"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965" b="1" u="sng" dirty="0">
                <a:solidFill>
                  <a:srgbClr val="FF0000"/>
                </a:solidFill>
                <a:latin typeface="メイリオ" panose="020B0604030504040204" pitchFamily="50" charset="-128"/>
                <a:ea typeface="メイリオ" panose="020B0604030504040204" pitchFamily="50" charset="-128"/>
              </a:rPr>
              <a:t>３</a:t>
            </a:r>
            <a:r>
              <a:rPr kumimoji="1" lang="ja-JP" altLang="en-US" sz="965" b="1" u="sng" dirty="0">
                <a:solidFill>
                  <a:srgbClr val="0070C0"/>
                </a:solidFill>
                <a:latin typeface="メイリオ" panose="020B0604030504040204" pitchFamily="50" charset="-128"/>
                <a:ea typeface="メイリオ" panose="020B0604030504040204" pitchFamily="50" charset="-128"/>
              </a:rPr>
              <a:t>（歯科） 　６点</a:t>
            </a:r>
            <a:endParaRPr kumimoji="1" lang="en-US" altLang="ja-JP" sz="965"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zh-TW" altLang="en-US" sz="965" b="1" u="sng" dirty="0">
                <a:solidFill>
                  <a:srgbClr val="0070C0"/>
                </a:solidFill>
                <a:latin typeface="メイリオ" panose="020B0604030504040204" pitchFamily="50" charset="-128"/>
                <a:ea typeface="メイリオ" panose="020B0604030504040204" pitchFamily="50" charset="-128"/>
              </a:rPr>
              <a:t>医療</a:t>
            </a:r>
            <a:r>
              <a:rPr kumimoji="1" lang="en-US" altLang="zh-TW" sz="965" b="1" u="sng" dirty="0">
                <a:solidFill>
                  <a:srgbClr val="0070C0"/>
                </a:solidFill>
                <a:latin typeface="メイリオ" panose="020B0604030504040204" pitchFamily="50" charset="-128"/>
                <a:ea typeface="メイリオ" panose="020B0604030504040204" pitchFamily="50" charset="-128"/>
              </a:rPr>
              <a:t>DX</a:t>
            </a:r>
            <a:r>
              <a:rPr kumimoji="1" lang="zh-TW" altLang="en-US" sz="965" b="1" u="sng" dirty="0">
                <a:solidFill>
                  <a:srgbClr val="0070C0"/>
                </a:solidFill>
                <a:latin typeface="メイリオ" panose="020B0604030504040204" pitchFamily="50" charset="-128"/>
                <a:ea typeface="メイリオ" panose="020B0604030504040204" pitchFamily="50" charset="-128"/>
              </a:rPr>
              <a:t>推進体制整備加算</a:t>
            </a:r>
            <a:r>
              <a:rPr kumimoji="1" lang="ja-JP" altLang="en-US" sz="965" b="1" u="sng" dirty="0">
                <a:solidFill>
                  <a:srgbClr val="FF0000"/>
                </a:solidFill>
                <a:latin typeface="メイリオ" panose="020B0604030504040204" pitchFamily="50" charset="-128"/>
                <a:ea typeface="メイリオ" panose="020B0604030504040204" pitchFamily="50" charset="-128"/>
              </a:rPr>
              <a:t>３</a:t>
            </a:r>
            <a:r>
              <a:rPr kumimoji="1" lang="ja-JP" altLang="en-US" sz="965" b="1" u="sng" dirty="0">
                <a:solidFill>
                  <a:srgbClr val="0070C0"/>
                </a:solidFill>
                <a:latin typeface="メイリオ" panose="020B0604030504040204" pitchFamily="50" charset="-128"/>
                <a:ea typeface="メイリオ" panose="020B0604030504040204" pitchFamily="50" charset="-128"/>
              </a:rPr>
              <a:t>（調剤）</a:t>
            </a:r>
            <a:r>
              <a:rPr kumimoji="1" lang="en-US" altLang="ja-JP" sz="965" b="1" u="sng" dirty="0">
                <a:solidFill>
                  <a:srgbClr val="0070C0"/>
                </a:solidFill>
                <a:latin typeface="メイリオ" panose="020B0604030504040204" pitchFamily="50" charset="-128"/>
                <a:ea typeface="メイリオ" panose="020B0604030504040204" pitchFamily="50" charset="-128"/>
              </a:rPr>
              <a:t> </a:t>
            </a:r>
            <a:r>
              <a:rPr kumimoji="1" lang="ja-JP" altLang="en-US" sz="965" b="1" u="sng" dirty="0">
                <a:solidFill>
                  <a:srgbClr val="0070C0"/>
                </a:solidFill>
                <a:latin typeface="メイリオ" panose="020B0604030504040204" pitchFamily="50" charset="-128"/>
                <a:ea typeface="メイリオ" panose="020B0604030504040204" pitchFamily="50" charset="-128"/>
              </a:rPr>
              <a:t>　４点</a:t>
            </a:r>
            <a:endParaRPr kumimoji="1" lang="en-US" altLang="ja-JP" sz="965" b="1" u="sng" dirty="0">
              <a:solidFill>
                <a:srgbClr val="0070C0"/>
              </a:solidFill>
              <a:latin typeface="メイリオ" panose="020B0604030504040204" pitchFamily="50" charset="-128"/>
              <a:ea typeface="メイリオ" panose="020B0604030504040204" pitchFamily="50" charset="-128"/>
            </a:endParaRPr>
          </a:p>
          <a:p>
            <a:pPr defTabSz="882853">
              <a:lnSpc>
                <a:spcPts val="1159"/>
              </a:lnSpc>
              <a:tabLst>
                <a:tab pos="5456523" algn="l"/>
              </a:tabLst>
              <a:defRPr/>
            </a:pPr>
            <a:r>
              <a:rPr kumimoji="1" lang="ja-JP" altLang="en-US" sz="965" b="1" dirty="0">
                <a:solidFill>
                  <a:srgbClr val="0070C0"/>
                </a:solidFill>
                <a:latin typeface="メイリオ" panose="020B0604030504040204" pitchFamily="50" charset="-128"/>
                <a:ea typeface="メイリオ" panose="020B0604030504040204" pitchFamily="50" charset="-128"/>
              </a:rPr>
              <a:t>　　</a:t>
            </a:r>
            <a:r>
              <a:rPr kumimoji="1" lang="en-US" altLang="ja-JP" sz="965" dirty="0">
                <a:solidFill>
                  <a:prstClr val="black"/>
                </a:solidFill>
                <a:latin typeface="メイリオ" panose="020B0604030504040204" pitchFamily="50" charset="-128"/>
                <a:ea typeface="メイリオ" panose="020B0604030504040204" pitchFamily="50" charset="-128"/>
              </a:rPr>
              <a:t>[</a:t>
            </a:r>
            <a:r>
              <a:rPr kumimoji="1" lang="ja-JP" altLang="en-US" sz="965" dirty="0">
                <a:solidFill>
                  <a:prstClr val="black"/>
                </a:solidFill>
                <a:latin typeface="メイリオ" panose="020B0604030504040204" pitchFamily="50" charset="-128"/>
                <a:ea typeface="メイリオ" panose="020B0604030504040204" pitchFamily="50" charset="-128"/>
              </a:rPr>
              <a:t>施設基準（医科医療機関）</a:t>
            </a:r>
            <a:r>
              <a:rPr kumimoji="1" lang="en-US" altLang="ja-JP" sz="965" dirty="0">
                <a:solidFill>
                  <a:prstClr val="black"/>
                </a:solidFill>
                <a:latin typeface="メイリオ" panose="020B0604030504040204" pitchFamily="50" charset="-128"/>
                <a:ea typeface="メイリオ" panose="020B0604030504040204" pitchFamily="50" charset="-128"/>
              </a:rPr>
              <a:t>]</a:t>
            </a:r>
            <a:r>
              <a:rPr kumimoji="1" lang="ja-JP" altLang="en-US" sz="965" dirty="0">
                <a:solidFill>
                  <a:prstClr val="black"/>
                </a:solidFill>
                <a:latin typeface="メイリオ" panose="020B0604030504040204" pitchFamily="50" charset="-128"/>
                <a:ea typeface="メイリオ" panose="020B0604030504040204" pitchFamily="50" charset="-128"/>
              </a:rPr>
              <a:t> （要旨）</a:t>
            </a:r>
            <a:endParaRPr kumimoji="1" lang="en-US" altLang="ja-JP" sz="965" dirty="0">
              <a:solidFill>
                <a:prstClr val="black"/>
              </a:solidFill>
              <a:latin typeface="メイリオ" panose="020B0604030504040204" pitchFamily="50" charset="-128"/>
              <a:ea typeface="メイリオ" panose="020B0604030504040204" pitchFamily="50" charset="-128"/>
            </a:endParaRPr>
          </a:p>
          <a:p>
            <a:pPr marL="858330" lvl="1" indent="-695160" defTabSz="882853">
              <a:lnSpc>
                <a:spcPts val="1159"/>
              </a:lnSpc>
              <a:defRPr/>
            </a:pPr>
            <a:r>
              <a:rPr kumimoji="1" lang="ja-JP" altLang="en-US" sz="965" dirty="0">
                <a:solidFill>
                  <a:prstClr val="black"/>
                </a:solidFill>
                <a:latin typeface="メイリオ" panose="020B0604030504040204" pitchFamily="50" charset="-128"/>
                <a:ea typeface="メイリオ" panose="020B0604030504040204" pitchFamily="50" charset="-128"/>
              </a:rPr>
              <a:t>（６）マイナンバーカードの健康保険証利用について、</a:t>
            </a:r>
            <a:r>
              <a:rPr kumimoji="1" lang="ja-JP" altLang="en-US" sz="965" b="1" dirty="0">
                <a:solidFill>
                  <a:srgbClr val="FF0000"/>
                </a:solidFill>
                <a:latin typeface="メイリオ" panose="020B0604030504040204" pitchFamily="50" charset="-128"/>
                <a:ea typeface="メイリオ" panose="020B0604030504040204" pitchFamily="50" charset="-128"/>
              </a:rPr>
              <a:t>実績</a:t>
            </a:r>
            <a:r>
              <a:rPr kumimoji="1" lang="ja-JP" altLang="en-US" sz="965" dirty="0">
                <a:solidFill>
                  <a:prstClr val="black"/>
                </a:solidFill>
                <a:latin typeface="メイリオ" panose="020B0604030504040204" pitchFamily="50" charset="-128"/>
                <a:ea typeface="メイリオ" panose="020B0604030504040204" pitchFamily="50" charset="-128"/>
              </a:rPr>
              <a:t>を有していること。</a:t>
            </a:r>
            <a:endParaRPr kumimoji="1" lang="en-US" altLang="ja-JP" sz="965" dirty="0">
              <a:solidFill>
                <a:prstClr val="black"/>
              </a:solidFill>
              <a:latin typeface="メイリオ" panose="020B0604030504040204" pitchFamily="50" charset="-128"/>
              <a:ea typeface="メイリオ" panose="020B0604030504040204" pitchFamily="50" charset="-128"/>
            </a:endParaRPr>
          </a:p>
        </p:txBody>
      </p:sp>
      <p:sp>
        <p:nvSpPr>
          <p:cNvPr id="23" name="テキスト ボックス 22">
            <a:extLst>
              <a:ext uri="{FF2B5EF4-FFF2-40B4-BE49-F238E27FC236}">
                <a16:creationId xmlns:a16="http://schemas.microsoft.com/office/drawing/2014/main" id="{683C6B23-45EB-6035-BA8A-3F1556945B9C}"/>
              </a:ext>
            </a:extLst>
          </p:cNvPr>
          <p:cNvSpPr txBox="1"/>
          <p:nvPr/>
        </p:nvSpPr>
        <p:spPr>
          <a:xfrm>
            <a:off x="1036057" y="547448"/>
            <a:ext cx="1800276" cy="300403"/>
          </a:xfrm>
          <a:prstGeom prst="rect">
            <a:avLst/>
          </a:prstGeom>
          <a:noFill/>
        </p:spPr>
        <p:txBody>
          <a:bodyPr wrap="square" rtlCol="0">
            <a:spAutoFit/>
          </a:bodyPr>
          <a:lstStyle/>
          <a:p>
            <a:pPr defTabSz="441427">
              <a:defRPr/>
            </a:pPr>
            <a:r>
              <a:rPr kumimoji="1" lang="ja-JP" altLang="en-US" sz="1352" b="1" dirty="0">
                <a:solidFill>
                  <a:prstClr val="black"/>
                </a:solidFill>
                <a:latin typeface="メイリオ" panose="020B0604030504040204" pitchFamily="50" charset="-128"/>
                <a:ea typeface="メイリオ" panose="020B0604030504040204" pitchFamily="50" charset="-128"/>
              </a:rPr>
              <a:t>令和６年６月～９月</a:t>
            </a:r>
          </a:p>
        </p:txBody>
      </p:sp>
      <p:sp>
        <p:nvSpPr>
          <p:cNvPr id="24" name="テキスト ボックス 23">
            <a:extLst>
              <a:ext uri="{FF2B5EF4-FFF2-40B4-BE49-F238E27FC236}">
                <a16:creationId xmlns:a16="http://schemas.microsoft.com/office/drawing/2014/main" id="{62085116-D0B1-FD21-6914-05DAC994021F}"/>
              </a:ext>
            </a:extLst>
          </p:cNvPr>
          <p:cNvSpPr txBox="1"/>
          <p:nvPr/>
        </p:nvSpPr>
        <p:spPr>
          <a:xfrm>
            <a:off x="5881497" y="547448"/>
            <a:ext cx="1457450" cy="300403"/>
          </a:xfrm>
          <a:prstGeom prst="rect">
            <a:avLst/>
          </a:prstGeom>
          <a:noFill/>
        </p:spPr>
        <p:txBody>
          <a:bodyPr wrap="none" rtlCol="0">
            <a:spAutoFit/>
          </a:bodyPr>
          <a:lstStyle/>
          <a:p>
            <a:pPr defTabSz="441427">
              <a:defRPr/>
            </a:pPr>
            <a:r>
              <a:rPr kumimoji="1" lang="ja-JP" altLang="en-US" sz="1352" b="1" dirty="0">
                <a:solidFill>
                  <a:prstClr val="black"/>
                </a:solidFill>
                <a:latin typeface="メイリオ" panose="020B0604030504040204" pitchFamily="50" charset="-128"/>
                <a:ea typeface="メイリオ" panose="020B0604030504040204" pitchFamily="50" charset="-128"/>
              </a:rPr>
              <a:t>令和６年</a:t>
            </a:r>
            <a:r>
              <a:rPr kumimoji="1" lang="en-US" altLang="ja-JP" sz="1352" b="1" dirty="0">
                <a:solidFill>
                  <a:prstClr val="black"/>
                </a:solidFill>
                <a:latin typeface="メイリオ" panose="020B0604030504040204" pitchFamily="50" charset="-128"/>
                <a:ea typeface="メイリオ" panose="020B0604030504040204" pitchFamily="50" charset="-128"/>
              </a:rPr>
              <a:t>10</a:t>
            </a:r>
            <a:r>
              <a:rPr kumimoji="1" lang="ja-JP" altLang="en-US" sz="1352" b="1" dirty="0">
                <a:solidFill>
                  <a:prstClr val="black"/>
                </a:solidFill>
                <a:latin typeface="メイリオ" panose="020B0604030504040204" pitchFamily="50" charset="-128"/>
                <a:ea typeface="メイリオ" panose="020B0604030504040204" pitchFamily="50" charset="-128"/>
              </a:rPr>
              <a:t>月～</a:t>
            </a:r>
            <a:endParaRPr kumimoji="1" lang="en-US" altLang="ja-JP" sz="1352" b="1" dirty="0">
              <a:solidFill>
                <a:prstClr val="black"/>
              </a:solidFill>
              <a:latin typeface="メイリオ" panose="020B0604030504040204" pitchFamily="50" charset="-128"/>
              <a:ea typeface="メイリオ" panose="020B0604030504040204" pitchFamily="50" charset="-128"/>
            </a:endParaRPr>
          </a:p>
        </p:txBody>
      </p:sp>
      <p:graphicFrame>
        <p:nvGraphicFramePr>
          <p:cNvPr id="29" name="表 29">
            <a:extLst>
              <a:ext uri="{FF2B5EF4-FFF2-40B4-BE49-F238E27FC236}">
                <a16:creationId xmlns:a16="http://schemas.microsoft.com/office/drawing/2014/main" id="{6E4B71F9-1A1D-8FA2-64F0-153B59975236}"/>
              </a:ext>
            </a:extLst>
          </p:cNvPr>
          <p:cNvGraphicFramePr>
            <a:graphicFrameLocks noGrp="1"/>
          </p:cNvGraphicFramePr>
          <p:nvPr>
            <p:extLst>
              <p:ext uri="{D42A27DB-BD31-4B8C-83A1-F6EECF244321}">
                <p14:modId xmlns:p14="http://schemas.microsoft.com/office/powerpoint/2010/main" val="1981325877"/>
              </p:ext>
            </p:extLst>
          </p:nvPr>
        </p:nvGraphicFramePr>
        <p:xfrm>
          <a:off x="3525889" y="3590745"/>
          <a:ext cx="6132552" cy="1217196"/>
        </p:xfrm>
        <a:graphic>
          <a:graphicData uri="http://schemas.openxmlformats.org/drawingml/2006/table">
            <a:tbl>
              <a:tblPr firstRow="1" bandRow="1">
                <a:tableStyleId>{D7AC3CCA-C797-4891-BE02-D94E43425B78}</a:tableStyleId>
              </a:tblPr>
              <a:tblGrid>
                <a:gridCol w="1285764">
                  <a:extLst>
                    <a:ext uri="{9D8B030D-6E8A-4147-A177-3AD203B41FA5}">
                      <a16:colId xmlns:a16="http://schemas.microsoft.com/office/drawing/2014/main" val="3648579879"/>
                    </a:ext>
                  </a:extLst>
                </a:gridCol>
                <a:gridCol w="2423394">
                  <a:extLst>
                    <a:ext uri="{9D8B030D-6E8A-4147-A177-3AD203B41FA5}">
                      <a16:colId xmlns:a16="http://schemas.microsoft.com/office/drawing/2014/main" val="2199080597"/>
                    </a:ext>
                  </a:extLst>
                </a:gridCol>
                <a:gridCol w="2423394">
                  <a:extLst>
                    <a:ext uri="{9D8B030D-6E8A-4147-A177-3AD203B41FA5}">
                      <a16:colId xmlns:a16="http://schemas.microsoft.com/office/drawing/2014/main" val="974132876"/>
                    </a:ext>
                  </a:extLst>
                </a:gridCol>
              </a:tblGrid>
              <a:tr h="186627">
                <a:tc gridSpan="3">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マイナ保険証利用率（案）　（注）利用率は通知で規定</a:t>
                      </a:r>
                    </a:p>
                  </a:txBody>
                  <a:tcPr marL="52137" marR="52137" marT="69516" marB="0"/>
                </a:tc>
                <a:tc hMerge="1">
                  <a:txBody>
                    <a:bodyPr/>
                    <a:lstStyle/>
                    <a:p>
                      <a:endParaRPr kumimoji="1" lang="ja-JP" altLang="en-US" dirty="0"/>
                    </a:p>
                  </a:txBody>
                  <a:tcPr/>
                </a:tc>
                <a:tc hMerge="1">
                  <a:txBody>
                    <a:bodyPr/>
                    <a:lstStyle/>
                    <a:p>
                      <a:endParaRPr kumimoji="1" lang="ja-JP" altLang="en-US" dirty="0"/>
                    </a:p>
                  </a:txBody>
                  <a:tcPr/>
                </a:tc>
                <a:extLst>
                  <a:ext uri="{0D108BD9-81ED-4DB2-BD59-A6C34878D82A}">
                    <a16:rowId xmlns:a16="http://schemas.microsoft.com/office/drawing/2014/main" val="3468653958"/>
                  </a:ext>
                </a:extLst>
              </a:tr>
              <a:tr h="186627">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利用率実績</a:t>
                      </a:r>
                      <a:endParaRPr kumimoji="1" lang="ja-JP" altLang="en-US" sz="800" b="1" dirty="0">
                        <a:latin typeface="メイリオ" panose="020B0604030504040204" pitchFamily="50" charset="-128"/>
                        <a:ea typeface="メイリオ" panose="020B0604030504040204" pitchFamily="50" charset="-128"/>
                      </a:endParaRPr>
                    </a:p>
                  </a:txBody>
                  <a:tcPr marL="52137" marR="52137" marT="69516" marB="0"/>
                </a:tc>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令和</a:t>
                      </a:r>
                      <a:r>
                        <a:rPr kumimoji="1" lang="en-US" altLang="ja-JP" sz="1000" b="1" dirty="0">
                          <a:latin typeface="メイリオ" panose="020B0604030504040204" pitchFamily="50" charset="-128"/>
                          <a:ea typeface="メイリオ" panose="020B0604030504040204" pitchFamily="50" charset="-128"/>
                        </a:rPr>
                        <a:t>6</a:t>
                      </a:r>
                      <a:r>
                        <a:rPr kumimoji="1" lang="ja-JP" altLang="en-US" sz="1000" b="1" dirty="0">
                          <a:latin typeface="メイリオ" panose="020B0604030504040204" pitchFamily="50" charset="-128"/>
                          <a:ea typeface="メイリオ" panose="020B0604030504040204" pitchFamily="50" charset="-128"/>
                        </a:rPr>
                        <a:t>年</a:t>
                      </a:r>
                      <a:r>
                        <a:rPr kumimoji="1" lang="en-US" altLang="ja-JP" sz="1000" b="1" dirty="0">
                          <a:latin typeface="メイリオ" panose="020B0604030504040204" pitchFamily="50" charset="-128"/>
                          <a:ea typeface="メイリオ" panose="020B0604030504040204" pitchFamily="50" charset="-128"/>
                        </a:rPr>
                        <a:t>7</a:t>
                      </a:r>
                      <a:r>
                        <a:rPr kumimoji="1" lang="ja-JP" altLang="en-US" sz="1000" b="1" dirty="0">
                          <a:latin typeface="メイリオ" panose="020B0604030504040204" pitchFamily="50" charset="-128"/>
                          <a:ea typeface="メイリオ" panose="020B0604030504040204" pitchFamily="50" charset="-128"/>
                        </a:rPr>
                        <a:t>・</a:t>
                      </a:r>
                      <a:r>
                        <a:rPr kumimoji="1" lang="en-US" altLang="ja-JP" sz="1000" b="1" dirty="0">
                          <a:latin typeface="メイリオ" panose="020B0604030504040204" pitchFamily="50" charset="-128"/>
                          <a:ea typeface="メイリオ" panose="020B0604030504040204" pitchFamily="50" charset="-128"/>
                        </a:rPr>
                        <a:t>8</a:t>
                      </a:r>
                      <a:r>
                        <a:rPr kumimoji="1" lang="ja-JP" altLang="en-US" sz="1000" b="1" dirty="0">
                          <a:latin typeface="メイリオ" panose="020B0604030504040204" pitchFamily="50" charset="-128"/>
                          <a:ea typeface="メイリオ" panose="020B0604030504040204" pitchFamily="50" charset="-128"/>
                        </a:rPr>
                        <a:t>月～</a:t>
                      </a:r>
                    </a:p>
                  </a:txBody>
                  <a:tcPr marL="52137" marR="52137" marT="69516" marB="0"/>
                </a:tc>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令和</a:t>
                      </a:r>
                      <a:r>
                        <a:rPr kumimoji="1" lang="en-US" altLang="ja-JP" sz="1000" b="1" dirty="0">
                          <a:latin typeface="メイリオ" panose="020B0604030504040204" pitchFamily="50" charset="-128"/>
                          <a:ea typeface="メイリオ" panose="020B0604030504040204" pitchFamily="50" charset="-128"/>
                        </a:rPr>
                        <a:t>6</a:t>
                      </a:r>
                      <a:r>
                        <a:rPr kumimoji="1" lang="ja-JP" altLang="en-US" sz="1000" b="1" dirty="0">
                          <a:latin typeface="メイリオ" panose="020B0604030504040204" pitchFamily="50" charset="-128"/>
                          <a:ea typeface="メイリオ" panose="020B0604030504040204" pitchFamily="50" charset="-128"/>
                        </a:rPr>
                        <a:t>年</a:t>
                      </a:r>
                      <a:r>
                        <a:rPr kumimoji="1" lang="en-US" altLang="ja-JP" sz="1000" b="1" dirty="0">
                          <a:latin typeface="メイリオ" panose="020B0604030504040204" pitchFamily="50" charset="-128"/>
                          <a:ea typeface="メイリオ" panose="020B0604030504040204" pitchFamily="50" charset="-128"/>
                        </a:rPr>
                        <a:t>10</a:t>
                      </a:r>
                      <a:r>
                        <a:rPr kumimoji="1" lang="ja-JP" altLang="en-US" sz="1000" b="1" dirty="0">
                          <a:latin typeface="メイリオ" panose="020B0604030504040204" pitchFamily="50" charset="-128"/>
                          <a:ea typeface="メイリオ" panose="020B0604030504040204" pitchFamily="50" charset="-128"/>
                        </a:rPr>
                        <a:t>・</a:t>
                      </a:r>
                      <a:r>
                        <a:rPr kumimoji="1" lang="en-US" altLang="ja-JP" sz="1000" b="1" dirty="0">
                          <a:latin typeface="メイリオ" panose="020B0604030504040204" pitchFamily="50" charset="-128"/>
                          <a:ea typeface="メイリオ" panose="020B0604030504040204" pitchFamily="50" charset="-128"/>
                        </a:rPr>
                        <a:t>11</a:t>
                      </a:r>
                      <a:r>
                        <a:rPr kumimoji="1" lang="ja-JP" altLang="en-US" sz="1000" b="1" dirty="0">
                          <a:latin typeface="メイリオ" panose="020B0604030504040204" pitchFamily="50" charset="-128"/>
                          <a:ea typeface="メイリオ" panose="020B0604030504040204" pitchFamily="50" charset="-128"/>
                        </a:rPr>
                        <a:t>月～</a:t>
                      </a:r>
                    </a:p>
                  </a:txBody>
                  <a:tcPr marL="52137" marR="52137" marT="69516" marB="0"/>
                </a:tc>
                <a:extLst>
                  <a:ext uri="{0D108BD9-81ED-4DB2-BD59-A6C34878D82A}">
                    <a16:rowId xmlns:a16="http://schemas.microsoft.com/office/drawing/2014/main" val="1426954333"/>
                  </a:ext>
                </a:extLst>
              </a:tr>
              <a:tr h="186627">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適用時期</a:t>
                      </a:r>
                    </a:p>
                  </a:txBody>
                  <a:tcPr marL="52137" marR="52137" marT="69516" marB="0"/>
                </a:tc>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令和</a:t>
                      </a:r>
                      <a:r>
                        <a:rPr kumimoji="1" lang="en-US" altLang="ja-JP" sz="1000" b="1" dirty="0">
                          <a:latin typeface="メイリオ" panose="020B0604030504040204" pitchFamily="50" charset="-128"/>
                          <a:ea typeface="メイリオ" panose="020B0604030504040204" pitchFamily="50" charset="-128"/>
                        </a:rPr>
                        <a:t>6</a:t>
                      </a:r>
                      <a:r>
                        <a:rPr kumimoji="1" lang="ja-JP" altLang="en-US" sz="1000" b="1" dirty="0">
                          <a:latin typeface="メイリオ" panose="020B0604030504040204" pitchFamily="50" charset="-128"/>
                          <a:ea typeface="メイリオ" panose="020B0604030504040204" pitchFamily="50" charset="-128"/>
                        </a:rPr>
                        <a:t>年</a:t>
                      </a:r>
                      <a:r>
                        <a:rPr kumimoji="1" lang="en-US" altLang="ja-JP" sz="1000" b="1" dirty="0">
                          <a:latin typeface="メイリオ" panose="020B0604030504040204" pitchFamily="50" charset="-128"/>
                          <a:ea typeface="メイリオ" panose="020B0604030504040204" pitchFamily="50" charset="-128"/>
                        </a:rPr>
                        <a:t>10</a:t>
                      </a:r>
                      <a:r>
                        <a:rPr kumimoji="1" lang="ja-JP" altLang="en-US" sz="1000" b="1" dirty="0">
                          <a:latin typeface="メイリオ" panose="020B0604030504040204" pitchFamily="50" charset="-128"/>
                          <a:ea typeface="メイリオ" panose="020B0604030504040204" pitchFamily="50" charset="-128"/>
                        </a:rPr>
                        <a:t>月～</a:t>
                      </a:r>
                    </a:p>
                  </a:txBody>
                  <a:tcPr marL="52137" marR="52137" marT="69516" marB="0"/>
                </a:tc>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令和</a:t>
                      </a:r>
                      <a:r>
                        <a:rPr kumimoji="1" lang="en-US" altLang="ja-JP" sz="1000" b="1" dirty="0">
                          <a:latin typeface="メイリオ" panose="020B0604030504040204" pitchFamily="50" charset="-128"/>
                          <a:ea typeface="メイリオ" panose="020B0604030504040204" pitchFamily="50" charset="-128"/>
                        </a:rPr>
                        <a:t>7</a:t>
                      </a:r>
                      <a:r>
                        <a:rPr kumimoji="1" lang="ja-JP" altLang="en-US" sz="1000" b="1" dirty="0">
                          <a:latin typeface="メイリオ" panose="020B0604030504040204" pitchFamily="50" charset="-128"/>
                          <a:ea typeface="メイリオ" panose="020B0604030504040204" pitchFamily="50" charset="-128"/>
                        </a:rPr>
                        <a:t>年</a:t>
                      </a:r>
                      <a:r>
                        <a:rPr kumimoji="1" lang="en-US" altLang="ja-JP" sz="1000" b="1" dirty="0">
                          <a:latin typeface="メイリオ" panose="020B0604030504040204" pitchFamily="50" charset="-128"/>
                          <a:ea typeface="メイリオ" panose="020B0604030504040204" pitchFamily="50" charset="-128"/>
                        </a:rPr>
                        <a:t>1</a:t>
                      </a:r>
                      <a:r>
                        <a:rPr kumimoji="1" lang="ja-JP" altLang="en-US" sz="1000" b="1" dirty="0">
                          <a:latin typeface="メイリオ" panose="020B0604030504040204" pitchFamily="50" charset="-128"/>
                          <a:ea typeface="メイリオ" panose="020B0604030504040204" pitchFamily="50" charset="-128"/>
                        </a:rPr>
                        <a:t>月～</a:t>
                      </a:r>
                    </a:p>
                  </a:txBody>
                  <a:tcPr marL="52137" marR="52137" marT="69516" marB="0"/>
                </a:tc>
                <a:extLst>
                  <a:ext uri="{0D108BD9-81ED-4DB2-BD59-A6C34878D82A}">
                    <a16:rowId xmlns:a16="http://schemas.microsoft.com/office/drawing/2014/main" val="328853067"/>
                  </a:ext>
                </a:extLst>
              </a:tr>
              <a:tr h="191924">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加算１</a:t>
                      </a:r>
                    </a:p>
                  </a:txBody>
                  <a:tcPr marL="52137" marR="52137" marT="69516" marB="0"/>
                </a:tc>
                <a:tc>
                  <a:txBody>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en-US" altLang="ja-JP" sz="1000" b="1" dirty="0">
                          <a:latin typeface="メイリオ" panose="020B0604030504040204" pitchFamily="50" charset="-128"/>
                          <a:ea typeface="メイリオ" panose="020B0604030504040204" pitchFamily="50" charset="-128"/>
                        </a:rPr>
                        <a:t>15%</a:t>
                      </a:r>
                      <a:endParaRPr kumimoji="1" lang="ja-JP" altLang="en-US" sz="1000" b="1" dirty="0">
                        <a:latin typeface="メイリオ" panose="020B0604030504040204" pitchFamily="50" charset="-128"/>
                        <a:ea typeface="メイリオ" panose="020B0604030504040204" pitchFamily="50" charset="-128"/>
                      </a:endParaRPr>
                    </a:p>
                  </a:txBody>
                  <a:tcPr marL="52137" marR="52137" marT="69516" marB="0"/>
                </a:tc>
                <a:tc>
                  <a:txBody>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en-US" altLang="ja-JP" sz="1000" b="1" dirty="0">
                          <a:latin typeface="メイリオ" panose="020B0604030504040204" pitchFamily="50" charset="-128"/>
                          <a:ea typeface="メイリオ" panose="020B0604030504040204" pitchFamily="50" charset="-128"/>
                        </a:rPr>
                        <a:t>30%</a:t>
                      </a:r>
                      <a:endParaRPr kumimoji="1" lang="ja-JP" altLang="en-US" sz="1000" b="1" dirty="0">
                        <a:latin typeface="メイリオ" panose="020B0604030504040204" pitchFamily="50" charset="-128"/>
                        <a:ea typeface="メイリオ" panose="020B0604030504040204" pitchFamily="50" charset="-128"/>
                      </a:endParaRPr>
                    </a:p>
                  </a:txBody>
                  <a:tcPr marL="52137" marR="52137" marT="69516" marB="0"/>
                </a:tc>
                <a:extLst>
                  <a:ext uri="{0D108BD9-81ED-4DB2-BD59-A6C34878D82A}">
                    <a16:rowId xmlns:a16="http://schemas.microsoft.com/office/drawing/2014/main" val="1731225021"/>
                  </a:ext>
                </a:extLst>
              </a:tr>
              <a:tr h="191924">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加算２</a:t>
                      </a:r>
                    </a:p>
                  </a:txBody>
                  <a:tcPr marL="52137" marR="52137" marT="69516" marB="0"/>
                </a:tc>
                <a:tc>
                  <a:txBody>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en-US" altLang="ja-JP" sz="1000" b="1" dirty="0">
                          <a:latin typeface="メイリオ" panose="020B0604030504040204" pitchFamily="50" charset="-128"/>
                          <a:ea typeface="メイリオ" panose="020B0604030504040204" pitchFamily="50" charset="-128"/>
                        </a:rPr>
                        <a:t>10%</a:t>
                      </a:r>
                      <a:endParaRPr kumimoji="1" lang="ja-JP" altLang="en-US" sz="1000" b="1" dirty="0">
                        <a:latin typeface="メイリオ" panose="020B0604030504040204" pitchFamily="50" charset="-128"/>
                        <a:ea typeface="メイリオ" panose="020B0604030504040204" pitchFamily="50" charset="-128"/>
                      </a:endParaRPr>
                    </a:p>
                  </a:txBody>
                  <a:tcPr marL="52137" marR="52137" marT="69516" marB="0"/>
                </a:tc>
                <a:tc>
                  <a:txBody>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en-US" altLang="ja-JP" sz="1000" b="1" dirty="0">
                          <a:latin typeface="メイリオ" panose="020B0604030504040204" pitchFamily="50" charset="-128"/>
                          <a:ea typeface="メイリオ" panose="020B0604030504040204" pitchFamily="50" charset="-128"/>
                        </a:rPr>
                        <a:t>20%</a:t>
                      </a:r>
                      <a:endParaRPr kumimoji="1" lang="ja-JP" altLang="en-US" sz="1000" b="1" dirty="0">
                        <a:latin typeface="メイリオ" panose="020B0604030504040204" pitchFamily="50" charset="-128"/>
                        <a:ea typeface="メイリオ" panose="020B0604030504040204" pitchFamily="50" charset="-128"/>
                      </a:endParaRPr>
                    </a:p>
                  </a:txBody>
                  <a:tcPr marL="52137" marR="52137" marT="69516" marB="0"/>
                </a:tc>
                <a:extLst>
                  <a:ext uri="{0D108BD9-81ED-4DB2-BD59-A6C34878D82A}">
                    <a16:rowId xmlns:a16="http://schemas.microsoft.com/office/drawing/2014/main" val="2099531544"/>
                  </a:ext>
                </a:extLst>
              </a:tr>
              <a:tr h="191924">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加算３</a:t>
                      </a:r>
                    </a:p>
                  </a:txBody>
                  <a:tcPr marL="52137" marR="52137" marT="69516" marB="0"/>
                </a:tc>
                <a:tc>
                  <a:txBody>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en-US" altLang="ja-JP" sz="1000" b="1" dirty="0">
                          <a:latin typeface="メイリオ" panose="020B0604030504040204" pitchFamily="50" charset="-128"/>
                          <a:ea typeface="メイリオ" panose="020B0604030504040204" pitchFamily="50" charset="-128"/>
                        </a:rPr>
                        <a:t>5%</a:t>
                      </a:r>
                      <a:endParaRPr kumimoji="1" lang="ja-JP" altLang="en-US" sz="1000" b="1" dirty="0">
                        <a:latin typeface="メイリオ" panose="020B0604030504040204" pitchFamily="50" charset="-128"/>
                        <a:ea typeface="メイリオ" panose="020B0604030504040204" pitchFamily="50" charset="-128"/>
                      </a:endParaRPr>
                    </a:p>
                  </a:txBody>
                  <a:tcPr marL="52137" marR="52137" marT="69516" marB="0"/>
                </a:tc>
                <a:tc>
                  <a:txBody>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1" lang="en-US" altLang="ja-JP" sz="1000" b="1" dirty="0">
                          <a:latin typeface="メイリオ" panose="020B0604030504040204" pitchFamily="50" charset="-128"/>
                          <a:ea typeface="メイリオ" panose="020B0604030504040204" pitchFamily="50" charset="-128"/>
                        </a:rPr>
                        <a:t>10%</a:t>
                      </a:r>
                      <a:endParaRPr kumimoji="1" lang="ja-JP" altLang="en-US" sz="1000" b="1" dirty="0">
                        <a:latin typeface="メイリオ" panose="020B0604030504040204" pitchFamily="50" charset="-128"/>
                        <a:ea typeface="メイリオ" panose="020B0604030504040204" pitchFamily="50" charset="-128"/>
                      </a:endParaRPr>
                    </a:p>
                  </a:txBody>
                  <a:tcPr marL="52137" marR="52137" marT="69516" marB="0"/>
                </a:tc>
                <a:extLst>
                  <a:ext uri="{0D108BD9-81ED-4DB2-BD59-A6C34878D82A}">
                    <a16:rowId xmlns:a16="http://schemas.microsoft.com/office/drawing/2014/main" val="4106739045"/>
                  </a:ext>
                </a:extLst>
              </a:tr>
            </a:tbl>
          </a:graphicData>
        </a:graphic>
      </p:graphicFrame>
      <p:sp>
        <p:nvSpPr>
          <p:cNvPr id="30" name="タイトル 1">
            <a:extLst>
              <a:ext uri="{FF2B5EF4-FFF2-40B4-BE49-F238E27FC236}">
                <a16:creationId xmlns:a16="http://schemas.microsoft.com/office/drawing/2014/main" id="{EA2AD8FB-FB33-06C1-F5F2-606829429EF0}"/>
              </a:ext>
            </a:extLst>
          </p:cNvPr>
          <p:cNvSpPr txBox="1">
            <a:spLocks/>
          </p:cNvSpPr>
          <p:nvPr/>
        </p:nvSpPr>
        <p:spPr>
          <a:xfrm>
            <a:off x="897" y="118316"/>
            <a:ext cx="9905988" cy="423422"/>
          </a:xfrm>
          <a:prstGeom prst="rect">
            <a:avLst/>
          </a:prstGeom>
          <a:solidFill>
            <a:srgbClr val="E1EDFF"/>
          </a:solidFill>
        </p:spPr>
        <p:txBody>
          <a:bodyPr vert="horz" lIns="69516" tIns="104274" rIns="69516" bIns="34758"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marL="1555723" algn="l" defTabSz="956395">
              <a:defRPr/>
            </a:pPr>
            <a:r>
              <a:rPr lang="ja-JP" altLang="en-US" sz="1931" b="1" dirty="0">
                <a:solidFill>
                  <a:sysClr val="windowText" lastClr="000000"/>
                </a:solidFill>
              </a:rPr>
              <a:t>医療</a:t>
            </a:r>
            <a:r>
              <a:rPr lang="en-US" altLang="ja-JP" sz="1931" b="1" dirty="0">
                <a:solidFill>
                  <a:sysClr val="windowText" lastClr="000000"/>
                </a:solidFill>
              </a:rPr>
              <a:t>DX</a:t>
            </a:r>
            <a:r>
              <a:rPr lang="ja-JP" altLang="en-US" sz="1931" b="1" dirty="0">
                <a:solidFill>
                  <a:sysClr val="windowText" lastClr="000000"/>
                </a:solidFill>
              </a:rPr>
              <a:t>推進体制整備加算及び医療情報取得加算の見直し</a:t>
            </a:r>
            <a:endParaRPr lang="en-US" altLang="ja-JP" sz="1931" b="1" dirty="0">
              <a:solidFill>
                <a:sysClr val="windowText" lastClr="000000"/>
              </a:solidFill>
            </a:endParaRPr>
          </a:p>
        </p:txBody>
      </p:sp>
      <p:sp>
        <p:nvSpPr>
          <p:cNvPr id="2" name="正方形/長方形 1">
            <a:extLst>
              <a:ext uri="{FF2B5EF4-FFF2-40B4-BE49-F238E27FC236}">
                <a16:creationId xmlns:a16="http://schemas.microsoft.com/office/drawing/2014/main" id="{24380ADB-0DFF-FE8A-1E9B-8E19E815BA6C}"/>
              </a:ext>
            </a:extLst>
          </p:cNvPr>
          <p:cNvSpPr/>
          <p:nvPr/>
        </p:nvSpPr>
        <p:spPr>
          <a:xfrm>
            <a:off x="519810" y="5442117"/>
            <a:ext cx="4566493" cy="136563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defTabSz="882853">
              <a:lnSpc>
                <a:spcPts val="1062"/>
              </a:lnSpc>
              <a:defRPr/>
            </a:pP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初診時　医療情報取得加算１（現行の保険証の場合）</a:t>
            </a:r>
            <a:r>
              <a:rPr kumimoji="1" lang="ja-JP" altLang="en-US" sz="1014" u="sng" dirty="0">
                <a:solidFill>
                  <a:srgbClr val="4472C4">
                    <a:lumMod val="75000"/>
                  </a:srgbClr>
                </a:solidFill>
                <a:latin typeface="メイリオ" panose="020B0604030504040204" pitchFamily="50" charset="-128"/>
                <a:ea typeface="メイリオ" panose="020B0604030504040204" pitchFamily="50" charset="-128"/>
              </a:rPr>
              <a:t>　　　 </a:t>
            </a: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３点</a:t>
            </a:r>
            <a:endParaRPr kumimoji="1" lang="en-US" altLang="ja-JP" sz="1014" b="1" u="sng" dirty="0">
              <a:solidFill>
                <a:srgbClr val="4472C4">
                  <a:lumMod val="75000"/>
                </a:srgbClr>
              </a:solidFill>
              <a:latin typeface="メイリオ" panose="020B0604030504040204" pitchFamily="50" charset="-128"/>
              <a:ea typeface="メイリオ" panose="020B0604030504040204" pitchFamily="50" charset="-128"/>
            </a:endParaRPr>
          </a:p>
          <a:p>
            <a:pPr defTabSz="882853">
              <a:lnSpc>
                <a:spcPts val="1062"/>
              </a:lnSpc>
              <a:tabLst>
                <a:tab pos="3988167" algn="r"/>
              </a:tabLst>
              <a:defRPr/>
            </a:pPr>
            <a:r>
              <a:rPr kumimoji="1" lang="ja-JP" altLang="en-US" sz="1014" dirty="0">
                <a:solidFill>
                  <a:srgbClr val="4472C4">
                    <a:lumMod val="75000"/>
                  </a:srgbClr>
                </a:solidFill>
                <a:latin typeface="メイリオ" panose="020B0604030504040204" pitchFamily="50" charset="-128"/>
                <a:ea typeface="メイリオ" panose="020B0604030504040204" pitchFamily="50" charset="-128"/>
              </a:rPr>
              <a:t>　　　　</a:t>
            </a: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医療情報取得加算２（マイナ保険証の場合） </a:t>
            </a:r>
            <a:r>
              <a:rPr kumimoji="1" lang="ja-JP" altLang="en-US" sz="1014" u="sng" dirty="0">
                <a:solidFill>
                  <a:srgbClr val="4472C4">
                    <a:lumMod val="75000"/>
                  </a:srgbClr>
                </a:solidFill>
                <a:latin typeface="メイリオ" panose="020B0604030504040204" pitchFamily="50" charset="-128"/>
                <a:ea typeface="メイリオ" panose="020B0604030504040204" pitchFamily="50" charset="-128"/>
              </a:rPr>
              <a:t>　　　</a:t>
            </a: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１点</a:t>
            </a:r>
            <a:endParaRPr kumimoji="1" lang="en-US" altLang="ja-JP" sz="1014" b="1" u="sng" dirty="0">
              <a:solidFill>
                <a:srgbClr val="4472C4">
                  <a:lumMod val="75000"/>
                </a:srgbClr>
              </a:solidFill>
              <a:latin typeface="メイリオ" panose="020B0604030504040204" pitchFamily="50" charset="-128"/>
              <a:ea typeface="メイリオ" panose="020B0604030504040204" pitchFamily="50" charset="-128"/>
            </a:endParaRPr>
          </a:p>
          <a:p>
            <a:pPr defTabSz="882853">
              <a:lnSpc>
                <a:spcPts val="1062"/>
              </a:lnSpc>
              <a:defRPr/>
            </a:pP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再診時</a:t>
            </a:r>
            <a:r>
              <a:rPr kumimoji="1" lang="ja-JP" altLang="en-US" sz="1014" u="sng" dirty="0">
                <a:solidFill>
                  <a:srgbClr val="4472C4">
                    <a:lumMod val="75000"/>
                  </a:srgbClr>
                </a:solidFill>
                <a:latin typeface="メイリオ" panose="020B0604030504040204" pitchFamily="50" charset="-128"/>
                <a:ea typeface="メイリオ" panose="020B0604030504040204" pitchFamily="50" charset="-128"/>
              </a:rPr>
              <a:t>（</a:t>
            </a: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３月に１回に限り算定</a:t>
            </a:r>
            <a:r>
              <a:rPr kumimoji="1" lang="ja-JP" altLang="en-US" sz="1014" u="sng" dirty="0">
                <a:solidFill>
                  <a:srgbClr val="4472C4">
                    <a:lumMod val="75000"/>
                  </a:srgbClr>
                </a:solidFill>
                <a:latin typeface="メイリオ" panose="020B0604030504040204" pitchFamily="50" charset="-128"/>
                <a:ea typeface="メイリオ" panose="020B0604030504040204" pitchFamily="50" charset="-128"/>
              </a:rPr>
              <a:t>）</a:t>
            </a:r>
            <a:endParaRPr kumimoji="1" lang="en-US" altLang="ja-JP" sz="1014" u="sng" dirty="0">
              <a:solidFill>
                <a:srgbClr val="4472C4">
                  <a:lumMod val="75000"/>
                </a:srgbClr>
              </a:solidFill>
              <a:latin typeface="メイリオ" panose="020B0604030504040204" pitchFamily="50" charset="-128"/>
              <a:ea typeface="メイリオ" panose="020B0604030504040204" pitchFamily="50" charset="-128"/>
            </a:endParaRPr>
          </a:p>
          <a:p>
            <a:pPr indent="521129" defTabSz="882853">
              <a:lnSpc>
                <a:spcPts val="1062"/>
              </a:lnSpc>
              <a:tabLst>
                <a:tab pos="3988167" algn="r"/>
              </a:tabLst>
              <a:defRPr/>
            </a:pP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医療情報取得加算３（現行の保険証の場合） </a:t>
            </a:r>
            <a:r>
              <a:rPr kumimoji="1" lang="ja-JP" altLang="en-US" sz="1014" u="sng" dirty="0">
                <a:solidFill>
                  <a:srgbClr val="4472C4">
                    <a:lumMod val="75000"/>
                  </a:srgbClr>
                </a:solidFill>
                <a:latin typeface="メイリオ" panose="020B0604030504040204" pitchFamily="50" charset="-128"/>
                <a:ea typeface="メイリオ" panose="020B0604030504040204" pitchFamily="50" charset="-128"/>
              </a:rPr>
              <a:t>　　   </a:t>
            </a: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２点</a:t>
            </a:r>
            <a:endParaRPr kumimoji="1" lang="en-US" altLang="ja-JP" sz="1014" b="1" u="sng" dirty="0">
              <a:solidFill>
                <a:srgbClr val="4472C4">
                  <a:lumMod val="75000"/>
                </a:srgbClr>
              </a:solidFill>
              <a:latin typeface="メイリオ" panose="020B0604030504040204" pitchFamily="50" charset="-128"/>
              <a:ea typeface="メイリオ" panose="020B0604030504040204" pitchFamily="50" charset="-128"/>
            </a:endParaRPr>
          </a:p>
          <a:p>
            <a:pPr indent="521129" defTabSz="882853">
              <a:lnSpc>
                <a:spcPts val="1062"/>
              </a:lnSpc>
              <a:tabLst>
                <a:tab pos="3988167" algn="r"/>
              </a:tabLst>
              <a:defRPr/>
            </a:pP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医療情報取得加算４（マイナ保険証の場合） </a:t>
            </a:r>
            <a:r>
              <a:rPr kumimoji="1" lang="ja-JP" altLang="en-US" sz="1014" u="sng" dirty="0">
                <a:solidFill>
                  <a:srgbClr val="4472C4">
                    <a:lumMod val="75000"/>
                  </a:srgbClr>
                </a:solidFill>
                <a:latin typeface="メイリオ" panose="020B0604030504040204" pitchFamily="50" charset="-128"/>
                <a:ea typeface="メイリオ" panose="020B0604030504040204" pitchFamily="50" charset="-128"/>
              </a:rPr>
              <a:t>　　　</a:t>
            </a: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１点</a:t>
            </a:r>
            <a:endParaRPr kumimoji="1" lang="en-US" altLang="ja-JP" sz="1014" b="1" u="sng" dirty="0">
              <a:solidFill>
                <a:srgbClr val="4472C4">
                  <a:lumMod val="75000"/>
                </a:srgbClr>
              </a:solidFill>
              <a:latin typeface="メイリオ" panose="020B0604030504040204" pitchFamily="50" charset="-128"/>
              <a:ea typeface="メイリオ" panose="020B0604030504040204" pitchFamily="50" charset="-128"/>
            </a:endParaRPr>
          </a:p>
          <a:p>
            <a:pPr defTabSz="882853">
              <a:lnSpc>
                <a:spcPts val="1062"/>
              </a:lnSpc>
              <a:tabLst>
                <a:tab pos="3988167" algn="r"/>
              </a:tabLst>
              <a:defRPr/>
            </a:pPr>
            <a:endParaRPr kumimoji="1" lang="en-US" altLang="ja-JP" sz="1014" b="1" u="sng" dirty="0">
              <a:solidFill>
                <a:srgbClr val="4472C4">
                  <a:lumMod val="75000"/>
                </a:srgbClr>
              </a:solidFill>
              <a:latin typeface="メイリオ" panose="020B0604030504040204" pitchFamily="50" charset="-128"/>
              <a:ea typeface="メイリオ" panose="020B0604030504040204" pitchFamily="50" charset="-128"/>
            </a:endParaRPr>
          </a:p>
          <a:p>
            <a:pPr defTabSz="882853">
              <a:lnSpc>
                <a:spcPts val="1062"/>
              </a:lnSpc>
              <a:defRPr/>
            </a:pP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調剤時（６月に１回に限り算定）</a:t>
            </a:r>
            <a:endParaRPr kumimoji="1" lang="en-US" altLang="ja-JP" sz="1014" b="1" u="sng" dirty="0">
              <a:solidFill>
                <a:srgbClr val="4472C4">
                  <a:lumMod val="75000"/>
                </a:srgbClr>
              </a:solidFill>
              <a:latin typeface="メイリオ" panose="020B0604030504040204" pitchFamily="50" charset="-128"/>
              <a:ea typeface="メイリオ" panose="020B0604030504040204" pitchFamily="50" charset="-128"/>
            </a:endParaRPr>
          </a:p>
          <a:p>
            <a:pPr defTabSz="882853">
              <a:lnSpc>
                <a:spcPts val="1062"/>
              </a:lnSpc>
              <a:defRPr/>
            </a:pPr>
            <a:r>
              <a:rPr kumimoji="1" lang="ja-JP" altLang="en-US" sz="1014" b="1" dirty="0">
                <a:solidFill>
                  <a:srgbClr val="4472C4">
                    <a:lumMod val="75000"/>
                  </a:srgbClr>
                </a:solidFill>
                <a:latin typeface="メイリオ" panose="020B0604030504040204" pitchFamily="50" charset="-128"/>
                <a:ea typeface="メイリオ" panose="020B0604030504040204" pitchFamily="50" charset="-128"/>
              </a:rPr>
              <a:t>　　　　</a:t>
            </a: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医療情報取得加算１（現行の保険証の場合）</a:t>
            </a:r>
            <a:r>
              <a:rPr kumimoji="1" lang="ja-JP" altLang="en-US" sz="1014" u="sng" dirty="0">
                <a:solidFill>
                  <a:srgbClr val="4472C4">
                    <a:lumMod val="75000"/>
                  </a:srgbClr>
                </a:solidFill>
                <a:latin typeface="メイリオ" panose="020B0604030504040204" pitchFamily="50" charset="-128"/>
                <a:ea typeface="メイリオ" panose="020B0604030504040204" pitchFamily="50" charset="-128"/>
              </a:rPr>
              <a:t>　　　 </a:t>
            </a: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３点</a:t>
            </a:r>
            <a:endParaRPr kumimoji="1" lang="en-US" altLang="ja-JP" sz="1014" b="1" u="sng" dirty="0">
              <a:solidFill>
                <a:srgbClr val="4472C4">
                  <a:lumMod val="75000"/>
                </a:srgbClr>
              </a:solidFill>
              <a:latin typeface="メイリオ" panose="020B0604030504040204" pitchFamily="50" charset="-128"/>
              <a:ea typeface="メイリオ" panose="020B0604030504040204" pitchFamily="50" charset="-128"/>
            </a:endParaRPr>
          </a:p>
          <a:p>
            <a:pPr defTabSz="882853">
              <a:lnSpc>
                <a:spcPts val="1062"/>
              </a:lnSpc>
              <a:tabLst>
                <a:tab pos="3988167" algn="r"/>
              </a:tabLst>
              <a:defRPr/>
            </a:pPr>
            <a:r>
              <a:rPr kumimoji="1" lang="ja-JP" altLang="en-US" sz="1014" dirty="0">
                <a:solidFill>
                  <a:srgbClr val="4472C4">
                    <a:lumMod val="75000"/>
                  </a:srgbClr>
                </a:solidFill>
                <a:latin typeface="メイリオ" panose="020B0604030504040204" pitchFamily="50" charset="-128"/>
                <a:ea typeface="メイリオ" panose="020B0604030504040204" pitchFamily="50" charset="-128"/>
              </a:rPr>
              <a:t>　　　　</a:t>
            </a: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医療情報取得加算２（マイナ保険証の場合） </a:t>
            </a:r>
            <a:r>
              <a:rPr kumimoji="1" lang="ja-JP" altLang="en-US" sz="1014" u="sng" dirty="0">
                <a:solidFill>
                  <a:srgbClr val="4472C4">
                    <a:lumMod val="75000"/>
                  </a:srgbClr>
                </a:solidFill>
                <a:latin typeface="メイリオ" panose="020B0604030504040204" pitchFamily="50" charset="-128"/>
                <a:ea typeface="メイリオ" panose="020B0604030504040204" pitchFamily="50" charset="-128"/>
              </a:rPr>
              <a:t>　　　</a:t>
            </a:r>
            <a:r>
              <a:rPr kumimoji="1" lang="ja-JP" altLang="en-US" sz="1014" b="1" u="sng" dirty="0">
                <a:solidFill>
                  <a:srgbClr val="4472C4">
                    <a:lumMod val="75000"/>
                  </a:srgbClr>
                </a:solidFill>
                <a:latin typeface="メイリオ" panose="020B0604030504040204" pitchFamily="50" charset="-128"/>
                <a:ea typeface="メイリオ" panose="020B0604030504040204" pitchFamily="50" charset="-128"/>
              </a:rPr>
              <a:t>１点</a:t>
            </a:r>
            <a:endParaRPr kumimoji="1" lang="en-US" altLang="ja-JP" sz="1014" b="1" u="sng" dirty="0">
              <a:solidFill>
                <a:srgbClr val="4472C4">
                  <a:lumMod val="75000"/>
                </a:srgbClr>
              </a:solidFill>
              <a:latin typeface="メイリオ" panose="020B0604030504040204" pitchFamily="50" charset="-128"/>
              <a:ea typeface="メイリオ" panose="020B0604030504040204" pitchFamily="50" charset="-128"/>
            </a:endParaRPr>
          </a:p>
        </p:txBody>
      </p:sp>
      <p:sp>
        <p:nvSpPr>
          <p:cNvPr id="3" name="正方形/長方形 2">
            <a:extLst>
              <a:ext uri="{FF2B5EF4-FFF2-40B4-BE49-F238E27FC236}">
                <a16:creationId xmlns:a16="http://schemas.microsoft.com/office/drawing/2014/main" id="{48CE829C-EB36-BC48-95E1-9C8268688351}"/>
              </a:ext>
            </a:extLst>
          </p:cNvPr>
          <p:cNvSpPr/>
          <p:nvPr/>
        </p:nvSpPr>
        <p:spPr>
          <a:xfrm>
            <a:off x="226513" y="5148252"/>
            <a:ext cx="317821" cy="1634166"/>
          </a:xfrm>
          <a:prstGeom prst="rect">
            <a:avLst/>
          </a:prstGeom>
          <a:solidFill>
            <a:srgbClr val="E1EDFF"/>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tIns="69516" rtlCol="0" anchor="ctr"/>
          <a:lstStyle/>
          <a:p>
            <a:pPr algn="ctr" defTabSz="882853">
              <a:defRPr/>
            </a:pPr>
            <a:r>
              <a:rPr kumimoji="1" lang="zh-TW" altLang="en-US" sz="1014" b="1" dirty="0">
                <a:solidFill>
                  <a:prstClr val="black"/>
                </a:solidFill>
                <a:latin typeface="メイリオ" panose="020B0604030504040204" pitchFamily="50" charset="-128"/>
                <a:ea typeface="メイリオ" panose="020B0604030504040204" pitchFamily="50" charset="-128"/>
              </a:rPr>
              <a:t>医療</a:t>
            </a:r>
            <a:r>
              <a:rPr kumimoji="1" lang="ja-JP" altLang="en-US" sz="1014" b="1" dirty="0">
                <a:solidFill>
                  <a:prstClr val="black"/>
                </a:solidFill>
                <a:latin typeface="メイリオ" panose="020B0604030504040204" pitchFamily="50" charset="-128"/>
                <a:ea typeface="メイリオ" panose="020B0604030504040204" pitchFamily="50" charset="-128"/>
              </a:rPr>
              <a:t>情報取得</a:t>
            </a:r>
            <a:r>
              <a:rPr kumimoji="1" lang="zh-TW" altLang="en-US" sz="1014" b="1" dirty="0">
                <a:solidFill>
                  <a:prstClr val="black"/>
                </a:solidFill>
                <a:latin typeface="メイリオ" panose="020B0604030504040204" pitchFamily="50" charset="-128"/>
                <a:ea typeface="メイリオ" panose="020B0604030504040204" pitchFamily="50" charset="-128"/>
              </a:rPr>
              <a:t>加算</a:t>
            </a:r>
            <a:endParaRPr kumimoji="1" lang="ja-JP" altLang="en-US" sz="1014" b="1" dirty="0">
              <a:solidFill>
                <a:prstClr val="black"/>
              </a:solidFill>
              <a:latin typeface="メイリオ" panose="020B0604030504040204" pitchFamily="50" charset="-128"/>
              <a:ea typeface="メイリオ" panose="020B0604030504040204" pitchFamily="50" charset="-128"/>
            </a:endParaRPr>
          </a:p>
        </p:txBody>
      </p:sp>
      <p:sp>
        <p:nvSpPr>
          <p:cNvPr id="4" name="矢印: 右 3">
            <a:extLst>
              <a:ext uri="{FF2B5EF4-FFF2-40B4-BE49-F238E27FC236}">
                <a16:creationId xmlns:a16="http://schemas.microsoft.com/office/drawing/2014/main" id="{EB3A6261-4D27-D321-18FA-49B8FD73421C}"/>
              </a:ext>
            </a:extLst>
          </p:cNvPr>
          <p:cNvSpPr/>
          <p:nvPr/>
        </p:nvSpPr>
        <p:spPr>
          <a:xfrm>
            <a:off x="5174824" y="5652601"/>
            <a:ext cx="317821" cy="89890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endParaRPr kumimoji="1" lang="ja-JP" altLang="en-US" sz="1738" dirty="0">
              <a:solidFill>
                <a:prstClr val="white"/>
              </a:solidFill>
              <a:latin typeface="Calibri" panose="020F0502020204030204"/>
              <a:ea typeface="游ゴシック" panose="020B0400000000000000" pitchFamily="50" charset="-128"/>
            </a:endParaRPr>
          </a:p>
        </p:txBody>
      </p:sp>
      <p:sp>
        <p:nvSpPr>
          <p:cNvPr id="13" name="テキスト ボックス 12">
            <a:extLst>
              <a:ext uri="{FF2B5EF4-FFF2-40B4-BE49-F238E27FC236}">
                <a16:creationId xmlns:a16="http://schemas.microsoft.com/office/drawing/2014/main" id="{4B800C7D-B1DD-23AA-FDE2-A95ECDE33753}"/>
              </a:ext>
            </a:extLst>
          </p:cNvPr>
          <p:cNvSpPr txBox="1"/>
          <p:nvPr/>
        </p:nvSpPr>
        <p:spPr>
          <a:xfrm>
            <a:off x="1011533" y="5208512"/>
            <a:ext cx="1934737" cy="300403"/>
          </a:xfrm>
          <a:prstGeom prst="rect">
            <a:avLst/>
          </a:prstGeom>
          <a:noFill/>
        </p:spPr>
        <p:txBody>
          <a:bodyPr wrap="square" rtlCol="0">
            <a:spAutoFit/>
          </a:bodyPr>
          <a:lstStyle/>
          <a:p>
            <a:pPr defTabSz="441427">
              <a:defRPr/>
            </a:pPr>
            <a:r>
              <a:rPr kumimoji="1" lang="ja-JP" altLang="en-US" sz="1352" b="1" dirty="0">
                <a:solidFill>
                  <a:prstClr val="black"/>
                </a:solidFill>
                <a:latin typeface="メイリオ" panose="020B0604030504040204" pitchFamily="50" charset="-128"/>
                <a:ea typeface="メイリオ" panose="020B0604030504040204" pitchFamily="50" charset="-128"/>
              </a:rPr>
              <a:t>令和６年６月～</a:t>
            </a:r>
            <a:r>
              <a:rPr kumimoji="1" lang="en-US" altLang="ja-JP" sz="1352" b="1" dirty="0">
                <a:solidFill>
                  <a:prstClr val="black"/>
                </a:solidFill>
                <a:latin typeface="メイリオ" panose="020B0604030504040204" pitchFamily="50" charset="-128"/>
                <a:ea typeface="メイリオ" panose="020B0604030504040204" pitchFamily="50" charset="-128"/>
              </a:rPr>
              <a:t>11</a:t>
            </a:r>
            <a:r>
              <a:rPr kumimoji="1" lang="ja-JP" altLang="en-US" sz="1352" b="1" dirty="0">
                <a:solidFill>
                  <a:prstClr val="black"/>
                </a:solidFill>
                <a:latin typeface="メイリオ" panose="020B0604030504040204" pitchFamily="50" charset="-128"/>
                <a:ea typeface="メイリオ" panose="020B0604030504040204" pitchFamily="50" charset="-128"/>
              </a:rPr>
              <a:t>月</a:t>
            </a:r>
          </a:p>
        </p:txBody>
      </p:sp>
      <p:sp>
        <p:nvSpPr>
          <p:cNvPr id="14" name="テキスト ボックス 13">
            <a:extLst>
              <a:ext uri="{FF2B5EF4-FFF2-40B4-BE49-F238E27FC236}">
                <a16:creationId xmlns:a16="http://schemas.microsoft.com/office/drawing/2014/main" id="{82BE80A1-681E-8C0F-C654-20F4891817E2}"/>
              </a:ext>
            </a:extLst>
          </p:cNvPr>
          <p:cNvSpPr txBox="1"/>
          <p:nvPr/>
        </p:nvSpPr>
        <p:spPr>
          <a:xfrm>
            <a:off x="6640174" y="5208513"/>
            <a:ext cx="1934737" cy="300403"/>
          </a:xfrm>
          <a:prstGeom prst="rect">
            <a:avLst/>
          </a:prstGeom>
          <a:noFill/>
        </p:spPr>
        <p:txBody>
          <a:bodyPr wrap="square" rtlCol="0">
            <a:spAutoFit/>
          </a:bodyPr>
          <a:lstStyle/>
          <a:p>
            <a:pPr defTabSz="441427">
              <a:defRPr/>
            </a:pPr>
            <a:r>
              <a:rPr kumimoji="1" lang="ja-JP" altLang="en-US" sz="1352" b="1" dirty="0">
                <a:solidFill>
                  <a:prstClr val="black"/>
                </a:solidFill>
                <a:latin typeface="メイリオ" panose="020B0604030504040204" pitchFamily="50" charset="-128"/>
                <a:ea typeface="メイリオ" panose="020B0604030504040204" pitchFamily="50" charset="-128"/>
              </a:rPr>
              <a:t>令和６年</a:t>
            </a:r>
            <a:r>
              <a:rPr kumimoji="1" lang="en-US" altLang="ja-JP" sz="1352" b="1" dirty="0">
                <a:solidFill>
                  <a:prstClr val="black"/>
                </a:solidFill>
                <a:latin typeface="メイリオ" panose="020B0604030504040204" pitchFamily="50" charset="-128"/>
                <a:ea typeface="メイリオ" panose="020B0604030504040204" pitchFamily="50" charset="-128"/>
              </a:rPr>
              <a:t>12</a:t>
            </a:r>
            <a:r>
              <a:rPr kumimoji="1" lang="ja-JP" altLang="en-US" sz="1352" b="1" dirty="0">
                <a:solidFill>
                  <a:prstClr val="black"/>
                </a:solidFill>
                <a:latin typeface="メイリオ" panose="020B0604030504040204" pitchFamily="50" charset="-128"/>
                <a:ea typeface="メイリオ" panose="020B0604030504040204" pitchFamily="50" charset="-128"/>
              </a:rPr>
              <a:t>月～</a:t>
            </a:r>
          </a:p>
        </p:txBody>
      </p:sp>
      <p:sp>
        <p:nvSpPr>
          <p:cNvPr id="12" name="テキスト ボックス 11">
            <a:extLst>
              <a:ext uri="{FF2B5EF4-FFF2-40B4-BE49-F238E27FC236}">
                <a16:creationId xmlns:a16="http://schemas.microsoft.com/office/drawing/2014/main" id="{D863B6AB-8B4C-A2C8-8B97-D70C831CB31F}"/>
              </a:ext>
            </a:extLst>
          </p:cNvPr>
          <p:cNvSpPr txBox="1"/>
          <p:nvPr/>
        </p:nvSpPr>
        <p:spPr>
          <a:xfrm>
            <a:off x="3448746" y="4811560"/>
            <a:ext cx="6230743" cy="443135"/>
          </a:xfrm>
          <a:prstGeom prst="rect">
            <a:avLst/>
          </a:prstGeom>
          <a:noFill/>
        </p:spPr>
        <p:txBody>
          <a:bodyPr wrap="square">
            <a:spAutoFit/>
          </a:bodyPr>
          <a:lstStyle/>
          <a:p>
            <a:pPr marL="88898" indent="-88898" defTabSz="441427">
              <a:lnSpc>
                <a:spcPts val="869"/>
              </a:lnSpc>
              <a:defRPr/>
            </a:pPr>
            <a:r>
              <a:rPr lang="en-US" altLang="ja-JP" sz="869" dirty="0">
                <a:solidFill>
                  <a:prstClr val="black"/>
                </a:solidFill>
                <a:latin typeface="メイリオ" panose="020B0604030504040204" pitchFamily="50" charset="-128"/>
                <a:ea typeface="メイリオ" panose="020B0604030504040204" pitchFamily="50" charset="-128"/>
              </a:rPr>
              <a:t>※</a:t>
            </a:r>
            <a:r>
              <a:rPr lang="ja-JP" altLang="en-US" sz="869" dirty="0">
                <a:solidFill>
                  <a:prstClr val="black"/>
                </a:solidFill>
                <a:latin typeface="メイリオ" panose="020B0604030504040204" pitchFamily="50" charset="-128"/>
                <a:ea typeface="メイリオ" panose="020B0604030504040204" pitchFamily="50" charset="-128"/>
              </a:rPr>
              <a:t>　適用時期の３月前のレセプト件数ベースマイナ保険証利用率を用いる。ただし、令和６年</a:t>
            </a:r>
            <a:r>
              <a:rPr lang="en-US" altLang="ja-JP" sz="869" dirty="0">
                <a:solidFill>
                  <a:prstClr val="black"/>
                </a:solidFill>
                <a:latin typeface="メイリオ" panose="020B0604030504040204" pitchFamily="50" charset="-128"/>
                <a:ea typeface="メイリオ" panose="020B0604030504040204" pitchFamily="50" charset="-128"/>
              </a:rPr>
              <a:t>10</a:t>
            </a:r>
            <a:r>
              <a:rPr lang="ja-JP" altLang="en-US" sz="869" dirty="0">
                <a:solidFill>
                  <a:prstClr val="black"/>
                </a:solidFill>
                <a:latin typeface="メイリオ" panose="020B0604030504040204" pitchFamily="50" charset="-128"/>
                <a:ea typeface="メイリオ" panose="020B0604030504040204" pitchFamily="50" charset="-128"/>
              </a:rPr>
              <a:t>月～令和７年１月は、適用時期の２月前のオンライン資格確認件数ベースマイナ保険証利用率を用いることもできる。</a:t>
            </a:r>
            <a:endParaRPr lang="en-US" altLang="ja-JP" sz="869" dirty="0">
              <a:solidFill>
                <a:prstClr val="black"/>
              </a:solidFill>
              <a:latin typeface="メイリオ" panose="020B0604030504040204" pitchFamily="50" charset="-128"/>
              <a:ea typeface="メイリオ" panose="020B0604030504040204" pitchFamily="50" charset="-128"/>
            </a:endParaRPr>
          </a:p>
          <a:p>
            <a:pPr marL="88898" indent="-88898" defTabSz="441427">
              <a:lnSpc>
                <a:spcPts val="869"/>
              </a:lnSpc>
              <a:defRPr/>
            </a:pPr>
            <a:r>
              <a:rPr lang="en-US" altLang="ja-JP" sz="869" dirty="0">
                <a:solidFill>
                  <a:prstClr val="black"/>
                </a:solidFill>
                <a:latin typeface="メイリオ" panose="020B0604030504040204" pitchFamily="50" charset="-128"/>
                <a:ea typeface="メイリオ" panose="020B0604030504040204" pitchFamily="50" charset="-128"/>
              </a:rPr>
              <a:t>※</a:t>
            </a:r>
            <a:r>
              <a:rPr lang="ja-JP" altLang="en-US" sz="869" dirty="0">
                <a:solidFill>
                  <a:prstClr val="black"/>
                </a:solidFill>
                <a:latin typeface="メイリオ" panose="020B0604030504040204" pitchFamily="50" charset="-128"/>
                <a:ea typeface="メイリオ" panose="020B0604030504040204" pitchFamily="50" charset="-128"/>
              </a:rPr>
              <a:t>　令和７年４月以降のマイナ保険証利用率の実績要件は、附帯意見を踏まえ、本年末を目途に検討、設定。</a:t>
            </a:r>
          </a:p>
        </p:txBody>
      </p:sp>
      <p:sp>
        <p:nvSpPr>
          <p:cNvPr id="5" name="正方形/長方形 4">
            <a:extLst>
              <a:ext uri="{FF2B5EF4-FFF2-40B4-BE49-F238E27FC236}">
                <a16:creationId xmlns:a16="http://schemas.microsoft.com/office/drawing/2014/main" id="{E3544877-26D7-DD94-AAC1-A3DB51A6F03E}"/>
              </a:ext>
            </a:extLst>
          </p:cNvPr>
          <p:cNvSpPr/>
          <p:nvPr/>
        </p:nvSpPr>
        <p:spPr>
          <a:xfrm>
            <a:off x="10033844" y="180983"/>
            <a:ext cx="1541897" cy="448821"/>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8285" tIns="44142" rIns="88285" bIns="44142" numCol="1" spcCol="0" rtlCol="0" fromWordArt="0" anchor="ctr" anchorCtr="0" forceAA="0" compatLnSpc="1">
            <a:prstTxWarp prst="textNoShape">
              <a:avLst/>
            </a:prstTxWarp>
            <a:noAutofit/>
          </a:bodyPr>
          <a:lstStyle/>
          <a:p>
            <a:pPr algn="dist" defTabSz="882853">
              <a:defRPr/>
            </a:pPr>
            <a:r>
              <a:rPr kumimoji="1" lang="ja-JP" altLang="en-US" sz="1159" kern="100">
                <a:solidFill>
                  <a:srgbClr val="000000"/>
                </a:solidFill>
                <a:latin typeface="Times New Roman" panose="02020603050405020304" pitchFamily="18" charset="0"/>
                <a:ea typeface="ＭＳ ゴシック" panose="020B0609070205080204" pitchFamily="49" charset="-128"/>
              </a:rPr>
              <a:t>中医協　総－９</a:t>
            </a:r>
            <a:endParaRPr kumimoji="1" lang="ja-JP" altLang="en-US" sz="1159" kern="100" dirty="0">
              <a:solidFill>
                <a:prstClr val="white"/>
              </a:solidFill>
              <a:latin typeface="Times New Roman" panose="02020603050405020304" pitchFamily="18" charset="0"/>
              <a:ea typeface="ＭＳ 明朝" panose="02020609040205080304" pitchFamily="17" charset="-128"/>
            </a:endParaRPr>
          </a:p>
          <a:p>
            <a:pPr algn="dist" defTabSz="882853">
              <a:defRPr/>
            </a:pPr>
            <a:r>
              <a:rPr kumimoji="1" lang="ja-JP" altLang="en-US" sz="1159" kern="100" dirty="0">
                <a:solidFill>
                  <a:srgbClr val="000000"/>
                </a:solidFill>
                <a:latin typeface="Times New Roman" panose="02020603050405020304" pitchFamily="18" charset="0"/>
                <a:ea typeface="ＭＳ ゴシック" panose="020B0609070205080204" pitchFamily="49" charset="-128"/>
              </a:rPr>
              <a:t>６</a:t>
            </a:r>
            <a:r>
              <a:rPr kumimoji="1" lang="ja-JP" altLang="en-US" sz="1159" kern="100" dirty="0">
                <a:solidFill>
                  <a:srgbClr val="000000"/>
                </a:solidFill>
                <a:latin typeface="ＭＳ ゴシック" panose="020B0609070205080204" pitchFamily="49" charset="-128"/>
                <a:ea typeface="ＭＳ ゴシック" panose="020B0609070205080204" pitchFamily="49" charset="-128"/>
              </a:rPr>
              <a:t>．７．１７</a:t>
            </a:r>
            <a:endParaRPr kumimoji="1" lang="en-US" altLang="ja-JP" sz="1159" kern="100" dirty="0">
              <a:solidFill>
                <a:srgbClr val="000000"/>
              </a:solidFill>
              <a:latin typeface="ＭＳ ゴシック" panose="020B0609070205080204" pitchFamily="49" charset="-128"/>
              <a:ea typeface="ＭＳ ゴシック" panose="020B0609070205080204" pitchFamily="49" charset="-128"/>
            </a:endParaRPr>
          </a:p>
        </p:txBody>
      </p:sp>
      <p:sp>
        <p:nvSpPr>
          <p:cNvPr id="7" name="正方形/長方形 6">
            <a:extLst>
              <a:ext uri="{FF2B5EF4-FFF2-40B4-BE49-F238E27FC236}">
                <a16:creationId xmlns:a16="http://schemas.microsoft.com/office/drawing/2014/main" id="{77BB2F63-7A15-2FCC-ACCB-A80E075109BD}"/>
              </a:ext>
            </a:extLst>
          </p:cNvPr>
          <p:cNvSpPr/>
          <p:nvPr/>
        </p:nvSpPr>
        <p:spPr>
          <a:xfrm>
            <a:off x="5581166" y="5537312"/>
            <a:ext cx="4052755" cy="105490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defTabSz="882853">
              <a:defRPr/>
            </a:pPr>
            <a:endParaRPr kumimoji="1" lang="en-US" altLang="ja-JP" sz="193" dirty="0">
              <a:solidFill>
                <a:srgbClr val="0070C0"/>
              </a:solidFill>
              <a:latin typeface="メイリオ" panose="020B0604030504040204" pitchFamily="50" charset="-128"/>
              <a:ea typeface="メイリオ" panose="020B0604030504040204" pitchFamily="50" charset="-128"/>
            </a:endParaRPr>
          </a:p>
          <a:p>
            <a:pPr defTabSz="882853">
              <a:defRPr/>
            </a:pPr>
            <a:r>
              <a:rPr kumimoji="1" lang="ja-JP" altLang="en-US" sz="1014" b="1" u="sng" dirty="0">
                <a:solidFill>
                  <a:srgbClr val="0070C0"/>
                </a:solidFill>
                <a:latin typeface="メイリオ" panose="020B0604030504040204" pitchFamily="50" charset="-128"/>
                <a:ea typeface="メイリオ" panose="020B0604030504040204" pitchFamily="50" charset="-128"/>
              </a:rPr>
              <a:t>初診時　医療情報取得加算</a:t>
            </a:r>
            <a:r>
              <a:rPr kumimoji="1" lang="ja-JP" altLang="en-US" sz="1014" u="sng" dirty="0">
                <a:solidFill>
                  <a:srgbClr val="0070C0"/>
                </a:solidFill>
                <a:latin typeface="メイリオ" panose="020B0604030504040204" pitchFamily="50" charset="-128"/>
                <a:ea typeface="メイリオ" panose="020B0604030504040204" pitchFamily="50" charset="-128"/>
              </a:rPr>
              <a:t>　　　　　　</a:t>
            </a:r>
            <a:r>
              <a:rPr kumimoji="1" lang="ja-JP" altLang="en-US" sz="1014" b="1" u="sng" dirty="0">
                <a:solidFill>
                  <a:srgbClr val="0070C0"/>
                </a:solidFill>
                <a:latin typeface="メイリオ" panose="020B0604030504040204" pitchFamily="50" charset="-128"/>
                <a:ea typeface="メイリオ" panose="020B0604030504040204" pitchFamily="50" charset="-128"/>
              </a:rPr>
              <a:t>１点</a:t>
            </a:r>
            <a:endParaRPr kumimoji="1" lang="en-US" altLang="ja-JP" sz="1014" b="1" u="sng" dirty="0">
              <a:solidFill>
                <a:srgbClr val="0070C0"/>
              </a:solidFill>
              <a:latin typeface="メイリオ" panose="020B0604030504040204" pitchFamily="50" charset="-128"/>
              <a:ea typeface="メイリオ" panose="020B0604030504040204" pitchFamily="50" charset="-128"/>
            </a:endParaRPr>
          </a:p>
          <a:p>
            <a:pPr defTabSz="882853">
              <a:defRPr/>
            </a:pPr>
            <a:r>
              <a:rPr kumimoji="1" lang="ja-JP" altLang="en-US" sz="1014" b="1" u="sng" dirty="0">
                <a:solidFill>
                  <a:srgbClr val="0070C0"/>
                </a:solidFill>
                <a:latin typeface="メイリオ" panose="020B0604030504040204" pitchFamily="50" charset="-128"/>
                <a:ea typeface="メイリオ" panose="020B0604030504040204" pitchFamily="50" charset="-128"/>
              </a:rPr>
              <a:t>再診時（３月に１回に限り算定）</a:t>
            </a:r>
            <a:endParaRPr kumimoji="1" lang="en-US" altLang="ja-JP" sz="1014" b="1" u="sng" dirty="0">
              <a:solidFill>
                <a:srgbClr val="0070C0"/>
              </a:solidFill>
              <a:latin typeface="メイリオ" panose="020B0604030504040204" pitchFamily="50" charset="-128"/>
              <a:ea typeface="メイリオ" panose="020B0604030504040204" pitchFamily="50" charset="-128"/>
            </a:endParaRPr>
          </a:p>
          <a:p>
            <a:pPr defTabSz="882853">
              <a:tabLst>
                <a:tab pos="3988167" algn="r"/>
              </a:tabLst>
              <a:defRPr/>
            </a:pPr>
            <a:r>
              <a:rPr kumimoji="1" lang="ja-JP" altLang="en-US" sz="1014" dirty="0">
                <a:solidFill>
                  <a:prstClr val="black"/>
                </a:solidFill>
                <a:latin typeface="メイリオ" panose="020B0604030504040204" pitchFamily="50" charset="-128"/>
                <a:ea typeface="メイリオ" panose="020B0604030504040204" pitchFamily="50" charset="-128"/>
              </a:rPr>
              <a:t>　</a:t>
            </a:r>
            <a:r>
              <a:rPr kumimoji="1" lang="ja-JP" altLang="en-US" sz="1014" b="1" u="sng" dirty="0">
                <a:solidFill>
                  <a:srgbClr val="0070C0"/>
                </a:solidFill>
                <a:latin typeface="メイリオ" panose="020B0604030504040204" pitchFamily="50" charset="-128"/>
                <a:ea typeface="メイリオ" panose="020B0604030504040204" pitchFamily="50" charset="-128"/>
              </a:rPr>
              <a:t>医療情報取得加算</a:t>
            </a:r>
            <a:r>
              <a:rPr kumimoji="1" lang="ja-JP" altLang="en-US" sz="1014" u="sng" dirty="0">
                <a:solidFill>
                  <a:srgbClr val="0070C0"/>
                </a:solidFill>
                <a:latin typeface="メイリオ" panose="020B0604030504040204" pitchFamily="50" charset="-128"/>
                <a:ea typeface="メイリオ" panose="020B0604030504040204" pitchFamily="50" charset="-128"/>
              </a:rPr>
              <a:t>　　　　　　　　　</a:t>
            </a:r>
            <a:r>
              <a:rPr kumimoji="1" lang="ja-JP" altLang="en-US" sz="1014" b="1" u="sng" dirty="0">
                <a:solidFill>
                  <a:srgbClr val="0070C0"/>
                </a:solidFill>
                <a:latin typeface="メイリオ" panose="020B0604030504040204" pitchFamily="50" charset="-128"/>
                <a:ea typeface="メイリオ" panose="020B0604030504040204" pitchFamily="50" charset="-128"/>
              </a:rPr>
              <a:t>１点</a:t>
            </a:r>
            <a:endParaRPr kumimoji="1" lang="en-US" altLang="ja-JP" sz="1014" b="1" u="sng" dirty="0">
              <a:solidFill>
                <a:srgbClr val="0070C0"/>
              </a:solidFill>
              <a:latin typeface="メイリオ" panose="020B0604030504040204" pitchFamily="50" charset="-128"/>
              <a:ea typeface="メイリオ" panose="020B0604030504040204" pitchFamily="50" charset="-128"/>
            </a:endParaRPr>
          </a:p>
          <a:p>
            <a:pPr defTabSz="882853">
              <a:tabLst>
                <a:tab pos="3988167" algn="r"/>
              </a:tabLst>
              <a:defRPr/>
            </a:pPr>
            <a:endParaRPr kumimoji="1" lang="en-US" altLang="ja-JP" sz="1014" b="1" u="sng" dirty="0">
              <a:solidFill>
                <a:srgbClr val="0070C0"/>
              </a:solidFill>
              <a:latin typeface="メイリオ" panose="020B0604030504040204" pitchFamily="50" charset="-128"/>
              <a:ea typeface="メイリオ" panose="020B0604030504040204" pitchFamily="50" charset="-128"/>
            </a:endParaRPr>
          </a:p>
          <a:p>
            <a:pPr defTabSz="882853">
              <a:tabLst>
                <a:tab pos="3988167" algn="r"/>
              </a:tabLst>
              <a:defRPr/>
            </a:pPr>
            <a:r>
              <a:rPr kumimoji="1" lang="ja-JP" altLang="en-US" sz="1014" b="1" u="sng" dirty="0">
                <a:solidFill>
                  <a:srgbClr val="0070C0"/>
                </a:solidFill>
                <a:latin typeface="メイリオ" panose="020B0604030504040204" pitchFamily="50" charset="-128"/>
                <a:ea typeface="メイリオ" panose="020B0604030504040204" pitchFamily="50" charset="-128"/>
              </a:rPr>
              <a:t>調剤時（</a:t>
            </a:r>
            <a:r>
              <a:rPr kumimoji="1" lang="en-US" altLang="ja-JP" sz="1014" b="1" u="sng" dirty="0">
                <a:solidFill>
                  <a:srgbClr val="0070C0"/>
                </a:solidFill>
                <a:latin typeface="メイリオ" panose="020B0604030504040204" pitchFamily="50" charset="-128"/>
                <a:ea typeface="メイリオ" panose="020B0604030504040204" pitchFamily="50" charset="-128"/>
              </a:rPr>
              <a:t>12</a:t>
            </a:r>
            <a:r>
              <a:rPr kumimoji="1" lang="ja-JP" altLang="en-US" sz="1014" b="1" u="sng" dirty="0">
                <a:solidFill>
                  <a:srgbClr val="0070C0"/>
                </a:solidFill>
                <a:latin typeface="メイリオ" panose="020B0604030504040204" pitchFamily="50" charset="-128"/>
                <a:ea typeface="メイリオ" panose="020B0604030504040204" pitchFamily="50" charset="-128"/>
              </a:rPr>
              <a:t>月に１回に限り算定）</a:t>
            </a:r>
            <a:endParaRPr kumimoji="1" lang="en-US" altLang="ja-JP" sz="1014" b="1" u="sng" dirty="0">
              <a:solidFill>
                <a:srgbClr val="0070C0"/>
              </a:solidFill>
              <a:latin typeface="メイリオ" panose="020B0604030504040204" pitchFamily="50" charset="-128"/>
              <a:ea typeface="メイリオ" panose="020B0604030504040204" pitchFamily="50" charset="-128"/>
            </a:endParaRPr>
          </a:p>
          <a:p>
            <a:pPr defTabSz="882853">
              <a:tabLst>
                <a:tab pos="3988167" algn="r"/>
              </a:tabLst>
              <a:defRPr/>
            </a:pPr>
            <a:r>
              <a:rPr kumimoji="1" lang="ja-JP" altLang="en-US" sz="1014" b="1" dirty="0">
                <a:solidFill>
                  <a:srgbClr val="5B9BD5">
                    <a:lumMod val="75000"/>
                  </a:srgbClr>
                </a:solidFill>
                <a:latin typeface="メイリオ" panose="020B0604030504040204" pitchFamily="50" charset="-128"/>
                <a:ea typeface="メイリオ" panose="020B0604030504040204" pitchFamily="50" charset="-128"/>
              </a:rPr>
              <a:t>　</a:t>
            </a:r>
            <a:r>
              <a:rPr kumimoji="1" lang="ja-JP" altLang="en-US" sz="1014" b="1" u="sng" dirty="0">
                <a:solidFill>
                  <a:srgbClr val="0070C0"/>
                </a:solidFill>
                <a:latin typeface="メイリオ" panose="020B0604030504040204" pitchFamily="50" charset="-128"/>
                <a:ea typeface="メイリオ" panose="020B0604030504040204" pitchFamily="50" charset="-128"/>
              </a:rPr>
              <a:t>医療情報取得加算</a:t>
            </a:r>
            <a:r>
              <a:rPr kumimoji="1" lang="ja-JP" altLang="en-US" sz="1014" u="sng" dirty="0">
                <a:solidFill>
                  <a:srgbClr val="0070C0"/>
                </a:solidFill>
                <a:latin typeface="メイリオ" panose="020B0604030504040204" pitchFamily="50" charset="-128"/>
                <a:ea typeface="メイリオ" panose="020B0604030504040204" pitchFamily="50" charset="-128"/>
              </a:rPr>
              <a:t>　　　　　　　　　</a:t>
            </a:r>
            <a:r>
              <a:rPr kumimoji="1" lang="ja-JP" altLang="en-US" sz="1014" b="1" u="sng" dirty="0">
                <a:solidFill>
                  <a:srgbClr val="0070C0"/>
                </a:solidFill>
                <a:latin typeface="メイリオ" panose="020B0604030504040204" pitchFamily="50" charset="-128"/>
                <a:ea typeface="メイリオ" panose="020B0604030504040204" pitchFamily="50" charset="-128"/>
              </a:rPr>
              <a:t>１点</a:t>
            </a:r>
            <a:endParaRPr kumimoji="1" lang="en-US" altLang="ja-JP" sz="1014" b="1" u="sng" dirty="0">
              <a:solidFill>
                <a:srgbClr val="0070C0"/>
              </a:solidFill>
              <a:latin typeface="メイリオ" panose="020B0604030504040204" pitchFamily="50" charset="-128"/>
              <a:ea typeface="メイリオ" panose="020B0604030504040204" pitchFamily="50" charset="-128"/>
            </a:endParaRPr>
          </a:p>
        </p:txBody>
      </p:sp>
      <p:sp>
        <p:nvSpPr>
          <p:cNvPr id="6" name="スライド番号プレースホルダー 1">
            <a:extLst>
              <a:ext uri="{FF2B5EF4-FFF2-40B4-BE49-F238E27FC236}">
                <a16:creationId xmlns:a16="http://schemas.microsoft.com/office/drawing/2014/main" id="{9D52BDFB-A629-AAE2-FBCD-3414F46D7332}"/>
              </a:ext>
            </a:extLst>
          </p:cNvPr>
          <p:cNvSpPr txBox="1">
            <a:spLocks/>
          </p:cNvSpPr>
          <p:nvPr/>
        </p:nvSpPr>
        <p:spPr>
          <a:xfrm>
            <a:off x="9304374" y="6380660"/>
            <a:ext cx="597287" cy="359025"/>
          </a:xfrm>
          <a:prstGeom prst="rect">
            <a:avLst/>
          </a:prstGeom>
        </p:spPr>
        <p:txBody>
          <a:bodyPr vert="horz" lIns="69516" tIns="34758" rIns="69516" bIns="34758" rtlCol="0" anchor="b" anchorCtr="0"/>
          <a:lstStyle>
            <a:defPPr>
              <a:defRPr lang="en-US"/>
            </a:defPPr>
            <a:lvl1pPr marL="0" algn="r" defTabSz="457200" rtl="0" eaLnBrk="1" latinLnBrk="0" hangingPunct="1">
              <a:defRPr sz="1800" b="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882853">
              <a:defRPr/>
            </a:pPr>
            <a:fld id="{9E2A29CB-BA86-48A6-80E1-CB8750A963B5}" type="slidenum">
              <a:rPr kumimoji="1" lang="ja-JP" altLang="en-US" sz="1545" b="1">
                <a:solidFill>
                  <a:srgbClr val="FFFFFF">
                    <a:lumMod val="65000"/>
                  </a:srgbClr>
                </a:solidFill>
                <a:latin typeface="メイリオ"/>
                <a:ea typeface="メイリオ"/>
              </a:rPr>
              <a:pPr defTabSz="882853">
                <a:defRPr/>
              </a:pPr>
              <a:t>14</a:t>
            </a:fld>
            <a:endParaRPr kumimoji="1" lang="ja-JP" altLang="en-US" sz="1545" b="1" dirty="0">
              <a:solidFill>
                <a:srgbClr val="FFFFFF">
                  <a:lumMod val="65000"/>
                </a:srgbClr>
              </a:solidFill>
              <a:latin typeface="メイリオ"/>
              <a:ea typeface="メイリオ"/>
            </a:endParaRPr>
          </a:p>
        </p:txBody>
      </p:sp>
    </p:spTree>
    <p:extLst>
      <p:ext uri="{BB962C8B-B14F-4D97-AF65-F5344CB8AC3E}">
        <p14:creationId xmlns:p14="http://schemas.microsoft.com/office/powerpoint/2010/main" val="7834071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テキスト ボックス 52">
            <a:extLst>
              <a:ext uri="{FF2B5EF4-FFF2-40B4-BE49-F238E27FC236}">
                <a16:creationId xmlns:a16="http://schemas.microsoft.com/office/drawing/2014/main" id="{E1829F0A-38B0-3A89-C9CB-A10425D0F5CC}"/>
              </a:ext>
            </a:extLst>
          </p:cNvPr>
          <p:cNvSpPr txBox="1"/>
          <p:nvPr/>
        </p:nvSpPr>
        <p:spPr>
          <a:xfrm>
            <a:off x="8111326" y="6460836"/>
            <a:ext cx="1813317"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a:t>
            </a:r>
            <a:r>
              <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R6.1.1</a:t>
            </a:r>
            <a:r>
              <a:rPr kumimoji="1" lang="ja-JP" altLang="en-US"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時点の住基人口）</a:t>
            </a:r>
            <a:endPar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17" name="正方形/長方形 16">
            <a:extLst>
              <a:ext uri="{FF2B5EF4-FFF2-40B4-BE49-F238E27FC236}">
                <a16:creationId xmlns:a16="http://schemas.microsoft.com/office/drawing/2014/main" id="{266FD5F3-0E14-A15B-076A-25984CC16FBB}"/>
              </a:ext>
            </a:extLst>
          </p:cNvPr>
          <p:cNvSpPr/>
          <p:nvPr/>
        </p:nvSpPr>
        <p:spPr>
          <a:xfrm>
            <a:off x="6091523" y="1975076"/>
            <a:ext cx="2967742" cy="612000"/>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44" name="正方形/長方形 43">
            <a:extLst>
              <a:ext uri="{FF2B5EF4-FFF2-40B4-BE49-F238E27FC236}">
                <a16:creationId xmlns:a16="http://schemas.microsoft.com/office/drawing/2014/main" id="{D9142FB0-01C3-7D01-CB23-EAC7DBBC167C}"/>
              </a:ext>
            </a:extLst>
          </p:cNvPr>
          <p:cNvSpPr/>
          <p:nvPr/>
        </p:nvSpPr>
        <p:spPr>
          <a:xfrm>
            <a:off x="1396063" y="1976055"/>
            <a:ext cx="4684697" cy="612000"/>
          </a:xfrm>
          <a:prstGeom prst="rect">
            <a:avLst/>
          </a:prstGeom>
          <a:solidFill>
            <a:srgbClr val="FFD966">
              <a:alpha val="56863"/>
            </a:srgbClr>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4" name="矢印: 右 63">
            <a:extLst>
              <a:ext uri="{FF2B5EF4-FFF2-40B4-BE49-F238E27FC236}">
                <a16:creationId xmlns:a16="http://schemas.microsoft.com/office/drawing/2014/main" id="{5F150C4C-5B4E-81C2-E95B-5B8C8E993262}"/>
              </a:ext>
            </a:extLst>
          </p:cNvPr>
          <p:cNvSpPr/>
          <p:nvPr/>
        </p:nvSpPr>
        <p:spPr>
          <a:xfrm>
            <a:off x="7877600" y="972984"/>
            <a:ext cx="812723" cy="432000"/>
          </a:xfrm>
          <a:prstGeom prst="rightArrow">
            <a:avLst/>
          </a:prstGeom>
          <a:solidFill>
            <a:schemeClr val="accent1">
              <a:lumMod val="20000"/>
              <a:lumOff val="80000"/>
            </a:schemeClr>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57" name="正方形/長方形 56">
            <a:extLst>
              <a:ext uri="{FF2B5EF4-FFF2-40B4-BE49-F238E27FC236}">
                <a16:creationId xmlns:a16="http://schemas.microsoft.com/office/drawing/2014/main" id="{A9A58CDA-7015-6E79-DCD0-5B1AC5688154}"/>
              </a:ext>
            </a:extLst>
          </p:cNvPr>
          <p:cNvSpPr/>
          <p:nvPr/>
        </p:nvSpPr>
        <p:spPr>
          <a:xfrm>
            <a:off x="7308124" y="878301"/>
            <a:ext cx="1751145" cy="612000"/>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9" name="正方形/長方形 18">
            <a:extLst>
              <a:ext uri="{FF2B5EF4-FFF2-40B4-BE49-F238E27FC236}">
                <a16:creationId xmlns:a16="http://schemas.microsoft.com/office/drawing/2014/main" id="{10B07D9F-DA67-2923-1361-B210F85384E1}"/>
              </a:ext>
            </a:extLst>
          </p:cNvPr>
          <p:cNvSpPr/>
          <p:nvPr/>
        </p:nvSpPr>
        <p:spPr>
          <a:xfrm>
            <a:off x="4300632" y="3094921"/>
            <a:ext cx="4758635" cy="612000"/>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6" name="正方形/長方形 15">
            <a:extLst>
              <a:ext uri="{FF2B5EF4-FFF2-40B4-BE49-F238E27FC236}">
                <a16:creationId xmlns:a16="http://schemas.microsoft.com/office/drawing/2014/main" id="{8D7AF04F-E5B7-AA1D-F672-A462C0887709}"/>
              </a:ext>
            </a:extLst>
          </p:cNvPr>
          <p:cNvSpPr/>
          <p:nvPr/>
        </p:nvSpPr>
        <p:spPr>
          <a:xfrm>
            <a:off x="1384633" y="3094921"/>
            <a:ext cx="3002726" cy="612000"/>
          </a:xfrm>
          <a:prstGeom prst="rect">
            <a:avLst/>
          </a:prstGeom>
          <a:solidFill>
            <a:schemeClr val="accent1">
              <a:lumMod val="20000"/>
              <a:lumOff val="8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 name="正方形/長方形 2">
            <a:extLst>
              <a:ext uri="{FF2B5EF4-FFF2-40B4-BE49-F238E27FC236}">
                <a16:creationId xmlns:a16="http://schemas.microsoft.com/office/drawing/2014/main" id="{29BB2E63-E901-D29F-88E9-7536E9A66701}"/>
              </a:ext>
            </a:extLst>
          </p:cNvPr>
          <p:cNvSpPr/>
          <p:nvPr/>
        </p:nvSpPr>
        <p:spPr>
          <a:xfrm>
            <a:off x="1394823" y="873697"/>
            <a:ext cx="5913302" cy="612000"/>
          </a:xfrm>
          <a:prstGeom prst="rect">
            <a:avLst/>
          </a:prstGeom>
          <a:solidFill>
            <a:schemeClr val="accent1">
              <a:lumMod val="20000"/>
              <a:lumOff val="80000"/>
            </a:schemeClr>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5" name="テキスト ボックス 4">
            <a:extLst>
              <a:ext uri="{FF2B5EF4-FFF2-40B4-BE49-F238E27FC236}">
                <a16:creationId xmlns:a16="http://schemas.microsoft.com/office/drawing/2014/main" id="{45025D14-8710-F9FA-37F7-7E75F7A793C7}"/>
              </a:ext>
            </a:extLst>
          </p:cNvPr>
          <p:cNvSpPr txBox="1"/>
          <p:nvPr/>
        </p:nvSpPr>
        <p:spPr>
          <a:xfrm>
            <a:off x="11705" y="43258"/>
            <a:ext cx="9837174"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2200" b="0" i="0" u="none" strike="noStrike" kern="1200" cap="none" spc="0" normalizeH="0" baseline="0" noProof="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マイナ保険証</a:t>
            </a:r>
            <a:r>
              <a:rPr kumimoji="1" lang="ja-JP" altLang="en-US" sz="2200" b="0" i="0" u="none" strike="noStrike" kern="1200" cap="none" spc="0" normalizeH="0" baseline="0" noProof="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に関する現状</a:t>
            </a:r>
          </a:p>
        </p:txBody>
      </p:sp>
      <p:sp>
        <p:nvSpPr>
          <p:cNvPr id="13" name="テキスト ボックス 12">
            <a:extLst>
              <a:ext uri="{FF2B5EF4-FFF2-40B4-BE49-F238E27FC236}">
                <a16:creationId xmlns:a16="http://schemas.microsoft.com/office/drawing/2014/main" id="{B4A304E5-340B-003E-BF5A-37F4A80B1E1C}"/>
              </a:ext>
            </a:extLst>
          </p:cNvPr>
          <p:cNvSpPr txBox="1"/>
          <p:nvPr/>
        </p:nvSpPr>
        <p:spPr>
          <a:xfrm>
            <a:off x="1489599" y="899762"/>
            <a:ext cx="5496438"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マイナンバーカードの保有者</a:t>
            </a:r>
            <a:endParaRPr kumimoji="1" lang="en-US" altLang="ja-JP" sz="12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kumimoji="1" lang="en-US" altLang="ja-JP"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10</a:t>
            </a:r>
            <a:r>
              <a:rPr kumimoji="1" lang="ja-JP" altLang="en-US"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月末：</a:t>
            </a:r>
            <a:r>
              <a:rPr kumimoji="1" lang="en-US" altLang="ja-JP"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9,449</a:t>
            </a:r>
            <a:r>
              <a:rPr kumimoji="1" lang="ja-JP" altLang="en-US"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万人（</a:t>
            </a:r>
            <a:r>
              <a:rPr kumimoji="1" lang="en-US" altLang="ja-JP"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9,168</a:t>
            </a:r>
            <a:r>
              <a:rPr kumimoji="1" lang="ja-JP" altLang="en-US"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万人）、全人口の</a:t>
            </a:r>
            <a:r>
              <a:rPr kumimoji="1" lang="en-US" altLang="ja-JP"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75.7% </a:t>
            </a:r>
            <a:r>
              <a:rPr kumimoji="1" lang="ja-JP" altLang="en-US"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a:t>
            </a:r>
            <a:r>
              <a:rPr kumimoji="1" lang="en-US" altLang="ja-JP"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73.1</a:t>
            </a:r>
            <a:r>
              <a:rPr kumimoji="1" lang="ja-JP" altLang="en-US"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a:t>
            </a:r>
          </a:p>
        </p:txBody>
      </p:sp>
      <p:sp>
        <p:nvSpPr>
          <p:cNvPr id="18" name="テキスト ボックス 17">
            <a:extLst>
              <a:ext uri="{FF2B5EF4-FFF2-40B4-BE49-F238E27FC236}">
                <a16:creationId xmlns:a16="http://schemas.microsoft.com/office/drawing/2014/main" id="{907FE2A1-0D17-6A3F-82B2-93C267CA4AA0}"/>
              </a:ext>
            </a:extLst>
          </p:cNvPr>
          <p:cNvSpPr txBox="1"/>
          <p:nvPr/>
        </p:nvSpPr>
        <p:spPr>
          <a:xfrm>
            <a:off x="1489599" y="3140301"/>
            <a:ext cx="251863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マイナンバーカードの携行者</a:t>
            </a:r>
            <a:endParaRPr kumimoji="1" lang="en-US" altLang="ja-JP" sz="12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5" name="矢印: 右 24">
            <a:extLst>
              <a:ext uri="{FF2B5EF4-FFF2-40B4-BE49-F238E27FC236}">
                <a16:creationId xmlns:a16="http://schemas.microsoft.com/office/drawing/2014/main" id="{6D9C0B9F-5427-6A05-8E66-2F7799AF8FB7}"/>
              </a:ext>
            </a:extLst>
          </p:cNvPr>
          <p:cNvSpPr/>
          <p:nvPr/>
        </p:nvSpPr>
        <p:spPr>
          <a:xfrm>
            <a:off x="5644252" y="3188899"/>
            <a:ext cx="1656000" cy="432000"/>
          </a:xfrm>
          <a:prstGeom prst="rightArrow">
            <a:avLst/>
          </a:prstGeom>
          <a:solidFill>
            <a:schemeClr val="accent1">
              <a:lumMod val="20000"/>
              <a:lumOff val="80000"/>
            </a:schemeClr>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0" name="テキスト ボックス 9">
            <a:extLst>
              <a:ext uri="{FF2B5EF4-FFF2-40B4-BE49-F238E27FC236}">
                <a16:creationId xmlns:a16="http://schemas.microsoft.com/office/drawing/2014/main" id="{3AE8229E-5EA9-FFD6-33F6-1DDD5D7FB796}"/>
              </a:ext>
            </a:extLst>
          </p:cNvPr>
          <p:cNvSpPr txBox="1"/>
          <p:nvPr/>
        </p:nvSpPr>
        <p:spPr>
          <a:xfrm>
            <a:off x="7772204" y="1075913"/>
            <a:ext cx="933110" cy="2616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保有率向上</a:t>
            </a:r>
          </a:p>
        </p:txBody>
      </p:sp>
      <p:sp>
        <p:nvSpPr>
          <p:cNvPr id="15" name="テキスト ボックス 14">
            <a:extLst>
              <a:ext uri="{FF2B5EF4-FFF2-40B4-BE49-F238E27FC236}">
                <a16:creationId xmlns:a16="http://schemas.microsoft.com/office/drawing/2014/main" id="{8B2ECFCC-D878-C714-4E2D-253F82EC70BE}"/>
              </a:ext>
            </a:extLst>
          </p:cNvPr>
          <p:cNvSpPr txBox="1"/>
          <p:nvPr/>
        </p:nvSpPr>
        <p:spPr>
          <a:xfrm>
            <a:off x="5474755" y="3278935"/>
            <a:ext cx="1126662" cy="2616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携行率向上</a:t>
            </a:r>
          </a:p>
        </p:txBody>
      </p:sp>
      <p:cxnSp>
        <p:nvCxnSpPr>
          <p:cNvPr id="33" name="直線コネクタ 32">
            <a:extLst>
              <a:ext uri="{FF2B5EF4-FFF2-40B4-BE49-F238E27FC236}">
                <a16:creationId xmlns:a16="http://schemas.microsoft.com/office/drawing/2014/main" id="{CD2ED84C-C648-1B15-0739-5F7E9E11A208}"/>
              </a:ext>
            </a:extLst>
          </p:cNvPr>
          <p:cNvCxnSpPr>
            <a:cxnSpLocks/>
          </p:cNvCxnSpPr>
          <p:nvPr/>
        </p:nvCxnSpPr>
        <p:spPr>
          <a:xfrm flipH="1">
            <a:off x="1398544" y="6459349"/>
            <a:ext cx="7642800" cy="2213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31">
            <a:extLst>
              <a:ext uri="{FF2B5EF4-FFF2-40B4-BE49-F238E27FC236}">
                <a16:creationId xmlns:a16="http://schemas.microsoft.com/office/drawing/2014/main" id="{EBF97619-DD44-2E9F-99DC-0B6323D15A79}"/>
              </a:ext>
            </a:extLst>
          </p:cNvPr>
          <p:cNvSpPr txBox="1"/>
          <p:nvPr/>
        </p:nvSpPr>
        <p:spPr>
          <a:xfrm>
            <a:off x="1281763" y="574302"/>
            <a:ext cx="4986668"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①マイナンバーカードの保有状況</a:t>
            </a:r>
          </a:p>
        </p:txBody>
      </p:sp>
      <p:sp>
        <p:nvSpPr>
          <p:cNvPr id="34" name="テキスト ボックス 33">
            <a:extLst>
              <a:ext uri="{FF2B5EF4-FFF2-40B4-BE49-F238E27FC236}">
                <a16:creationId xmlns:a16="http://schemas.microsoft.com/office/drawing/2014/main" id="{E9B6095F-0876-50B7-A431-6F9EBBCA22B8}"/>
              </a:ext>
            </a:extLst>
          </p:cNvPr>
          <p:cNvSpPr txBox="1"/>
          <p:nvPr/>
        </p:nvSpPr>
        <p:spPr>
          <a:xfrm>
            <a:off x="1254083" y="2791274"/>
            <a:ext cx="4986668"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③マイナンバーカードの携行状況</a:t>
            </a:r>
          </a:p>
        </p:txBody>
      </p:sp>
      <p:sp>
        <p:nvSpPr>
          <p:cNvPr id="46" name="テキスト ボックス 45">
            <a:extLst>
              <a:ext uri="{FF2B5EF4-FFF2-40B4-BE49-F238E27FC236}">
                <a16:creationId xmlns:a16="http://schemas.microsoft.com/office/drawing/2014/main" id="{4866D4BE-0E39-4759-DCD5-A0761C509825}"/>
              </a:ext>
            </a:extLst>
          </p:cNvPr>
          <p:cNvSpPr txBox="1"/>
          <p:nvPr/>
        </p:nvSpPr>
        <p:spPr>
          <a:xfrm>
            <a:off x="1489598" y="2004650"/>
            <a:ext cx="4432023"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マイナ保険証の登録者</a:t>
            </a:r>
            <a:endParaRPr kumimoji="1" lang="en-US" altLang="ja-JP" sz="12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10</a:t>
            </a:r>
            <a:r>
              <a:rPr kumimoji="1" lang="ja-JP" altLang="en-US"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月末：</a:t>
            </a:r>
            <a:r>
              <a:rPr kumimoji="1" lang="en-US" altLang="ja-JP"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7,747</a:t>
            </a:r>
            <a:r>
              <a:rPr kumimoji="1" lang="ja-JP" altLang="en-US"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万人（</a:t>
            </a:r>
            <a:r>
              <a:rPr kumimoji="1" lang="en-US" altLang="ja-JP"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7,143</a:t>
            </a:r>
            <a:r>
              <a:rPr kumimoji="1" lang="ja-JP" altLang="en-US"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万人）、カード保有者の</a:t>
            </a:r>
            <a:r>
              <a:rPr kumimoji="1" lang="en-US" altLang="ja-JP"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82.0%</a:t>
            </a:r>
            <a:r>
              <a:rPr kumimoji="1" lang="ja-JP" altLang="en-US"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a:t>
            </a:r>
            <a:r>
              <a:rPr kumimoji="1" lang="en-US" altLang="ja-JP"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77.9% </a:t>
            </a:r>
            <a:r>
              <a:rPr kumimoji="1" lang="ja-JP" altLang="en-US"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a:t>
            </a:r>
            <a:endParaRPr kumimoji="1" lang="en-US" altLang="ja-JP" sz="11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endParaRPr>
          </a:p>
        </p:txBody>
      </p:sp>
      <p:sp>
        <p:nvSpPr>
          <p:cNvPr id="52" name="テキスト ボックス 51">
            <a:extLst>
              <a:ext uri="{FF2B5EF4-FFF2-40B4-BE49-F238E27FC236}">
                <a16:creationId xmlns:a16="http://schemas.microsoft.com/office/drawing/2014/main" id="{24EA239D-F6E4-525F-A600-6B2477E7B755}"/>
              </a:ext>
            </a:extLst>
          </p:cNvPr>
          <p:cNvSpPr txBox="1"/>
          <p:nvPr/>
        </p:nvSpPr>
        <p:spPr>
          <a:xfrm>
            <a:off x="1281763" y="1694012"/>
            <a:ext cx="4986668"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②マイナ保険証の登録状況</a:t>
            </a:r>
          </a:p>
        </p:txBody>
      </p:sp>
      <p:sp>
        <p:nvSpPr>
          <p:cNvPr id="59" name="矢印: 右 58">
            <a:extLst>
              <a:ext uri="{FF2B5EF4-FFF2-40B4-BE49-F238E27FC236}">
                <a16:creationId xmlns:a16="http://schemas.microsoft.com/office/drawing/2014/main" id="{6C3C0699-6B8C-A32B-575B-A7D890CD51D3}"/>
              </a:ext>
            </a:extLst>
          </p:cNvPr>
          <p:cNvSpPr/>
          <p:nvPr/>
        </p:nvSpPr>
        <p:spPr>
          <a:xfrm>
            <a:off x="2114254" y="4943737"/>
            <a:ext cx="1515066" cy="432000"/>
          </a:xfrm>
          <a:prstGeom prst="rightArrow">
            <a:avLst/>
          </a:prstGeom>
          <a:solidFill>
            <a:srgbClr val="FFCCCC"/>
          </a:solidFill>
          <a:ln>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0" name="テキスト ボックス 59">
            <a:extLst>
              <a:ext uri="{FF2B5EF4-FFF2-40B4-BE49-F238E27FC236}">
                <a16:creationId xmlns:a16="http://schemas.microsoft.com/office/drawing/2014/main" id="{506AF503-1972-A37B-BAD7-3523D9275ED1}"/>
              </a:ext>
            </a:extLst>
          </p:cNvPr>
          <p:cNvSpPr txBox="1"/>
          <p:nvPr/>
        </p:nvSpPr>
        <p:spPr>
          <a:xfrm>
            <a:off x="2311516" y="5034087"/>
            <a:ext cx="1010691" cy="2616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FF0000"/>
                </a:solidFill>
                <a:effectLst/>
                <a:uLnTx/>
                <a:uFillTx/>
                <a:latin typeface="Calibri" panose="020F0502020204030204"/>
                <a:ea typeface="游ゴシック" panose="020B0400000000000000" pitchFamily="50" charset="-128"/>
                <a:cs typeface="+mn-cs"/>
              </a:rPr>
              <a:t>利用率向上</a:t>
            </a:r>
          </a:p>
        </p:txBody>
      </p:sp>
      <p:sp>
        <p:nvSpPr>
          <p:cNvPr id="61" name="フリーフォーム: 図形 60">
            <a:extLst>
              <a:ext uri="{FF2B5EF4-FFF2-40B4-BE49-F238E27FC236}">
                <a16:creationId xmlns:a16="http://schemas.microsoft.com/office/drawing/2014/main" id="{FADD08C1-3576-B2B2-64EC-D95E09F9F418}"/>
              </a:ext>
            </a:extLst>
          </p:cNvPr>
          <p:cNvSpPr/>
          <p:nvPr/>
        </p:nvSpPr>
        <p:spPr>
          <a:xfrm>
            <a:off x="1492071" y="5429952"/>
            <a:ext cx="109472" cy="345749"/>
          </a:xfrm>
          <a:custGeom>
            <a:avLst/>
            <a:gdLst>
              <a:gd name="connsiteX0" fmla="*/ 0 w 256032"/>
              <a:gd name="connsiteY0" fmla="*/ 0 h 792480"/>
              <a:gd name="connsiteX1" fmla="*/ 0 w 256032"/>
              <a:gd name="connsiteY1" fmla="*/ 0 h 792480"/>
              <a:gd name="connsiteX2" fmla="*/ 0 w 256032"/>
              <a:gd name="connsiteY2" fmla="*/ 621792 h 792480"/>
              <a:gd name="connsiteX3" fmla="*/ 256032 w 256032"/>
              <a:gd name="connsiteY3" fmla="*/ 792480 h 792480"/>
            </a:gdLst>
            <a:ahLst/>
            <a:cxnLst>
              <a:cxn ang="0">
                <a:pos x="connsiteX0" y="connsiteY0"/>
              </a:cxn>
              <a:cxn ang="0">
                <a:pos x="connsiteX1" y="connsiteY1"/>
              </a:cxn>
              <a:cxn ang="0">
                <a:pos x="connsiteX2" y="connsiteY2"/>
              </a:cxn>
              <a:cxn ang="0">
                <a:pos x="connsiteX3" y="connsiteY3"/>
              </a:cxn>
            </a:cxnLst>
            <a:rect l="l" t="t" r="r" b="b"/>
            <a:pathLst>
              <a:path w="256032" h="792480">
                <a:moveTo>
                  <a:pt x="0" y="0"/>
                </a:moveTo>
                <a:lnTo>
                  <a:pt x="0" y="0"/>
                </a:lnTo>
                <a:lnTo>
                  <a:pt x="0" y="621792"/>
                </a:lnTo>
                <a:lnTo>
                  <a:pt x="256032" y="79248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2" name="テキスト ボックス 61">
            <a:extLst>
              <a:ext uri="{FF2B5EF4-FFF2-40B4-BE49-F238E27FC236}">
                <a16:creationId xmlns:a16="http://schemas.microsoft.com/office/drawing/2014/main" id="{F339AD0E-6385-852B-51E0-56E817ECC1E9}"/>
              </a:ext>
            </a:extLst>
          </p:cNvPr>
          <p:cNvSpPr txBox="1"/>
          <p:nvPr/>
        </p:nvSpPr>
        <p:spPr>
          <a:xfrm>
            <a:off x="1314023" y="3902877"/>
            <a:ext cx="2473754"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④マイナ保険証の利用状況</a:t>
            </a:r>
          </a:p>
        </p:txBody>
      </p:sp>
      <p:sp>
        <p:nvSpPr>
          <p:cNvPr id="4" name="矢印: 右 3">
            <a:extLst>
              <a:ext uri="{FF2B5EF4-FFF2-40B4-BE49-F238E27FC236}">
                <a16:creationId xmlns:a16="http://schemas.microsoft.com/office/drawing/2014/main" id="{E79CF84E-2750-48EC-32BD-AD6E9BAA3756}"/>
              </a:ext>
            </a:extLst>
          </p:cNvPr>
          <p:cNvSpPr/>
          <p:nvPr/>
        </p:nvSpPr>
        <p:spPr>
          <a:xfrm>
            <a:off x="6628910" y="2074486"/>
            <a:ext cx="936000" cy="432000"/>
          </a:xfrm>
          <a:prstGeom prst="rightArrow">
            <a:avLst/>
          </a:prstGeom>
          <a:solidFill>
            <a:schemeClr val="accent4">
              <a:lumMod val="20000"/>
              <a:lumOff val="80000"/>
            </a:schemeClr>
          </a:solidFill>
          <a:ln>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7" name="テキスト ボックス 6">
            <a:extLst>
              <a:ext uri="{FF2B5EF4-FFF2-40B4-BE49-F238E27FC236}">
                <a16:creationId xmlns:a16="http://schemas.microsoft.com/office/drawing/2014/main" id="{BCC3419C-C56F-636C-CC6A-F8A1626AA291}"/>
              </a:ext>
            </a:extLst>
          </p:cNvPr>
          <p:cNvSpPr txBox="1"/>
          <p:nvPr/>
        </p:nvSpPr>
        <p:spPr>
          <a:xfrm>
            <a:off x="6441581" y="2163365"/>
            <a:ext cx="1160571" cy="2616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srgbClr val="000000"/>
                </a:solidFill>
                <a:effectLst/>
                <a:uLnTx/>
                <a:uFillTx/>
                <a:latin typeface="Calibri" panose="020F0502020204030204"/>
                <a:ea typeface="游ゴシック" panose="020B0400000000000000" pitchFamily="50" charset="-128"/>
                <a:cs typeface="+mn-cs"/>
              </a:rPr>
              <a:t>登録率向上</a:t>
            </a:r>
          </a:p>
        </p:txBody>
      </p:sp>
      <p:sp>
        <p:nvSpPr>
          <p:cNvPr id="28" name="テキスト ボックス 27">
            <a:extLst>
              <a:ext uri="{FF2B5EF4-FFF2-40B4-BE49-F238E27FC236}">
                <a16:creationId xmlns:a16="http://schemas.microsoft.com/office/drawing/2014/main" id="{5181A8E3-7309-63F2-8EE6-F0AB314F28D6}"/>
              </a:ext>
            </a:extLst>
          </p:cNvPr>
          <p:cNvSpPr txBox="1"/>
          <p:nvPr/>
        </p:nvSpPr>
        <p:spPr>
          <a:xfrm>
            <a:off x="8684159" y="6182350"/>
            <a:ext cx="1337867"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12,488</a:t>
            </a:r>
            <a:r>
              <a:rPr kumimoji="1" lang="ja-JP" altLang="en-US" sz="12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万人</a:t>
            </a:r>
          </a:p>
        </p:txBody>
      </p:sp>
      <p:sp>
        <p:nvSpPr>
          <p:cNvPr id="31" name="テキスト ボックス 30">
            <a:extLst>
              <a:ext uri="{FF2B5EF4-FFF2-40B4-BE49-F238E27FC236}">
                <a16:creationId xmlns:a16="http://schemas.microsoft.com/office/drawing/2014/main" id="{332AD984-D789-71C2-E8FD-28145FF25B21}"/>
              </a:ext>
            </a:extLst>
          </p:cNvPr>
          <p:cNvSpPr txBox="1"/>
          <p:nvPr/>
        </p:nvSpPr>
        <p:spPr>
          <a:xfrm>
            <a:off x="5668321" y="6142073"/>
            <a:ext cx="1050017"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7,747</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万人</a:t>
            </a:r>
          </a:p>
        </p:txBody>
      </p:sp>
      <p:cxnSp>
        <p:nvCxnSpPr>
          <p:cNvPr id="37" name="直線コネクタ 36">
            <a:extLst>
              <a:ext uri="{FF2B5EF4-FFF2-40B4-BE49-F238E27FC236}">
                <a16:creationId xmlns:a16="http://schemas.microsoft.com/office/drawing/2014/main" id="{865B8582-F1E6-CB40-41F0-732621A8027C}"/>
              </a:ext>
            </a:extLst>
          </p:cNvPr>
          <p:cNvCxnSpPr>
            <a:cxnSpLocks/>
          </p:cNvCxnSpPr>
          <p:nvPr/>
        </p:nvCxnSpPr>
        <p:spPr>
          <a:xfrm>
            <a:off x="6110088" y="6355519"/>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コネクタ 41">
            <a:extLst>
              <a:ext uri="{FF2B5EF4-FFF2-40B4-BE49-F238E27FC236}">
                <a16:creationId xmlns:a16="http://schemas.microsoft.com/office/drawing/2014/main" id="{C8D40B30-EDFE-2868-6730-2F0DB91311E8}"/>
              </a:ext>
            </a:extLst>
          </p:cNvPr>
          <p:cNvCxnSpPr>
            <a:cxnSpLocks/>
          </p:cNvCxnSpPr>
          <p:nvPr/>
        </p:nvCxnSpPr>
        <p:spPr>
          <a:xfrm>
            <a:off x="7298654" y="6355519"/>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a:extLst>
              <a:ext uri="{FF2B5EF4-FFF2-40B4-BE49-F238E27FC236}">
                <a16:creationId xmlns:a16="http://schemas.microsoft.com/office/drawing/2014/main" id="{906A04E8-E225-4854-6652-E7AD6F6D4A94}"/>
              </a:ext>
            </a:extLst>
          </p:cNvPr>
          <p:cNvCxnSpPr>
            <a:cxnSpLocks/>
          </p:cNvCxnSpPr>
          <p:nvPr/>
        </p:nvCxnSpPr>
        <p:spPr>
          <a:xfrm>
            <a:off x="9063495" y="6355519"/>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直線コネクタ 20">
            <a:extLst>
              <a:ext uri="{FF2B5EF4-FFF2-40B4-BE49-F238E27FC236}">
                <a16:creationId xmlns:a16="http://schemas.microsoft.com/office/drawing/2014/main" id="{951A7E51-6BC5-E4CF-EA5B-C9152B74BDFB}"/>
              </a:ext>
            </a:extLst>
          </p:cNvPr>
          <p:cNvCxnSpPr>
            <a:cxnSpLocks/>
          </p:cNvCxnSpPr>
          <p:nvPr/>
        </p:nvCxnSpPr>
        <p:spPr>
          <a:xfrm>
            <a:off x="0" y="520156"/>
            <a:ext cx="9936000" cy="0"/>
          </a:xfrm>
          <a:prstGeom prst="line">
            <a:avLst/>
          </a:prstGeom>
          <a:ln w="50800">
            <a:solidFill>
              <a:schemeClr val="accent1"/>
            </a:solidFill>
          </a:ln>
        </p:spPr>
        <p:style>
          <a:lnRef idx="1">
            <a:schemeClr val="accent1"/>
          </a:lnRef>
          <a:fillRef idx="0">
            <a:schemeClr val="accent1"/>
          </a:fillRef>
          <a:effectRef idx="0">
            <a:schemeClr val="accent1"/>
          </a:effectRef>
          <a:fontRef idx="minor">
            <a:schemeClr val="tx1"/>
          </a:fontRef>
        </p:style>
      </p:cxnSp>
      <p:sp>
        <p:nvSpPr>
          <p:cNvPr id="65" name="テキスト ボックス 64">
            <a:extLst>
              <a:ext uri="{FF2B5EF4-FFF2-40B4-BE49-F238E27FC236}">
                <a16:creationId xmlns:a16="http://schemas.microsoft.com/office/drawing/2014/main" id="{7D3C9A54-3428-47EF-B1CC-C2B0CC67BEC1}"/>
              </a:ext>
            </a:extLst>
          </p:cNvPr>
          <p:cNvSpPr txBox="1"/>
          <p:nvPr/>
        </p:nvSpPr>
        <p:spPr>
          <a:xfrm>
            <a:off x="6952570" y="6144525"/>
            <a:ext cx="871962"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9,449</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万人</a:t>
            </a:r>
          </a:p>
        </p:txBody>
      </p:sp>
      <p:sp>
        <p:nvSpPr>
          <p:cNvPr id="71" name="テキスト ボックス 70">
            <a:extLst>
              <a:ext uri="{FF2B5EF4-FFF2-40B4-BE49-F238E27FC236}">
                <a16:creationId xmlns:a16="http://schemas.microsoft.com/office/drawing/2014/main" id="{88CAB99C-591D-42DC-E26E-0137420CAD4C}"/>
              </a:ext>
            </a:extLst>
          </p:cNvPr>
          <p:cNvSpPr txBox="1"/>
          <p:nvPr/>
        </p:nvSpPr>
        <p:spPr>
          <a:xfrm>
            <a:off x="769856" y="799836"/>
            <a:ext cx="430887" cy="751815"/>
          </a:xfrm>
          <a:prstGeom prst="rect">
            <a:avLst/>
          </a:prstGeom>
          <a:noFill/>
          <a:ln w="12700">
            <a:solidFill>
              <a:schemeClr val="tx1"/>
            </a:solidFill>
          </a:ln>
        </p:spPr>
        <p:txBody>
          <a:bodyPr vert="eaVert" wrap="squar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取得</a:t>
            </a:r>
          </a:p>
        </p:txBody>
      </p:sp>
      <p:sp>
        <p:nvSpPr>
          <p:cNvPr id="73" name="テキスト ボックス 72">
            <a:extLst>
              <a:ext uri="{FF2B5EF4-FFF2-40B4-BE49-F238E27FC236}">
                <a16:creationId xmlns:a16="http://schemas.microsoft.com/office/drawing/2014/main" id="{1D50AB49-ADA8-FA01-F42C-45B6CA942A01}"/>
              </a:ext>
            </a:extLst>
          </p:cNvPr>
          <p:cNvSpPr txBox="1"/>
          <p:nvPr/>
        </p:nvSpPr>
        <p:spPr>
          <a:xfrm>
            <a:off x="769856" y="1934809"/>
            <a:ext cx="430887" cy="751815"/>
          </a:xfrm>
          <a:prstGeom prst="rect">
            <a:avLst/>
          </a:prstGeom>
          <a:noFill/>
          <a:ln w="12700">
            <a:solidFill>
              <a:schemeClr val="tx1"/>
            </a:solidFill>
          </a:ln>
        </p:spPr>
        <p:txBody>
          <a:bodyPr vert="eaVert" wrap="squar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登録</a:t>
            </a:r>
          </a:p>
        </p:txBody>
      </p:sp>
      <p:sp>
        <p:nvSpPr>
          <p:cNvPr id="74" name="テキスト ボックス 73">
            <a:extLst>
              <a:ext uri="{FF2B5EF4-FFF2-40B4-BE49-F238E27FC236}">
                <a16:creationId xmlns:a16="http://schemas.microsoft.com/office/drawing/2014/main" id="{438C4704-F841-F68B-65D3-E111ECAA29EB}"/>
              </a:ext>
            </a:extLst>
          </p:cNvPr>
          <p:cNvSpPr txBox="1"/>
          <p:nvPr/>
        </p:nvSpPr>
        <p:spPr>
          <a:xfrm>
            <a:off x="769856" y="3030928"/>
            <a:ext cx="430887" cy="751815"/>
          </a:xfrm>
          <a:prstGeom prst="rect">
            <a:avLst/>
          </a:prstGeom>
          <a:noFill/>
          <a:ln w="12700">
            <a:solidFill>
              <a:schemeClr val="tx1"/>
            </a:solidFill>
          </a:ln>
        </p:spPr>
        <p:txBody>
          <a:bodyPr vert="eaVert" wrap="squar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携行</a:t>
            </a:r>
          </a:p>
        </p:txBody>
      </p:sp>
      <p:sp>
        <p:nvSpPr>
          <p:cNvPr id="75" name="テキスト ボックス 74">
            <a:extLst>
              <a:ext uri="{FF2B5EF4-FFF2-40B4-BE49-F238E27FC236}">
                <a16:creationId xmlns:a16="http://schemas.microsoft.com/office/drawing/2014/main" id="{734719DC-19BD-BEBA-72FC-E89CEC10FEBB}"/>
              </a:ext>
            </a:extLst>
          </p:cNvPr>
          <p:cNvSpPr txBox="1"/>
          <p:nvPr/>
        </p:nvSpPr>
        <p:spPr>
          <a:xfrm>
            <a:off x="769856" y="4174182"/>
            <a:ext cx="430887" cy="751815"/>
          </a:xfrm>
          <a:prstGeom prst="rect">
            <a:avLst/>
          </a:prstGeom>
          <a:noFill/>
          <a:ln w="12700">
            <a:solidFill>
              <a:schemeClr val="tx1"/>
            </a:solidFill>
          </a:ln>
        </p:spPr>
        <p:txBody>
          <a:bodyPr vert="eaVert" wrap="squar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利用</a:t>
            </a:r>
          </a:p>
        </p:txBody>
      </p:sp>
      <p:sp>
        <p:nvSpPr>
          <p:cNvPr id="79" name="テキスト ボックス 78">
            <a:extLst>
              <a:ext uri="{FF2B5EF4-FFF2-40B4-BE49-F238E27FC236}">
                <a16:creationId xmlns:a16="http://schemas.microsoft.com/office/drawing/2014/main" id="{052BB947-6183-2FC5-4EDB-34F796687CE8}"/>
              </a:ext>
            </a:extLst>
          </p:cNvPr>
          <p:cNvSpPr txBox="1"/>
          <p:nvPr/>
        </p:nvSpPr>
        <p:spPr>
          <a:xfrm>
            <a:off x="1489599" y="3399585"/>
            <a:ext cx="2897759"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8</a:t>
            </a:r>
            <a:r>
              <a:rPr kumimoji="1" lang="ja-JP" altLang="en-US"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月： カード保有者の約</a:t>
            </a:r>
            <a:r>
              <a:rPr kumimoji="1" lang="en-US" altLang="ja-JP"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50</a:t>
            </a:r>
            <a:r>
              <a:rPr kumimoji="1" lang="ja-JP" altLang="en-US"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％（約</a:t>
            </a:r>
            <a:r>
              <a:rPr kumimoji="1" lang="en-US" altLang="ja-JP"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40</a:t>
            </a:r>
            <a:r>
              <a:rPr kumimoji="1" lang="ja-JP" altLang="en-US"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a:t>
            </a:r>
          </a:p>
        </p:txBody>
      </p:sp>
      <p:sp>
        <p:nvSpPr>
          <p:cNvPr id="80" name="矢印: 下 79">
            <a:extLst>
              <a:ext uri="{FF2B5EF4-FFF2-40B4-BE49-F238E27FC236}">
                <a16:creationId xmlns:a16="http://schemas.microsoft.com/office/drawing/2014/main" id="{F3E7CB0B-4E0A-D9F6-C2F8-5922A8FECFCB}"/>
              </a:ext>
            </a:extLst>
          </p:cNvPr>
          <p:cNvSpPr/>
          <p:nvPr/>
        </p:nvSpPr>
        <p:spPr>
          <a:xfrm>
            <a:off x="870999" y="1620670"/>
            <a:ext cx="228600" cy="252000"/>
          </a:xfrm>
          <a:prstGeom prst="down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Segoe UI"/>
              <a:ea typeface="メイリオ"/>
              <a:cs typeface="+mn-cs"/>
            </a:endParaRPr>
          </a:p>
        </p:txBody>
      </p:sp>
      <p:sp>
        <p:nvSpPr>
          <p:cNvPr id="81" name="矢印: 下 80">
            <a:extLst>
              <a:ext uri="{FF2B5EF4-FFF2-40B4-BE49-F238E27FC236}">
                <a16:creationId xmlns:a16="http://schemas.microsoft.com/office/drawing/2014/main" id="{320BCF27-0AD4-05BB-4589-F90539EC769A}"/>
              </a:ext>
            </a:extLst>
          </p:cNvPr>
          <p:cNvSpPr/>
          <p:nvPr/>
        </p:nvSpPr>
        <p:spPr>
          <a:xfrm>
            <a:off x="870999" y="2736025"/>
            <a:ext cx="228600" cy="252000"/>
          </a:xfrm>
          <a:prstGeom prst="down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Segoe UI"/>
              <a:ea typeface="メイリオ"/>
              <a:cs typeface="+mn-cs"/>
            </a:endParaRPr>
          </a:p>
        </p:txBody>
      </p:sp>
      <p:sp>
        <p:nvSpPr>
          <p:cNvPr id="82" name="矢印: 下 81">
            <a:extLst>
              <a:ext uri="{FF2B5EF4-FFF2-40B4-BE49-F238E27FC236}">
                <a16:creationId xmlns:a16="http://schemas.microsoft.com/office/drawing/2014/main" id="{7F0336B3-DF8D-2168-0B53-37FDCF200BCC}"/>
              </a:ext>
            </a:extLst>
          </p:cNvPr>
          <p:cNvSpPr/>
          <p:nvPr/>
        </p:nvSpPr>
        <p:spPr>
          <a:xfrm>
            <a:off x="870999" y="3860425"/>
            <a:ext cx="228600" cy="252000"/>
          </a:xfrm>
          <a:prstGeom prst="down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Segoe UI"/>
              <a:ea typeface="メイリオ"/>
              <a:cs typeface="+mn-cs"/>
            </a:endParaRPr>
          </a:p>
        </p:txBody>
      </p:sp>
      <p:sp>
        <p:nvSpPr>
          <p:cNvPr id="95" name="テキスト ボックス 94">
            <a:extLst>
              <a:ext uri="{FF2B5EF4-FFF2-40B4-BE49-F238E27FC236}">
                <a16:creationId xmlns:a16="http://schemas.microsoft.com/office/drawing/2014/main" id="{DF68BC73-5E20-008C-2033-DD985F1D894A}"/>
              </a:ext>
            </a:extLst>
          </p:cNvPr>
          <p:cNvSpPr txBox="1"/>
          <p:nvPr/>
        </p:nvSpPr>
        <p:spPr>
          <a:xfrm>
            <a:off x="6637820" y="6460836"/>
            <a:ext cx="1261884"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（カード保有者）</a:t>
            </a:r>
            <a:endPar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96" name="テキスト ボックス 95">
            <a:extLst>
              <a:ext uri="{FF2B5EF4-FFF2-40B4-BE49-F238E27FC236}">
                <a16:creationId xmlns:a16="http://schemas.microsoft.com/office/drawing/2014/main" id="{A04CECF1-6782-FEBE-1D55-952E951B6475}"/>
              </a:ext>
            </a:extLst>
          </p:cNvPr>
          <p:cNvSpPr txBox="1"/>
          <p:nvPr/>
        </p:nvSpPr>
        <p:spPr>
          <a:xfrm>
            <a:off x="5234049" y="6460836"/>
            <a:ext cx="1702571"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（マイナ保険証登録者）</a:t>
            </a:r>
            <a:endPar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 name="テキスト ボックス 5">
            <a:extLst>
              <a:ext uri="{FF2B5EF4-FFF2-40B4-BE49-F238E27FC236}">
                <a16:creationId xmlns:a16="http://schemas.microsoft.com/office/drawing/2014/main" id="{BC2282D9-C694-AB98-C803-26A286329892}"/>
              </a:ext>
            </a:extLst>
          </p:cNvPr>
          <p:cNvSpPr txBox="1"/>
          <p:nvPr/>
        </p:nvSpPr>
        <p:spPr>
          <a:xfrm>
            <a:off x="9976121" y="1059209"/>
            <a:ext cx="2200951" cy="410882"/>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800" b="0" i="0" u="none" strike="noStrike" kern="1200" cap="none" spc="0" normalizeH="0" baseline="0" noProof="0">
                <a:ln>
                  <a:noFill/>
                </a:ln>
                <a:solidFill>
                  <a:srgbClr val="FF0000"/>
                </a:solidFill>
                <a:effectLst/>
                <a:uLnTx/>
                <a:uFillTx/>
                <a:latin typeface="Segoe UI"/>
                <a:ea typeface="メイリオ"/>
                <a:cs typeface="+mn-cs"/>
              </a:rPr>
              <a:t>デジタル庁の数字</a:t>
            </a:r>
          </a:p>
        </p:txBody>
      </p:sp>
      <p:sp>
        <p:nvSpPr>
          <p:cNvPr id="54" name="テキスト ボックス 53">
            <a:extLst>
              <a:ext uri="{FF2B5EF4-FFF2-40B4-BE49-F238E27FC236}">
                <a16:creationId xmlns:a16="http://schemas.microsoft.com/office/drawing/2014/main" id="{8C02239A-74DE-68A0-67D9-AD14C5B50CDF}"/>
              </a:ext>
            </a:extLst>
          </p:cNvPr>
          <p:cNvSpPr txBox="1"/>
          <p:nvPr/>
        </p:nvSpPr>
        <p:spPr>
          <a:xfrm>
            <a:off x="3972134" y="6146321"/>
            <a:ext cx="1951481"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カード保有者の約</a:t>
            </a:r>
            <a:r>
              <a:rPr kumimoji="1" lang="en-US" altLang="ja-JP" sz="12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50%</a:t>
            </a:r>
            <a:endParaRPr kumimoji="1" lang="ja-JP" altLang="en-US" sz="12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55" name="テキスト ボックス 54">
            <a:extLst>
              <a:ext uri="{FF2B5EF4-FFF2-40B4-BE49-F238E27FC236}">
                <a16:creationId xmlns:a16="http://schemas.microsoft.com/office/drawing/2014/main" id="{DFA4108A-0F91-EA56-4323-FE50DB934CFB}"/>
              </a:ext>
            </a:extLst>
          </p:cNvPr>
          <p:cNvSpPr txBox="1"/>
          <p:nvPr/>
        </p:nvSpPr>
        <p:spPr>
          <a:xfrm>
            <a:off x="3929631" y="6478496"/>
            <a:ext cx="1167209" cy="415498"/>
          </a:xfrm>
          <a:prstGeom prst="rect">
            <a:avLst/>
          </a:prstGeom>
          <a:noFill/>
        </p:spPr>
        <p:txBody>
          <a:bodyPr wrap="square" rtlCol="0">
            <a:spAutoFit/>
          </a:bodyPr>
          <a:lstStyle/>
          <a:p>
            <a:pPr marL="88900" marR="0" lvl="0" indent="-889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（マイナ保険証の携行者）</a:t>
            </a:r>
            <a:endPar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cxnSp>
        <p:nvCxnSpPr>
          <p:cNvPr id="58" name="直線コネクタ 57">
            <a:extLst>
              <a:ext uri="{FF2B5EF4-FFF2-40B4-BE49-F238E27FC236}">
                <a16:creationId xmlns:a16="http://schemas.microsoft.com/office/drawing/2014/main" id="{311B9177-63BC-3F90-0C8F-C263EA17686C}"/>
              </a:ext>
            </a:extLst>
          </p:cNvPr>
          <p:cNvCxnSpPr>
            <a:cxnSpLocks/>
          </p:cNvCxnSpPr>
          <p:nvPr/>
        </p:nvCxnSpPr>
        <p:spPr>
          <a:xfrm>
            <a:off x="4381437" y="6374000"/>
            <a:ext cx="0" cy="10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正方形/長方形 62">
            <a:extLst>
              <a:ext uri="{FF2B5EF4-FFF2-40B4-BE49-F238E27FC236}">
                <a16:creationId xmlns:a16="http://schemas.microsoft.com/office/drawing/2014/main" id="{03EED7E1-8144-A017-0F57-84D33A152082}"/>
              </a:ext>
            </a:extLst>
          </p:cNvPr>
          <p:cNvSpPr/>
          <p:nvPr/>
        </p:nvSpPr>
        <p:spPr>
          <a:xfrm>
            <a:off x="1450358" y="4245955"/>
            <a:ext cx="7608907" cy="604477"/>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6" name="正方形/長方形 65">
            <a:extLst>
              <a:ext uri="{FF2B5EF4-FFF2-40B4-BE49-F238E27FC236}">
                <a16:creationId xmlns:a16="http://schemas.microsoft.com/office/drawing/2014/main" id="{FBD39A5E-2F0F-38C4-BA15-C1DB4906097C}"/>
              </a:ext>
            </a:extLst>
          </p:cNvPr>
          <p:cNvSpPr/>
          <p:nvPr/>
        </p:nvSpPr>
        <p:spPr>
          <a:xfrm>
            <a:off x="1730369" y="4854392"/>
            <a:ext cx="7328897" cy="616883"/>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84" name="正方形/長方形 83">
            <a:extLst>
              <a:ext uri="{FF2B5EF4-FFF2-40B4-BE49-F238E27FC236}">
                <a16:creationId xmlns:a16="http://schemas.microsoft.com/office/drawing/2014/main" id="{485D8170-FE78-FD3E-D824-37083FD94348}"/>
              </a:ext>
            </a:extLst>
          </p:cNvPr>
          <p:cNvSpPr/>
          <p:nvPr/>
        </p:nvSpPr>
        <p:spPr>
          <a:xfrm>
            <a:off x="1388899" y="4870250"/>
            <a:ext cx="596529" cy="616883"/>
          </a:xfrm>
          <a:prstGeom prst="rect">
            <a:avLst/>
          </a:prstGeom>
          <a:pattFill prst="ltUpDiag">
            <a:fgClr>
              <a:srgbClr val="FF0000"/>
            </a:fgClr>
            <a:bgClr>
              <a:schemeClr val="bg1"/>
            </a:bgClr>
          </a:patt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87" name="テキスト ボックス 86">
            <a:extLst>
              <a:ext uri="{FF2B5EF4-FFF2-40B4-BE49-F238E27FC236}">
                <a16:creationId xmlns:a16="http://schemas.microsoft.com/office/drawing/2014/main" id="{70DF5EBA-0D89-E031-9E0A-148168DD63F4}"/>
              </a:ext>
            </a:extLst>
          </p:cNvPr>
          <p:cNvSpPr txBox="1"/>
          <p:nvPr/>
        </p:nvSpPr>
        <p:spPr>
          <a:xfrm>
            <a:off x="2706109" y="6477051"/>
            <a:ext cx="1432468" cy="415498"/>
          </a:xfrm>
          <a:prstGeom prst="rect">
            <a:avLst/>
          </a:prstGeom>
          <a:noFill/>
        </p:spPr>
        <p:txBody>
          <a:bodyPr wrap="square" rtlCol="0">
            <a:spAutoFit/>
          </a:bodyPr>
          <a:lstStyle/>
          <a:p>
            <a:pPr marL="88900" marR="0" lvl="0" indent="-889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（マイナ保険証の利用経験がある者）</a:t>
            </a:r>
            <a:endPar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cxnSp>
        <p:nvCxnSpPr>
          <p:cNvPr id="89" name="直線コネクタ 88">
            <a:extLst>
              <a:ext uri="{FF2B5EF4-FFF2-40B4-BE49-F238E27FC236}">
                <a16:creationId xmlns:a16="http://schemas.microsoft.com/office/drawing/2014/main" id="{5A03F9CD-D8C5-0956-1FDE-DE1646641E65}"/>
              </a:ext>
            </a:extLst>
          </p:cNvPr>
          <p:cNvCxnSpPr>
            <a:cxnSpLocks/>
          </p:cNvCxnSpPr>
          <p:nvPr/>
        </p:nvCxnSpPr>
        <p:spPr>
          <a:xfrm>
            <a:off x="3621063" y="6382702"/>
            <a:ext cx="0" cy="9579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a:extLst>
              <a:ext uri="{FF2B5EF4-FFF2-40B4-BE49-F238E27FC236}">
                <a16:creationId xmlns:a16="http://schemas.microsoft.com/office/drawing/2014/main" id="{915729BA-1B80-6ADF-4D3C-A10D04DE7D5B}"/>
              </a:ext>
            </a:extLst>
          </p:cNvPr>
          <p:cNvSpPr txBox="1"/>
          <p:nvPr/>
        </p:nvSpPr>
        <p:spPr>
          <a:xfrm>
            <a:off x="4077729" y="2825147"/>
            <a:ext cx="1658542"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　）内は２月時点</a:t>
            </a:r>
            <a:endPar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11" name="テキスト ボックス 10">
            <a:extLst>
              <a:ext uri="{FF2B5EF4-FFF2-40B4-BE49-F238E27FC236}">
                <a16:creationId xmlns:a16="http://schemas.microsoft.com/office/drawing/2014/main" id="{6490B0E5-1674-7174-F000-FCB9A23FFBCA}"/>
              </a:ext>
            </a:extLst>
          </p:cNvPr>
          <p:cNvSpPr txBox="1"/>
          <p:nvPr/>
        </p:nvSpPr>
        <p:spPr>
          <a:xfrm>
            <a:off x="3494653" y="1727413"/>
            <a:ext cx="2080166"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　）内は１月末時点</a:t>
            </a:r>
            <a:endParaRPr kumimoji="1" lang="en-US" altLang="ja-JP" sz="12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14" name="テキスト ボックス 13">
            <a:extLst>
              <a:ext uri="{FF2B5EF4-FFF2-40B4-BE49-F238E27FC236}">
                <a16:creationId xmlns:a16="http://schemas.microsoft.com/office/drawing/2014/main" id="{D5F0D668-42C9-F5D9-EC3E-9B376149536C}"/>
              </a:ext>
            </a:extLst>
          </p:cNvPr>
          <p:cNvSpPr txBox="1"/>
          <p:nvPr/>
        </p:nvSpPr>
        <p:spPr>
          <a:xfrm>
            <a:off x="4050579" y="638994"/>
            <a:ext cx="185644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　）内は１月末時点</a:t>
            </a:r>
            <a:endParaRPr kumimoji="1" lang="en-US" altLang="ja-JP" sz="12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0" name="テキスト ボックス 19">
            <a:extLst>
              <a:ext uri="{FF2B5EF4-FFF2-40B4-BE49-F238E27FC236}">
                <a16:creationId xmlns:a16="http://schemas.microsoft.com/office/drawing/2014/main" id="{85C226AC-D59E-55C1-53B7-896C03C7C2CB}"/>
              </a:ext>
            </a:extLst>
          </p:cNvPr>
          <p:cNvSpPr txBox="1"/>
          <p:nvPr/>
        </p:nvSpPr>
        <p:spPr>
          <a:xfrm>
            <a:off x="3606801" y="3909698"/>
            <a:ext cx="16560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　）内は２月時点</a:t>
            </a:r>
            <a:endPar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4" name="テキスト ボックス 23">
            <a:extLst>
              <a:ext uri="{FF2B5EF4-FFF2-40B4-BE49-F238E27FC236}">
                <a16:creationId xmlns:a16="http://schemas.microsoft.com/office/drawing/2014/main" id="{5617247D-992F-11D5-051E-FBACC8B51262}"/>
              </a:ext>
            </a:extLst>
          </p:cNvPr>
          <p:cNvSpPr txBox="1"/>
          <p:nvPr/>
        </p:nvSpPr>
        <p:spPr>
          <a:xfrm>
            <a:off x="10030604" y="2199161"/>
            <a:ext cx="2200951" cy="410882"/>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800" b="0" i="0" u="none" strike="noStrike" kern="1200" cap="none" spc="0" normalizeH="0" baseline="0" noProof="0">
                <a:ln>
                  <a:noFill/>
                </a:ln>
                <a:solidFill>
                  <a:srgbClr val="FF0000"/>
                </a:solidFill>
                <a:effectLst/>
                <a:uLnTx/>
                <a:uFillTx/>
                <a:latin typeface="Segoe UI"/>
                <a:ea typeface="メイリオ"/>
                <a:cs typeface="+mn-cs"/>
              </a:rPr>
              <a:t>基金の数字</a:t>
            </a:r>
          </a:p>
        </p:txBody>
      </p:sp>
      <p:sp>
        <p:nvSpPr>
          <p:cNvPr id="26" name="テキスト ボックス 25">
            <a:extLst>
              <a:ext uri="{FF2B5EF4-FFF2-40B4-BE49-F238E27FC236}">
                <a16:creationId xmlns:a16="http://schemas.microsoft.com/office/drawing/2014/main" id="{1D047ED2-E3EE-2906-8251-CD2980AD8AF9}"/>
              </a:ext>
            </a:extLst>
          </p:cNvPr>
          <p:cNvSpPr txBox="1"/>
          <p:nvPr/>
        </p:nvSpPr>
        <p:spPr>
          <a:xfrm>
            <a:off x="10049880" y="3291955"/>
            <a:ext cx="3117480" cy="410882"/>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800" b="0" i="0" u="none" strike="noStrike" kern="1200" cap="none" spc="0" normalizeH="0" baseline="0" noProof="0">
                <a:ln>
                  <a:noFill/>
                </a:ln>
                <a:solidFill>
                  <a:srgbClr val="FF0000"/>
                </a:solidFill>
                <a:effectLst/>
                <a:uLnTx/>
                <a:uFillTx/>
                <a:latin typeface="Segoe UI"/>
                <a:ea typeface="メイリオ"/>
                <a:cs typeface="+mn-cs"/>
              </a:rPr>
              <a:t>厚労国民アンケ</a:t>
            </a:r>
            <a:endParaRPr kumimoji="1" lang="en-US" altLang="ja-JP" sz="1800" b="0" i="0" u="none" strike="noStrike" kern="1200" cap="none" spc="0" normalizeH="0" baseline="0" noProof="0">
              <a:ln>
                <a:noFill/>
              </a:ln>
              <a:solidFill>
                <a:srgbClr val="FF0000"/>
              </a:solidFill>
              <a:effectLst/>
              <a:uLnTx/>
              <a:uFillTx/>
              <a:latin typeface="Segoe UI"/>
              <a:ea typeface="メイリオ"/>
              <a:cs typeface="+mn-cs"/>
            </a:endParaRPr>
          </a:p>
        </p:txBody>
      </p:sp>
      <p:sp>
        <p:nvSpPr>
          <p:cNvPr id="23" name="テキスト ボックス 22">
            <a:extLst>
              <a:ext uri="{FF2B5EF4-FFF2-40B4-BE49-F238E27FC236}">
                <a16:creationId xmlns:a16="http://schemas.microsoft.com/office/drawing/2014/main" id="{D381FF99-1A1C-A82F-B810-047FA2F30EE2}"/>
              </a:ext>
            </a:extLst>
          </p:cNvPr>
          <p:cNvSpPr txBox="1"/>
          <p:nvPr/>
        </p:nvSpPr>
        <p:spPr>
          <a:xfrm>
            <a:off x="1519247" y="5572264"/>
            <a:ext cx="3592330" cy="438582"/>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マイナ保険証の利用実績</a:t>
            </a:r>
            <a:endParaRPr kumimoji="1" lang="en-US" altLang="ja-JP" sz="12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10</a:t>
            </a:r>
            <a:r>
              <a:rPr kumimoji="1" lang="ja-JP" altLang="en-US"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月：</a:t>
            </a:r>
            <a:r>
              <a:rPr kumimoji="1" lang="en-US" altLang="ja-JP"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3,412</a:t>
            </a:r>
            <a:r>
              <a:rPr kumimoji="1" lang="ja-JP" altLang="en-US"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万件（</a:t>
            </a:r>
            <a:r>
              <a:rPr kumimoji="1" lang="en-US" altLang="ja-JP"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838</a:t>
            </a:r>
            <a:r>
              <a:rPr kumimoji="1" lang="ja-JP" altLang="en-US"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万件）、</a:t>
            </a:r>
            <a:r>
              <a:rPr kumimoji="1" lang="en-US" altLang="ja-JP"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15.67%</a:t>
            </a:r>
            <a:r>
              <a:rPr kumimoji="1" lang="ja-JP" altLang="en-US"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a:t>
            </a:r>
            <a:r>
              <a:rPr kumimoji="1" lang="en-US" altLang="ja-JP"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4.99%</a:t>
            </a:r>
            <a:r>
              <a:rPr kumimoji="1" lang="ja-JP" altLang="en-US"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a:t>
            </a:r>
            <a:endParaRPr kumimoji="1" lang="en-US" altLang="ja-JP" sz="105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endParaRPr>
          </a:p>
        </p:txBody>
      </p:sp>
      <p:sp>
        <p:nvSpPr>
          <p:cNvPr id="30" name="テキスト ボックス 29">
            <a:extLst>
              <a:ext uri="{FF2B5EF4-FFF2-40B4-BE49-F238E27FC236}">
                <a16:creationId xmlns:a16="http://schemas.microsoft.com/office/drawing/2014/main" id="{998F957B-4D37-6A89-680E-555CD1182570}"/>
              </a:ext>
            </a:extLst>
          </p:cNvPr>
          <p:cNvSpPr txBox="1"/>
          <p:nvPr/>
        </p:nvSpPr>
        <p:spPr>
          <a:xfrm>
            <a:off x="3225543" y="5585195"/>
            <a:ext cx="1592036"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　）内は２月時点</a:t>
            </a:r>
            <a:endParaRPr kumimoji="1" lang="en-US" altLang="ja-JP" sz="10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36" name="正方形/長方形 35">
            <a:extLst>
              <a:ext uri="{FF2B5EF4-FFF2-40B4-BE49-F238E27FC236}">
                <a16:creationId xmlns:a16="http://schemas.microsoft.com/office/drawing/2014/main" id="{F5619AB6-477F-06EA-4C42-713560361124}"/>
              </a:ext>
            </a:extLst>
          </p:cNvPr>
          <p:cNvSpPr/>
          <p:nvPr/>
        </p:nvSpPr>
        <p:spPr>
          <a:xfrm>
            <a:off x="1384633" y="4245796"/>
            <a:ext cx="2241188" cy="615600"/>
          </a:xfrm>
          <a:prstGeom prst="rect">
            <a:avLst/>
          </a:prstGeom>
          <a:pattFill prst="dkUpDiag">
            <a:fgClr>
              <a:schemeClr val="accent3">
                <a:lumMod val="60000"/>
                <a:lumOff val="40000"/>
              </a:schemeClr>
            </a:fgClr>
            <a:bgClr>
              <a:schemeClr val="bg1"/>
            </a:bgClr>
          </a:pattFill>
          <a:ln w="285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144000" r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マイナンバーカード保有者の</a:t>
            </a:r>
            <a:endParaRPr kumimoji="0" lang="en-US" altLang="ja-JP"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利用経験（</a:t>
            </a:r>
            <a:r>
              <a:rPr kumimoji="0" lang="en-US" altLang="ja-JP"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Web</a:t>
            </a:r>
            <a:r>
              <a:rPr kumimoji="0" lang="ja-JP" altLang="en-US"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調査）</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8</a:t>
            </a:r>
            <a:r>
              <a:rPr kumimoji="0" lang="ja-JP" altLang="en-US"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月：約</a:t>
            </a:r>
            <a:r>
              <a:rPr kumimoji="0" lang="en-US" altLang="ja-JP"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5</a:t>
            </a:r>
            <a:r>
              <a:rPr kumimoji="0" lang="ja-JP" altLang="en-US"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人に</a:t>
            </a:r>
            <a:r>
              <a:rPr kumimoji="0" lang="en-US" altLang="ja-JP"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2</a:t>
            </a:r>
            <a:r>
              <a:rPr kumimoji="0" lang="ja-JP" altLang="en-US"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人（約</a:t>
            </a:r>
            <a:r>
              <a:rPr kumimoji="0" lang="en-US" altLang="ja-JP"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4</a:t>
            </a:r>
            <a:r>
              <a:rPr kumimoji="0" lang="ja-JP" altLang="en-US"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人に</a:t>
            </a:r>
            <a:r>
              <a:rPr kumimoji="0" lang="en-US" altLang="ja-JP"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1</a:t>
            </a:r>
            <a:r>
              <a:rPr kumimoji="0" lang="ja-JP" altLang="en-US" sz="1050" b="0" i="0" u="none" strike="noStrike" kern="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rPr>
              <a:t>人）</a:t>
            </a:r>
          </a:p>
        </p:txBody>
      </p:sp>
      <p:sp>
        <p:nvSpPr>
          <p:cNvPr id="39" name="テキスト ボックス 38">
            <a:extLst>
              <a:ext uri="{FF2B5EF4-FFF2-40B4-BE49-F238E27FC236}">
                <a16:creationId xmlns:a16="http://schemas.microsoft.com/office/drawing/2014/main" id="{6FB99A36-48E8-7926-7B18-228925E73EEE}"/>
              </a:ext>
            </a:extLst>
          </p:cNvPr>
          <p:cNvSpPr txBox="1"/>
          <p:nvPr/>
        </p:nvSpPr>
        <p:spPr>
          <a:xfrm>
            <a:off x="2388144" y="6142715"/>
            <a:ext cx="1951481"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カード保有者の約</a:t>
            </a:r>
            <a:r>
              <a:rPr kumimoji="1" lang="en-US" altLang="ja-JP" sz="12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40%</a:t>
            </a:r>
            <a:endParaRPr kumimoji="1" lang="ja-JP" altLang="en-US" sz="1200" b="0" i="0" u="none" strike="noStrike" kern="1200" cap="none" spc="0" normalizeH="0" baseline="0" noProof="0">
              <a:ln>
                <a:noFill/>
              </a:ln>
              <a:solidFill>
                <a:srgbClr val="FF0000"/>
              </a:solidFill>
              <a:effectLst/>
              <a:highlight>
                <a:srgbClr val="FFFF00"/>
              </a:highlight>
              <a:uLnTx/>
              <a:uFillTx/>
              <a:latin typeface="Calibri" panose="020F0502020204030204"/>
              <a:ea typeface="游ゴシック" panose="020B0400000000000000" pitchFamily="50" charset="-128"/>
              <a:cs typeface="+mn-cs"/>
            </a:endParaRPr>
          </a:p>
        </p:txBody>
      </p:sp>
      <p:sp>
        <p:nvSpPr>
          <p:cNvPr id="35" name="テキスト ボックス 34">
            <a:extLst>
              <a:ext uri="{FF2B5EF4-FFF2-40B4-BE49-F238E27FC236}">
                <a16:creationId xmlns:a16="http://schemas.microsoft.com/office/drawing/2014/main" id="{26548EE8-A53F-D99A-2954-EC43ED6A88C6}"/>
              </a:ext>
            </a:extLst>
          </p:cNvPr>
          <p:cNvSpPr txBox="1"/>
          <p:nvPr/>
        </p:nvSpPr>
        <p:spPr>
          <a:xfrm>
            <a:off x="4719205" y="5591573"/>
            <a:ext cx="5122851" cy="415498"/>
          </a:xfrm>
          <a:prstGeom prst="rect">
            <a:avLst/>
          </a:prstGeom>
          <a:noFill/>
          <a:ln w="19050">
            <a:solidFill>
              <a:schemeClr val="tx1"/>
            </a:solidFill>
            <a:prstDash val="dash"/>
          </a:ln>
        </p:spPr>
        <p:txBody>
          <a:bodyPr wrap="square" lIns="0" r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（参考）マイナ保険証の利用者数（</a:t>
            </a:r>
            <a:r>
              <a:rPr kumimoji="0" lang="en-US" altLang="ja-JP" sz="1050" b="0" i="0" u="none" strike="noStrike" kern="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10</a:t>
            </a:r>
            <a:r>
              <a:rPr kumimoji="0" lang="ja-JP" altLang="en-US" sz="1050" b="0" i="0" u="none" strike="noStrike" kern="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月）：</a:t>
            </a:r>
            <a:r>
              <a:rPr kumimoji="0" lang="en-US" altLang="ja-JP" sz="1050" b="1" i="0" u="none" strike="noStrike" kern="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1,657</a:t>
            </a:r>
            <a:r>
              <a:rPr kumimoji="0" lang="ja-JP" altLang="en-US" sz="1050" b="1" i="0" u="none" strike="noStrike" kern="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万人</a:t>
            </a:r>
            <a:r>
              <a:rPr kumimoji="0" lang="ja-JP" altLang="en-US" sz="1050" b="0" i="0" u="none" strike="noStrike" kern="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a:t>
            </a:r>
            <a:br>
              <a:rPr kumimoji="0" lang="en-US" altLang="ja-JP" sz="1050" b="0" i="0" u="none" strike="noStrike" kern="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br>
            <a:r>
              <a:rPr kumimoji="0" lang="ja-JP" altLang="en-US" sz="1050" b="0" i="0" u="none" strike="noStrike" kern="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（同月の医療機関受診者（マイナ保険証登録者）に占める割合は</a:t>
            </a:r>
            <a:r>
              <a:rPr kumimoji="0" lang="en-US" altLang="ja-JP" sz="1050" b="1" i="0" u="none" strike="noStrike" kern="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39.6%</a:t>
            </a:r>
            <a:r>
              <a:rPr kumimoji="0" lang="ja-JP" altLang="en-US" sz="1050" b="0" i="0" u="none" strike="noStrike" kern="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rPr>
              <a:t>（推計値））</a:t>
            </a:r>
            <a:endParaRPr kumimoji="0" lang="en-US" altLang="ja-JP" sz="1050" b="0" i="0" u="none" strike="noStrike" kern="0" cap="none" spc="0" normalizeH="0" baseline="0" noProof="0" dirty="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12" name="テキスト ボックス 11">
            <a:extLst>
              <a:ext uri="{FF2B5EF4-FFF2-40B4-BE49-F238E27FC236}">
                <a16:creationId xmlns:a16="http://schemas.microsoft.com/office/drawing/2014/main" id="{A978F2D2-09AD-F806-7268-7C0593C0F23F}"/>
              </a:ext>
            </a:extLst>
          </p:cNvPr>
          <p:cNvSpPr txBox="1"/>
          <p:nvPr/>
        </p:nvSpPr>
        <p:spPr>
          <a:xfrm>
            <a:off x="10022026" y="4444232"/>
            <a:ext cx="3117480" cy="410882"/>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800" b="0" i="0" u="none" strike="noStrike" kern="1200" cap="none" spc="0" normalizeH="0" baseline="0" noProof="0">
                <a:ln>
                  <a:noFill/>
                </a:ln>
                <a:solidFill>
                  <a:srgbClr val="FF0000"/>
                </a:solidFill>
                <a:effectLst/>
                <a:uLnTx/>
                <a:uFillTx/>
                <a:latin typeface="Segoe UI"/>
                <a:ea typeface="メイリオ"/>
                <a:cs typeface="+mn-cs"/>
              </a:rPr>
              <a:t>厚労国民アンケ</a:t>
            </a:r>
            <a:endParaRPr kumimoji="1" lang="en-US" altLang="ja-JP" sz="1800" b="0" i="0" u="none" strike="noStrike" kern="1200" cap="none" spc="0" normalizeH="0" baseline="0" noProof="0">
              <a:ln>
                <a:noFill/>
              </a:ln>
              <a:solidFill>
                <a:srgbClr val="FF0000"/>
              </a:solidFill>
              <a:effectLst/>
              <a:uLnTx/>
              <a:uFillTx/>
              <a:latin typeface="Segoe UI"/>
              <a:ea typeface="メイリオ"/>
              <a:cs typeface="+mn-cs"/>
            </a:endParaRPr>
          </a:p>
        </p:txBody>
      </p:sp>
      <p:sp>
        <p:nvSpPr>
          <p:cNvPr id="22" name="テキスト ボックス 21">
            <a:extLst>
              <a:ext uri="{FF2B5EF4-FFF2-40B4-BE49-F238E27FC236}">
                <a16:creationId xmlns:a16="http://schemas.microsoft.com/office/drawing/2014/main" id="{C7408BF7-8472-F85D-7D0A-EEA035A259AA}"/>
              </a:ext>
            </a:extLst>
          </p:cNvPr>
          <p:cNvSpPr txBox="1"/>
          <p:nvPr/>
        </p:nvSpPr>
        <p:spPr>
          <a:xfrm>
            <a:off x="10049877" y="5586935"/>
            <a:ext cx="4637673" cy="410882"/>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800" b="0" i="0" u="none" strike="noStrike" kern="1200" cap="none" spc="0" normalizeH="0" baseline="0" noProof="0">
                <a:ln>
                  <a:noFill/>
                </a:ln>
                <a:solidFill>
                  <a:srgbClr val="FF0000"/>
                </a:solidFill>
                <a:effectLst/>
                <a:uLnTx/>
                <a:uFillTx/>
                <a:latin typeface="Segoe UI"/>
                <a:ea typeface="メイリオ"/>
                <a:cs typeface="+mn-cs"/>
              </a:rPr>
              <a:t>利用人数は実数。受診者は推計（調査課）</a:t>
            </a:r>
            <a:endParaRPr kumimoji="1" lang="en-US" altLang="ja-JP" sz="1800" b="0" i="0" u="none" strike="noStrike" kern="1200" cap="none" spc="0" normalizeH="0" baseline="0" noProof="0">
              <a:ln>
                <a:noFill/>
              </a:ln>
              <a:solidFill>
                <a:srgbClr val="FF0000"/>
              </a:solidFill>
              <a:effectLst/>
              <a:uLnTx/>
              <a:uFillTx/>
              <a:latin typeface="Segoe UI"/>
              <a:ea typeface="メイリオ"/>
              <a:cs typeface="+mn-cs"/>
            </a:endParaRPr>
          </a:p>
        </p:txBody>
      </p:sp>
      <p:sp>
        <p:nvSpPr>
          <p:cNvPr id="9" name="スライド番号プレースホルダー 2">
            <a:extLst>
              <a:ext uri="{FF2B5EF4-FFF2-40B4-BE49-F238E27FC236}">
                <a16:creationId xmlns:a16="http://schemas.microsoft.com/office/drawing/2014/main" id="{EB156DA4-8F68-0D58-926E-CEEDE90805E5}"/>
              </a:ext>
            </a:extLst>
          </p:cNvPr>
          <p:cNvSpPr txBox="1">
            <a:spLocks/>
          </p:cNvSpPr>
          <p:nvPr/>
        </p:nvSpPr>
        <p:spPr>
          <a:xfrm>
            <a:off x="9258678" y="6570152"/>
            <a:ext cx="630513" cy="278421"/>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200" b="0" i="0" u="none" strike="noStrike" kern="1200" cap="none" spc="0" normalizeH="0" baseline="0" noProof="0" smtClean="0">
                <a:ln>
                  <a:noFill/>
                </a:ln>
                <a:solidFill>
                  <a:srgbClr val="000000"/>
                </a:solidFill>
                <a:effectLst/>
                <a:uLnTx/>
                <a:uFillTx/>
                <a:latin typeface="Arial" panose="020B0604020202020204" pitchFamily="34" charset="0"/>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1" lang="en-US" sz="12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Arial" panose="020B0604020202020204" pitchFamily="34" charset="0"/>
            </a:endParaRPr>
          </a:p>
        </p:txBody>
      </p:sp>
    </p:spTree>
    <p:extLst>
      <p:ext uri="{BB962C8B-B14F-4D97-AF65-F5344CB8AC3E}">
        <p14:creationId xmlns:p14="http://schemas.microsoft.com/office/powerpoint/2010/main" val="112650349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1BA939D-A6BD-D489-3CE2-A6FC8907CEC8}"/>
              </a:ext>
            </a:extLst>
          </p:cNvPr>
          <p:cNvSpPr>
            <a:spLocks noGrp="1"/>
          </p:cNvSpPr>
          <p:nvPr>
            <p:ph type="title"/>
          </p:nvPr>
        </p:nvSpPr>
        <p:spPr/>
        <p:txBody>
          <a:bodyPr/>
          <a:lstStyle/>
          <a:p>
            <a:r>
              <a:rPr kumimoji="1" lang="ja-JP" altLang="en-US" dirty="0"/>
              <a:t>施設類型別のマイナ保険証利用率の推移</a:t>
            </a:r>
          </a:p>
        </p:txBody>
      </p:sp>
      <p:sp>
        <p:nvSpPr>
          <p:cNvPr id="3" name="スライド番号プレースホルダー 2">
            <a:extLst>
              <a:ext uri="{FF2B5EF4-FFF2-40B4-BE49-F238E27FC236}">
                <a16:creationId xmlns:a16="http://schemas.microsoft.com/office/drawing/2014/main" id="{A8543537-1733-F2AE-636F-0A2BB3475138}"/>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F63A3B-78C7-47BE-AE5E-E10140E04643}" type="slidenum">
              <a:rPr kumimoji="1" lang="en-US" sz="1200" b="0" i="0" u="none" strike="noStrike" kern="1200" cap="none" spc="0" normalizeH="0" baseline="0" noProof="0" smtClean="0">
                <a:ln>
                  <a:noFill/>
                </a:ln>
                <a:solidFill>
                  <a:srgbClr val="000000"/>
                </a:solidFill>
                <a:effectLst/>
                <a:uLnTx/>
                <a:uFillTx/>
                <a:latin typeface="Arial" panose="020B0604020202020204" pitchFamily="34" charset="0"/>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1" lang="en-US" sz="12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Arial" panose="020B0604020202020204" pitchFamily="34" charset="0"/>
            </a:endParaRPr>
          </a:p>
        </p:txBody>
      </p:sp>
      <p:graphicFrame>
        <p:nvGraphicFramePr>
          <p:cNvPr id="4" name="グラフ 3">
            <a:extLst>
              <a:ext uri="{FF2B5EF4-FFF2-40B4-BE49-F238E27FC236}">
                <a16:creationId xmlns:a16="http://schemas.microsoft.com/office/drawing/2014/main" id="{17E3FBF3-8165-A7DB-B3FE-0B16E68F0DCD}"/>
              </a:ext>
            </a:extLst>
          </p:cNvPr>
          <p:cNvGraphicFramePr>
            <a:graphicFrameLocks/>
          </p:cNvGraphicFramePr>
          <p:nvPr/>
        </p:nvGraphicFramePr>
        <p:xfrm>
          <a:off x="379200" y="939600"/>
          <a:ext cx="9147600" cy="4978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5273142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0" y="0"/>
            <a:ext cx="9906000" cy="825996"/>
          </a:xfrm>
        </p:spPr>
        <p:txBody>
          <a:bodyPr/>
          <a:lstStyle/>
          <a:p>
            <a:r>
              <a:rPr kumimoji="1" lang="ja-JP" altLang="en-US" sz="2000"/>
              <a:t>電子処方箋とは</a:t>
            </a:r>
          </a:p>
        </p:txBody>
      </p:sp>
      <p:sp>
        <p:nvSpPr>
          <p:cNvPr id="144" name="Content Placeholder 4"/>
          <p:cNvSpPr txBox="1">
            <a:spLocks/>
          </p:cNvSpPr>
          <p:nvPr/>
        </p:nvSpPr>
        <p:spPr>
          <a:xfrm>
            <a:off x="90404" y="898004"/>
            <a:ext cx="9759139" cy="730796"/>
          </a:xfrm>
          <a:prstGeom prst="rect">
            <a:avLst/>
          </a:prstGeom>
          <a:ln w="25400">
            <a:solidFill>
              <a:schemeClr val="tx2"/>
            </a:solidFill>
          </a:ln>
        </p:spPr>
        <p:txBody>
          <a:bodyPr wrap="square" lIns="90000"/>
          <a:lstStyle>
            <a:lvl1pPr marL="342900" indent="-3429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1pPr>
            <a:lvl2pPr marL="742950" indent="-28575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2pPr>
            <a:lvl3pPr marL="11430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3pPr>
            <a:lvl4pPr marL="16002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4pPr>
            <a:lvl5pPr marL="20574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5pPr>
            <a:lvl6pPr marL="25146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6pPr>
            <a:lvl7pPr marL="29718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7pPr>
            <a:lvl8pPr marL="34290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8pPr>
            <a:lvl9pPr marL="38862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9pPr>
          </a:lstStyle>
          <a:p>
            <a:pPr marL="0" marR="0" lvl="0" indent="0" algn="l" defTabSz="457200" rtl="0" eaLnBrk="0" fontAlgn="base" latinLnBrk="0" hangingPunct="0">
              <a:lnSpc>
                <a:spcPct val="100000"/>
              </a:lnSpc>
              <a:spcBef>
                <a:spcPct val="0"/>
              </a:spcBef>
              <a:spcAft>
                <a:spcPct val="0"/>
              </a:spcAft>
              <a:buClr>
                <a:srgbClr val="000000"/>
              </a:buClr>
              <a:buSzTx/>
              <a:buFont typeface="ＭＳ Ｐゴシック" panose="020B0600070205080204" pitchFamily="50" charset="-128"/>
              <a:buNone/>
              <a:tabLst/>
              <a:defRPr/>
            </a:pPr>
            <a:r>
              <a:rPr kumimoji="1" lang="ja-JP" altLang="en-US" sz="1400" b="0" i="0" u="none" strike="noStrike" kern="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rPr>
              <a:t>電子処方箋とは、オンライン資格確認等システムを拡張し、</a:t>
            </a:r>
            <a:r>
              <a:rPr kumimoji="1" lang="ja-JP" altLang="en-US" sz="1400" b="1" i="0" u="heavy" strike="noStrike" kern="0" cap="none" spc="0" normalizeH="0" baseline="0" noProof="0">
                <a:ln>
                  <a:noFill/>
                </a:ln>
                <a:solidFill>
                  <a:srgbClr val="000000"/>
                </a:solidFill>
                <a:effectLst/>
                <a:uLnTx/>
                <a:uFill>
                  <a:solidFill>
                    <a:srgbClr val="FF0000"/>
                  </a:solidFill>
                </a:uFill>
                <a:latin typeface="Meiryo UI" panose="020B0604030504040204" pitchFamily="50" charset="-128"/>
                <a:ea typeface="Meiryo UI" panose="020B0604030504040204" pitchFamily="50" charset="-128"/>
              </a:rPr>
              <a:t>現在紙で行われている処方箋の運用を、電子で実施する仕組み</a:t>
            </a:r>
            <a:r>
              <a:rPr kumimoji="1" lang="ja-JP" altLang="en-US" sz="1400" b="0" i="0" u="none" strike="noStrike" kern="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rPr>
              <a:t>。オンライン資格確認等システムで閲覧できる情報を拡充し、</a:t>
            </a:r>
            <a:r>
              <a:rPr kumimoji="1" lang="ja-JP" altLang="en-US" sz="1400" b="1" i="0" u="heavy" strike="noStrike" kern="0" cap="none" spc="0" normalizeH="0" baseline="0" noProof="0">
                <a:ln>
                  <a:noFill/>
                </a:ln>
                <a:solidFill>
                  <a:srgbClr val="000000"/>
                </a:solidFill>
                <a:effectLst/>
                <a:uLnTx/>
                <a:uFill>
                  <a:solidFill>
                    <a:srgbClr val="FF0000"/>
                  </a:solidFill>
                </a:uFill>
                <a:latin typeface="Meiryo UI" panose="020B0604030504040204" pitchFamily="50" charset="-128"/>
                <a:ea typeface="Meiryo UI" panose="020B0604030504040204" pitchFamily="50" charset="-128"/>
              </a:rPr>
              <a:t>患者が直近処方や調剤をされた内容の閲覧</a:t>
            </a:r>
            <a:r>
              <a:rPr kumimoji="1" lang="ja-JP" altLang="en-US" sz="1400" b="0" i="0" u="none" strike="noStrike" kern="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rPr>
              <a:t>や、当該データを活用した</a:t>
            </a:r>
            <a:r>
              <a:rPr kumimoji="1" lang="ja-JP" altLang="en-US" sz="1400" b="1" i="0" u="heavy" strike="noStrike" kern="0" cap="none" spc="0" normalizeH="0" baseline="0" noProof="0">
                <a:ln>
                  <a:noFill/>
                </a:ln>
                <a:solidFill>
                  <a:srgbClr val="000000"/>
                </a:solidFill>
                <a:effectLst/>
                <a:uLnTx/>
                <a:uFill>
                  <a:solidFill>
                    <a:srgbClr val="FF0000"/>
                  </a:solidFill>
                </a:uFill>
                <a:latin typeface="Meiryo UI" panose="020B0604030504040204" pitchFamily="50" charset="-128"/>
                <a:ea typeface="Meiryo UI" panose="020B0604030504040204" pitchFamily="50" charset="-128"/>
              </a:rPr>
              <a:t>重複投薬等チェックの結果確認</a:t>
            </a:r>
            <a:r>
              <a:rPr kumimoji="1" lang="ja-JP" altLang="en-US" sz="1400" b="0" i="0" u="none" strike="noStrike" kern="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rPr>
              <a:t>が可能に。（令和５年（</a:t>
            </a:r>
            <a:r>
              <a:rPr kumimoji="1" lang="en-US" altLang="ja-JP" sz="1400" b="0" i="0" u="none" strike="noStrike" kern="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rPr>
              <a:t>2023</a:t>
            </a:r>
            <a:r>
              <a:rPr kumimoji="1" lang="ja-JP" altLang="en-US" sz="1400" b="0" i="0" u="none" strike="noStrike" kern="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rPr>
              <a:t>年）１月～運用開始）</a:t>
            </a:r>
            <a:endParaRPr kumimoji="1" lang="en-US" altLang="ja-JP" sz="1400" b="0" i="0" u="none" strike="noStrike" kern="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endParaRPr>
          </a:p>
        </p:txBody>
      </p:sp>
      <p:grpSp>
        <p:nvGrpSpPr>
          <p:cNvPr id="11" name="グループ化 10"/>
          <p:cNvGrpSpPr/>
          <p:nvPr/>
        </p:nvGrpSpPr>
        <p:grpSpPr>
          <a:xfrm>
            <a:off x="785793" y="1796811"/>
            <a:ext cx="8334414" cy="3788759"/>
            <a:chOff x="429384" y="2424834"/>
            <a:chExt cx="9058270" cy="4358599"/>
          </a:xfrm>
        </p:grpSpPr>
        <p:sp>
          <p:nvSpPr>
            <p:cNvPr id="12" name="角丸四角形 138">
              <a:extLst>
                <a:ext uri="{FF2B5EF4-FFF2-40B4-BE49-F238E27FC236}">
                  <a16:creationId xmlns:a16="http://schemas.microsoft.com/office/drawing/2014/main" id="{D51A699D-E4F5-4819-9D99-4E344D0A150F}"/>
                </a:ext>
              </a:extLst>
            </p:cNvPr>
            <p:cNvSpPr/>
            <p:nvPr/>
          </p:nvSpPr>
          <p:spPr bwMode="gray">
            <a:xfrm>
              <a:off x="429384" y="2424834"/>
              <a:ext cx="2401076" cy="4209564"/>
            </a:xfrm>
            <a:prstGeom prst="roundRect">
              <a:avLst>
                <a:gd name="adj" fmla="val 6152"/>
              </a:avLst>
            </a:prstGeom>
            <a:solidFill>
              <a:sysClr val="window" lastClr="FFFFFF"/>
            </a:solidFill>
            <a:ln w="38100" algn="ctr">
              <a:solidFill>
                <a:srgbClr val="7CCA62"/>
              </a:solidFill>
              <a:prstDash val="solid"/>
              <a:miter lim="800000"/>
              <a:headEnd/>
              <a:tailEnd/>
            </a:ln>
          </p:spPr>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0" lang="en-US" altLang="ja-JP" sz="1400" b="0" i="0" u="none" strike="noStrike" kern="0" cap="none" spc="0" normalizeH="0" baseline="0" noProof="0">
                <a:ln>
                  <a:noFill/>
                </a:ln>
                <a:solidFill>
                  <a:prstClr val="black"/>
                </a:solidFill>
                <a:effectLst/>
                <a:uLnTx/>
                <a:uFillTx/>
                <a:latin typeface="Segoe UI"/>
                <a:ea typeface="メイリオ"/>
                <a:cs typeface="+mn-cs"/>
              </a:endParaRPr>
            </a:p>
          </p:txBody>
        </p:sp>
        <p:sp>
          <p:nvSpPr>
            <p:cNvPr id="13" name="角丸四角形 138">
              <a:extLst>
                <a:ext uri="{FF2B5EF4-FFF2-40B4-BE49-F238E27FC236}">
                  <a16:creationId xmlns:a16="http://schemas.microsoft.com/office/drawing/2014/main" id="{C70ED583-4936-4AE3-B453-5735ACE64BD6}"/>
                </a:ext>
              </a:extLst>
            </p:cNvPr>
            <p:cNvSpPr/>
            <p:nvPr/>
          </p:nvSpPr>
          <p:spPr bwMode="gray">
            <a:xfrm>
              <a:off x="7086454" y="2424834"/>
              <a:ext cx="2401200" cy="4198907"/>
            </a:xfrm>
            <a:prstGeom prst="roundRect">
              <a:avLst>
                <a:gd name="adj" fmla="val 6152"/>
              </a:avLst>
            </a:prstGeom>
            <a:solidFill>
              <a:srgbClr val="FFFFFF">
                <a:alpha val="69804"/>
              </a:srgbClr>
            </a:solidFill>
            <a:ln w="38100" algn="ctr">
              <a:solidFill>
                <a:srgbClr val="10CF9B">
                  <a:lumMod val="75000"/>
                </a:srgbClr>
              </a:solidFill>
              <a:prstDash val="solid"/>
              <a:miter lim="800000"/>
              <a:headEnd/>
              <a:tailEnd/>
            </a:ln>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0" lang="ja-JP" altLang="en-US" sz="2400" b="0" i="0" u="none" strike="noStrike" kern="0" cap="none" spc="0" normalizeH="0" baseline="0" noProof="0">
                <a:ln>
                  <a:noFill/>
                </a:ln>
                <a:solidFill>
                  <a:prstClr val="black"/>
                </a:solidFill>
                <a:effectLst/>
                <a:uLnTx/>
                <a:uFillTx/>
                <a:latin typeface="Segoe UI"/>
                <a:ea typeface="メイリオ"/>
                <a:cs typeface="+mn-cs"/>
              </a:endParaRPr>
            </a:p>
          </p:txBody>
        </p:sp>
        <p:sp>
          <p:nvSpPr>
            <p:cNvPr id="15" name="テキスト ボックス 14">
              <a:extLst>
                <a:ext uri="{FF2B5EF4-FFF2-40B4-BE49-F238E27FC236}">
                  <a16:creationId xmlns:a16="http://schemas.microsoft.com/office/drawing/2014/main" id="{898068D3-A9B6-42BC-BB09-EEFA40F865F0}"/>
                </a:ext>
              </a:extLst>
            </p:cNvPr>
            <p:cNvSpPr txBox="1"/>
            <p:nvPr/>
          </p:nvSpPr>
          <p:spPr bwMode="gray">
            <a:xfrm>
              <a:off x="1203523" y="6606596"/>
              <a:ext cx="1320845" cy="176837"/>
            </a:xfrm>
            <a:prstGeom prst="rect">
              <a:avLst/>
            </a:prstGeom>
            <a:solidFill>
              <a:sysClr val="window" lastClr="FFFFFF"/>
            </a:solidFill>
          </p:spPr>
          <p:txBody>
            <a:bodyPr wrap="square" lIns="0" tIns="0" rIns="0" bIns="0" rtlCol="0" anchor="ctr">
              <a:sp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0" lang="ja-JP" altLang="en-US" sz="1100" b="0" i="0" u="none" strike="noStrike" kern="0" cap="none" spc="0" normalizeH="0" baseline="0" noProof="0">
                  <a:ln>
                    <a:noFill/>
                  </a:ln>
                  <a:solidFill>
                    <a:srgbClr val="7CCA62"/>
                  </a:solidFill>
                  <a:effectLst/>
                  <a:uLnTx/>
                  <a:uFillTx/>
                  <a:latin typeface="Segoe UI"/>
                  <a:ea typeface="メイリオ"/>
                  <a:cs typeface="+mn-cs"/>
                </a:rPr>
                <a:t>病院・診療所</a:t>
              </a:r>
            </a:p>
          </p:txBody>
        </p:sp>
        <p:sp>
          <p:nvSpPr>
            <p:cNvPr id="16" name="テキスト ボックス 15">
              <a:extLst>
                <a:ext uri="{FF2B5EF4-FFF2-40B4-BE49-F238E27FC236}">
                  <a16:creationId xmlns:a16="http://schemas.microsoft.com/office/drawing/2014/main" id="{A867CAA9-4DB8-49D5-BDAF-369F83846726}"/>
                </a:ext>
              </a:extLst>
            </p:cNvPr>
            <p:cNvSpPr txBox="1"/>
            <p:nvPr/>
          </p:nvSpPr>
          <p:spPr bwMode="gray">
            <a:xfrm>
              <a:off x="8279802" y="6598134"/>
              <a:ext cx="549062" cy="176837"/>
            </a:xfrm>
            <a:prstGeom prst="rect">
              <a:avLst/>
            </a:prstGeom>
            <a:solidFill>
              <a:srgbClr val="FFFFFF"/>
            </a:solidFill>
          </p:spPr>
          <p:txBody>
            <a:bodyPr wrap="square" lIns="0" tIns="0" rIns="0" bIns="0" rtlCol="0" anchor="ctr">
              <a:sp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0" lang="ja-JP" altLang="en-US" sz="1100" b="0" i="0" u="none" strike="noStrike" kern="0" cap="none" spc="0" normalizeH="0" baseline="0" noProof="0">
                  <a:ln>
                    <a:noFill/>
                  </a:ln>
                  <a:solidFill>
                    <a:srgbClr val="10CF9B">
                      <a:lumMod val="75000"/>
                    </a:srgbClr>
                  </a:solidFill>
                  <a:effectLst/>
                  <a:uLnTx/>
                  <a:uFillTx/>
                  <a:latin typeface="Segoe UI"/>
                  <a:ea typeface="メイリオ"/>
                  <a:cs typeface="+mn-cs"/>
                </a:rPr>
                <a:t>薬局</a:t>
              </a:r>
            </a:p>
          </p:txBody>
        </p:sp>
        <p:pic>
          <p:nvPicPr>
            <p:cNvPr id="17" name="図 16">
              <a:extLst>
                <a:ext uri="{FF2B5EF4-FFF2-40B4-BE49-F238E27FC236}">
                  <a16:creationId xmlns:a16="http://schemas.microsoft.com/office/drawing/2014/main" id="{2AA0A387-B47A-44A8-9FF7-97FEA6072288}"/>
                </a:ext>
              </a:extLst>
            </p:cNvPr>
            <p:cNvPicPr>
              <a:picLocks noChangeAspect="1"/>
            </p:cNvPicPr>
            <p:nvPr/>
          </p:nvPicPr>
          <p:blipFill>
            <a:blip r:embed="rId2"/>
            <a:stretch>
              <a:fillRect/>
            </a:stretch>
          </p:blipFill>
          <p:spPr>
            <a:xfrm>
              <a:off x="7869161" y="6476108"/>
              <a:ext cx="360011" cy="279318"/>
            </a:xfrm>
            <a:prstGeom prst="rect">
              <a:avLst/>
            </a:prstGeom>
          </p:spPr>
        </p:pic>
        <p:pic>
          <p:nvPicPr>
            <p:cNvPr id="18" name="図 17" descr="アイコン&#10;&#10;自動的に生成された説明">
              <a:extLst>
                <a:ext uri="{FF2B5EF4-FFF2-40B4-BE49-F238E27FC236}">
                  <a16:creationId xmlns:a16="http://schemas.microsoft.com/office/drawing/2014/main" id="{AA610A32-0281-4D26-BDE0-E6C433E84B7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62391" y="5162608"/>
              <a:ext cx="657128" cy="661135"/>
            </a:xfrm>
            <a:prstGeom prst="rect">
              <a:avLst/>
            </a:prstGeom>
          </p:spPr>
        </p:pic>
        <p:sp>
          <p:nvSpPr>
            <p:cNvPr id="19" name="テキスト ボックス 18">
              <a:extLst>
                <a:ext uri="{FF2B5EF4-FFF2-40B4-BE49-F238E27FC236}">
                  <a16:creationId xmlns:a16="http://schemas.microsoft.com/office/drawing/2014/main" id="{711F50BB-3026-4916-8986-AC09EB9E21C1}"/>
                </a:ext>
              </a:extLst>
            </p:cNvPr>
            <p:cNvSpPr txBox="1"/>
            <p:nvPr/>
          </p:nvSpPr>
          <p:spPr>
            <a:xfrm>
              <a:off x="8282300" y="5787800"/>
              <a:ext cx="724809" cy="265257"/>
            </a:xfrm>
            <a:prstGeom prst="rect">
              <a:avLst/>
            </a:prstGeom>
            <a:noFill/>
          </p:spPr>
          <p:txBody>
            <a:bodyPr wrap="square" rtlCol="0" anchor="ctr">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1050" b="1" i="0" u="none" strike="noStrike" kern="1200" cap="none" spc="0" normalizeH="0" baseline="0" noProof="0">
                  <a:ln>
                    <a:noFill/>
                  </a:ln>
                  <a:solidFill>
                    <a:srgbClr val="10CF9B">
                      <a:lumMod val="75000"/>
                    </a:srgbClr>
                  </a:solidFill>
                  <a:effectLst/>
                  <a:uLnTx/>
                  <a:uFillTx/>
                  <a:latin typeface="Meiryo UI" panose="020B0604030504040204" pitchFamily="50" charset="-128"/>
                  <a:ea typeface="メイリオ"/>
                  <a:cs typeface="+mn-cs"/>
                </a:rPr>
                <a:t>薬剤師</a:t>
              </a:r>
            </a:p>
          </p:txBody>
        </p:sp>
        <p:pic>
          <p:nvPicPr>
            <p:cNvPr id="20" name="図 19" descr="アイコン&#10;&#10;自動的に生成された説明">
              <a:extLst>
                <a:ext uri="{FF2B5EF4-FFF2-40B4-BE49-F238E27FC236}">
                  <a16:creationId xmlns:a16="http://schemas.microsoft.com/office/drawing/2014/main" id="{CB2E7771-C4D8-42F5-BAD7-E96CD83CC15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312712" y="5161183"/>
              <a:ext cx="663984" cy="663984"/>
            </a:xfrm>
            <a:prstGeom prst="rect">
              <a:avLst/>
            </a:prstGeom>
          </p:spPr>
        </p:pic>
        <p:sp>
          <p:nvSpPr>
            <p:cNvPr id="21" name="角丸四角形 41">
              <a:extLst>
                <a:ext uri="{FF2B5EF4-FFF2-40B4-BE49-F238E27FC236}">
                  <a16:creationId xmlns:a16="http://schemas.microsoft.com/office/drawing/2014/main" id="{CF8D083A-C2E0-475B-91E5-FB4F9444830C}"/>
                </a:ext>
              </a:extLst>
            </p:cNvPr>
            <p:cNvSpPr/>
            <p:nvPr/>
          </p:nvSpPr>
          <p:spPr bwMode="gray">
            <a:xfrm>
              <a:off x="3061596" y="4427488"/>
              <a:ext cx="3782809" cy="2196253"/>
            </a:xfrm>
            <a:prstGeom prst="roundRect">
              <a:avLst>
                <a:gd name="adj" fmla="val 5958"/>
              </a:avLst>
            </a:prstGeom>
            <a:solidFill>
              <a:srgbClr val="FFFFFF">
                <a:alpha val="40000"/>
              </a:srgbClr>
            </a:solidFill>
            <a:ln w="38100" algn="ctr">
              <a:solidFill>
                <a:srgbClr val="0BD0D9"/>
              </a:solidFill>
              <a:miter lim="800000"/>
              <a:headEnd/>
              <a:tailEnd/>
            </a:ln>
          </p:spPr>
          <p:txBody>
            <a:bodyPr rot="0" spcFirstLastPara="0" vertOverflow="overflow" horzOverflow="overflow" vert="horz" wrap="square" lIns="36000" tIns="36000" rIns="36000" bIns="36000" numCol="1" spcCol="0" rtlCol="0" fromWordArt="0" anchor="b" anchorCtr="0" forceAA="0" compatLnSpc="1">
              <a:prstTxWarp prst="textNoShape">
                <a:avLst/>
              </a:prstTxWarp>
              <a:no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0" lang="ja-JP" altLang="en-US" sz="1000" b="0" i="0" u="none" strike="noStrike" kern="0" cap="none" spc="0" normalizeH="0" baseline="0" noProof="0">
                <a:ln>
                  <a:noFill/>
                </a:ln>
                <a:solidFill>
                  <a:prstClr val="black"/>
                </a:solidFill>
                <a:effectLst/>
                <a:uLnTx/>
                <a:uFillTx/>
                <a:latin typeface="Segoe UI"/>
                <a:ea typeface="メイリオ"/>
                <a:cs typeface="+mn-cs"/>
              </a:endParaRPr>
            </a:p>
          </p:txBody>
        </p:sp>
        <p:sp>
          <p:nvSpPr>
            <p:cNvPr id="22" name="テキスト ボックス 21">
              <a:extLst>
                <a:ext uri="{FF2B5EF4-FFF2-40B4-BE49-F238E27FC236}">
                  <a16:creationId xmlns:a16="http://schemas.microsoft.com/office/drawing/2014/main" id="{6A319C94-4A07-4A75-9DF6-95A2CBF6F186}"/>
                </a:ext>
              </a:extLst>
            </p:cNvPr>
            <p:cNvSpPr txBox="1"/>
            <p:nvPr/>
          </p:nvSpPr>
          <p:spPr bwMode="gray">
            <a:xfrm>
              <a:off x="4034718" y="6580708"/>
              <a:ext cx="2204986" cy="176837"/>
            </a:xfrm>
            <a:prstGeom prst="rect">
              <a:avLst/>
            </a:prstGeom>
            <a:solidFill>
              <a:srgbClr val="FFFFFF"/>
            </a:solidFill>
          </p:spPr>
          <p:txBody>
            <a:bodyPr wrap="square" lIns="108000" tIns="0" rIns="0" bIns="0" rtlCol="0">
              <a:sp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0" lang="ja-JP" altLang="en-US" sz="1100" b="0" i="0" u="none" strike="noStrike" kern="0" cap="none" spc="0" normalizeH="0" baseline="0" noProof="0">
                  <a:ln>
                    <a:noFill/>
                  </a:ln>
                  <a:solidFill>
                    <a:srgbClr val="0BD0D9"/>
                  </a:solidFill>
                  <a:effectLst/>
                  <a:uLnTx/>
                  <a:uFillTx/>
                  <a:latin typeface="Segoe UI"/>
                  <a:ea typeface="メイリオ"/>
                  <a:cs typeface="+mn-cs"/>
                </a:rPr>
                <a:t>支払基金・国保中央会</a:t>
              </a:r>
            </a:p>
          </p:txBody>
        </p:sp>
        <p:pic>
          <p:nvPicPr>
            <p:cNvPr id="23" name="図 22" descr="アイコン&#10;&#10;自動的に生成された説明">
              <a:extLst>
                <a:ext uri="{FF2B5EF4-FFF2-40B4-BE49-F238E27FC236}">
                  <a16:creationId xmlns:a16="http://schemas.microsoft.com/office/drawing/2014/main" id="{63CE2615-39E9-4EFA-905B-70B0F6677AF2}"/>
                </a:ext>
              </a:extLst>
            </p:cNvPr>
            <p:cNvPicPr>
              <a:picLocks noChangeAspect="1"/>
            </p:cNvPicPr>
            <p:nvPr/>
          </p:nvPicPr>
          <p:blipFill rotWithShape="1">
            <a:blip r:embed="rId5" cstate="print">
              <a:duotone>
                <a:srgbClr val="0BD0D9">
                  <a:shade val="45000"/>
                  <a:satMod val="135000"/>
                </a:srgbClr>
                <a:prstClr val="white"/>
              </a:duotone>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val="0"/>
                </a:ext>
              </a:extLst>
            </a:blip>
            <a:srcRect/>
            <a:stretch/>
          </p:blipFill>
          <p:spPr>
            <a:xfrm>
              <a:off x="3731395" y="6461162"/>
              <a:ext cx="299262" cy="322098"/>
            </a:xfrm>
            <a:prstGeom prst="rect">
              <a:avLst/>
            </a:prstGeom>
            <a:solidFill>
              <a:sysClr val="window" lastClr="FFFFFF"/>
            </a:solidFill>
          </p:spPr>
        </p:pic>
        <p:cxnSp>
          <p:nvCxnSpPr>
            <p:cNvPr id="24" name="直線矢印コネクタ 217">
              <a:extLst>
                <a:ext uri="{FF2B5EF4-FFF2-40B4-BE49-F238E27FC236}">
                  <a16:creationId xmlns:a16="http://schemas.microsoft.com/office/drawing/2014/main" id="{491F0A44-BCB6-4B46-9F79-7448558B7F59}"/>
                </a:ext>
              </a:extLst>
            </p:cNvPr>
            <p:cNvCxnSpPr>
              <a:cxnSpLocks/>
            </p:cNvCxnSpPr>
            <p:nvPr/>
          </p:nvCxnSpPr>
          <p:spPr bwMode="auto">
            <a:xfrm flipH="1" flipV="1">
              <a:off x="2400481" y="5183435"/>
              <a:ext cx="1800000" cy="1"/>
            </a:xfrm>
            <a:prstGeom prst="straightConnector1">
              <a:avLst/>
            </a:prstGeom>
            <a:noFill/>
            <a:ln w="38100" cap="flat" cmpd="sng" algn="ctr">
              <a:solidFill>
                <a:srgbClr val="0F6FC6">
                  <a:lumMod val="75000"/>
                </a:srgbClr>
              </a:solidFill>
              <a:prstDash val="solid"/>
              <a:headEnd type="none"/>
              <a:tailEnd type="arrow"/>
            </a:ln>
            <a:effectLst/>
          </p:spPr>
        </p:cxnSp>
        <p:cxnSp>
          <p:nvCxnSpPr>
            <p:cNvPr id="25" name="直線矢印コネクタ 217">
              <a:extLst>
                <a:ext uri="{FF2B5EF4-FFF2-40B4-BE49-F238E27FC236}">
                  <a16:creationId xmlns:a16="http://schemas.microsoft.com/office/drawing/2014/main" id="{B0AAA921-660B-44E3-B866-51DA272724D6}"/>
                </a:ext>
              </a:extLst>
            </p:cNvPr>
            <p:cNvCxnSpPr>
              <a:cxnSpLocks/>
            </p:cNvCxnSpPr>
            <p:nvPr/>
          </p:nvCxnSpPr>
          <p:spPr bwMode="auto">
            <a:xfrm flipV="1">
              <a:off x="2393734" y="5692071"/>
              <a:ext cx="1800000" cy="1"/>
            </a:xfrm>
            <a:prstGeom prst="straightConnector1">
              <a:avLst/>
            </a:prstGeom>
            <a:noFill/>
            <a:ln w="38100" cap="flat" cmpd="sng" algn="ctr">
              <a:solidFill>
                <a:srgbClr val="0F6FC6">
                  <a:lumMod val="75000"/>
                </a:srgbClr>
              </a:solidFill>
              <a:prstDash val="solid"/>
              <a:headEnd type="none"/>
              <a:tailEnd type="arrow"/>
            </a:ln>
            <a:effectLst/>
          </p:spPr>
        </p:cxnSp>
        <p:cxnSp>
          <p:nvCxnSpPr>
            <p:cNvPr id="26" name="直線矢印コネクタ 217">
              <a:extLst>
                <a:ext uri="{FF2B5EF4-FFF2-40B4-BE49-F238E27FC236}">
                  <a16:creationId xmlns:a16="http://schemas.microsoft.com/office/drawing/2014/main" id="{03A3A50D-D8C4-4726-8EE3-ADFCFAB113FA}"/>
                </a:ext>
              </a:extLst>
            </p:cNvPr>
            <p:cNvCxnSpPr>
              <a:cxnSpLocks/>
            </p:cNvCxnSpPr>
            <p:nvPr/>
          </p:nvCxnSpPr>
          <p:spPr bwMode="auto">
            <a:xfrm flipV="1">
              <a:off x="5722341" y="5183435"/>
              <a:ext cx="1800000" cy="1"/>
            </a:xfrm>
            <a:prstGeom prst="straightConnector1">
              <a:avLst/>
            </a:prstGeom>
            <a:noFill/>
            <a:ln w="38100" cap="flat" cmpd="sng" algn="ctr">
              <a:solidFill>
                <a:srgbClr val="0F6FC6">
                  <a:lumMod val="75000"/>
                </a:srgbClr>
              </a:solidFill>
              <a:prstDash val="solid"/>
              <a:headEnd type="none"/>
              <a:tailEnd type="arrow"/>
            </a:ln>
            <a:effectLst/>
          </p:spPr>
        </p:cxnSp>
        <p:cxnSp>
          <p:nvCxnSpPr>
            <p:cNvPr id="27" name="直線矢印コネクタ 217">
              <a:extLst>
                <a:ext uri="{FF2B5EF4-FFF2-40B4-BE49-F238E27FC236}">
                  <a16:creationId xmlns:a16="http://schemas.microsoft.com/office/drawing/2014/main" id="{0AB28746-3FED-4928-98F7-F75CF59A5730}"/>
                </a:ext>
              </a:extLst>
            </p:cNvPr>
            <p:cNvCxnSpPr>
              <a:cxnSpLocks/>
            </p:cNvCxnSpPr>
            <p:nvPr/>
          </p:nvCxnSpPr>
          <p:spPr bwMode="auto">
            <a:xfrm flipH="1" flipV="1">
              <a:off x="5715594" y="5697388"/>
              <a:ext cx="1800000" cy="1"/>
            </a:xfrm>
            <a:prstGeom prst="straightConnector1">
              <a:avLst/>
            </a:prstGeom>
            <a:noFill/>
            <a:ln w="38100" cap="flat" cmpd="sng" algn="ctr">
              <a:solidFill>
                <a:srgbClr val="0F6FC6">
                  <a:lumMod val="75000"/>
                </a:srgbClr>
              </a:solidFill>
              <a:prstDash val="solid"/>
              <a:headEnd type="none"/>
              <a:tailEnd type="arrow"/>
            </a:ln>
            <a:effectLst/>
          </p:spPr>
        </p:cxnSp>
        <p:sp>
          <p:nvSpPr>
            <p:cNvPr id="28" name="フローチャート: 磁気ディスク 28">
              <a:extLst>
                <a:ext uri="{FF2B5EF4-FFF2-40B4-BE49-F238E27FC236}">
                  <a16:creationId xmlns:a16="http://schemas.microsoft.com/office/drawing/2014/main" id="{C076032A-4BA2-45B1-BE26-52CC3B7D747B}"/>
                </a:ext>
              </a:extLst>
            </p:cNvPr>
            <p:cNvSpPr/>
            <p:nvPr/>
          </p:nvSpPr>
          <p:spPr bwMode="auto">
            <a:xfrm>
              <a:off x="4363889" y="5033132"/>
              <a:ext cx="1164753" cy="860724"/>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59 w 10000"/>
                <a:gd name="connsiteY1" fmla="*/ 2712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820" y="2712"/>
                    <a:pt x="5059" y="2712"/>
                  </a:cubicBezTo>
                  <a:cubicBezTo>
                    <a:pt x="2298" y="2712"/>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rgbClr val="DBEFF9">
                <a:lumMod val="75000"/>
              </a:srgbClr>
            </a:solidFill>
            <a:ln w="9525" cap="flat" cmpd="sng" algn="ctr">
              <a:solidFill>
                <a:sysClr val="window" lastClr="FFFFFF"/>
              </a:solidFill>
              <a:prstDash val="solid"/>
              <a:round/>
              <a:headEnd type="none" w="med" len="med"/>
              <a:tailEnd type="none" w="med" len="med"/>
            </a:ln>
            <a:effectLst/>
          </p:spPr>
          <p:txBody>
            <a:bodyPr vert="horz" wrap="square" lIns="33231" tIns="66462" rIns="33231" bIns="66462" numCol="1" rtlCol="0" anchor="ctr" anchorCtr="0" compatLnSpc="1">
              <a:prstTxWarp prst="textNoShape">
                <a:avLst/>
              </a:prstTxWarp>
            </a:bodyPr>
            <a:lstStyle/>
            <a:p>
              <a:pPr marL="0" marR="0" lvl="0" indent="0" algn="ctr" defTabSz="844083" rtl="0" eaLnBrk="1" fontAlgn="base" latinLnBrk="0" hangingPunct="1">
                <a:lnSpc>
                  <a:spcPct val="110000"/>
                </a:lnSpc>
                <a:spcBef>
                  <a:spcPct val="40000"/>
                </a:spcBef>
                <a:spcAft>
                  <a:spcPct val="0"/>
                </a:spcAft>
                <a:buClrTx/>
                <a:buSzTx/>
                <a:buFontTx/>
                <a:buNone/>
                <a:tabLst/>
                <a:defRPr/>
              </a:pPr>
              <a:endParaRPr kumimoji="0" lang="ja-JP" altLang="en-US" sz="600" b="0" i="0" u="none" strike="noStrike" kern="0" cap="none" spc="0" normalizeH="0" baseline="0" noProof="0">
                <a:ln>
                  <a:noFill/>
                </a:ln>
                <a:solidFill>
                  <a:prstClr val="black"/>
                </a:solidFill>
                <a:effectLst/>
                <a:uLnTx/>
                <a:uFillTx/>
                <a:latin typeface="Meiryo UI" panose="020B0604030504040204" pitchFamily="50" charset="-128"/>
                <a:ea typeface="メイリオ"/>
                <a:cs typeface="+mn-cs"/>
              </a:endParaRPr>
            </a:p>
          </p:txBody>
        </p:sp>
        <p:grpSp>
          <p:nvGrpSpPr>
            <p:cNvPr id="29" name="グループ化 28">
              <a:extLst>
                <a:ext uri="{FF2B5EF4-FFF2-40B4-BE49-F238E27FC236}">
                  <a16:creationId xmlns:a16="http://schemas.microsoft.com/office/drawing/2014/main" id="{D0A9A2CE-8957-4850-973B-5313502DA77C}"/>
                </a:ext>
              </a:extLst>
            </p:cNvPr>
            <p:cNvGrpSpPr/>
            <p:nvPr/>
          </p:nvGrpSpPr>
          <p:grpSpPr>
            <a:xfrm>
              <a:off x="4720830" y="5315902"/>
              <a:ext cx="448110" cy="495331"/>
              <a:chOff x="4553312" y="3903515"/>
              <a:chExt cx="448110" cy="495331"/>
            </a:xfrm>
          </p:grpSpPr>
          <p:pic>
            <p:nvPicPr>
              <p:cNvPr id="160" name="図 159" descr="アイコン&#10;&#10;自動的に生成された説明">
                <a:extLst>
                  <a:ext uri="{FF2B5EF4-FFF2-40B4-BE49-F238E27FC236}">
                    <a16:creationId xmlns:a16="http://schemas.microsoft.com/office/drawing/2014/main" id="{316B8F3C-D8ED-4F07-B385-0A79A9B19FB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664319" y="3903515"/>
                <a:ext cx="337103" cy="337103"/>
              </a:xfrm>
              <a:prstGeom prst="roundRect">
                <a:avLst/>
              </a:prstGeom>
              <a:solidFill>
                <a:sysClr val="window" lastClr="FFFFFF"/>
              </a:solidFill>
            </p:spPr>
          </p:pic>
          <p:pic>
            <p:nvPicPr>
              <p:cNvPr id="161" name="図 160" descr="アイコン&#10;&#10;自動的に生成された説明">
                <a:extLst>
                  <a:ext uri="{FF2B5EF4-FFF2-40B4-BE49-F238E27FC236}">
                    <a16:creationId xmlns:a16="http://schemas.microsoft.com/office/drawing/2014/main" id="{46745C0E-21F8-4B85-A454-89E258761386}"/>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608815" y="3982629"/>
                <a:ext cx="337103" cy="337103"/>
              </a:xfrm>
              <a:prstGeom prst="roundRect">
                <a:avLst/>
              </a:prstGeom>
              <a:solidFill>
                <a:sysClr val="window" lastClr="FFFFFF"/>
              </a:solidFill>
            </p:spPr>
          </p:pic>
          <p:pic>
            <p:nvPicPr>
              <p:cNvPr id="162" name="図 161" descr="アイコン&#10;&#10;自動的に生成された説明">
                <a:extLst>
                  <a:ext uri="{FF2B5EF4-FFF2-40B4-BE49-F238E27FC236}">
                    <a16:creationId xmlns:a16="http://schemas.microsoft.com/office/drawing/2014/main" id="{77B05342-7F82-4520-B3FA-974CA5892B7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553312" y="4061743"/>
                <a:ext cx="337103" cy="337103"/>
              </a:xfrm>
              <a:prstGeom prst="roundRect">
                <a:avLst/>
              </a:prstGeom>
              <a:solidFill>
                <a:sysClr val="window" lastClr="FFFFFF"/>
              </a:solidFill>
            </p:spPr>
          </p:pic>
        </p:grpSp>
        <p:sp>
          <p:nvSpPr>
            <p:cNvPr id="30" name="フローチャート: 磁気ディスク 28">
              <a:extLst>
                <a:ext uri="{FF2B5EF4-FFF2-40B4-BE49-F238E27FC236}">
                  <a16:creationId xmlns:a16="http://schemas.microsoft.com/office/drawing/2014/main" id="{FCAA453E-FEB0-4F8E-B90E-7B776F92E11D}"/>
                </a:ext>
              </a:extLst>
            </p:cNvPr>
            <p:cNvSpPr/>
            <p:nvPr/>
          </p:nvSpPr>
          <p:spPr bwMode="auto">
            <a:xfrm>
              <a:off x="5052988" y="5757185"/>
              <a:ext cx="722972" cy="58336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59 w 10000"/>
                <a:gd name="connsiteY1" fmla="*/ 2712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820" y="2712"/>
                    <a:pt x="5059" y="2712"/>
                  </a:cubicBezTo>
                  <a:cubicBezTo>
                    <a:pt x="2298" y="2712"/>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ysClr val="window" lastClr="FFFFFF">
                <a:lumMod val="65000"/>
              </a:sysClr>
            </a:solidFill>
            <a:ln w="9525" cap="flat" cmpd="sng" algn="ctr">
              <a:solidFill>
                <a:sysClr val="window" lastClr="FFFFFF"/>
              </a:solidFill>
              <a:prstDash val="solid"/>
              <a:round/>
              <a:headEnd type="none" w="med" len="med"/>
              <a:tailEnd type="none" w="med" len="med"/>
            </a:ln>
            <a:effectLst/>
          </p:spPr>
          <p:txBody>
            <a:bodyPr vert="horz" wrap="square" lIns="33231" tIns="66462" rIns="33231" bIns="66462" numCol="1" rtlCol="0" anchor="ctr" anchorCtr="0" compatLnSpc="1">
              <a:prstTxWarp prst="textNoShape">
                <a:avLst/>
              </a:prstTxWarp>
            </a:bodyPr>
            <a:lstStyle/>
            <a:p>
              <a:pPr marL="0" marR="0" lvl="0" indent="0" algn="ctr" defTabSz="844083" rtl="0" eaLnBrk="1" fontAlgn="base" latinLnBrk="0" hangingPunct="1">
                <a:lnSpc>
                  <a:spcPct val="110000"/>
                </a:lnSpc>
                <a:spcBef>
                  <a:spcPct val="40000"/>
                </a:spcBef>
                <a:spcAft>
                  <a:spcPct val="0"/>
                </a:spcAft>
                <a:buClrTx/>
                <a:buSzTx/>
                <a:buFontTx/>
                <a:buNone/>
                <a:tabLst/>
                <a:defRPr/>
              </a:pPr>
              <a:endParaRPr kumimoji="0" lang="ja-JP" altLang="en-US" sz="600" b="0" i="0" u="none" strike="noStrike" kern="0" cap="none" spc="0" normalizeH="0" baseline="0" noProof="0">
                <a:ln>
                  <a:noFill/>
                </a:ln>
                <a:solidFill>
                  <a:prstClr val="black"/>
                </a:solidFill>
                <a:effectLst/>
                <a:uLnTx/>
                <a:uFillTx/>
                <a:latin typeface="Meiryo UI" panose="020B0604030504040204" pitchFamily="50" charset="-128"/>
                <a:ea typeface="メイリオ"/>
                <a:cs typeface="+mn-cs"/>
              </a:endParaRPr>
            </a:p>
          </p:txBody>
        </p:sp>
        <p:sp>
          <p:nvSpPr>
            <p:cNvPr id="31" name="正方形/長方形 30">
              <a:extLst>
                <a:ext uri="{FF2B5EF4-FFF2-40B4-BE49-F238E27FC236}">
                  <a16:creationId xmlns:a16="http://schemas.microsoft.com/office/drawing/2014/main" id="{A7D28971-5436-4134-9F73-9358AD20084B}"/>
                </a:ext>
              </a:extLst>
            </p:cNvPr>
            <p:cNvSpPr/>
            <p:nvPr/>
          </p:nvSpPr>
          <p:spPr>
            <a:xfrm>
              <a:off x="1977732" y="5970506"/>
              <a:ext cx="1509863" cy="176837"/>
            </a:xfrm>
            <a:prstGeom prst="rect">
              <a:avLst/>
            </a:prstGeom>
            <a:solidFill>
              <a:srgbClr val="FFFFFF">
                <a:alpha val="80000"/>
              </a:srgbClr>
            </a:solidFill>
          </p:spPr>
          <p:txBody>
            <a:bodyPr wrap="square" lIns="0" tIns="0" rIns="0" bIns="0">
              <a:spAutoFit/>
            </a:bodyPr>
            <a:lstStyle/>
            <a:p>
              <a:pPr marL="0" marR="0" lvl="0" indent="0" algn="ctr" defTabSz="457200" rtl="0" eaLnBrk="0" fontAlgn="base" latinLnBrk="0" hangingPunct="0">
                <a:lnSpc>
                  <a:spcPct val="100000"/>
                </a:lnSpc>
                <a:spcBef>
                  <a:spcPts val="0"/>
                </a:spcBef>
                <a:spcAft>
                  <a:spcPct val="0"/>
                </a:spcAft>
                <a:buClrTx/>
                <a:buSzTx/>
                <a:buFontTx/>
                <a:buNone/>
                <a:tabLst/>
                <a:defRPr/>
              </a:pPr>
              <a:r>
                <a:rPr kumimoji="0" lang="en-US" altLang="ja-JP" sz="1100" b="0" i="0" u="none" strike="noStrike" kern="1200" cap="none" spc="0" normalizeH="0" baseline="0" noProof="0">
                  <a:ln>
                    <a:noFill/>
                  </a:ln>
                  <a:solidFill>
                    <a:srgbClr val="FDF3B9">
                      <a:lumMod val="75000"/>
                    </a:srgbClr>
                  </a:solidFill>
                  <a:effectLst/>
                  <a:uLnTx/>
                  <a:uFillTx/>
                  <a:latin typeface="Meiryo UI" panose="020B0604030504040204" pitchFamily="50" charset="-128"/>
                  <a:ea typeface="メイリオ"/>
                  <a:cs typeface="+mn-cs"/>
                </a:rPr>
                <a:t>Step</a:t>
              </a: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③処方箋の登録</a:t>
              </a:r>
            </a:p>
          </p:txBody>
        </p:sp>
        <p:grpSp>
          <p:nvGrpSpPr>
            <p:cNvPr id="32" name="グループ化 31">
              <a:extLst>
                <a:ext uri="{FF2B5EF4-FFF2-40B4-BE49-F238E27FC236}">
                  <a16:creationId xmlns:a16="http://schemas.microsoft.com/office/drawing/2014/main" id="{DDF92C33-CB9C-4A75-A66F-DF25A6D7AA0E}"/>
                </a:ext>
              </a:extLst>
            </p:cNvPr>
            <p:cNvGrpSpPr/>
            <p:nvPr/>
          </p:nvGrpSpPr>
          <p:grpSpPr>
            <a:xfrm>
              <a:off x="2764580" y="4983327"/>
              <a:ext cx="423760" cy="407733"/>
              <a:chOff x="4387905" y="5696439"/>
              <a:chExt cx="423760" cy="407733"/>
            </a:xfrm>
          </p:grpSpPr>
          <p:sp>
            <p:nvSpPr>
              <p:cNvPr id="158" name="楕円 157">
                <a:extLst>
                  <a:ext uri="{FF2B5EF4-FFF2-40B4-BE49-F238E27FC236}">
                    <a16:creationId xmlns:a16="http://schemas.microsoft.com/office/drawing/2014/main" id="{D534FFB0-3DEF-4631-BE34-47BD48528A10}"/>
                  </a:ext>
                </a:extLst>
              </p:cNvPr>
              <p:cNvSpPr/>
              <p:nvPr/>
            </p:nvSpPr>
            <p:spPr bwMode="auto">
              <a:xfrm>
                <a:off x="4387905" y="5696439"/>
                <a:ext cx="423760" cy="407733"/>
              </a:xfrm>
              <a:prstGeom prst="ellipse">
                <a:avLst/>
              </a:prstGeom>
              <a:solidFill>
                <a:sysClr val="window" lastClr="FFFFFF"/>
              </a:solidFill>
              <a:ln w="28575" algn="ctr">
                <a:solidFill>
                  <a:sysClr val="window" lastClr="FFFFFF">
                    <a:lumMod val="65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pic>
            <p:nvPicPr>
              <p:cNvPr id="159" name="図 158" descr="アイコン&#10;&#10;自動的に生成された説明">
                <a:extLst>
                  <a:ext uri="{FF2B5EF4-FFF2-40B4-BE49-F238E27FC236}">
                    <a16:creationId xmlns:a16="http://schemas.microsoft.com/office/drawing/2014/main" id="{5B888EA5-7DF1-4822-B668-277BBC04EB0C}"/>
                  </a:ext>
                </a:extLst>
              </p:cNvPr>
              <p:cNvPicPr>
                <a:picLocks noChangeAspect="1"/>
              </p:cNvPicPr>
              <p:nvPr/>
            </p:nvPicPr>
            <p:blipFill>
              <a:blip r:embed="rId8" cstate="print">
                <a:alphaModFix amt="70000"/>
                <a:extLst>
                  <a:ext uri="{28A0092B-C50C-407E-A947-70E740481C1C}">
                    <a14:useLocalDpi xmlns:a14="http://schemas.microsoft.com/office/drawing/2010/main" val="0"/>
                  </a:ext>
                </a:extLst>
              </a:blip>
              <a:stretch>
                <a:fillRect/>
              </a:stretch>
            </p:blipFill>
            <p:spPr>
              <a:xfrm>
                <a:off x="4466382" y="5766902"/>
                <a:ext cx="266807" cy="266807"/>
              </a:xfrm>
              <a:prstGeom prst="roundRect">
                <a:avLst/>
              </a:prstGeom>
              <a:solidFill>
                <a:sysClr val="window" lastClr="FFFFFF"/>
              </a:solidFill>
            </p:spPr>
          </p:pic>
        </p:grpSp>
        <p:grpSp>
          <p:nvGrpSpPr>
            <p:cNvPr id="33" name="グループ化 32">
              <a:extLst>
                <a:ext uri="{FF2B5EF4-FFF2-40B4-BE49-F238E27FC236}">
                  <a16:creationId xmlns:a16="http://schemas.microsoft.com/office/drawing/2014/main" id="{A947AC2F-41A2-496B-A26E-24E6C892C26E}"/>
                </a:ext>
              </a:extLst>
            </p:cNvPr>
            <p:cNvGrpSpPr/>
            <p:nvPr/>
          </p:nvGrpSpPr>
          <p:grpSpPr>
            <a:xfrm>
              <a:off x="3293734" y="5483481"/>
              <a:ext cx="423760" cy="407733"/>
              <a:chOff x="4387905" y="5696439"/>
              <a:chExt cx="423760" cy="407733"/>
            </a:xfrm>
          </p:grpSpPr>
          <p:sp>
            <p:nvSpPr>
              <p:cNvPr id="156" name="楕円 155">
                <a:extLst>
                  <a:ext uri="{FF2B5EF4-FFF2-40B4-BE49-F238E27FC236}">
                    <a16:creationId xmlns:a16="http://schemas.microsoft.com/office/drawing/2014/main" id="{F8C98F4B-073E-43D2-BD6B-3F26F11DE009}"/>
                  </a:ext>
                </a:extLst>
              </p:cNvPr>
              <p:cNvSpPr/>
              <p:nvPr/>
            </p:nvSpPr>
            <p:spPr bwMode="auto">
              <a:xfrm>
                <a:off x="4387905" y="5696439"/>
                <a:ext cx="423760" cy="407733"/>
              </a:xfrm>
              <a:prstGeom prst="ellipse">
                <a:avLst/>
              </a:prstGeom>
              <a:solidFill>
                <a:sysClr val="window" lastClr="FFFFFF"/>
              </a:solidFill>
              <a:ln w="28575" algn="ctr">
                <a:solidFill>
                  <a:sysClr val="window" lastClr="FFFFFF">
                    <a:lumMod val="65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pic>
            <p:nvPicPr>
              <p:cNvPr id="157" name="図 156" descr="アイコン&#10;&#10;自動的に生成された説明">
                <a:extLst>
                  <a:ext uri="{FF2B5EF4-FFF2-40B4-BE49-F238E27FC236}">
                    <a16:creationId xmlns:a16="http://schemas.microsoft.com/office/drawing/2014/main" id="{DBDC8877-04A4-4CD4-870C-02E91592F915}"/>
                  </a:ext>
                </a:extLst>
              </p:cNvPr>
              <p:cNvPicPr>
                <a:picLocks noChangeAspect="1"/>
              </p:cNvPicPr>
              <p:nvPr/>
            </p:nvPicPr>
            <p:blipFill>
              <a:blip r:embed="rId8" cstate="print">
                <a:alphaModFix amt="70000"/>
                <a:extLst>
                  <a:ext uri="{28A0092B-C50C-407E-A947-70E740481C1C}">
                    <a14:useLocalDpi xmlns:a14="http://schemas.microsoft.com/office/drawing/2010/main" val="0"/>
                  </a:ext>
                </a:extLst>
              </a:blip>
              <a:stretch>
                <a:fillRect/>
              </a:stretch>
            </p:blipFill>
            <p:spPr>
              <a:xfrm>
                <a:off x="4466382" y="5766902"/>
                <a:ext cx="266807" cy="266807"/>
              </a:xfrm>
              <a:prstGeom prst="roundRect">
                <a:avLst/>
              </a:prstGeom>
              <a:solidFill>
                <a:sysClr val="window" lastClr="FFFFFF"/>
              </a:solidFill>
            </p:spPr>
          </p:pic>
        </p:grpSp>
        <p:grpSp>
          <p:nvGrpSpPr>
            <p:cNvPr id="34" name="グループ化 33">
              <a:extLst>
                <a:ext uri="{FF2B5EF4-FFF2-40B4-BE49-F238E27FC236}">
                  <a16:creationId xmlns:a16="http://schemas.microsoft.com/office/drawing/2014/main" id="{4C8C195B-EA35-410E-B363-DAFBD4366FDC}"/>
                </a:ext>
              </a:extLst>
            </p:cNvPr>
            <p:cNvGrpSpPr/>
            <p:nvPr/>
          </p:nvGrpSpPr>
          <p:grpSpPr>
            <a:xfrm>
              <a:off x="6732736" y="4983327"/>
              <a:ext cx="423760" cy="407733"/>
              <a:chOff x="4387905" y="5696439"/>
              <a:chExt cx="423760" cy="407733"/>
            </a:xfrm>
          </p:grpSpPr>
          <p:sp>
            <p:nvSpPr>
              <p:cNvPr id="154" name="楕円 153">
                <a:extLst>
                  <a:ext uri="{FF2B5EF4-FFF2-40B4-BE49-F238E27FC236}">
                    <a16:creationId xmlns:a16="http://schemas.microsoft.com/office/drawing/2014/main" id="{C8626ABB-EF5F-47C0-9FE3-1B0FBA40E03B}"/>
                  </a:ext>
                </a:extLst>
              </p:cNvPr>
              <p:cNvSpPr/>
              <p:nvPr/>
            </p:nvSpPr>
            <p:spPr bwMode="auto">
              <a:xfrm>
                <a:off x="4387905" y="5696439"/>
                <a:ext cx="423760" cy="407733"/>
              </a:xfrm>
              <a:prstGeom prst="ellipse">
                <a:avLst/>
              </a:prstGeom>
              <a:solidFill>
                <a:sysClr val="window" lastClr="FFFFFF"/>
              </a:solidFill>
              <a:ln w="28575" algn="ctr">
                <a:solidFill>
                  <a:sysClr val="window" lastClr="FFFFFF">
                    <a:lumMod val="65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pic>
            <p:nvPicPr>
              <p:cNvPr id="155" name="図 154" descr="アイコン&#10;&#10;自動的に生成された説明">
                <a:extLst>
                  <a:ext uri="{FF2B5EF4-FFF2-40B4-BE49-F238E27FC236}">
                    <a16:creationId xmlns:a16="http://schemas.microsoft.com/office/drawing/2014/main" id="{78CABDFC-5036-495F-A220-905B125781B5}"/>
                  </a:ext>
                </a:extLst>
              </p:cNvPr>
              <p:cNvPicPr>
                <a:picLocks noChangeAspect="1"/>
              </p:cNvPicPr>
              <p:nvPr/>
            </p:nvPicPr>
            <p:blipFill>
              <a:blip r:embed="rId8" cstate="print">
                <a:alphaModFix amt="70000"/>
                <a:extLst>
                  <a:ext uri="{28A0092B-C50C-407E-A947-70E740481C1C}">
                    <a14:useLocalDpi xmlns:a14="http://schemas.microsoft.com/office/drawing/2010/main" val="0"/>
                  </a:ext>
                </a:extLst>
              </a:blip>
              <a:stretch>
                <a:fillRect/>
              </a:stretch>
            </p:blipFill>
            <p:spPr>
              <a:xfrm>
                <a:off x="4466382" y="5766902"/>
                <a:ext cx="266807" cy="266807"/>
              </a:xfrm>
              <a:prstGeom prst="roundRect">
                <a:avLst/>
              </a:prstGeom>
              <a:solidFill>
                <a:sysClr val="window" lastClr="FFFFFF"/>
              </a:solidFill>
            </p:spPr>
          </p:pic>
        </p:grpSp>
        <p:sp>
          <p:nvSpPr>
            <p:cNvPr id="35" name="正方形/長方形 34">
              <a:extLst>
                <a:ext uri="{FF2B5EF4-FFF2-40B4-BE49-F238E27FC236}">
                  <a16:creationId xmlns:a16="http://schemas.microsoft.com/office/drawing/2014/main" id="{7A30BA20-F6A0-4C51-858B-4218F69B1F62}"/>
                </a:ext>
              </a:extLst>
            </p:cNvPr>
            <p:cNvSpPr/>
            <p:nvPr/>
          </p:nvSpPr>
          <p:spPr>
            <a:xfrm>
              <a:off x="6465059" y="5970109"/>
              <a:ext cx="1924706" cy="176837"/>
            </a:xfrm>
            <a:prstGeom prst="rect">
              <a:avLst/>
            </a:prstGeom>
            <a:solidFill>
              <a:srgbClr val="FFFFFF">
                <a:alpha val="80000"/>
              </a:srgbClr>
            </a:solidFill>
          </p:spPr>
          <p:txBody>
            <a:bodyPr wrap="square" lIns="0" tIns="0" rIns="0" bIns="0">
              <a:spAutoFit/>
            </a:bodyPr>
            <a:lstStyle/>
            <a:p>
              <a:pPr marL="0" marR="0" lvl="0" indent="0" algn="ctr" defTabSz="457200" rtl="0" eaLnBrk="0" fontAlgn="base" latinLnBrk="0" hangingPunct="0">
                <a:lnSpc>
                  <a:spcPct val="100000"/>
                </a:lnSpc>
                <a:spcBef>
                  <a:spcPts val="0"/>
                </a:spcBef>
                <a:spcAft>
                  <a:spcPct val="0"/>
                </a:spcAft>
                <a:buClrTx/>
                <a:buSzTx/>
                <a:buFontTx/>
                <a:buNone/>
                <a:tabLst/>
                <a:defRPr/>
              </a:pPr>
              <a:r>
                <a:rPr kumimoji="0" lang="en-US" altLang="ja-JP" sz="1100" b="0" i="0" u="none" strike="noStrike" kern="1200" cap="none" spc="0" normalizeH="0" baseline="0" noProof="0">
                  <a:ln>
                    <a:noFill/>
                  </a:ln>
                  <a:solidFill>
                    <a:srgbClr val="FDF3B9">
                      <a:lumMod val="75000"/>
                    </a:srgbClr>
                  </a:solidFill>
                  <a:effectLst/>
                  <a:uLnTx/>
                  <a:uFillTx/>
                  <a:latin typeface="Meiryo UI" panose="020B0604030504040204" pitchFamily="50" charset="-128"/>
                  <a:ea typeface="メイリオ"/>
                  <a:cs typeface="+mn-cs"/>
                </a:rPr>
                <a:t>Step</a:t>
              </a: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⑧調剤内容の登録</a:t>
              </a:r>
            </a:p>
          </p:txBody>
        </p:sp>
        <p:grpSp>
          <p:nvGrpSpPr>
            <p:cNvPr id="36" name="グループ化 35">
              <a:extLst>
                <a:ext uri="{FF2B5EF4-FFF2-40B4-BE49-F238E27FC236}">
                  <a16:creationId xmlns:a16="http://schemas.microsoft.com/office/drawing/2014/main" id="{A8E4ACAE-4ECA-4023-9516-EE74DCD1C5C1}"/>
                </a:ext>
              </a:extLst>
            </p:cNvPr>
            <p:cNvGrpSpPr/>
            <p:nvPr/>
          </p:nvGrpSpPr>
          <p:grpSpPr>
            <a:xfrm>
              <a:off x="6128215" y="5483481"/>
              <a:ext cx="423760" cy="407733"/>
              <a:chOff x="4387905" y="5696439"/>
              <a:chExt cx="423760" cy="407733"/>
            </a:xfrm>
          </p:grpSpPr>
          <p:sp>
            <p:nvSpPr>
              <p:cNvPr id="152" name="楕円 151">
                <a:extLst>
                  <a:ext uri="{FF2B5EF4-FFF2-40B4-BE49-F238E27FC236}">
                    <a16:creationId xmlns:a16="http://schemas.microsoft.com/office/drawing/2014/main" id="{32FACCA5-C6EF-4625-8E41-E93BC3E01E92}"/>
                  </a:ext>
                </a:extLst>
              </p:cNvPr>
              <p:cNvSpPr/>
              <p:nvPr/>
            </p:nvSpPr>
            <p:spPr bwMode="auto">
              <a:xfrm>
                <a:off x="4387905" y="5696439"/>
                <a:ext cx="423760" cy="407733"/>
              </a:xfrm>
              <a:prstGeom prst="ellipse">
                <a:avLst/>
              </a:prstGeom>
              <a:solidFill>
                <a:sysClr val="window" lastClr="FFFFFF"/>
              </a:solidFill>
              <a:ln w="28575" algn="ctr">
                <a:solidFill>
                  <a:sysClr val="window" lastClr="FFFFFF">
                    <a:lumMod val="65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pic>
            <p:nvPicPr>
              <p:cNvPr id="153" name="図 152" descr="アイコン&#10;&#10;自動的に生成された説明">
                <a:extLst>
                  <a:ext uri="{FF2B5EF4-FFF2-40B4-BE49-F238E27FC236}">
                    <a16:creationId xmlns:a16="http://schemas.microsoft.com/office/drawing/2014/main" id="{23EC2B59-B2C7-43CB-88DC-5747B10AD490}"/>
                  </a:ext>
                </a:extLst>
              </p:cNvPr>
              <p:cNvPicPr>
                <a:picLocks noChangeAspect="1"/>
              </p:cNvPicPr>
              <p:nvPr/>
            </p:nvPicPr>
            <p:blipFill>
              <a:blip r:embed="rId8" cstate="print">
                <a:alphaModFix amt="70000"/>
                <a:extLst>
                  <a:ext uri="{28A0092B-C50C-407E-A947-70E740481C1C}">
                    <a14:useLocalDpi xmlns:a14="http://schemas.microsoft.com/office/drawing/2010/main" val="0"/>
                  </a:ext>
                </a:extLst>
              </a:blip>
              <a:stretch>
                <a:fillRect/>
              </a:stretch>
            </p:blipFill>
            <p:spPr>
              <a:xfrm>
                <a:off x="4466382" y="5766902"/>
                <a:ext cx="266807" cy="266807"/>
              </a:xfrm>
              <a:prstGeom prst="roundRect">
                <a:avLst/>
              </a:prstGeom>
              <a:solidFill>
                <a:sysClr val="window" lastClr="FFFFFF"/>
              </a:solidFill>
            </p:spPr>
          </p:pic>
        </p:grpSp>
        <p:sp>
          <p:nvSpPr>
            <p:cNvPr id="37" name="テキスト ボックス 36">
              <a:extLst>
                <a:ext uri="{FF2B5EF4-FFF2-40B4-BE49-F238E27FC236}">
                  <a16:creationId xmlns:a16="http://schemas.microsoft.com/office/drawing/2014/main" id="{D0F023E2-54C1-4670-BEC4-D087E9E58BA5}"/>
                </a:ext>
              </a:extLst>
            </p:cNvPr>
            <p:cNvSpPr txBox="1"/>
            <p:nvPr/>
          </p:nvSpPr>
          <p:spPr bwMode="gray">
            <a:xfrm>
              <a:off x="4025313" y="4640971"/>
              <a:ext cx="1855374" cy="176837"/>
            </a:xfrm>
            <a:prstGeom prst="rect">
              <a:avLst/>
            </a:prstGeom>
            <a:noFill/>
          </p:spPr>
          <p:txBody>
            <a:bodyPr wrap="square" lIns="0" tIns="0" rIns="0" bIns="0" rtlCol="0">
              <a:sp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0" lang="ja-JP" altLang="en-US" sz="1100" b="1" i="0" u="none" strike="noStrike" kern="0" cap="none" spc="0" normalizeH="0" baseline="0" noProof="0">
                  <a:ln>
                    <a:noFill/>
                  </a:ln>
                  <a:solidFill>
                    <a:srgbClr val="009DD9"/>
                  </a:solidFill>
                  <a:effectLst/>
                  <a:uLnTx/>
                  <a:uFillTx/>
                  <a:latin typeface="Meiryo UI" panose="020B0604030504040204" pitchFamily="50" charset="-128"/>
                  <a:ea typeface="メイリオ"/>
                  <a:cs typeface="+mn-cs"/>
                </a:rPr>
                <a:t>電子処方箋管理サービス</a:t>
              </a:r>
            </a:p>
          </p:txBody>
        </p:sp>
        <p:grpSp>
          <p:nvGrpSpPr>
            <p:cNvPr id="38" name="グループ化 37">
              <a:extLst>
                <a:ext uri="{FF2B5EF4-FFF2-40B4-BE49-F238E27FC236}">
                  <a16:creationId xmlns:a16="http://schemas.microsoft.com/office/drawing/2014/main" id="{24BD695F-0232-471D-86E6-1790B20DC0AF}"/>
                </a:ext>
              </a:extLst>
            </p:cNvPr>
            <p:cNvGrpSpPr/>
            <p:nvPr/>
          </p:nvGrpSpPr>
          <p:grpSpPr>
            <a:xfrm>
              <a:off x="1451281" y="4920997"/>
              <a:ext cx="828126" cy="911122"/>
              <a:chOff x="1387781" y="3863432"/>
              <a:chExt cx="828126" cy="911122"/>
            </a:xfrm>
          </p:grpSpPr>
          <p:pic>
            <p:nvPicPr>
              <p:cNvPr id="150" name="グラフィックス 68" descr="ノート PC">
                <a:extLst>
                  <a:ext uri="{FF2B5EF4-FFF2-40B4-BE49-F238E27FC236}">
                    <a16:creationId xmlns:a16="http://schemas.microsoft.com/office/drawing/2014/main" id="{DD04C71D-6122-4007-8997-778433DD21D3}"/>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387781" y="3863432"/>
                <a:ext cx="828126" cy="911122"/>
              </a:xfrm>
              <a:prstGeom prst="rect">
                <a:avLst/>
              </a:prstGeom>
            </p:spPr>
          </p:pic>
          <p:pic>
            <p:nvPicPr>
              <p:cNvPr id="151" name="図 150" descr="アイコン&#10;&#10;自動的に生成された説明">
                <a:extLst>
                  <a:ext uri="{FF2B5EF4-FFF2-40B4-BE49-F238E27FC236}">
                    <a16:creationId xmlns:a16="http://schemas.microsoft.com/office/drawing/2014/main" id="{AE955837-46B3-4D29-8457-B5E5A24C1D66}"/>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658133" y="4129405"/>
                <a:ext cx="286150" cy="286150"/>
              </a:xfrm>
              <a:prstGeom prst="roundRect">
                <a:avLst/>
              </a:prstGeom>
              <a:solidFill>
                <a:sysClr val="window" lastClr="FFFFFF"/>
              </a:solidFill>
            </p:spPr>
          </p:pic>
        </p:grpSp>
        <p:grpSp>
          <p:nvGrpSpPr>
            <p:cNvPr id="39" name="グループ化 38">
              <a:extLst>
                <a:ext uri="{FF2B5EF4-FFF2-40B4-BE49-F238E27FC236}">
                  <a16:creationId xmlns:a16="http://schemas.microsoft.com/office/drawing/2014/main" id="{B59CDE5F-F2C8-4EEA-9692-7A5A0C8CC528}"/>
                </a:ext>
              </a:extLst>
            </p:cNvPr>
            <p:cNvGrpSpPr/>
            <p:nvPr/>
          </p:nvGrpSpPr>
          <p:grpSpPr>
            <a:xfrm>
              <a:off x="7637101" y="4920997"/>
              <a:ext cx="828126" cy="911122"/>
              <a:chOff x="7637101" y="3872873"/>
              <a:chExt cx="828126" cy="911122"/>
            </a:xfrm>
          </p:grpSpPr>
          <p:pic>
            <p:nvPicPr>
              <p:cNvPr id="148" name="グラフィックス 72" descr="ノート PC">
                <a:extLst>
                  <a:ext uri="{FF2B5EF4-FFF2-40B4-BE49-F238E27FC236}">
                    <a16:creationId xmlns:a16="http://schemas.microsoft.com/office/drawing/2014/main" id="{51CC8049-EE7B-45E2-B5FC-F967913DA98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637101" y="3872873"/>
                <a:ext cx="828126" cy="911122"/>
              </a:xfrm>
              <a:prstGeom prst="rect">
                <a:avLst/>
              </a:prstGeom>
            </p:spPr>
          </p:pic>
          <p:pic>
            <p:nvPicPr>
              <p:cNvPr id="149" name="図 148" descr="アイコン&#10;&#10;自動的に生成された説明">
                <a:extLst>
                  <a:ext uri="{FF2B5EF4-FFF2-40B4-BE49-F238E27FC236}">
                    <a16:creationId xmlns:a16="http://schemas.microsoft.com/office/drawing/2014/main" id="{CDC6DC95-2502-4D0C-88A5-2E2EF3DABD71}"/>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906408" y="4135583"/>
                <a:ext cx="286150" cy="286150"/>
              </a:xfrm>
              <a:prstGeom prst="roundRect">
                <a:avLst/>
              </a:prstGeom>
              <a:solidFill>
                <a:sysClr val="window" lastClr="FFFFFF"/>
              </a:solidFill>
            </p:spPr>
          </p:pic>
        </p:grpSp>
        <p:pic>
          <p:nvPicPr>
            <p:cNvPr id="40" name="グラフィックス 78">
              <a:extLst>
                <a:ext uri="{FF2B5EF4-FFF2-40B4-BE49-F238E27FC236}">
                  <a16:creationId xmlns:a16="http://schemas.microsoft.com/office/drawing/2014/main" id="{48E632C8-3C68-4700-972D-A997C7EDCACD}"/>
                </a:ext>
              </a:extLst>
            </p:cNvPr>
            <p:cNvPicPr>
              <a:picLocks noChangeAspect="1"/>
            </p:cNvPicPr>
            <p:nvPr/>
          </p:nvPicPr>
          <p:blipFill>
            <a:blip r:embed="rId11"/>
            <a:stretch>
              <a:fillRect/>
            </a:stretch>
          </p:blipFill>
          <p:spPr>
            <a:xfrm>
              <a:off x="776829" y="6446458"/>
              <a:ext cx="346329" cy="310252"/>
            </a:xfrm>
            <a:prstGeom prst="rect">
              <a:avLst/>
            </a:prstGeom>
          </p:spPr>
        </p:pic>
        <p:pic>
          <p:nvPicPr>
            <p:cNvPr id="41" name="Picture 27" descr="http://bsoza.com/ill_topic/smartphone_a01.png">
              <a:extLst>
                <a:ext uri="{FF2B5EF4-FFF2-40B4-BE49-F238E27FC236}">
                  <a16:creationId xmlns:a16="http://schemas.microsoft.com/office/drawing/2014/main" id="{35D63F5F-AE1E-44D5-97F3-8F8AEDD1E7F6}"/>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495393" y="3056781"/>
              <a:ext cx="343040" cy="478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テキスト ボックス 41">
              <a:extLst>
                <a:ext uri="{FF2B5EF4-FFF2-40B4-BE49-F238E27FC236}">
                  <a16:creationId xmlns:a16="http://schemas.microsoft.com/office/drawing/2014/main" id="{9685C1CC-F83A-48E3-BE6D-A05651B66530}"/>
                </a:ext>
              </a:extLst>
            </p:cNvPr>
            <p:cNvSpPr txBox="1"/>
            <p:nvPr/>
          </p:nvSpPr>
          <p:spPr bwMode="gray">
            <a:xfrm>
              <a:off x="4483578" y="3623782"/>
              <a:ext cx="1598449" cy="338554"/>
            </a:xfrm>
            <a:prstGeom prst="rect">
              <a:avLst/>
            </a:prstGeom>
            <a:noFill/>
          </p:spPr>
          <p:txBody>
            <a:bodyPr wrap="square" lIns="0" tIns="0" rIns="0" bIns="0" rtlCol="0">
              <a:spAutoFit/>
            </a:bodyPr>
            <a:lstStyle/>
            <a:p>
              <a:pPr marL="0" marR="0" lvl="0" indent="0" algn="ctr" defTabSz="990564" rtl="0" eaLnBrk="0" fontAlgn="base" latinLnBrk="0" hangingPunct="0">
                <a:lnSpc>
                  <a:spcPct val="100000"/>
                </a:lnSpc>
                <a:spcBef>
                  <a:spcPct val="0"/>
                </a:spcBef>
                <a:spcAft>
                  <a:spcPct val="0"/>
                </a:spcAft>
                <a:buClrTx/>
                <a:buSzPct val="100000"/>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Arial" charset="0"/>
                </a:rPr>
                <a:t>マイナポータルや</a:t>
              </a:r>
              <a:endPar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Arial" charset="0"/>
              </a:endParaRPr>
            </a:p>
            <a:p>
              <a:pPr marL="0" marR="0" lvl="0" indent="0" algn="ctr" defTabSz="990564" rtl="0" eaLnBrk="0" fontAlgn="base" latinLnBrk="0" hangingPunct="0">
                <a:lnSpc>
                  <a:spcPct val="100000"/>
                </a:lnSpc>
                <a:spcBef>
                  <a:spcPct val="0"/>
                </a:spcBef>
                <a:spcAft>
                  <a:spcPct val="0"/>
                </a:spcAft>
                <a:buClrTx/>
                <a:buSzPct val="100000"/>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Arial" charset="0"/>
                </a:rPr>
                <a:t>電子版お薬手帳アプリ</a:t>
              </a:r>
            </a:p>
          </p:txBody>
        </p:sp>
        <p:sp>
          <p:nvSpPr>
            <p:cNvPr id="43" name="テキスト ボックス 42">
              <a:extLst>
                <a:ext uri="{FF2B5EF4-FFF2-40B4-BE49-F238E27FC236}">
                  <a16:creationId xmlns:a16="http://schemas.microsoft.com/office/drawing/2014/main" id="{76376ADB-A65A-4CA4-AAD6-733255D74167}"/>
                </a:ext>
              </a:extLst>
            </p:cNvPr>
            <p:cNvSpPr txBox="1"/>
            <p:nvPr/>
          </p:nvSpPr>
          <p:spPr>
            <a:xfrm>
              <a:off x="732515" y="3968326"/>
              <a:ext cx="583492" cy="265257"/>
            </a:xfrm>
            <a:prstGeom prst="rect">
              <a:avLst/>
            </a:prstGeom>
            <a:noFill/>
          </p:spPr>
          <p:txBody>
            <a:bodyPr wrap="square" rtlCol="0" anchor="ctr">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1050" b="1" i="0" u="none" strike="noStrike" kern="1200" cap="none" spc="0" normalizeH="0" baseline="0" noProof="0">
                  <a:ln>
                    <a:noFill/>
                  </a:ln>
                  <a:solidFill>
                    <a:srgbClr val="F5AF01"/>
                  </a:solidFill>
                  <a:effectLst/>
                  <a:uLnTx/>
                  <a:uFillTx/>
                  <a:latin typeface="Meiryo UI" panose="020B0604030504040204" pitchFamily="50" charset="-128"/>
                  <a:ea typeface="メイリオ"/>
                  <a:cs typeface="+mn-cs"/>
                </a:rPr>
                <a:t>患者</a:t>
              </a:r>
            </a:p>
          </p:txBody>
        </p:sp>
        <p:pic>
          <p:nvPicPr>
            <p:cNvPr id="44" name="図 43" descr="アイコン&#10;&#10;自動的に生成された説明">
              <a:extLst>
                <a:ext uri="{FF2B5EF4-FFF2-40B4-BE49-F238E27FC236}">
                  <a16:creationId xmlns:a16="http://schemas.microsoft.com/office/drawing/2014/main" id="{27F07B99-AD29-436D-8F05-D74E89624B7F}"/>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01036" y="3336031"/>
              <a:ext cx="656103" cy="656103"/>
            </a:xfrm>
            <a:prstGeom prst="rect">
              <a:avLst/>
            </a:prstGeom>
          </p:spPr>
        </p:pic>
        <p:grpSp>
          <p:nvGrpSpPr>
            <p:cNvPr id="45" name="グループ化 44">
              <a:extLst>
                <a:ext uri="{FF2B5EF4-FFF2-40B4-BE49-F238E27FC236}">
                  <a16:creationId xmlns:a16="http://schemas.microsoft.com/office/drawing/2014/main" id="{8FCE320F-AC0A-46DB-A61F-D392368CEF4E}"/>
                </a:ext>
              </a:extLst>
            </p:cNvPr>
            <p:cNvGrpSpPr/>
            <p:nvPr/>
          </p:nvGrpSpPr>
          <p:grpSpPr>
            <a:xfrm>
              <a:off x="1193269" y="2908707"/>
              <a:ext cx="558622" cy="618751"/>
              <a:chOff x="1183205" y="3119796"/>
              <a:chExt cx="458919" cy="535250"/>
            </a:xfrm>
          </p:grpSpPr>
          <p:sp>
            <p:nvSpPr>
              <p:cNvPr id="133" name="四角形: 角を丸くする 341">
                <a:extLst>
                  <a:ext uri="{FF2B5EF4-FFF2-40B4-BE49-F238E27FC236}">
                    <a16:creationId xmlns:a16="http://schemas.microsoft.com/office/drawing/2014/main" id="{2FB901D9-F491-4C48-8263-2BF7B10F1B33}"/>
                  </a:ext>
                </a:extLst>
              </p:cNvPr>
              <p:cNvSpPr/>
              <p:nvPr/>
            </p:nvSpPr>
            <p:spPr bwMode="auto">
              <a:xfrm>
                <a:off x="1392311" y="3286627"/>
                <a:ext cx="249813" cy="368419"/>
              </a:xfrm>
              <a:prstGeom prst="roundRect">
                <a:avLst/>
              </a:prstGeom>
              <a:solidFill>
                <a:sysClr val="window" lastClr="FFFFFF">
                  <a:lumMod val="50000"/>
                </a:sysClr>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34" name="正方形/長方形 133">
                <a:extLst>
                  <a:ext uri="{FF2B5EF4-FFF2-40B4-BE49-F238E27FC236}">
                    <a16:creationId xmlns:a16="http://schemas.microsoft.com/office/drawing/2014/main" id="{67165C49-92DB-4744-8889-CEBCCBE7B40E}"/>
                  </a:ext>
                </a:extLst>
              </p:cNvPr>
              <p:cNvSpPr/>
              <p:nvPr/>
            </p:nvSpPr>
            <p:spPr bwMode="auto">
              <a:xfrm>
                <a:off x="1428471" y="3397833"/>
                <a:ext cx="177494" cy="213026"/>
              </a:xfrm>
              <a:prstGeom prst="rect">
                <a:avLst/>
              </a:prstGeom>
              <a:solidFill>
                <a:sysClr val="window" lastClr="FFFFFF"/>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cxnSp>
            <p:nvCxnSpPr>
              <p:cNvPr id="135" name="直線コネクタ 134">
                <a:extLst>
                  <a:ext uri="{FF2B5EF4-FFF2-40B4-BE49-F238E27FC236}">
                    <a16:creationId xmlns:a16="http://schemas.microsoft.com/office/drawing/2014/main" id="{172953DB-92A8-43CA-8BBD-94C7B8C60271}"/>
                  </a:ext>
                </a:extLst>
              </p:cNvPr>
              <p:cNvCxnSpPr>
                <a:cxnSpLocks/>
              </p:cNvCxnSpPr>
              <p:nvPr/>
            </p:nvCxnSpPr>
            <p:spPr bwMode="auto">
              <a:xfrm>
                <a:off x="1248618" y="3154355"/>
                <a:ext cx="41659" cy="56319"/>
              </a:xfrm>
              <a:prstGeom prst="line">
                <a:avLst/>
              </a:prstGeom>
              <a:noFill/>
              <a:ln w="28575" cap="rnd" cmpd="sng" algn="ctr">
                <a:solidFill>
                  <a:sysClr val="window" lastClr="FFFFFF">
                    <a:lumMod val="50000"/>
                  </a:sysClr>
                </a:solidFill>
                <a:prstDash val="solid"/>
                <a:round/>
                <a:headEnd type="none" w="med" len="med"/>
                <a:tailEnd type="none" w="med" len="med"/>
              </a:ln>
              <a:effectLst/>
            </p:spPr>
          </p:cxnSp>
          <p:cxnSp>
            <p:nvCxnSpPr>
              <p:cNvPr id="136" name="直線コネクタ 135">
                <a:extLst>
                  <a:ext uri="{FF2B5EF4-FFF2-40B4-BE49-F238E27FC236}">
                    <a16:creationId xmlns:a16="http://schemas.microsoft.com/office/drawing/2014/main" id="{EFA6EE9A-7FAA-44C7-8DA9-2082C8074096}"/>
                  </a:ext>
                </a:extLst>
              </p:cNvPr>
              <p:cNvCxnSpPr>
                <a:cxnSpLocks/>
              </p:cNvCxnSpPr>
              <p:nvPr/>
            </p:nvCxnSpPr>
            <p:spPr bwMode="auto">
              <a:xfrm rot="1080000">
                <a:off x="1308306" y="3133009"/>
                <a:ext cx="41659" cy="58757"/>
              </a:xfrm>
              <a:prstGeom prst="line">
                <a:avLst/>
              </a:prstGeom>
              <a:noFill/>
              <a:ln w="28575" cap="rnd" cmpd="sng" algn="ctr">
                <a:solidFill>
                  <a:sysClr val="window" lastClr="FFFFFF">
                    <a:lumMod val="50000"/>
                  </a:sysClr>
                </a:solidFill>
                <a:prstDash val="solid"/>
                <a:round/>
                <a:headEnd type="none" w="med" len="med"/>
                <a:tailEnd type="none" w="med" len="med"/>
              </a:ln>
              <a:effectLst/>
            </p:spPr>
          </p:cxnSp>
          <p:cxnSp>
            <p:nvCxnSpPr>
              <p:cNvPr id="137" name="直線コネクタ 136">
                <a:extLst>
                  <a:ext uri="{FF2B5EF4-FFF2-40B4-BE49-F238E27FC236}">
                    <a16:creationId xmlns:a16="http://schemas.microsoft.com/office/drawing/2014/main" id="{16E9C8F5-BDAD-4A3E-9521-E47C8A192E6D}"/>
                  </a:ext>
                </a:extLst>
              </p:cNvPr>
              <p:cNvCxnSpPr>
                <a:cxnSpLocks/>
              </p:cNvCxnSpPr>
              <p:nvPr/>
            </p:nvCxnSpPr>
            <p:spPr bwMode="auto">
              <a:xfrm rot="2460000">
                <a:off x="1377457" y="3119796"/>
                <a:ext cx="41659" cy="56319"/>
              </a:xfrm>
              <a:prstGeom prst="line">
                <a:avLst/>
              </a:prstGeom>
              <a:noFill/>
              <a:ln w="28575" cap="rnd" cmpd="sng" algn="ctr">
                <a:solidFill>
                  <a:sysClr val="window" lastClr="FFFFFF">
                    <a:lumMod val="50000"/>
                  </a:sysClr>
                </a:solidFill>
                <a:prstDash val="solid"/>
                <a:round/>
                <a:headEnd type="none" w="med" len="med"/>
                <a:tailEnd type="none" w="med" len="med"/>
              </a:ln>
              <a:effectLst/>
            </p:spPr>
          </p:cxnSp>
          <p:sp>
            <p:nvSpPr>
              <p:cNvPr id="138" name="楕円 137">
                <a:extLst>
                  <a:ext uri="{FF2B5EF4-FFF2-40B4-BE49-F238E27FC236}">
                    <a16:creationId xmlns:a16="http://schemas.microsoft.com/office/drawing/2014/main" id="{0E7A8F8F-59BD-4FD3-8FFF-17EAB7042200}"/>
                  </a:ext>
                </a:extLst>
              </p:cNvPr>
              <p:cNvSpPr/>
              <p:nvPr/>
            </p:nvSpPr>
            <p:spPr bwMode="auto">
              <a:xfrm>
                <a:off x="1494605" y="3317634"/>
                <a:ext cx="45224" cy="53264"/>
              </a:xfrm>
              <a:prstGeom prst="ellipse">
                <a:avLst/>
              </a:prstGeom>
              <a:solidFill>
                <a:sysClr val="window" lastClr="FFFFFF"/>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grpSp>
            <p:nvGrpSpPr>
              <p:cNvPr id="139" name="グループ化 138">
                <a:extLst>
                  <a:ext uri="{FF2B5EF4-FFF2-40B4-BE49-F238E27FC236}">
                    <a16:creationId xmlns:a16="http://schemas.microsoft.com/office/drawing/2014/main" id="{22CE1BF6-E08D-420B-B24C-1CEB40EC9527}"/>
                  </a:ext>
                </a:extLst>
              </p:cNvPr>
              <p:cNvGrpSpPr/>
              <p:nvPr/>
            </p:nvGrpSpPr>
            <p:grpSpPr>
              <a:xfrm rot="20280000">
                <a:off x="1183205" y="3266145"/>
                <a:ext cx="288000" cy="216000"/>
                <a:chOff x="1521643" y="5724625"/>
                <a:chExt cx="654093" cy="462435"/>
              </a:xfrm>
            </p:grpSpPr>
            <p:sp>
              <p:nvSpPr>
                <p:cNvPr id="140" name="四角形: 角を丸くする 348">
                  <a:extLst>
                    <a:ext uri="{FF2B5EF4-FFF2-40B4-BE49-F238E27FC236}">
                      <a16:creationId xmlns:a16="http://schemas.microsoft.com/office/drawing/2014/main" id="{23BBE701-889D-4F24-A4FA-399C308CC02C}"/>
                    </a:ext>
                  </a:extLst>
                </p:cNvPr>
                <p:cNvSpPr/>
                <p:nvPr/>
              </p:nvSpPr>
              <p:spPr bwMode="auto">
                <a:xfrm>
                  <a:off x="1521643" y="5724625"/>
                  <a:ext cx="654093" cy="462435"/>
                </a:xfrm>
                <a:prstGeom prst="round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cxnSp>
              <p:nvCxnSpPr>
                <p:cNvPr id="141" name="直線コネクタ 140">
                  <a:extLst>
                    <a:ext uri="{FF2B5EF4-FFF2-40B4-BE49-F238E27FC236}">
                      <a16:creationId xmlns:a16="http://schemas.microsoft.com/office/drawing/2014/main" id="{4D777838-0C14-47DD-BF76-CDFFEE137363}"/>
                    </a:ext>
                  </a:extLst>
                </p:cNvPr>
                <p:cNvCxnSpPr>
                  <a:cxnSpLocks/>
                </p:cNvCxnSpPr>
                <p:nvPr/>
              </p:nvCxnSpPr>
              <p:spPr bwMode="auto">
                <a:xfrm>
                  <a:off x="1587562" y="5839155"/>
                  <a:ext cx="523990"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142" name="直線コネクタ 141">
                  <a:extLst>
                    <a:ext uri="{FF2B5EF4-FFF2-40B4-BE49-F238E27FC236}">
                      <a16:creationId xmlns:a16="http://schemas.microsoft.com/office/drawing/2014/main" id="{8F72BCA3-7591-4693-9A45-5E28F785190A}"/>
                    </a:ext>
                  </a:extLst>
                </p:cNvPr>
                <p:cNvCxnSpPr/>
                <p:nvPr/>
              </p:nvCxnSpPr>
              <p:spPr bwMode="auto">
                <a:xfrm>
                  <a:off x="1793691" y="5966120"/>
                  <a:ext cx="316565"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143" name="直線コネクタ 142">
                  <a:extLst>
                    <a:ext uri="{FF2B5EF4-FFF2-40B4-BE49-F238E27FC236}">
                      <a16:creationId xmlns:a16="http://schemas.microsoft.com/office/drawing/2014/main" id="{767A4A55-DE17-4F73-96C6-B3B41949A892}"/>
                    </a:ext>
                  </a:extLst>
                </p:cNvPr>
                <p:cNvCxnSpPr/>
                <p:nvPr/>
              </p:nvCxnSpPr>
              <p:spPr bwMode="auto">
                <a:xfrm>
                  <a:off x="1793691" y="6031009"/>
                  <a:ext cx="316565"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145" name="直線コネクタ 144">
                  <a:extLst>
                    <a:ext uri="{FF2B5EF4-FFF2-40B4-BE49-F238E27FC236}">
                      <a16:creationId xmlns:a16="http://schemas.microsoft.com/office/drawing/2014/main" id="{EB97B8D0-723D-4D4C-A9F0-602827B53853}"/>
                    </a:ext>
                  </a:extLst>
                </p:cNvPr>
                <p:cNvCxnSpPr/>
                <p:nvPr/>
              </p:nvCxnSpPr>
              <p:spPr bwMode="auto">
                <a:xfrm>
                  <a:off x="1793691" y="6092042"/>
                  <a:ext cx="316565"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pic>
              <p:nvPicPr>
                <p:cNvPr id="146" name="グラフィックス 126" descr="ユーザー">
                  <a:extLst>
                    <a:ext uri="{FF2B5EF4-FFF2-40B4-BE49-F238E27FC236}">
                      <a16:creationId xmlns:a16="http://schemas.microsoft.com/office/drawing/2014/main" id="{BA7F2BCE-8CA6-434C-B3DD-C0FAF62319EA}"/>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551138" y="5905464"/>
                  <a:ext cx="234800" cy="234800"/>
                </a:xfrm>
                <a:prstGeom prst="rect">
                  <a:avLst/>
                </a:prstGeom>
              </p:spPr>
            </p:pic>
            <p:sp>
              <p:nvSpPr>
                <p:cNvPr id="147" name="正方形/長方形 146">
                  <a:extLst>
                    <a:ext uri="{FF2B5EF4-FFF2-40B4-BE49-F238E27FC236}">
                      <a16:creationId xmlns:a16="http://schemas.microsoft.com/office/drawing/2014/main" id="{D7547369-F2ED-4A9F-9D43-A7FE20A2FF50}"/>
                    </a:ext>
                  </a:extLst>
                </p:cNvPr>
                <p:cNvSpPr/>
                <p:nvPr/>
              </p:nvSpPr>
              <p:spPr bwMode="auto">
                <a:xfrm>
                  <a:off x="1587562" y="5898505"/>
                  <a:ext cx="158303" cy="214238"/>
                </a:xfrm>
                <a:prstGeom prst="rect">
                  <a:avLst/>
                </a:prstGeom>
                <a:no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grpSp>
        </p:grpSp>
        <p:sp>
          <p:nvSpPr>
            <p:cNvPr id="46" name="正方形/長方形 45">
              <a:extLst>
                <a:ext uri="{FF2B5EF4-FFF2-40B4-BE49-F238E27FC236}">
                  <a16:creationId xmlns:a16="http://schemas.microsoft.com/office/drawing/2014/main" id="{821F4ABA-7BA4-40C1-B1EE-73EDCAFA087B}"/>
                </a:ext>
              </a:extLst>
            </p:cNvPr>
            <p:cNvSpPr/>
            <p:nvPr/>
          </p:nvSpPr>
          <p:spPr>
            <a:xfrm>
              <a:off x="1732243" y="2976629"/>
              <a:ext cx="668315" cy="289371"/>
            </a:xfrm>
            <a:prstGeom prst="rect">
              <a:avLst/>
            </a:prstGeom>
            <a:noFill/>
          </p:spPr>
          <p:txBody>
            <a:bodyPr wrap="square" lIns="0" tIns="0" rIns="0" bIns="0">
              <a:spAutoFit/>
            </a:bodyPr>
            <a:lstStyle/>
            <a:p>
              <a:pPr marL="0" marR="0" lvl="0" indent="0" algn="ctr" defTabSz="457200" rtl="0" eaLnBrk="0" fontAlgn="base" latinLnBrk="0" hangingPunct="0">
                <a:lnSpc>
                  <a:spcPct val="100000"/>
                </a:lnSpc>
                <a:spcBef>
                  <a:spcPts val="0"/>
                </a:spcBef>
                <a:spcAft>
                  <a:spcPct val="0"/>
                </a:spcAft>
                <a:buClrTx/>
                <a:buSzTx/>
                <a:buFontTx/>
                <a:buNone/>
                <a:tabLst/>
                <a:defRPr/>
              </a:pPr>
              <a:r>
                <a:rPr kumimoji="0" lang="ja-JP" altLang="en-US" sz="900" b="0" i="0" u="none" strike="noStrike" kern="1200" cap="none" spc="0" normalizeH="0" baseline="0" noProof="0">
                  <a:ln>
                    <a:noFill/>
                  </a:ln>
                  <a:solidFill>
                    <a:prstClr val="black"/>
                  </a:solidFill>
                  <a:effectLst/>
                  <a:uLnTx/>
                  <a:uFillTx/>
                  <a:latin typeface="Meiryo UI" panose="020B0604030504040204" pitchFamily="50" charset="-128"/>
                  <a:ea typeface="メイリオ"/>
                  <a:cs typeface="+mn-cs"/>
                </a:rPr>
                <a:t>マイナンバーカード</a:t>
              </a:r>
              <a:endParaRPr kumimoji="0" lang="en-US" altLang="ja-JP" sz="900" b="0" i="0" u="none" strike="noStrike" kern="1200" cap="none" spc="0" normalizeH="0" baseline="0" noProof="0">
                <a:ln>
                  <a:noFill/>
                </a:ln>
                <a:solidFill>
                  <a:prstClr val="black"/>
                </a:solidFill>
                <a:effectLst/>
                <a:uLnTx/>
                <a:uFillTx/>
                <a:latin typeface="Meiryo UI" panose="020B0604030504040204" pitchFamily="50" charset="-128"/>
                <a:ea typeface="メイリオ"/>
                <a:cs typeface="+mn-cs"/>
              </a:endParaRPr>
            </a:p>
          </p:txBody>
        </p:sp>
        <p:sp>
          <p:nvSpPr>
            <p:cNvPr id="47" name="角丸四角形 138">
              <a:extLst>
                <a:ext uri="{FF2B5EF4-FFF2-40B4-BE49-F238E27FC236}">
                  <a16:creationId xmlns:a16="http://schemas.microsoft.com/office/drawing/2014/main" id="{EEF5B4AC-2BD9-4689-9C19-1084870B9431}"/>
                </a:ext>
              </a:extLst>
            </p:cNvPr>
            <p:cNvSpPr/>
            <p:nvPr/>
          </p:nvSpPr>
          <p:spPr bwMode="gray">
            <a:xfrm>
              <a:off x="663040" y="2576711"/>
              <a:ext cx="1933764" cy="1739541"/>
            </a:xfrm>
            <a:prstGeom prst="roundRect">
              <a:avLst>
                <a:gd name="adj" fmla="val 11609"/>
              </a:avLst>
            </a:prstGeom>
            <a:noFill/>
            <a:ln w="25400" cap="flat" cmpd="sng" algn="ctr">
              <a:solidFill>
                <a:srgbClr val="DBEFF9">
                  <a:lumMod val="75000"/>
                </a:srgbClr>
              </a:solidFill>
              <a:prstDash val="sysDot"/>
              <a:headEnd/>
              <a:tailEnd/>
            </a:ln>
            <a:effectLst/>
          </p:spPr>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0" lang="ja-JP" altLang="en-US" sz="1400" b="0" i="0" u="none" strike="noStrike" kern="0" cap="none" spc="0" normalizeH="0" baseline="0" noProof="0">
                <a:ln>
                  <a:noFill/>
                </a:ln>
                <a:solidFill>
                  <a:prstClr val="black"/>
                </a:solidFill>
                <a:effectLst/>
                <a:uLnTx/>
                <a:uFillTx/>
                <a:latin typeface="Segoe UI"/>
                <a:ea typeface="メイリオ"/>
                <a:cs typeface="+mn-cs"/>
              </a:endParaRPr>
            </a:p>
          </p:txBody>
        </p:sp>
        <p:sp>
          <p:nvSpPr>
            <p:cNvPr id="48" name="正方形/長方形 47">
              <a:extLst>
                <a:ext uri="{FF2B5EF4-FFF2-40B4-BE49-F238E27FC236}">
                  <a16:creationId xmlns:a16="http://schemas.microsoft.com/office/drawing/2014/main" id="{B5748CBB-1640-41E8-8BC9-7A8C34BE0489}"/>
                </a:ext>
              </a:extLst>
            </p:cNvPr>
            <p:cNvSpPr/>
            <p:nvPr/>
          </p:nvSpPr>
          <p:spPr>
            <a:xfrm>
              <a:off x="601870" y="2626927"/>
              <a:ext cx="2056105" cy="176837"/>
            </a:xfrm>
            <a:prstGeom prst="rect">
              <a:avLst/>
            </a:prstGeom>
            <a:noFill/>
          </p:spPr>
          <p:txBody>
            <a:bodyPr wrap="square" lIns="0" tIns="0" rIns="0" bIns="0">
              <a:spAutoFit/>
            </a:bodyPr>
            <a:lstStyle/>
            <a:p>
              <a:pPr marL="0" marR="0" lvl="0" indent="0" algn="ctr" defTabSz="457200" rtl="0" eaLnBrk="0" fontAlgn="base" latinLnBrk="0" hangingPunct="0">
                <a:lnSpc>
                  <a:spcPct val="100000"/>
                </a:lnSpc>
                <a:spcBef>
                  <a:spcPts val="0"/>
                </a:spcBef>
                <a:spcAft>
                  <a:spcPct val="0"/>
                </a:spcAft>
                <a:buClrTx/>
                <a:buSzTx/>
                <a:buFontTx/>
                <a:buNone/>
                <a:tabLst/>
                <a:defRPr/>
              </a:pPr>
              <a:r>
                <a:rPr kumimoji="0" lang="en-US" altLang="ja-JP" sz="1100" b="0" i="0" u="none" strike="noStrike" kern="1200" cap="none" spc="0" normalizeH="0" baseline="0" noProof="0">
                  <a:ln>
                    <a:noFill/>
                  </a:ln>
                  <a:solidFill>
                    <a:srgbClr val="FDF3B9">
                      <a:lumMod val="75000"/>
                    </a:srgbClr>
                  </a:solidFill>
                  <a:effectLst/>
                  <a:uLnTx/>
                  <a:uFillTx/>
                  <a:latin typeface="Meiryo UI" panose="020B0604030504040204" pitchFamily="50" charset="-128"/>
                  <a:ea typeface="メイリオ"/>
                  <a:cs typeface="+mn-cs"/>
                </a:rPr>
                <a:t>Step</a:t>
              </a: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①本人確認</a:t>
              </a:r>
              <a:r>
                <a:rPr kumimoji="0" lang="ja-JP" altLang="en-US" sz="1100" b="0" i="0" u="none" strike="noStrike" kern="1200" cap="none" spc="0" normalizeH="0" baseline="0" noProof="0">
                  <a:ln>
                    <a:noFill/>
                  </a:ln>
                  <a:solidFill>
                    <a:srgbClr val="0B5395"/>
                  </a:solidFill>
                  <a:effectLst/>
                  <a:uLnTx/>
                  <a:uFillTx/>
                  <a:latin typeface="Meiryo UI" panose="020B0604030504040204" pitchFamily="50" charset="-128"/>
                  <a:ea typeface="Meiryo UI" panose="020B0604030504040204" pitchFamily="50" charset="-128"/>
                  <a:cs typeface="+mn-cs"/>
                </a:rPr>
                <a:t>／</a:t>
              </a: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同意</a:t>
              </a:r>
              <a:endParaRPr kumimoji="0" lang="en-US" altLang="ja-JP"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endParaRPr>
            </a:p>
          </p:txBody>
        </p:sp>
        <p:pic>
          <p:nvPicPr>
            <p:cNvPr id="49" name="グラフィックス 131" descr="ノート PC">
              <a:extLst>
                <a:ext uri="{FF2B5EF4-FFF2-40B4-BE49-F238E27FC236}">
                  <a16:creationId xmlns:a16="http://schemas.microsoft.com/office/drawing/2014/main" id="{A1DAB35D-CAE4-4E87-AC55-31118BCADB89}"/>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950333" y="3620842"/>
              <a:ext cx="541670" cy="541670"/>
            </a:xfrm>
            <a:prstGeom prst="rect">
              <a:avLst/>
            </a:prstGeom>
          </p:spPr>
        </p:pic>
        <p:grpSp>
          <p:nvGrpSpPr>
            <p:cNvPr id="50" name="グループ化 49">
              <a:extLst>
                <a:ext uri="{FF2B5EF4-FFF2-40B4-BE49-F238E27FC236}">
                  <a16:creationId xmlns:a16="http://schemas.microsoft.com/office/drawing/2014/main" id="{DDE58791-B803-4DE6-B2FD-FE9F2FD882B5}"/>
                </a:ext>
              </a:extLst>
            </p:cNvPr>
            <p:cNvGrpSpPr/>
            <p:nvPr/>
          </p:nvGrpSpPr>
          <p:grpSpPr>
            <a:xfrm rot="20326686">
              <a:off x="1793721" y="3589920"/>
              <a:ext cx="292174" cy="241466"/>
              <a:chOff x="293344" y="3634662"/>
              <a:chExt cx="802648" cy="543871"/>
            </a:xfrm>
          </p:grpSpPr>
          <p:sp>
            <p:nvSpPr>
              <p:cNvPr id="117" name="四角形: 角を丸くする 360">
                <a:extLst>
                  <a:ext uri="{FF2B5EF4-FFF2-40B4-BE49-F238E27FC236}">
                    <a16:creationId xmlns:a16="http://schemas.microsoft.com/office/drawing/2014/main" id="{DF42F2FF-4DF4-414F-ACE6-1FA2C0E49C8B}"/>
                  </a:ext>
                </a:extLst>
              </p:cNvPr>
              <p:cNvSpPr/>
              <p:nvPr/>
            </p:nvSpPr>
            <p:spPr bwMode="auto">
              <a:xfrm>
                <a:off x="293344" y="3634662"/>
                <a:ext cx="802648" cy="543871"/>
              </a:xfrm>
              <a:prstGeom prst="round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cxnSp>
            <p:nvCxnSpPr>
              <p:cNvPr id="118" name="直線コネクタ 117">
                <a:extLst>
                  <a:ext uri="{FF2B5EF4-FFF2-40B4-BE49-F238E27FC236}">
                    <a16:creationId xmlns:a16="http://schemas.microsoft.com/office/drawing/2014/main" id="{B4D54DA9-92B8-4C94-9F95-C26E554A2EF1}"/>
                  </a:ext>
                </a:extLst>
              </p:cNvPr>
              <p:cNvCxnSpPr/>
              <p:nvPr/>
            </p:nvCxnSpPr>
            <p:spPr bwMode="auto">
              <a:xfrm>
                <a:off x="627178" y="3918684"/>
                <a:ext cx="388462"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119" name="直線コネクタ 118">
                <a:extLst>
                  <a:ext uri="{FF2B5EF4-FFF2-40B4-BE49-F238E27FC236}">
                    <a16:creationId xmlns:a16="http://schemas.microsoft.com/office/drawing/2014/main" id="{56C1E064-367B-4B93-BD8A-DD0D446C5E84}"/>
                  </a:ext>
                </a:extLst>
              </p:cNvPr>
              <p:cNvCxnSpPr>
                <a:cxnSpLocks/>
              </p:cNvCxnSpPr>
              <p:nvPr/>
            </p:nvCxnSpPr>
            <p:spPr bwMode="auto">
              <a:xfrm>
                <a:off x="374234" y="3918684"/>
                <a:ext cx="180000"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120" name="直線コネクタ 119">
                <a:extLst>
                  <a:ext uri="{FF2B5EF4-FFF2-40B4-BE49-F238E27FC236}">
                    <a16:creationId xmlns:a16="http://schemas.microsoft.com/office/drawing/2014/main" id="{43E552BF-61E1-47C7-BAA0-8903292DA1B7}"/>
                  </a:ext>
                </a:extLst>
              </p:cNvPr>
              <p:cNvCxnSpPr/>
              <p:nvPr/>
            </p:nvCxnSpPr>
            <p:spPr bwMode="auto">
              <a:xfrm>
                <a:off x="627178" y="3842781"/>
                <a:ext cx="388462"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121" name="直線コネクタ 120">
                <a:extLst>
                  <a:ext uri="{FF2B5EF4-FFF2-40B4-BE49-F238E27FC236}">
                    <a16:creationId xmlns:a16="http://schemas.microsoft.com/office/drawing/2014/main" id="{2D70462D-7FB4-4AD5-9448-5DA624933305}"/>
                  </a:ext>
                </a:extLst>
              </p:cNvPr>
              <p:cNvCxnSpPr>
                <a:cxnSpLocks/>
              </p:cNvCxnSpPr>
              <p:nvPr/>
            </p:nvCxnSpPr>
            <p:spPr bwMode="auto">
              <a:xfrm>
                <a:off x="374234" y="3842781"/>
                <a:ext cx="180000"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sp>
            <p:nvSpPr>
              <p:cNvPr id="122" name="正方形/長方形 121">
                <a:extLst>
                  <a:ext uri="{FF2B5EF4-FFF2-40B4-BE49-F238E27FC236}">
                    <a16:creationId xmlns:a16="http://schemas.microsoft.com/office/drawing/2014/main" id="{8B1E166F-AF9F-4E3E-BC5C-761577FD2D5C}"/>
                  </a:ext>
                </a:extLst>
              </p:cNvPr>
              <p:cNvSpPr/>
              <p:nvPr/>
            </p:nvSpPr>
            <p:spPr bwMode="auto">
              <a:xfrm>
                <a:off x="902717" y="4005073"/>
                <a:ext cx="108000" cy="108000"/>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grpSp>
            <p:nvGrpSpPr>
              <p:cNvPr id="123" name="グループ化 122">
                <a:extLst>
                  <a:ext uri="{FF2B5EF4-FFF2-40B4-BE49-F238E27FC236}">
                    <a16:creationId xmlns:a16="http://schemas.microsoft.com/office/drawing/2014/main" id="{81D3B62A-C26E-48F8-B9E7-1AA263C4A610}"/>
                  </a:ext>
                </a:extLst>
              </p:cNvPr>
              <p:cNvGrpSpPr/>
              <p:nvPr/>
            </p:nvGrpSpPr>
            <p:grpSpPr>
              <a:xfrm>
                <a:off x="385379" y="4025316"/>
                <a:ext cx="441248" cy="71542"/>
                <a:chOff x="344755" y="4035447"/>
                <a:chExt cx="441248" cy="71542"/>
              </a:xfrm>
            </p:grpSpPr>
            <p:sp>
              <p:nvSpPr>
                <p:cNvPr id="125" name="正方形/長方形 124">
                  <a:extLst>
                    <a:ext uri="{FF2B5EF4-FFF2-40B4-BE49-F238E27FC236}">
                      <a16:creationId xmlns:a16="http://schemas.microsoft.com/office/drawing/2014/main" id="{84BD932A-2A76-4EB6-8849-7363211B7CAB}"/>
                    </a:ext>
                  </a:extLst>
                </p:cNvPr>
                <p:cNvSpPr/>
                <p:nvPr/>
              </p:nvSpPr>
              <p:spPr bwMode="auto">
                <a:xfrm>
                  <a:off x="399911" y="4035447"/>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26" name="正方形/長方形 125">
                  <a:extLst>
                    <a:ext uri="{FF2B5EF4-FFF2-40B4-BE49-F238E27FC236}">
                      <a16:creationId xmlns:a16="http://schemas.microsoft.com/office/drawing/2014/main" id="{50AB7AC5-06E2-44C8-9A05-B705BC34C6D5}"/>
                    </a:ext>
                  </a:extLst>
                </p:cNvPr>
                <p:cNvSpPr/>
                <p:nvPr/>
              </p:nvSpPr>
              <p:spPr bwMode="auto">
                <a:xfrm>
                  <a:off x="344755"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27" name="正方形/長方形 126">
                  <a:extLst>
                    <a:ext uri="{FF2B5EF4-FFF2-40B4-BE49-F238E27FC236}">
                      <a16:creationId xmlns:a16="http://schemas.microsoft.com/office/drawing/2014/main" id="{F2136851-F7DC-469A-A3D6-FFCF32112B60}"/>
                    </a:ext>
                  </a:extLst>
                </p:cNvPr>
                <p:cNvSpPr/>
                <p:nvPr/>
              </p:nvSpPr>
              <p:spPr bwMode="auto">
                <a:xfrm>
                  <a:off x="565379"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28" name="正方形/長方形 127">
                  <a:extLst>
                    <a:ext uri="{FF2B5EF4-FFF2-40B4-BE49-F238E27FC236}">
                      <a16:creationId xmlns:a16="http://schemas.microsoft.com/office/drawing/2014/main" id="{9F39645C-E7CF-4667-87D8-1D0634CC5137}"/>
                    </a:ext>
                  </a:extLst>
                </p:cNvPr>
                <p:cNvSpPr/>
                <p:nvPr/>
              </p:nvSpPr>
              <p:spPr bwMode="auto">
                <a:xfrm>
                  <a:off x="510223"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29" name="正方形/長方形 128">
                  <a:extLst>
                    <a:ext uri="{FF2B5EF4-FFF2-40B4-BE49-F238E27FC236}">
                      <a16:creationId xmlns:a16="http://schemas.microsoft.com/office/drawing/2014/main" id="{059B8E89-23D6-4D88-952E-8580A1DE4307}"/>
                    </a:ext>
                  </a:extLst>
                </p:cNvPr>
                <p:cNvSpPr/>
                <p:nvPr/>
              </p:nvSpPr>
              <p:spPr bwMode="auto">
                <a:xfrm>
                  <a:off x="675691"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30" name="正方形/長方形 129">
                  <a:extLst>
                    <a:ext uri="{FF2B5EF4-FFF2-40B4-BE49-F238E27FC236}">
                      <a16:creationId xmlns:a16="http://schemas.microsoft.com/office/drawing/2014/main" id="{48E4BE88-5FDB-41AA-B2C8-3AC3F3760C9E}"/>
                    </a:ext>
                  </a:extLst>
                </p:cNvPr>
                <p:cNvSpPr/>
                <p:nvPr/>
              </p:nvSpPr>
              <p:spPr bwMode="auto">
                <a:xfrm>
                  <a:off x="620535"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31" name="正方形/長方形 130">
                  <a:extLst>
                    <a:ext uri="{FF2B5EF4-FFF2-40B4-BE49-F238E27FC236}">
                      <a16:creationId xmlns:a16="http://schemas.microsoft.com/office/drawing/2014/main" id="{A3334671-C73B-4130-818A-6211522430A7}"/>
                    </a:ext>
                  </a:extLst>
                </p:cNvPr>
                <p:cNvSpPr/>
                <p:nvPr/>
              </p:nvSpPr>
              <p:spPr bwMode="auto">
                <a:xfrm>
                  <a:off x="730847"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32" name="正方形/長方形 131">
                  <a:extLst>
                    <a:ext uri="{FF2B5EF4-FFF2-40B4-BE49-F238E27FC236}">
                      <a16:creationId xmlns:a16="http://schemas.microsoft.com/office/drawing/2014/main" id="{D85803E4-3F68-48CA-B3C2-9A32FB8CA097}"/>
                    </a:ext>
                  </a:extLst>
                </p:cNvPr>
                <p:cNvSpPr/>
                <p:nvPr/>
              </p:nvSpPr>
              <p:spPr bwMode="auto">
                <a:xfrm>
                  <a:off x="455067" y="4035447"/>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grpSp>
          <p:cxnSp>
            <p:nvCxnSpPr>
              <p:cNvPr id="124" name="直線コネクタ 123">
                <a:extLst>
                  <a:ext uri="{FF2B5EF4-FFF2-40B4-BE49-F238E27FC236}">
                    <a16:creationId xmlns:a16="http://schemas.microsoft.com/office/drawing/2014/main" id="{330C3898-1862-4636-8C02-6B70C5796999}"/>
                  </a:ext>
                </a:extLst>
              </p:cNvPr>
              <p:cNvCxnSpPr>
                <a:cxnSpLocks/>
              </p:cNvCxnSpPr>
              <p:nvPr/>
            </p:nvCxnSpPr>
            <p:spPr bwMode="auto">
              <a:xfrm>
                <a:off x="370847" y="3740111"/>
                <a:ext cx="324000"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grpSp>
        <p:sp>
          <p:nvSpPr>
            <p:cNvPr id="51" name="正方形/長方形 50">
              <a:extLst>
                <a:ext uri="{FF2B5EF4-FFF2-40B4-BE49-F238E27FC236}">
                  <a16:creationId xmlns:a16="http://schemas.microsoft.com/office/drawing/2014/main" id="{8F9118B7-6C42-42AD-81AB-BC7B8E32047E}"/>
                </a:ext>
              </a:extLst>
            </p:cNvPr>
            <p:cNvSpPr/>
            <p:nvPr/>
          </p:nvSpPr>
          <p:spPr>
            <a:xfrm>
              <a:off x="1550693" y="4089549"/>
              <a:ext cx="668315" cy="144685"/>
            </a:xfrm>
            <a:prstGeom prst="rect">
              <a:avLst/>
            </a:prstGeom>
            <a:noFill/>
          </p:spPr>
          <p:txBody>
            <a:bodyPr wrap="square" lIns="0" tIns="0" rIns="0" bIns="0">
              <a:spAutoFit/>
            </a:bodyPr>
            <a:lstStyle/>
            <a:p>
              <a:pPr marL="0" marR="0" lvl="0" indent="0" algn="ctr" defTabSz="457200" rtl="0" eaLnBrk="0" fontAlgn="base" latinLnBrk="0" hangingPunct="0">
                <a:lnSpc>
                  <a:spcPct val="100000"/>
                </a:lnSpc>
                <a:spcBef>
                  <a:spcPts val="0"/>
                </a:spcBef>
                <a:spcAft>
                  <a:spcPct val="0"/>
                </a:spcAft>
                <a:buClrTx/>
                <a:buSzTx/>
                <a:buFontTx/>
                <a:buNone/>
                <a:tabLst/>
                <a:defRPr/>
              </a:pPr>
              <a:r>
                <a:rPr kumimoji="0" lang="ja-JP" altLang="en-US" sz="900" b="0" i="0" u="none" strike="noStrike" kern="1200" cap="none" spc="0" normalizeH="0" baseline="0" noProof="0">
                  <a:ln>
                    <a:noFill/>
                  </a:ln>
                  <a:solidFill>
                    <a:prstClr val="black"/>
                  </a:solidFill>
                  <a:effectLst/>
                  <a:uLnTx/>
                  <a:uFillTx/>
                  <a:latin typeface="Meiryo UI" panose="020B0604030504040204" pitchFamily="50" charset="-128"/>
                  <a:ea typeface="メイリオ"/>
                  <a:cs typeface="+mn-cs"/>
                </a:rPr>
                <a:t>健康保険証</a:t>
              </a:r>
              <a:endParaRPr kumimoji="0" lang="en-US" altLang="ja-JP" sz="900" b="0" i="0" u="none" strike="noStrike" kern="1200" cap="none" spc="0" normalizeH="0" baseline="0" noProof="0">
                <a:ln>
                  <a:noFill/>
                </a:ln>
                <a:solidFill>
                  <a:prstClr val="black"/>
                </a:solidFill>
                <a:effectLst/>
                <a:uLnTx/>
                <a:uFillTx/>
                <a:latin typeface="Meiryo UI" panose="020B0604030504040204" pitchFamily="50" charset="-128"/>
                <a:ea typeface="メイリオ"/>
                <a:cs typeface="+mn-cs"/>
              </a:endParaRPr>
            </a:p>
          </p:txBody>
        </p:sp>
        <p:cxnSp>
          <p:nvCxnSpPr>
            <p:cNvPr id="52" name="直線コネクタ 51">
              <a:extLst>
                <a:ext uri="{FF2B5EF4-FFF2-40B4-BE49-F238E27FC236}">
                  <a16:creationId xmlns:a16="http://schemas.microsoft.com/office/drawing/2014/main" id="{1AD457F3-7753-40A2-AC60-1DFFB62BE90A}"/>
                </a:ext>
              </a:extLst>
            </p:cNvPr>
            <p:cNvCxnSpPr>
              <a:cxnSpLocks/>
            </p:cNvCxnSpPr>
            <p:nvPr/>
          </p:nvCxnSpPr>
          <p:spPr bwMode="auto">
            <a:xfrm flipH="1">
              <a:off x="1366683" y="3221455"/>
              <a:ext cx="1073359" cy="595281"/>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sp>
          <p:nvSpPr>
            <p:cNvPr id="53" name="テキスト ボックス 52">
              <a:extLst>
                <a:ext uri="{FF2B5EF4-FFF2-40B4-BE49-F238E27FC236}">
                  <a16:creationId xmlns:a16="http://schemas.microsoft.com/office/drawing/2014/main" id="{2BBF04DB-2ACB-425F-9D8D-F153BB9E8C51}"/>
                </a:ext>
              </a:extLst>
            </p:cNvPr>
            <p:cNvSpPr txBox="1"/>
            <p:nvPr/>
          </p:nvSpPr>
          <p:spPr>
            <a:xfrm>
              <a:off x="3918848" y="3872847"/>
              <a:ext cx="583492" cy="265257"/>
            </a:xfrm>
            <a:prstGeom prst="rect">
              <a:avLst/>
            </a:prstGeom>
            <a:noFill/>
          </p:spPr>
          <p:txBody>
            <a:bodyPr wrap="square" rtlCol="0" anchor="ctr">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1050" b="1" i="0" u="none" strike="noStrike" kern="1200" cap="none" spc="0" normalizeH="0" baseline="0" noProof="0">
                  <a:ln>
                    <a:noFill/>
                  </a:ln>
                  <a:solidFill>
                    <a:srgbClr val="F5AF01"/>
                  </a:solidFill>
                  <a:effectLst/>
                  <a:uLnTx/>
                  <a:uFillTx/>
                  <a:latin typeface="Meiryo UI" panose="020B0604030504040204" pitchFamily="50" charset="-128"/>
                  <a:ea typeface="メイリオ"/>
                  <a:cs typeface="+mn-cs"/>
                </a:rPr>
                <a:t>患者</a:t>
              </a:r>
            </a:p>
          </p:txBody>
        </p:sp>
        <p:pic>
          <p:nvPicPr>
            <p:cNvPr id="54" name="図 53" descr="アイコン&#10;&#10;自動的に生成された説明">
              <a:extLst>
                <a:ext uri="{FF2B5EF4-FFF2-40B4-BE49-F238E27FC236}">
                  <a16:creationId xmlns:a16="http://schemas.microsoft.com/office/drawing/2014/main" id="{93EEEE62-0D4E-4FC0-B89B-10C6AEF8C1BD}"/>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3887369" y="3240552"/>
              <a:ext cx="656103" cy="656103"/>
            </a:xfrm>
            <a:prstGeom prst="rect">
              <a:avLst/>
            </a:prstGeom>
          </p:spPr>
        </p:pic>
        <p:sp>
          <p:nvSpPr>
            <p:cNvPr id="55" name="テキスト ボックス 54">
              <a:extLst>
                <a:ext uri="{FF2B5EF4-FFF2-40B4-BE49-F238E27FC236}">
                  <a16:creationId xmlns:a16="http://schemas.microsoft.com/office/drawing/2014/main" id="{B2857E28-9A1F-4A6F-AAD4-0A335A214E3A}"/>
                </a:ext>
              </a:extLst>
            </p:cNvPr>
            <p:cNvSpPr txBox="1"/>
            <p:nvPr/>
          </p:nvSpPr>
          <p:spPr>
            <a:xfrm>
              <a:off x="7400133" y="3984986"/>
              <a:ext cx="583492" cy="265257"/>
            </a:xfrm>
            <a:prstGeom prst="rect">
              <a:avLst/>
            </a:prstGeom>
            <a:noFill/>
          </p:spPr>
          <p:txBody>
            <a:bodyPr wrap="square" rtlCol="0" anchor="ctr">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1050" b="1" i="0" u="none" strike="noStrike" kern="1200" cap="none" spc="0" normalizeH="0" baseline="0" noProof="0">
                  <a:ln>
                    <a:noFill/>
                  </a:ln>
                  <a:solidFill>
                    <a:srgbClr val="F5AF01"/>
                  </a:solidFill>
                  <a:effectLst/>
                  <a:uLnTx/>
                  <a:uFillTx/>
                  <a:latin typeface="Meiryo UI" panose="020B0604030504040204" pitchFamily="50" charset="-128"/>
                  <a:ea typeface="メイリオ"/>
                  <a:cs typeface="+mn-cs"/>
                </a:rPr>
                <a:t>患者</a:t>
              </a:r>
            </a:p>
          </p:txBody>
        </p:sp>
        <p:pic>
          <p:nvPicPr>
            <p:cNvPr id="56" name="図 55" descr="アイコン&#10;&#10;自動的に生成された説明">
              <a:extLst>
                <a:ext uri="{FF2B5EF4-FFF2-40B4-BE49-F238E27FC236}">
                  <a16:creationId xmlns:a16="http://schemas.microsoft.com/office/drawing/2014/main" id="{7674E538-AAD9-42AC-929D-962114805FDC}"/>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68654" y="3352690"/>
              <a:ext cx="656103" cy="656103"/>
            </a:xfrm>
            <a:prstGeom prst="rect">
              <a:avLst/>
            </a:prstGeom>
          </p:spPr>
        </p:pic>
        <p:grpSp>
          <p:nvGrpSpPr>
            <p:cNvPr id="57" name="グループ化 56">
              <a:extLst>
                <a:ext uri="{FF2B5EF4-FFF2-40B4-BE49-F238E27FC236}">
                  <a16:creationId xmlns:a16="http://schemas.microsoft.com/office/drawing/2014/main" id="{A49BAC54-DE8B-4C60-BF77-1EAF62DB18E8}"/>
                </a:ext>
              </a:extLst>
            </p:cNvPr>
            <p:cNvGrpSpPr/>
            <p:nvPr/>
          </p:nvGrpSpPr>
          <p:grpSpPr>
            <a:xfrm>
              <a:off x="7860887" y="2925366"/>
              <a:ext cx="558622" cy="618751"/>
              <a:chOff x="1183205" y="3119796"/>
              <a:chExt cx="458919" cy="535250"/>
            </a:xfrm>
          </p:grpSpPr>
          <p:sp>
            <p:nvSpPr>
              <p:cNvPr id="103" name="四角形: 角を丸くする 383">
                <a:extLst>
                  <a:ext uri="{FF2B5EF4-FFF2-40B4-BE49-F238E27FC236}">
                    <a16:creationId xmlns:a16="http://schemas.microsoft.com/office/drawing/2014/main" id="{839C0ACC-E8F2-4B78-8FB3-F2FF1AB63429}"/>
                  </a:ext>
                </a:extLst>
              </p:cNvPr>
              <p:cNvSpPr/>
              <p:nvPr/>
            </p:nvSpPr>
            <p:spPr bwMode="auto">
              <a:xfrm>
                <a:off x="1392311" y="3286627"/>
                <a:ext cx="249813" cy="368419"/>
              </a:xfrm>
              <a:prstGeom prst="roundRect">
                <a:avLst/>
              </a:prstGeom>
              <a:solidFill>
                <a:sysClr val="window" lastClr="FFFFFF">
                  <a:lumMod val="50000"/>
                </a:sysClr>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04" name="正方形/長方形 103">
                <a:extLst>
                  <a:ext uri="{FF2B5EF4-FFF2-40B4-BE49-F238E27FC236}">
                    <a16:creationId xmlns:a16="http://schemas.microsoft.com/office/drawing/2014/main" id="{1F5D1B31-AD0C-43CB-BD72-63AF857F7973}"/>
                  </a:ext>
                </a:extLst>
              </p:cNvPr>
              <p:cNvSpPr/>
              <p:nvPr/>
            </p:nvSpPr>
            <p:spPr bwMode="auto">
              <a:xfrm>
                <a:off x="1428471" y="3397833"/>
                <a:ext cx="177494" cy="213026"/>
              </a:xfrm>
              <a:prstGeom prst="rect">
                <a:avLst/>
              </a:prstGeom>
              <a:solidFill>
                <a:sysClr val="window" lastClr="FFFFFF"/>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cxnSp>
            <p:nvCxnSpPr>
              <p:cNvPr id="105" name="直線コネクタ 104">
                <a:extLst>
                  <a:ext uri="{FF2B5EF4-FFF2-40B4-BE49-F238E27FC236}">
                    <a16:creationId xmlns:a16="http://schemas.microsoft.com/office/drawing/2014/main" id="{34C75EE3-5B6F-4919-8BA6-BC8580EBA141}"/>
                  </a:ext>
                </a:extLst>
              </p:cNvPr>
              <p:cNvCxnSpPr>
                <a:cxnSpLocks/>
              </p:cNvCxnSpPr>
              <p:nvPr/>
            </p:nvCxnSpPr>
            <p:spPr bwMode="auto">
              <a:xfrm>
                <a:off x="1248618" y="3154355"/>
                <a:ext cx="41659" cy="56319"/>
              </a:xfrm>
              <a:prstGeom prst="line">
                <a:avLst/>
              </a:prstGeom>
              <a:noFill/>
              <a:ln w="28575" cap="rnd" cmpd="sng" algn="ctr">
                <a:solidFill>
                  <a:sysClr val="window" lastClr="FFFFFF">
                    <a:lumMod val="50000"/>
                  </a:sysClr>
                </a:solidFill>
                <a:prstDash val="solid"/>
                <a:round/>
                <a:headEnd type="none" w="med" len="med"/>
                <a:tailEnd type="none" w="med" len="med"/>
              </a:ln>
              <a:effectLst/>
            </p:spPr>
          </p:cxnSp>
          <p:cxnSp>
            <p:nvCxnSpPr>
              <p:cNvPr id="106" name="直線コネクタ 105">
                <a:extLst>
                  <a:ext uri="{FF2B5EF4-FFF2-40B4-BE49-F238E27FC236}">
                    <a16:creationId xmlns:a16="http://schemas.microsoft.com/office/drawing/2014/main" id="{A39C9009-4706-443B-8251-4836CA942070}"/>
                  </a:ext>
                </a:extLst>
              </p:cNvPr>
              <p:cNvCxnSpPr>
                <a:cxnSpLocks/>
              </p:cNvCxnSpPr>
              <p:nvPr/>
            </p:nvCxnSpPr>
            <p:spPr bwMode="auto">
              <a:xfrm rot="1080000">
                <a:off x="1308306" y="3133009"/>
                <a:ext cx="41659" cy="58757"/>
              </a:xfrm>
              <a:prstGeom prst="line">
                <a:avLst/>
              </a:prstGeom>
              <a:noFill/>
              <a:ln w="28575" cap="rnd" cmpd="sng" algn="ctr">
                <a:solidFill>
                  <a:sysClr val="window" lastClr="FFFFFF">
                    <a:lumMod val="50000"/>
                  </a:sysClr>
                </a:solidFill>
                <a:prstDash val="solid"/>
                <a:round/>
                <a:headEnd type="none" w="med" len="med"/>
                <a:tailEnd type="none" w="med" len="med"/>
              </a:ln>
              <a:effectLst/>
            </p:spPr>
          </p:cxnSp>
          <p:cxnSp>
            <p:nvCxnSpPr>
              <p:cNvPr id="107" name="直線コネクタ 106">
                <a:extLst>
                  <a:ext uri="{FF2B5EF4-FFF2-40B4-BE49-F238E27FC236}">
                    <a16:creationId xmlns:a16="http://schemas.microsoft.com/office/drawing/2014/main" id="{B384BB46-6CB8-49C8-9970-2FF09DFF29F2}"/>
                  </a:ext>
                </a:extLst>
              </p:cNvPr>
              <p:cNvCxnSpPr>
                <a:cxnSpLocks/>
              </p:cNvCxnSpPr>
              <p:nvPr/>
            </p:nvCxnSpPr>
            <p:spPr bwMode="auto">
              <a:xfrm rot="2460000">
                <a:off x="1377457" y="3119796"/>
                <a:ext cx="41659" cy="56319"/>
              </a:xfrm>
              <a:prstGeom prst="line">
                <a:avLst/>
              </a:prstGeom>
              <a:noFill/>
              <a:ln w="28575" cap="rnd" cmpd="sng" algn="ctr">
                <a:solidFill>
                  <a:sysClr val="window" lastClr="FFFFFF">
                    <a:lumMod val="50000"/>
                  </a:sysClr>
                </a:solidFill>
                <a:prstDash val="solid"/>
                <a:round/>
                <a:headEnd type="none" w="med" len="med"/>
                <a:tailEnd type="none" w="med" len="med"/>
              </a:ln>
              <a:effectLst/>
            </p:spPr>
          </p:cxnSp>
          <p:sp>
            <p:nvSpPr>
              <p:cNvPr id="108" name="楕円 107">
                <a:extLst>
                  <a:ext uri="{FF2B5EF4-FFF2-40B4-BE49-F238E27FC236}">
                    <a16:creationId xmlns:a16="http://schemas.microsoft.com/office/drawing/2014/main" id="{8E56D92C-9827-482A-815E-AE4C7AB53FFC}"/>
                  </a:ext>
                </a:extLst>
              </p:cNvPr>
              <p:cNvSpPr/>
              <p:nvPr/>
            </p:nvSpPr>
            <p:spPr bwMode="auto">
              <a:xfrm>
                <a:off x="1494605" y="3317634"/>
                <a:ext cx="45224" cy="53264"/>
              </a:xfrm>
              <a:prstGeom prst="ellipse">
                <a:avLst/>
              </a:prstGeom>
              <a:solidFill>
                <a:sysClr val="window" lastClr="FFFFFF"/>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grpSp>
            <p:nvGrpSpPr>
              <p:cNvPr id="109" name="グループ化 108">
                <a:extLst>
                  <a:ext uri="{FF2B5EF4-FFF2-40B4-BE49-F238E27FC236}">
                    <a16:creationId xmlns:a16="http://schemas.microsoft.com/office/drawing/2014/main" id="{729BAFF9-202A-4D69-8D84-248F738D216A}"/>
                  </a:ext>
                </a:extLst>
              </p:cNvPr>
              <p:cNvGrpSpPr/>
              <p:nvPr/>
            </p:nvGrpSpPr>
            <p:grpSpPr>
              <a:xfrm rot="20280000">
                <a:off x="1183205" y="3266145"/>
                <a:ext cx="288000" cy="216000"/>
                <a:chOff x="1521643" y="5724625"/>
                <a:chExt cx="654093" cy="462435"/>
              </a:xfrm>
            </p:grpSpPr>
            <p:sp>
              <p:nvSpPr>
                <p:cNvPr id="110" name="四角形: 角を丸くする 390">
                  <a:extLst>
                    <a:ext uri="{FF2B5EF4-FFF2-40B4-BE49-F238E27FC236}">
                      <a16:creationId xmlns:a16="http://schemas.microsoft.com/office/drawing/2014/main" id="{921DCFDC-88A8-4C9B-B62C-C52168EC1E69}"/>
                    </a:ext>
                  </a:extLst>
                </p:cNvPr>
                <p:cNvSpPr/>
                <p:nvPr/>
              </p:nvSpPr>
              <p:spPr bwMode="auto">
                <a:xfrm>
                  <a:off x="1521643" y="5724625"/>
                  <a:ext cx="654093" cy="462435"/>
                </a:xfrm>
                <a:prstGeom prst="round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cxnSp>
              <p:nvCxnSpPr>
                <p:cNvPr id="111" name="直線コネクタ 110">
                  <a:extLst>
                    <a:ext uri="{FF2B5EF4-FFF2-40B4-BE49-F238E27FC236}">
                      <a16:creationId xmlns:a16="http://schemas.microsoft.com/office/drawing/2014/main" id="{41B3F524-2EA2-4B2F-B48D-AFCBA1468BB1}"/>
                    </a:ext>
                  </a:extLst>
                </p:cNvPr>
                <p:cNvCxnSpPr>
                  <a:cxnSpLocks/>
                </p:cNvCxnSpPr>
                <p:nvPr/>
              </p:nvCxnSpPr>
              <p:spPr bwMode="auto">
                <a:xfrm>
                  <a:off x="1587562" y="5839155"/>
                  <a:ext cx="523990"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112" name="直線コネクタ 111">
                  <a:extLst>
                    <a:ext uri="{FF2B5EF4-FFF2-40B4-BE49-F238E27FC236}">
                      <a16:creationId xmlns:a16="http://schemas.microsoft.com/office/drawing/2014/main" id="{95E6C7CE-3BEE-429B-ACD8-A5191C507428}"/>
                    </a:ext>
                  </a:extLst>
                </p:cNvPr>
                <p:cNvCxnSpPr/>
                <p:nvPr/>
              </p:nvCxnSpPr>
              <p:spPr bwMode="auto">
                <a:xfrm>
                  <a:off x="1793691" y="5966120"/>
                  <a:ext cx="316565"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113" name="直線コネクタ 112">
                  <a:extLst>
                    <a:ext uri="{FF2B5EF4-FFF2-40B4-BE49-F238E27FC236}">
                      <a16:creationId xmlns:a16="http://schemas.microsoft.com/office/drawing/2014/main" id="{52F67756-1007-49D8-844C-9CE98E89590D}"/>
                    </a:ext>
                  </a:extLst>
                </p:cNvPr>
                <p:cNvCxnSpPr/>
                <p:nvPr/>
              </p:nvCxnSpPr>
              <p:spPr bwMode="auto">
                <a:xfrm>
                  <a:off x="1793691" y="6031009"/>
                  <a:ext cx="316565"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114" name="直線コネクタ 113">
                  <a:extLst>
                    <a:ext uri="{FF2B5EF4-FFF2-40B4-BE49-F238E27FC236}">
                      <a16:creationId xmlns:a16="http://schemas.microsoft.com/office/drawing/2014/main" id="{0DE187AE-C4C7-48F9-93F4-309937CF2595}"/>
                    </a:ext>
                  </a:extLst>
                </p:cNvPr>
                <p:cNvCxnSpPr/>
                <p:nvPr/>
              </p:nvCxnSpPr>
              <p:spPr bwMode="auto">
                <a:xfrm>
                  <a:off x="1793691" y="6092042"/>
                  <a:ext cx="316565"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pic>
              <p:nvPicPr>
                <p:cNvPr id="115" name="グラフィックス 279" descr="ユーザー">
                  <a:extLst>
                    <a:ext uri="{FF2B5EF4-FFF2-40B4-BE49-F238E27FC236}">
                      <a16:creationId xmlns:a16="http://schemas.microsoft.com/office/drawing/2014/main" id="{64EEBA21-EE13-4476-BE8F-DD671BC00155}"/>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551138" y="5905464"/>
                  <a:ext cx="234800" cy="234800"/>
                </a:xfrm>
                <a:prstGeom prst="rect">
                  <a:avLst/>
                </a:prstGeom>
              </p:spPr>
            </p:pic>
            <p:sp>
              <p:nvSpPr>
                <p:cNvPr id="116" name="正方形/長方形 115">
                  <a:extLst>
                    <a:ext uri="{FF2B5EF4-FFF2-40B4-BE49-F238E27FC236}">
                      <a16:creationId xmlns:a16="http://schemas.microsoft.com/office/drawing/2014/main" id="{9FA49737-9138-4DA3-BC13-D405A69BFE71}"/>
                    </a:ext>
                  </a:extLst>
                </p:cNvPr>
                <p:cNvSpPr/>
                <p:nvPr/>
              </p:nvSpPr>
              <p:spPr bwMode="auto">
                <a:xfrm>
                  <a:off x="1587562" y="5898505"/>
                  <a:ext cx="158303" cy="214238"/>
                </a:xfrm>
                <a:prstGeom prst="rect">
                  <a:avLst/>
                </a:prstGeom>
                <a:no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grpSp>
        </p:grpSp>
        <p:sp>
          <p:nvSpPr>
            <p:cNvPr id="58" name="正方形/長方形 57">
              <a:extLst>
                <a:ext uri="{FF2B5EF4-FFF2-40B4-BE49-F238E27FC236}">
                  <a16:creationId xmlns:a16="http://schemas.microsoft.com/office/drawing/2014/main" id="{31A92B4C-58FB-46B8-A04C-E4134923595E}"/>
                </a:ext>
              </a:extLst>
            </p:cNvPr>
            <p:cNvSpPr/>
            <p:nvPr/>
          </p:nvSpPr>
          <p:spPr>
            <a:xfrm>
              <a:off x="8399861" y="2993288"/>
              <a:ext cx="668315" cy="289371"/>
            </a:xfrm>
            <a:prstGeom prst="rect">
              <a:avLst/>
            </a:prstGeom>
            <a:noFill/>
          </p:spPr>
          <p:txBody>
            <a:bodyPr wrap="square" lIns="0" tIns="0" rIns="0" bIns="0">
              <a:spAutoFit/>
            </a:bodyPr>
            <a:lstStyle/>
            <a:p>
              <a:pPr marL="0" marR="0" lvl="0" indent="0" algn="ctr" defTabSz="457200" rtl="0" eaLnBrk="0" fontAlgn="base" latinLnBrk="0" hangingPunct="0">
                <a:lnSpc>
                  <a:spcPct val="100000"/>
                </a:lnSpc>
                <a:spcBef>
                  <a:spcPts val="0"/>
                </a:spcBef>
                <a:spcAft>
                  <a:spcPct val="0"/>
                </a:spcAft>
                <a:buClrTx/>
                <a:buSzTx/>
                <a:buFontTx/>
                <a:buNone/>
                <a:tabLst/>
                <a:defRPr/>
              </a:pPr>
              <a:r>
                <a:rPr kumimoji="0" lang="ja-JP" altLang="en-US" sz="900" b="0" i="0" u="none" strike="noStrike" kern="1200" cap="none" spc="0" normalizeH="0" baseline="0" noProof="0">
                  <a:ln>
                    <a:noFill/>
                  </a:ln>
                  <a:solidFill>
                    <a:prstClr val="black"/>
                  </a:solidFill>
                  <a:effectLst/>
                  <a:uLnTx/>
                  <a:uFillTx/>
                  <a:latin typeface="Meiryo UI" panose="020B0604030504040204" pitchFamily="50" charset="-128"/>
                  <a:ea typeface="メイリオ"/>
                  <a:cs typeface="+mn-cs"/>
                </a:rPr>
                <a:t>マイナンバーカード</a:t>
              </a:r>
              <a:endParaRPr kumimoji="0" lang="en-US" altLang="ja-JP" sz="900" b="0" i="0" u="none" strike="noStrike" kern="1200" cap="none" spc="0" normalizeH="0" baseline="0" noProof="0">
                <a:ln>
                  <a:noFill/>
                </a:ln>
                <a:solidFill>
                  <a:prstClr val="black"/>
                </a:solidFill>
                <a:effectLst/>
                <a:uLnTx/>
                <a:uFillTx/>
                <a:latin typeface="Meiryo UI" panose="020B0604030504040204" pitchFamily="50" charset="-128"/>
                <a:ea typeface="メイリオ"/>
                <a:cs typeface="+mn-cs"/>
              </a:endParaRPr>
            </a:p>
          </p:txBody>
        </p:sp>
        <p:sp>
          <p:nvSpPr>
            <p:cNvPr id="59" name="角丸四角形 138">
              <a:extLst>
                <a:ext uri="{FF2B5EF4-FFF2-40B4-BE49-F238E27FC236}">
                  <a16:creationId xmlns:a16="http://schemas.microsoft.com/office/drawing/2014/main" id="{D033755A-AB92-442A-BD2D-DA22056D7966}"/>
                </a:ext>
              </a:extLst>
            </p:cNvPr>
            <p:cNvSpPr/>
            <p:nvPr/>
          </p:nvSpPr>
          <p:spPr bwMode="gray">
            <a:xfrm>
              <a:off x="7320172" y="2576711"/>
              <a:ext cx="1933764" cy="1739541"/>
            </a:xfrm>
            <a:prstGeom prst="roundRect">
              <a:avLst>
                <a:gd name="adj" fmla="val 11609"/>
              </a:avLst>
            </a:prstGeom>
            <a:noFill/>
            <a:ln w="25400" cap="flat" cmpd="sng" algn="ctr">
              <a:solidFill>
                <a:srgbClr val="DBEFF9">
                  <a:lumMod val="75000"/>
                </a:srgbClr>
              </a:solidFill>
              <a:prstDash val="sysDot"/>
              <a:headEnd/>
              <a:tailEnd/>
            </a:ln>
            <a:effectLst/>
          </p:spPr>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0" lang="ja-JP" altLang="en-US" sz="1400" b="0" i="0" u="none" strike="noStrike" kern="0" cap="none" spc="0" normalizeH="0" baseline="0" noProof="0">
                <a:ln>
                  <a:noFill/>
                </a:ln>
                <a:solidFill>
                  <a:prstClr val="black"/>
                </a:solidFill>
                <a:effectLst/>
                <a:uLnTx/>
                <a:uFillTx/>
                <a:latin typeface="Segoe UI"/>
                <a:ea typeface="メイリオ"/>
                <a:cs typeface="+mn-cs"/>
              </a:endParaRPr>
            </a:p>
          </p:txBody>
        </p:sp>
        <p:sp>
          <p:nvSpPr>
            <p:cNvPr id="60" name="正方形/長方形 59">
              <a:extLst>
                <a:ext uri="{FF2B5EF4-FFF2-40B4-BE49-F238E27FC236}">
                  <a16:creationId xmlns:a16="http://schemas.microsoft.com/office/drawing/2014/main" id="{69181583-71EC-4556-A346-4500AFD5645C}"/>
                </a:ext>
              </a:extLst>
            </p:cNvPr>
            <p:cNvSpPr/>
            <p:nvPr/>
          </p:nvSpPr>
          <p:spPr>
            <a:xfrm>
              <a:off x="7274614" y="2610919"/>
              <a:ext cx="1972991" cy="176837"/>
            </a:xfrm>
            <a:prstGeom prst="rect">
              <a:avLst/>
            </a:prstGeom>
            <a:noFill/>
          </p:spPr>
          <p:txBody>
            <a:bodyPr wrap="square" lIns="0" tIns="0" rIns="0" bIns="0">
              <a:spAutoFit/>
            </a:bodyPr>
            <a:lstStyle/>
            <a:p>
              <a:pPr marL="0" marR="0" lvl="0" indent="0" algn="ctr" defTabSz="457200" rtl="0" eaLnBrk="0" fontAlgn="base" latinLnBrk="0" hangingPunct="0">
                <a:lnSpc>
                  <a:spcPct val="100000"/>
                </a:lnSpc>
                <a:spcBef>
                  <a:spcPts val="0"/>
                </a:spcBef>
                <a:spcAft>
                  <a:spcPct val="0"/>
                </a:spcAft>
                <a:buClrTx/>
                <a:buSzTx/>
                <a:buFontTx/>
                <a:buNone/>
                <a:tabLst/>
                <a:defRPr/>
              </a:pPr>
              <a:r>
                <a:rPr kumimoji="0" lang="en-US" altLang="ja-JP" sz="1100" b="0" i="0" u="none" strike="noStrike" kern="1200" cap="none" spc="0" normalizeH="0" baseline="0" noProof="0">
                  <a:ln>
                    <a:noFill/>
                  </a:ln>
                  <a:solidFill>
                    <a:srgbClr val="FDF3B9">
                      <a:lumMod val="75000"/>
                    </a:srgbClr>
                  </a:solidFill>
                  <a:effectLst/>
                  <a:uLnTx/>
                  <a:uFillTx/>
                  <a:latin typeface="Meiryo UI" panose="020B0604030504040204" pitchFamily="50" charset="-128"/>
                  <a:ea typeface="メイリオ"/>
                  <a:cs typeface="+mn-cs"/>
                </a:rPr>
                <a:t>Step</a:t>
              </a: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⑤本人確認</a:t>
              </a:r>
              <a:r>
                <a:rPr kumimoji="0" lang="ja-JP" altLang="en-US" sz="1100" b="0" i="0" u="none" strike="noStrike" kern="1200" cap="none" spc="0" normalizeH="0" baseline="0" noProof="0">
                  <a:ln>
                    <a:noFill/>
                  </a:ln>
                  <a:solidFill>
                    <a:srgbClr val="0B5395"/>
                  </a:solidFill>
                  <a:effectLst/>
                  <a:uLnTx/>
                  <a:uFillTx/>
                  <a:latin typeface="Meiryo UI" panose="020B0604030504040204" pitchFamily="50" charset="-128"/>
                  <a:ea typeface="Meiryo UI" panose="020B0604030504040204" pitchFamily="50" charset="-128"/>
                  <a:cs typeface="+mn-cs"/>
                </a:rPr>
                <a:t>／</a:t>
              </a: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同意</a:t>
              </a:r>
              <a:endParaRPr kumimoji="0" lang="en-US" altLang="ja-JP"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endParaRPr>
            </a:p>
          </p:txBody>
        </p:sp>
        <p:pic>
          <p:nvPicPr>
            <p:cNvPr id="61" name="グラフィックス 247" descr="ノート PC">
              <a:extLst>
                <a:ext uri="{FF2B5EF4-FFF2-40B4-BE49-F238E27FC236}">
                  <a16:creationId xmlns:a16="http://schemas.microsoft.com/office/drawing/2014/main" id="{35F5E29A-A739-45DA-8999-7B85653B7A7D}"/>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8617951" y="3637501"/>
              <a:ext cx="541670" cy="541670"/>
            </a:xfrm>
            <a:prstGeom prst="rect">
              <a:avLst/>
            </a:prstGeom>
          </p:spPr>
        </p:pic>
        <p:grpSp>
          <p:nvGrpSpPr>
            <p:cNvPr id="62" name="グループ化 61">
              <a:extLst>
                <a:ext uri="{FF2B5EF4-FFF2-40B4-BE49-F238E27FC236}">
                  <a16:creationId xmlns:a16="http://schemas.microsoft.com/office/drawing/2014/main" id="{66B4F1AB-00E6-4932-B069-3589F6BC242F}"/>
                </a:ext>
              </a:extLst>
            </p:cNvPr>
            <p:cNvGrpSpPr/>
            <p:nvPr/>
          </p:nvGrpSpPr>
          <p:grpSpPr>
            <a:xfrm rot="20326686">
              <a:off x="8461339" y="3606579"/>
              <a:ext cx="292174" cy="241466"/>
              <a:chOff x="293344" y="3634662"/>
              <a:chExt cx="802648" cy="543871"/>
            </a:xfrm>
          </p:grpSpPr>
          <p:sp>
            <p:nvSpPr>
              <p:cNvPr id="87" name="四角形: 角を丸くする 402">
                <a:extLst>
                  <a:ext uri="{FF2B5EF4-FFF2-40B4-BE49-F238E27FC236}">
                    <a16:creationId xmlns:a16="http://schemas.microsoft.com/office/drawing/2014/main" id="{19A7FD6A-6B8C-4E67-9C5C-BD74225AEA7D}"/>
                  </a:ext>
                </a:extLst>
              </p:cNvPr>
              <p:cNvSpPr/>
              <p:nvPr/>
            </p:nvSpPr>
            <p:spPr bwMode="auto">
              <a:xfrm>
                <a:off x="293344" y="3634662"/>
                <a:ext cx="802648" cy="543871"/>
              </a:xfrm>
              <a:prstGeom prst="round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cxnSp>
            <p:nvCxnSpPr>
              <p:cNvPr id="88" name="直線コネクタ 87">
                <a:extLst>
                  <a:ext uri="{FF2B5EF4-FFF2-40B4-BE49-F238E27FC236}">
                    <a16:creationId xmlns:a16="http://schemas.microsoft.com/office/drawing/2014/main" id="{B5A8AB8D-89DE-44CE-960C-51BAE2B5750E}"/>
                  </a:ext>
                </a:extLst>
              </p:cNvPr>
              <p:cNvCxnSpPr/>
              <p:nvPr/>
            </p:nvCxnSpPr>
            <p:spPr bwMode="auto">
              <a:xfrm>
                <a:off x="627178" y="3918684"/>
                <a:ext cx="388462"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89" name="直線コネクタ 88">
                <a:extLst>
                  <a:ext uri="{FF2B5EF4-FFF2-40B4-BE49-F238E27FC236}">
                    <a16:creationId xmlns:a16="http://schemas.microsoft.com/office/drawing/2014/main" id="{0469EC37-B044-47A8-9FF7-AB500D69C0E1}"/>
                  </a:ext>
                </a:extLst>
              </p:cNvPr>
              <p:cNvCxnSpPr>
                <a:cxnSpLocks/>
              </p:cNvCxnSpPr>
              <p:nvPr/>
            </p:nvCxnSpPr>
            <p:spPr bwMode="auto">
              <a:xfrm>
                <a:off x="374234" y="3918684"/>
                <a:ext cx="180000"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90" name="直線コネクタ 89">
                <a:extLst>
                  <a:ext uri="{FF2B5EF4-FFF2-40B4-BE49-F238E27FC236}">
                    <a16:creationId xmlns:a16="http://schemas.microsoft.com/office/drawing/2014/main" id="{E41C840F-FDEA-4A32-8657-31ADB34C8FFC}"/>
                  </a:ext>
                </a:extLst>
              </p:cNvPr>
              <p:cNvCxnSpPr/>
              <p:nvPr/>
            </p:nvCxnSpPr>
            <p:spPr bwMode="auto">
              <a:xfrm>
                <a:off x="627178" y="3842781"/>
                <a:ext cx="388462"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cxnSp>
            <p:nvCxnSpPr>
              <p:cNvPr id="91" name="直線コネクタ 90">
                <a:extLst>
                  <a:ext uri="{FF2B5EF4-FFF2-40B4-BE49-F238E27FC236}">
                    <a16:creationId xmlns:a16="http://schemas.microsoft.com/office/drawing/2014/main" id="{2F0B8C2F-F390-4071-9A84-C17069CE2417}"/>
                  </a:ext>
                </a:extLst>
              </p:cNvPr>
              <p:cNvCxnSpPr>
                <a:cxnSpLocks/>
              </p:cNvCxnSpPr>
              <p:nvPr/>
            </p:nvCxnSpPr>
            <p:spPr bwMode="auto">
              <a:xfrm>
                <a:off x="374234" y="3842781"/>
                <a:ext cx="180000"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sp>
            <p:nvSpPr>
              <p:cNvPr id="92" name="正方形/長方形 91">
                <a:extLst>
                  <a:ext uri="{FF2B5EF4-FFF2-40B4-BE49-F238E27FC236}">
                    <a16:creationId xmlns:a16="http://schemas.microsoft.com/office/drawing/2014/main" id="{589B1D52-C40B-4449-A727-0DDE58B0467F}"/>
                  </a:ext>
                </a:extLst>
              </p:cNvPr>
              <p:cNvSpPr/>
              <p:nvPr/>
            </p:nvSpPr>
            <p:spPr bwMode="auto">
              <a:xfrm>
                <a:off x="902717" y="4005073"/>
                <a:ext cx="108000" cy="108000"/>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grpSp>
            <p:nvGrpSpPr>
              <p:cNvPr id="93" name="グループ化 92">
                <a:extLst>
                  <a:ext uri="{FF2B5EF4-FFF2-40B4-BE49-F238E27FC236}">
                    <a16:creationId xmlns:a16="http://schemas.microsoft.com/office/drawing/2014/main" id="{7DB0FFB6-243E-40A7-A641-7582076A12F0}"/>
                  </a:ext>
                </a:extLst>
              </p:cNvPr>
              <p:cNvGrpSpPr/>
              <p:nvPr/>
            </p:nvGrpSpPr>
            <p:grpSpPr>
              <a:xfrm>
                <a:off x="385379" y="4025316"/>
                <a:ext cx="441248" cy="71542"/>
                <a:chOff x="344755" y="4035447"/>
                <a:chExt cx="441248" cy="71542"/>
              </a:xfrm>
            </p:grpSpPr>
            <p:sp>
              <p:nvSpPr>
                <p:cNvPr id="95" name="正方形/長方形 94">
                  <a:extLst>
                    <a:ext uri="{FF2B5EF4-FFF2-40B4-BE49-F238E27FC236}">
                      <a16:creationId xmlns:a16="http://schemas.microsoft.com/office/drawing/2014/main" id="{4CEDA9FE-1E60-4701-81FA-B53BC7F37708}"/>
                    </a:ext>
                  </a:extLst>
                </p:cNvPr>
                <p:cNvSpPr/>
                <p:nvPr/>
              </p:nvSpPr>
              <p:spPr bwMode="auto">
                <a:xfrm>
                  <a:off x="399911" y="4035447"/>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96" name="正方形/長方形 95">
                  <a:extLst>
                    <a:ext uri="{FF2B5EF4-FFF2-40B4-BE49-F238E27FC236}">
                      <a16:creationId xmlns:a16="http://schemas.microsoft.com/office/drawing/2014/main" id="{BFE13D95-FB96-45C8-88E2-7B3C8877CA8D}"/>
                    </a:ext>
                  </a:extLst>
                </p:cNvPr>
                <p:cNvSpPr/>
                <p:nvPr/>
              </p:nvSpPr>
              <p:spPr bwMode="auto">
                <a:xfrm>
                  <a:off x="344755"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97" name="正方形/長方形 96">
                  <a:extLst>
                    <a:ext uri="{FF2B5EF4-FFF2-40B4-BE49-F238E27FC236}">
                      <a16:creationId xmlns:a16="http://schemas.microsoft.com/office/drawing/2014/main" id="{FD7315A9-A3E8-4022-8C56-C877886C2D45}"/>
                    </a:ext>
                  </a:extLst>
                </p:cNvPr>
                <p:cNvSpPr/>
                <p:nvPr/>
              </p:nvSpPr>
              <p:spPr bwMode="auto">
                <a:xfrm>
                  <a:off x="565379"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98" name="正方形/長方形 97">
                  <a:extLst>
                    <a:ext uri="{FF2B5EF4-FFF2-40B4-BE49-F238E27FC236}">
                      <a16:creationId xmlns:a16="http://schemas.microsoft.com/office/drawing/2014/main" id="{9955E9B7-D065-441B-9AD0-02DC8CCC86A2}"/>
                    </a:ext>
                  </a:extLst>
                </p:cNvPr>
                <p:cNvSpPr/>
                <p:nvPr/>
              </p:nvSpPr>
              <p:spPr bwMode="auto">
                <a:xfrm>
                  <a:off x="510223"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99" name="正方形/長方形 98">
                  <a:extLst>
                    <a:ext uri="{FF2B5EF4-FFF2-40B4-BE49-F238E27FC236}">
                      <a16:creationId xmlns:a16="http://schemas.microsoft.com/office/drawing/2014/main" id="{DE562C5B-FF43-4A4D-844B-FFA47360E220}"/>
                    </a:ext>
                  </a:extLst>
                </p:cNvPr>
                <p:cNvSpPr/>
                <p:nvPr/>
              </p:nvSpPr>
              <p:spPr bwMode="auto">
                <a:xfrm>
                  <a:off x="675691"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00" name="正方形/長方形 99">
                  <a:extLst>
                    <a:ext uri="{FF2B5EF4-FFF2-40B4-BE49-F238E27FC236}">
                      <a16:creationId xmlns:a16="http://schemas.microsoft.com/office/drawing/2014/main" id="{754396C5-D281-4B56-843E-3C0A25D05034}"/>
                    </a:ext>
                  </a:extLst>
                </p:cNvPr>
                <p:cNvSpPr/>
                <p:nvPr/>
              </p:nvSpPr>
              <p:spPr bwMode="auto">
                <a:xfrm>
                  <a:off x="620535"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01" name="正方形/長方形 100">
                  <a:extLst>
                    <a:ext uri="{FF2B5EF4-FFF2-40B4-BE49-F238E27FC236}">
                      <a16:creationId xmlns:a16="http://schemas.microsoft.com/office/drawing/2014/main" id="{9C435B57-AAB1-41BE-8A7F-F4321C5E4575}"/>
                    </a:ext>
                  </a:extLst>
                </p:cNvPr>
                <p:cNvSpPr/>
                <p:nvPr/>
              </p:nvSpPr>
              <p:spPr bwMode="auto">
                <a:xfrm>
                  <a:off x="730847" y="4035448"/>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02" name="正方形/長方形 101">
                  <a:extLst>
                    <a:ext uri="{FF2B5EF4-FFF2-40B4-BE49-F238E27FC236}">
                      <a16:creationId xmlns:a16="http://schemas.microsoft.com/office/drawing/2014/main" id="{24354BB2-4D2F-4292-A641-38DCBB541329}"/>
                    </a:ext>
                  </a:extLst>
                </p:cNvPr>
                <p:cNvSpPr/>
                <p:nvPr/>
              </p:nvSpPr>
              <p:spPr bwMode="auto">
                <a:xfrm>
                  <a:off x="455067" y="4035447"/>
                  <a:ext cx="55156" cy="71541"/>
                </a:xfrm>
                <a:prstGeom prst="rect">
                  <a:avLst/>
                </a:prstGeom>
                <a:solidFill>
                  <a:sysClr val="window" lastClr="FFFFFF"/>
                </a:solidFill>
                <a:ln w="28575" algn="ctr">
                  <a:solidFill>
                    <a:sysClr val="window" lastClr="FFFFFF">
                      <a:lumMod val="50000"/>
                    </a:sys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grpSp>
          <p:cxnSp>
            <p:nvCxnSpPr>
              <p:cNvPr id="94" name="直線コネクタ 93">
                <a:extLst>
                  <a:ext uri="{FF2B5EF4-FFF2-40B4-BE49-F238E27FC236}">
                    <a16:creationId xmlns:a16="http://schemas.microsoft.com/office/drawing/2014/main" id="{5C84E005-3BFF-461F-B2B3-28407237B5F9}"/>
                  </a:ext>
                </a:extLst>
              </p:cNvPr>
              <p:cNvCxnSpPr>
                <a:cxnSpLocks/>
              </p:cNvCxnSpPr>
              <p:nvPr/>
            </p:nvCxnSpPr>
            <p:spPr bwMode="auto">
              <a:xfrm>
                <a:off x="370847" y="3740111"/>
                <a:ext cx="324000" cy="0"/>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grpSp>
        <p:sp>
          <p:nvSpPr>
            <p:cNvPr id="63" name="正方形/長方形 62">
              <a:extLst>
                <a:ext uri="{FF2B5EF4-FFF2-40B4-BE49-F238E27FC236}">
                  <a16:creationId xmlns:a16="http://schemas.microsoft.com/office/drawing/2014/main" id="{931591D5-534D-476D-A8A1-02961F16970C}"/>
                </a:ext>
              </a:extLst>
            </p:cNvPr>
            <p:cNvSpPr/>
            <p:nvPr/>
          </p:nvSpPr>
          <p:spPr>
            <a:xfrm>
              <a:off x="8218311" y="4106208"/>
              <a:ext cx="668315" cy="144685"/>
            </a:xfrm>
            <a:prstGeom prst="rect">
              <a:avLst/>
            </a:prstGeom>
            <a:noFill/>
          </p:spPr>
          <p:txBody>
            <a:bodyPr wrap="square" lIns="0" tIns="0" rIns="0" bIns="0">
              <a:spAutoFit/>
            </a:bodyPr>
            <a:lstStyle/>
            <a:p>
              <a:pPr marL="0" marR="0" lvl="0" indent="0" algn="ctr" defTabSz="457200" rtl="0" eaLnBrk="0" fontAlgn="base" latinLnBrk="0" hangingPunct="0">
                <a:lnSpc>
                  <a:spcPct val="100000"/>
                </a:lnSpc>
                <a:spcBef>
                  <a:spcPts val="0"/>
                </a:spcBef>
                <a:spcAft>
                  <a:spcPct val="0"/>
                </a:spcAft>
                <a:buClrTx/>
                <a:buSzTx/>
                <a:buFontTx/>
                <a:buNone/>
                <a:tabLst/>
                <a:defRPr/>
              </a:pPr>
              <a:r>
                <a:rPr kumimoji="0" lang="ja-JP" altLang="en-US" sz="900" b="0" i="0" u="none" strike="noStrike" kern="1200" cap="none" spc="0" normalizeH="0" baseline="0" noProof="0">
                  <a:ln>
                    <a:noFill/>
                  </a:ln>
                  <a:solidFill>
                    <a:prstClr val="black"/>
                  </a:solidFill>
                  <a:effectLst/>
                  <a:uLnTx/>
                  <a:uFillTx/>
                  <a:latin typeface="Meiryo UI" panose="020B0604030504040204" pitchFamily="50" charset="-128"/>
                  <a:ea typeface="メイリオ"/>
                  <a:cs typeface="+mn-cs"/>
                </a:rPr>
                <a:t>健康保険証</a:t>
              </a:r>
              <a:endParaRPr kumimoji="0" lang="en-US" altLang="ja-JP" sz="900" b="0" i="0" u="none" strike="noStrike" kern="1200" cap="none" spc="0" normalizeH="0" baseline="0" noProof="0">
                <a:ln>
                  <a:noFill/>
                </a:ln>
                <a:solidFill>
                  <a:prstClr val="black"/>
                </a:solidFill>
                <a:effectLst/>
                <a:uLnTx/>
                <a:uFillTx/>
                <a:latin typeface="Meiryo UI" panose="020B0604030504040204" pitchFamily="50" charset="-128"/>
                <a:ea typeface="メイリオ"/>
                <a:cs typeface="+mn-cs"/>
              </a:endParaRPr>
            </a:p>
          </p:txBody>
        </p:sp>
        <p:cxnSp>
          <p:nvCxnSpPr>
            <p:cNvPr id="64" name="直線コネクタ 63">
              <a:extLst>
                <a:ext uri="{FF2B5EF4-FFF2-40B4-BE49-F238E27FC236}">
                  <a16:creationId xmlns:a16="http://schemas.microsoft.com/office/drawing/2014/main" id="{6C69FDD5-868B-47F0-A4E0-6A1734827CAA}"/>
                </a:ext>
              </a:extLst>
            </p:cNvPr>
            <p:cNvCxnSpPr>
              <a:cxnSpLocks/>
            </p:cNvCxnSpPr>
            <p:nvPr/>
          </p:nvCxnSpPr>
          <p:spPr bwMode="auto">
            <a:xfrm flipH="1">
              <a:off x="8034301" y="3238114"/>
              <a:ext cx="1073359" cy="595281"/>
            </a:xfrm>
            <a:prstGeom prst="line">
              <a:avLst/>
            </a:prstGeom>
            <a:noFill/>
            <a:ln w="28575" cap="flat" cmpd="sng" algn="ctr">
              <a:solidFill>
                <a:sysClr val="window" lastClr="FFFFFF">
                  <a:lumMod val="50000"/>
                </a:sysClr>
              </a:solidFill>
              <a:prstDash val="solid"/>
              <a:round/>
              <a:headEnd type="none" w="med" len="med"/>
              <a:tailEnd type="none" w="med" len="med"/>
            </a:ln>
            <a:effectLst/>
          </p:spPr>
        </p:cxnSp>
        <p:sp>
          <p:nvSpPr>
            <p:cNvPr id="65" name="テキスト ボックス 64">
              <a:extLst>
                <a:ext uri="{FF2B5EF4-FFF2-40B4-BE49-F238E27FC236}">
                  <a16:creationId xmlns:a16="http://schemas.microsoft.com/office/drawing/2014/main" id="{6C17865E-FCCF-4BA8-A885-30EC2C82127A}"/>
                </a:ext>
              </a:extLst>
            </p:cNvPr>
            <p:cNvSpPr txBox="1"/>
            <p:nvPr/>
          </p:nvSpPr>
          <p:spPr bwMode="gray">
            <a:xfrm>
              <a:off x="4376377" y="6417404"/>
              <a:ext cx="1987549" cy="128610"/>
            </a:xfrm>
            <a:prstGeom prst="rect">
              <a:avLst/>
            </a:prstGeom>
            <a:noFill/>
          </p:spPr>
          <p:txBody>
            <a:bodyPr wrap="square" lIns="0" tIns="0" rIns="0" bIns="0" rtlCol="0" anchor="b">
              <a:sp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0" lang="ja-JP" altLang="en-US" sz="800" b="0" i="0" u="none" strike="noStrike" kern="0" cap="none" spc="0" normalizeH="0" baseline="0" noProof="0">
                  <a:ln>
                    <a:noFill/>
                  </a:ln>
                  <a:solidFill>
                    <a:prstClr val="black">
                      <a:lumMod val="50000"/>
                      <a:lumOff val="50000"/>
                    </a:prstClr>
                  </a:solidFill>
                  <a:effectLst/>
                  <a:uLnTx/>
                  <a:uFillTx/>
                  <a:latin typeface="メイリオ" panose="020B0604030504040204" pitchFamily="50" charset="-128"/>
                  <a:ea typeface="メイリオ" panose="020B0604030504040204" pitchFamily="50" charset="-128"/>
                  <a:cs typeface="+mn-cs"/>
                </a:rPr>
                <a:t>オンライン資格確認等システム</a:t>
              </a:r>
            </a:p>
          </p:txBody>
        </p:sp>
        <p:sp>
          <p:nvSpPr>
            <p:cNvPr id="66" name="角丸四角形 138">
              <a:extLst>
                <a:ext uri="{FF2B5EF4-FFF2-40B4-BE49-F238E27FC236}">
                  <a16:creationId xmlns:a16="http://schemas.microsoft.com/office/drawing/2014/main" id="{EDFD335D-3214-41AA-8A63-ED2A92FD79AC}"/>
                </a:ext>
              </a:extLst>
            </p:cNvPr>
            <p:cNvSpPr/>
            <p:nvPr/>
          </p:nvSpPr>
          <p:spPr bwMode="gray">
            <a:xfrm>
              <a:off x="3752462" y="2576711"/>
              <a:ext cx="2401076" cy="1739541"/>
            </a:xfrm>
            <a:prstGeom prst="roundRect">
              <a:avLst>
                <a:gd name="adj" fmla="val 11609"/>
              </a:avLst>
            </a:prstGeom>
            <a:noFill/>
            <a:ln w="25400" cap="flat" cmpd="sng" algn="ctr">
              <a:solidFill>
                <a:srgbClr val="DBEFF9">
                  <a:lumMod val="75000"/>
                </a:srgbClr>
              </a:solidFill>
              <a:prstDash val="sysDot"/>
              <a:headEnd/>
              <a:tailEnd/>
            </a:ln>
            <a:effectLst/>
          </p:spPr>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0" lang="ja-JP" altLang="en-US" sz="1400" b="0" i="0" u="none" strike="noStrike" kern="0" cap="none" spc="0" normalizeH="0" baseline="0" noProof="0">
                <a:ln>
                  <a:noFill/>
                </a:ln>
                <a:solidFill>
                  <a:prstClr val="black"/>
                </a:solidFill>
                <a:effectLst/>
                <a:uLnTx/>
                <a:uFillTx/>
                <a:latin typeface="Segoe UI"/>
                <a:ea typeface="メイリオ"/>
                <a:cs typeface="+mn-cs"/>
              </a:endParaRPr>
            </a:p>
          </p:txBody>
        </p:sp>
        <p:sp>
          <p:nvSpPr>
            <p:cNvPr id="67" name="正方形/長方形 66">
              <a:extLst>
                <a:ext uri="{FF2B5EF4-FFF2-40B4-BE49-F238E27FC236}">
                  <a16:creationId xmlns:a16="http://schemas.microsoft.com/office/drawing/2014/main" id="{B6B6555A-345D-43B8-8779-C348CAF00FE0}"/>
                </a:ext>
              </a:extLst>
            </p:cNvPr>
            <p:cNvSpPr/>
            <p:nvPr/>
          </p:nvSpPr>
          <p:spPr>
            <a:xfrm>
              <a:off x="4043301" y="2627498"/>
              <a:ext cx="1803165" cy="176837"/>
            </a:xfrm>
            <a:prstGeom prst="rect">
              <a:avLst/>
            </a:prstGeom>
            <a:solidFill>
              <a:srgbClr val="FFFFFF">
                <a:alpha val="80000"/>
              </a:srgbClr>
            </a:solidFill>
          </p:spPr>
          <p:txBody>
            <a:bodyPr wrap="square" lIns="0" tIns="0" rIns="0" bIns="0">
              <a:spAutoFit/>
            </a:bodyPr>
            <a:lstStyle/>
            <a:p>
              <a:pPr marL="0" marR="0" lvl="0" indent="0" algn="ctr" defTabSz="457200" rtl="0" eaLnBrk="0" fontAlgn="base" latinLnBrk="0" hangingPunct="0">
                <a:lnSpc>
                  <a:spcPct val="100000"/>
                </a:lnSpc>
                <a:spcBef>
                  <a:spcPts val="0"/>
                </a:spcBef>
                <a:spcAft>
                  <a:spcPct val="0"/>
                </a:spcAft>
                <a:buClrTx/>
                <a:buSzTx/>
                <a:buFontTx/>
                <a:buNone/>
                <a:tabLst/>
                <a:defRPr/>
              </a:pPr>
              <a:r>
                <a:rPr kumimoji="0" lang="en-US" altLang="ja-JP" sz="1100" b="0" i="0" u="none" strike="noStrike" kern="1200" cap="none" spc="0" normalizeH="0" baseline="0" noProof="0">
                  <a:ln>
                    <a:noFill/>
                  </a:ln>
                  <a:solidFill>
                    <a:srgbClr val="FDF3B9">
                      <a:lumMod val="75000"/>
                    </a:srgbClr>
                  </a:solidFill>
                  <a:effectLst/>
                  <a:uLnTx/>
                  <a:uFillTx/>
                  <a:latin typeface="Meiryo UI" panose="020B0604030504040204" pitchFamily="50" charset="-128"/>
                  <a:ea typeface="メイリオ"/>
                  <a:cs typeface="+mn-cs"/>
                </a:rPr>
                <a:t>Step</a:t>
              </a: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④情報の閲覧</a:t>
              </a:r>
              <a:endParaRPr kumimoji="0" lang="en-US" altLang="ja-JP"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endParaRPr>
            </a:p>
          </p:txBody>
        </p:sp>
        <p:cxnSp>
          <p:nvCxnSpPr>
            <p:cNvPr id="68" name="直線矢印コネクタ 217">
              <a:extLst>
                <a:ext uri="{FF2B5EF4-FFF2-40B4-BE49-F238E27FC236}">
                  <a16:creationId xmlns:a16="http://schemas.microsoft.com/office/drawing/2014/main" id="{8F02C0CB-7072-42FC-A3C2-299F42EC27A0}"/>
                </a:ext>
              </a:extLst>
            </p:cNvPr>
            <p:cNvCxnSpPr>
              <a:cxnSpLocks/>
            </p:cNvCxnSpPr>
            <p:nvPr/>
          </p:nvCxnSpPr>
          <p:spPr bwMode="auto">
            <a:xfrm flipV="1">
              <a:off x="4953000" y="4002426"/>
              <a:ext cx="0" cy="576000"/>
            </a:xfrm>
            <a:prstGeom prst="straightConnector1">
              <a:avLst/>
            </a:prstGeom>
            <a:noFill/>
            <a:ln w="38100" cap="flat" cmpd="sng" algn="ctr">
              <a:solidFill>
                <a:srgbClr val="0F6FC6">
                  <a:lumMod val="75000"/>
                </a:srgbClr>
              </a:solidFill>
              <a:prstDash val="solid"/>
              <a:headEnd type="none"/>
              <a:tailEnd type="arrow"/>
            </a:ln>
            <a:effectLst/>
          </p:spPr>
        </p:cxnSp>
        <p:grpSp>
          <p:nvGrpSpPr>
            <p:cNvPr id="69" name="グループ化 68">
              <a:extLst>
                <a:ext uri="{FF2B5EF4-FFF2-40B4-BE49-F238E27FC236}">
                  <a16:creationId xmlns:a16="http://schemas.microsoft.com/office/drawing/2014/main" id="{AB332EEF-F731-498D-990C-9A39385EFC8A}"/>
                </a:ext>
              </a:extLst>
            </p:cNvPr>
            <p:cNvGrpSpPr/>
            <p:nvPr/>
          </p:nvGrpSpPr>
          <p:grpSpPr>
            <a:xfrm>
              <a:off x="526785" y="5235563"/>
              <a:ext cx="480720" cy="532820"/>
              <a:chOff x="-527627" y="5033857"/>
              <a:chExt cx="480720" cy="532820"/>
            </a:xfrm>
          </p:grpSpPr>
          <p:sp>
            <p:nvSpPr>
              <p:cNvPr id="84" name="正方形/長方形 83">
                <a:extLst>
                  <a:ext uri="{FF2B5EF4-FFF2-40B4-BE49-F238E27FC236}">
                    <a16:creationId xmlns:a16="http://schemas.microsoft.com/office/drawing/2014/main" id="{60938DB0-61CC-4B2F-A893-B00159CE74BF}"/>
                  </a:ext>
                </a:extLst>
              </p:cNvPr>
              <p:cNvSpPr/>
              <p:nvPr/>
            </p:nvSpPr>
            <p:spPr bwMode="auto">
              <a:xfrm>
                <a:off x="-388476" y="5033857"/>
                <a:ext cx="337390" cy="332669"/>
              </a:xfrm>
              <a:prstGeom prst="rect">
                <a:avLst/>
              </a:prstGeom>
              <a:noFill/>
              <a:ln w="12700" algn="ctr">
                <a:noFill/>
                <a:miter lim="800000"/>
                <a:headEnd/>
                <a:tailEnd/>
              </a:ln>
              <a:effectLst/>
            </p:spPr>
            <p:txBody>
              <a:bodyPr wrap="none" lIns="93600" tIns="46800" rIns="93600" bIns="46800" rtlCol="0" anchor="ctr">
                <a:no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pic>
            <p:nvPicPr>
              <p:cNvPr id="85" name="図 84" descr="アイコン&#10;&#10;自動的に生成された説明">
                <a:extLst>
                  <a:ext uri="{FF2B5EF4-FFF2-40B4-BE49-F238E27FC236}">
                    <a16:creationId xmlns:a16="http://schemas.microsoft.com/office/drawing/2014/main" id="{76FF039B-818A-4167-A94A-C3D556DBA7B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20138700">
                <a:off x="-419861" y="5073859"/>
                <a:ext cx="265188" cy="265188"/>
              </a:xfrm>
              <a:prstGeom prst="rect">
                <a:avLst/>
              </a:prstGeom>
            </p:spPr>
          </p:pic>
          <p:sp>
            <p:nvSpPr>
              <p:cNvPr id="86" name="テキスト ボックス 85">
                <a:extLst>
                  <a:ext uri="{FF2B5EF4-FFF2-40B4-BE49-F238E27FC236}">
                    <a16:creationId xmlns:a16="http://schemas.microsoft.com/office/drawing/2014/main" id="{312E2A9B-89DD-4383-9E9A-ABABDE76C4EF}"/>
                  </a:ext>
                </a:extLst>
              </p:cNvPr>
              <p:cNvSpPr txBox="1"/>
              <p:nvPr/>
            </p:nvSpPr>
            <p:spPr bwMode="gray">
              <a:xfrm>
                <a:off x="-527627" y="5438067"/>
                <a:ext cx="480720" cy="128610"/>
              </a:xfrm>
              <a:prstGeom prst="rect">
                <a:avLst/>
              </a:prstGeom>
              <a:noFill/>
            </p:spPr>
            <p:txBody>
              <a:bodyPr wrap="square" lIns="0" tIns="0" rIns="0" bIns="0" rtlCol="0" anchor="b">
                <a:sp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0" lang="en-US" altLang="ja-JP" sz="800" b="0" i="0" u="none" strike="noStrike" kern="0" cap="none" spc="0" normalizeH="0" baseline="0" noProof="0">
                    <a:ln>
                      <a:noFill/>
                    </a:ln>
                    <a:solidFill>
                      <a:prstClr val="black">
                        <a:lumMod val="50000"/>
                        <a:lumOff val="50000"/>
                      </a:prstClr>
                    </a:solidFill>
                    <a:effectLst/>
                    <a:uLnTx/>
                    <a:uFillTx/>
                    <a:latin typeface="メイリオ" panose="020B0604030504040204" pitchFamily="50" charset="-128"/>
                    <a:ea typeface="メイリオ" panose="020B0604030504040204" pitchFamily="50" charset="-128"/>
                    <a:cs typeface="+mn-cs"/>
                  </a:rPr>
                  <a:t>HPKI</a:t>
                </a:r>
                <a:endParaRPr kumimoji="0" lang="ja-JP" altLang="en-US" sz="800" b="0" i="0" u="none" strike="noStrike" kern="0" cap="none" spc="0" normalizeH="0" baseline="0" noProof="0">
                  <a:ln>
                    <a:noFill/>
                  </a:ln>
                  <a:solidFill>
                    <a:prstClr val="black">
                      <a:lumMod val="50000"/>
                      <a:lumOff val="50000"/>
                    </a:prstClr>
                  </a:solidFill>
                  <a:effectLst/>
                  <a:uLnTx/>
                  <a:uFillTx/>
                  <a:latin typeface="メイリオ" panose="020B0604030504040204" pitchFamily="50" charset="-128"/>
                  <a:ea typeface="メイリオ" panose="020B0604030504040204" pitchFamily="50" charset="-128"/>
                  <a:cs typeface="+mn-cs"/>
                </a:endParaRPr>
              </a:p>
            </p:txBody>
          </p:sp>
        </p:grpSp>
        <p:grpSp>
          <p:nvGrpSpPr>
            <p:cNvPr id="75" name="グループ化 74">
              <a:extLst>
                <a:ext uri="{FF2B5EF4-FFF2-40B4-BE49-F238E27FC236}">
                  <a16:creationId xmlns:a16="http://schemas.microsoft.com/office/drawing/2014/main" id="{3822F9EC-3958-488F-997C-16C84D95B36C}"/>
                </a:ext>
              </a:extLst>
            </p:cNvPr>
            <p:cNvGrpSpPr/>
            <p:nvPr/>
          </p:nvGrpSpPr>
          <p:grpSpPr>
            <a:xfrm>
              <a:off x="8906037" y="5235563"/>
              <a:ext cx="456402" cy="532820"/>
              <a:chOff x="-392654" y="5033857"/>
              <a:chExt cx="456402" cy="532820"/>
            </a:xfrm>
          </p:grpSpPr>
          <p:sp>
            <p:nvSpPr>
              <p:cNvPr id="81" name="正方形/長方形 80">
                <a:extLst>
                  <a:ext uri="{FF2B5EF4-FFF2-40B4-BE49-F238E27FC236}">
                    <a16:creationId xmlns:a16="http://schemas.microsoft.com/office/drawing/2014/main" id="{6EAF9A80-4B2C-406D-8FD6-B7CD233F8209}"/>
                  </a:ext>
                </a:extLst>
              </p:cNvPr>
              <p:cNvSpPr/>
              <p:nvPr/>
            </p:nvSpPr>
            <p:spPr bwMode="auto">
              <a:xfrm>
                <a:off x="-388476" y="5033857"/>
                <a:ext cx="337390" cy="332669"/>
              </a:xfrm>
              <a:prstGeom prst="rect">
                <a:avLst/>
              </a:prstGeom>
              <a:solidFill>
                <a:sysClr val="window" lastClr="FFFFFF"/>
              </a:solidFill>
              <a:ln w="1270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ja-JP" altLang="en-US" sz="1100" b="1" i="0" u="none" strike="noStrike" kern="0" cap="none" spc="0" normalizeH="0" baseline="0" noProof="0">
                  <a:ln>
                    <a:noFill/>
                  </a:ln>
                  <a:solidFill>
                    <a:prstClr val="black"/>
                  </a:solidFill>
                  <a:effectLst/>
                  <a:uLnTx/>
                  <a:uFillTx/>
                  <a:latin typeface="ＭＳ Ｐゴシック" charset="-128"/>
                  <a:ea typeface="ＭＳ Ｐゴシック" charset="-128"/>
                  <a:cs typeface="+mn-cs"/>
                </a:endParaRPr>
              </a:p>
            </p:txBody>
          </p:sp>
          <p:pic>
            <p:nvPicPr>
              <p:cNvPr id="82" name="図 81" descr="アイコン&#10;&#10;自動的に生成された説明">
                <a:extLst>
                  <a:ext uri="{FF2B5EF4-FFF2-40B4-BE49-F238E27FC236}">
                    <a16:creationId xmlns:a16="http://schemas.microsoft.com/office/drawing/2014/main" id="{8FF86EBB-67A8-4AFF-8CA2-A4EBCFFE4CC9}"/>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20138700">
                <a:off x="-297047" y="5073859"/>
                <a:ext cx="265188" cy="265188"/>
              </a:xfrm>
              <a:prstGeom prst="rect">
                <a:avLst/>
              </a:prstGeom>
            </p:spPr>
          </p:pic>
          <p:sp>
            <p:nvSpPr>
              <p:cNvPr id="83" name="テキスト ボックス 82">
                <a:extLst>
                  <a:ext uri="{FF2B5EF4-FFF2-40B4-BE49-F238E27FC236}">
                    <a16:creationId xmlns:a16="http://schemas.microsoft.com/office/drawing/2014/main" id="{268D16AD-6DE1-44CA-A606-16735B34174D}"/>
                  </a:ext>
                </a:extLst>
              </p:cNvPr>
              <p:cNvSpPr txBox="1"/>
              <p:nvPr/>
            </p:nvSpPr>
            <p:spPr bwMode="gray">
              <a:xfrm>
                <a:off x="-392654" y="5438067"/>
                <a:ext cx="456402" cy="128610"/>
              </a:xfrm>
              <a:prstGeom prst="rect">
                <a:avLst/>
              </a:prstGeom>
              <a:noFill/>
            </p:spPr>
            <p:txBody>
              <a:bodyPr wrap="square" lIns="0" tIns="0" rIns="0" bIns="0" rtlCol="0" anchor="b">
                <a:sp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0" lang="en-US" altLang="ja-JP" sz="800" b="0" i="0" u="none" strike="noStrike" kern="0" cap="none" spc="0" normalizeH="0" baseline="0" noProof="0">
                    <a:ln>
                      <a:noFill/>
                    </a:ln>
                    <a:solidFill>
                      <a:prstClr val="black">
                        <a:lumMod val="50000"/>
                        <a:lumOff val="50000"/>
                      </a:prstClr>
                    </a:solidFill>
                    <a:effectLst/>
                    <a:uLnTx/>
                    <a:uFillTx/>
                    <a:latin typeface="メイリオ" panose="020B0604030504040204" pitchFamily="50" charset="-128"/>
                    <a:ea typeface="メイリオ" panose="020B0604030504040204" pitchFamily="50" charset="-128"/>
                    <a:cs typeface="+mn-cs"/>
                  </a:rPr>
                  <a:t>HPKI</a:t>
                </a:r>
                <a:endParaRPr kumimoji="0" lang="ja-JP" altLang="en-US" sz="800" b="0" i="0" u="none" strike="noStrike" kern="0" cap="none" spc="0" normalizeH="0" baseline="0" noProof="0">
                  <a:ln>
                    <a:noFill/>
                  </a:ln>
                  <a:solidFill>
                    <a:prstClr val="black">
                      <a:lumMod val="50000"/>
                      <a:lumOff val="50000"/>
                    </a:prstClr>
                  </a:solidFill>
                  <a:effectLst/>
                  <a:uLnTx/>
                  <a:uFillTx/>
                  <a:latin typeface="メイリオ" panose="020B0604030504040204" pitchFamily="50" charset="-128"/>
                  <a:ea typeface="メイリオ" panose="020B0604030504040204" pitchFamily="50" charset="-128"/>
                  <a:cs typeface="+mn-cs"/>
                </a:endParaRPr>
              </a:p>
            </p:txBody>
          </p:sp>
        </p:grpSp>
        <p:sp>
          <p:nvSpPr>
            <p:cNvPr id="76" name="正方形/長方形 75">
              <a:extLst>
                <a:ext uri="{FF2B5EF4-FFF2-40B4-BE49-F238E27FC236}">
                  <a16:creationId xmlns:a16="http://schemas.microsoft.com/office/drawing/2014/main" id="{037FB90F-D753-455F-BEDB-5475777E3FC2}"/>
                </a:ext>
              </a:extLst>
            </p:cNvPr>
            <p:cNvSpPr/>
            <p:nvPr/>
          </p:nvSpPr>
          <p:spPr>
            <a:xfrm>
              <a:off x="962391" y="4505493"/>
              <a:ext cx="2582315" cy="353675"/>
            </a:xfrm>
            <a:prstGeom prst="rect">
              <a:avLst/>
            </a:prstGeom>
            <a:solidFill>
              <a:srgbClr val="FFFFFF">
                <a:alpha val="80000"/>
              </a:srgbClr>
            </a:solidFill>
          </p:spPr>
          <p:txBody>
            <a:bodyPr wrap="square" lIns="0" tIns="0" rIns="0" bIns="0">
              <a:spAutoFit/>
            </a:body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0" lang="en-US" altLang="ja-JP" sz="1100" b="0" i="0" u="none" strike="noStrike" kern="1200" cap="none" spc="0" normalizeH="0" baseline="0" noProof="0">
                  <a:ln>
                    <a:noFill/>
                  </a:ln>
                  <a:solidFill>
                    <a:srgbClr val="FDF3B9">
                      <a:lumMod val="75000"/>
                    </a:srgbClr>
                  </a:solidFill>
                  <a:effectLst/>
                  <a:uLnTx/>
                  <a:uFillTx/>
                  <a:latin typeface="Meiryo UI" panose="020B0604030504040204" pitchFamily="50" charset="-128"/>
                  <a:ea typeface="メイリオ"/>
                  <a:cs typeface="+mn-cs"/>
                </a:rPr>
                <a:t>Step</a:t>
              </a: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②処方・調剤された情報や</a:t>
              </a:r>
              <a:endParaRPr kumimoji="0" lang="en-US" altLang="ja-JP"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endParaRPr>
            </a:p>
            <a:p>
              <a:pPr marL="0" marR="0" lvl="0" indent="0" algn="l" defTabSz="457200" rtl="0" eaLnBrk="0" fontAlgn="base" latinLnBrk="0" hangingPunct="0">
                <a:lnSpc>
                  <a:spcPct val="100000"/>
                </a:lnSpc>
                <a:spcBef>
                  <a:spcPts val="0"/>
                </a:spcBef>
                <a:spcAft>
                  <a:spcPct val="0"/>
                </a:spcAft>
                <a:buClrTx/>
                <a:buSzTx/>
                <a:buFontTx/>
                <a:buNone/>
                <a:tabLst/>
                <a:defRPr/>
              </a:pP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　　　 重複投薬チェック結果の参照</a:t>
              </a:r>
              <a:endParaRPr kumimoji="0" lang="en-US" altLang="ja-JP"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endParaRPr>
            </a:p>
          </p:txBody>
        </p:sp>
        <p:sp>
          <p:nvSpPr>
            <p:cNvPr id="77" name="正方形/長方形 76">
              <a:extLst>
                <a:ext uri="{FF2B5EF4-FFF2-40B4-BE49-F238E27FC236}">
                  <a16:creationId xmlns:a16="http://schemas.microsoft.com/office/drawing/2014/main" id="{4B0345B1-3839-4E3F-AD3A-F82DA4CE6FCD}"/>
                </a:ext>
              </a:extLst>
            </p:cNvPr>
            <p:cNvSpPr/>
            <p:nvPr/>
          </p:nvSpPr>
          <p:spPr>
            <a:xfrm>
              <a:off x="6562799" y="4369965"/>
              <a:ext cx="2684805" cy="530512"/>
            </a:xfrm>
            <a:prstGeom prst="rect">
              <a:avLst/>
            </a:prstGeom>
            <a:solidFill>
              <a:srgbClr val="FFFFFF">
                <a:alpha val="80000"/>
              </a:srgbClr>
            </a:solidFill>
          </p:spPr>
          <p:txBody>
            <a:bodyPr wrap="square" lIns="0" tIns="0" rIns="0" bIns="0">
              <a:spAutoFit/>
            </a:body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0" lang="en-US" altLang="ja-JP" sz="1100" b="0" i="0" u="none" strike="noStrike" kern="1200" cap="none" spc="0" normalizeH="0" baseline="0" noProof="0">
                  <a:ln>
                    <a:noFill/>
                  </a:ln>
                  <a:solidFill>
                    <a:srgbClr val="FDF3B9">
                      <a:lumMod val="75000"/>
                    </a:srgbClr>
                  </a:solidFill>
                  <a:effectLst/>
                  <a:uLnTx/>
                  <a:uFillTx/>
                  <a:latin typeface="Meiryo UI" panose="020B0604030504040204" pitchFamily="50" charset="-128"/>
                  <a:ea typeface="メイリオ"/>
                  <a:cs typeface="+mn-cs"/>
                </a:rPr>
                <a:t>Step</a:t>
              </a: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⑥処方箋の取得</a:t>
              </a:r>
              <a:endParaRPr kumimoji="0" lang="en-US" altLang="ja-JP"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endParaRPr>
            </a:p>
            <a:p>
              <a:pPr marL="0" marR="0" lvl="0" indent="0" algn="l" defTabSz="457200" rtl="0" eaLnBrk="0" fontAlgn="base" latinLnBrk="0" hangingPunct="0">
                <a:lnSpc>
                  <a:spcPct val="100000"/>
                </a:lnSpc>
                <a:spcBef>
                  <a:spcPts val="0"/>
                </a:spcBef>
                <a:spcAft>
                  <a:spcPct val="0"/>
                </a:spcAft>
                <a:buClrTx/>
                <a:buSzTx/>
                <a:buFontTx/>
                <a:buNone/>
                <a:tabLst/>
                <a:defRPr/>
              </a:pPr>
              <a:r>
                <a:rPr kumimoji="0" lang="en-US" altLang="ja-JP" sz="1100" b="0" i="0" u="none" strike="noStrike" kern="1200" cap="none" spc="0" normalizeH="0" baseline="0" noProof="0">
                  <a:ln>
                    <a:noFill/>
                  </a:ln>
                  <a:solidFill>
                    <a:srgbClr val="FDF3B9">
                      <a:lumMod val="75000"/>
                    </a:srgbClr>
                  </a:solidFill>
                  <a:effectLst/>
                  <a:uLnTx/>
                  <a:uFillTx/>
                  <a:latin typeface="Meiryo UI" panose="020B0604030504040204" pitchFamily="50" charset="-128"/>
                  <a:ea typeface="メイリオ"/>
                  <a:cs typeface="+mn-cs"/>
                </a:rPr>
                <a:t>Step</a:t>
              </a: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⑦処方・調剤された情報や</a:t>
              </a:r>
              <a:br>
                <a:rPr kumimoji="0" lang="en-US" altLang="ja-JP"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br>
              <a:r>
                <a:rPr kumimoji="0" lang="en-US" altLang="ja-JP"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          </a:t>
              </a:r>
              <a:r>
                <a:rPr kumimoji="0" lang="ja-JP" altLang="en-US" sz="11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メイリオ"/>
                  <a:cs typeface="+mn-cs"/>
                </a:rPr>
                <a:t>重複投薬チェック結果の参照</a:t>
              </a:r>
            </a:p>
          </p:txBody>
        </p:sp>
        <p:sp>
          <p:nvSpPr>
            <p:cNvPr id="78" name="テキスト ボックス 77">
              <a:extLst>
                <a:ext uri="{FF2B5EF4-FFF2-40B4-BE49-F238E27FC236}">
                  <a16:creationId xmlns:a16="http://schemas.microsoft.com/office/drawing/2014/main" id="{9856E6C2-A2E2-4339-93E0-A87D5C7C2877}"/>
                </a:ext>
              </a:extLst>
            </p:cNvPr>
            <p:cNvSpPr txBox="1"/>
            <p:nvPr/>
          </p:nvSpPr>
          <p:spPr>
            <a:xfrm>
              <a:off x="616422" y="5836292"/>
              <a:ext cx="1363652" cy="265257"/>
            </a:xfrm>
            <a:prstGeom prst="rect">
              <a:avLst/>
            </a:prstGeom>
            <a:noFill/>
          </p:spPr>
          <p:txBody>
            <a:bodyPr wrap="square" rtlCol="0" anchor="ctr">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ja-JP" altLang="en-US" sz="1050" b="1" i="0" u="none" strike="noStrike" kern="1200" cap="none" spc="0" normalizeH="0" baseline="0" noProof="0">
                  <a:ln>
                    <a:noFill/>
                  </a:ln>
                  <a:solidFill>
                    <a:srgbClr val="92D050"/>
                  </a:solidFill>
                  <a:effectLst/>
                  <a:uLnTx/>
                  <a:uFillTx/>
                  <a:latin typeface="Meiryo UI" panose="020B0604030504040204" pitchFamily="50" charset="-128"/>
                  <a:ea typeface="メイリオ"/>
                  <a:cs typeface="+mn-cs"/>
                </a:rPr>
                <a:t>医師・歯科医師</a:t>
              </a:r>
            </a:p>
          </p:txBody>
        </p:sp>
        <p:sp>
          <p:nvSpPr>
            <p:cNvPr id="79" name="テキスト ボックス 78">
              <a:extLst>
                <a:ext uri="{FF2B5EF4-FFF2-40B4-BE49-F238E27FC236}">
                  <a16:creationId xmlns:a16="http://schemas.microsoft.com/office/drawing/2014/main" id="{8F964754-DD0E-4E53-A423-EBF82A923E6F}"/>
                </a:ext>
              </a:extLst>
            </p:cNvPr>
            <p:cNvSpPr txBox="1"/>
            <p:nvPr/>
          </p:nvSpPr>
          <p:spPr bwMode="gray">
            <a:xfrm>
              <a:off x="1491821" y="5695739"/>
              <a:ext cx="774204" cy="225066"/>
            </a:xfrm>
            <a:prstGeom prst="rect">
              <a:avLst/>
            </a:prstGeom>
            <a:noFill/>
          </p:spPr>
          <p:txBody>
            <a:bodyPr wrap="square" lIns="0" tIns="0" rIns="0" bIns="0" rtlCol="0" anchor="b">
              <a:sp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0" lang="ja-JP" altLang="en-US" sz="700" b="0" i="0" u="none" strike="noStrike" kern="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電子カルテ</a:t>
              </a:r>
              <a:br>
                <a:rPr kumimoji="0" lang="en-US" altLang="ja-JP" sz="700" b="0" i="0" u="none" strike="noStrike" kern="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br>
              <a:r>
                <a:rPr kumimoji="0" lang="ja-JP" altLang="en-US" sz="700" b="0" i="0" u="none" strike="noStrike" kern="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システムなど</a:t>
              </a:r>
            </a:p>
          </p:txBody>
        </p:sp>
        <p:sp>
          <p:nvSpPr>
            <p:cNvPr id="80" name="テキスト ボックス 79">
              <a:extLst>
                <a:ext uri="{FF2B5EF4-FFF2-40B4-BE49-F238E27FC236}">
                  <a16:creationId xmlns:a16="http://schemas.microsoft.com/office/drawing/2014/main" id="{BCC1F3C6-960D-4E8A-9C6D-F38E60D4049B}"/>
                </a:ext>
              </a:extLst>
            </p:cNvPr>
            <p:cNvSpPr txBox="1"/>
            <p:nvPr/>
          </p:nvSpPr>
          <p:spPr bwMode="gray">
            <a:xfrm>
              <a:off x="7648968" y="5686396"/>
              <a:ext cx="774204" cy="112533"/>
            </a:xfrm>
            <a:prstGeom prst="rect">
              <a:avLst/>
            </a:prstGeom>
            <a:noFill/>
          </p:spPr>
          <p:txBody>
            <a:bodyPr wrap="square" lIns="0" tIns="0" rIns="0" bIns="0" rtlCol="0" anchor="b">
              <a:sp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0" lang="ja-JP" altLang="en-US" sz="700" b="0" i="0" u="none" strike="noStrike" kern="0" cap="none" spc="0" normalizeH="0" baseline="0" noProof="0">
                  <a:ln>
                    <a:noFill/>
                  </a:ln>
                  <a:solidFill>
                    <a:prstClr val="black">
                      <a:lumMod val="50000"/>
                      <a:lumOff val="50000"/>
                    </a:prstClr>
                  </a:solidFill>
                  <a:effectLst/>
                  <a:uLnTx/>
                  <a:uFillTx/>
                  <a:latin typeface="メイリオ" panose="020B0604030504040204" pitchFamily="50" charset="-128"/>
                  <a:ea typeface="メイリオ" panose="020B0604030504040204" pitchFamily="50" charset="-128"/>
                  <a:cs typeface="+mn-cs"/>
                </a:rPr>
                <a:t>薬局システム</a:t>
              </a:r>
            </a:p>
          </p:txBody>
        </p:sp>
      </p:grpSp>
      <p:sp>
        <p:nvSpPr>
          <p:cNvPr id="2" name="正方形/長方形 1">
            <a:extLst>
              <a:ext uri="{FF2B5EF4-FFF2-40B4-BE49-F238E27FC236}">
                <a16:creationId xmlns:a16="http://schemas.microsoft.com/office/drawing/2014/main" id="{285A607D-8A9A-3202-9BC2-C384765B87D0}"/>
              </a:ext>
            </a:extLst>
          </p:cNvPr>
          <p:cNvSpPr/>
          <p:nvPr/>
        </p:nvSpPr>
        <p:spPr>
          <a:xfrm>
            <a:off x="280734" y="6636240"/>
            <a:ext cx="9469256" cy="167610"/>
          </a:xfrm>
          <a:prstGeom prst="rect">
            <a:avLst/>
          </a:prstGeom>
        </p:spPr>
        <p:txBody>
          <a:bodyPr wrap="square" lIns="0" tIns="0" rIns="0" bIns="0">
            <a:spAutoFit/>
          </a:bodyPr>
          <a:lstStyle/>
          <a:p>
            <a:pPr marL="166158" marR="0" lvl="0" indent="-422041" algn="l" defTabSz="844083" rtl="0" eaLnBrk="1" fontAlgn="auto" latinLnBrk="0" hangingPunct="1">
              <a:lnSpc>
                <a:spcPts val="1292"/>
              </a:lnSpc>
              <a:spcBef>
                <a:spcPts val="92"/>
              </a:spcBef>
              <a:spcAft>
                <a:spcPts val="554"/>
              </a:spcAft>
              <a:buClrTx/>
              <a:buSzTx/>
              <a:buFontTx/>
              <a:buNone/>
              <a:tabLst/>
              <a:defRPr/>
            </a:pPr>
            <a:r>
              <a:rPr kumimoji="1" lang="ja-JP" altLang="en-US" sz="1050" b="0" i="0" u="none" strike="noStrike" kern="1200" cap="none" spc="0" normalizeH="0" baseline="0" noProof="0">
                <a:ln>
                  <a:noFill/>
                </a:ln>
                <a:solidFill>
                  <a:srgbClr val="000000"/>
                </a:solidFill>
                <a:effectLst/>
                <a:uLnTx/>
                <a:uFillTx/>
                <a:latin typeface="メイリオ"/>
                <a:ea typeface="メイリオ"/>
                <a:cs typeface="+mn-cs"/>
              </a:rPr>
              <a:t>医療ＤＸ推進本部において策定した工程表に基づき、医療ＤＸの推進に向けた取組について必要な支援を行いつつ政府を挙げて確実に実現する。</a:t>
            </a:r>
            <a:endParaRPr kumimoji="1" lang="en-US" altLang="ja-JP" sz="1050" b="0" i="0" u="none" strike="noStrike" kern="1200" cap="none" spc="0" normalizeH="0" baseline="0" noProof="0">
              <a:ln>
                <a:noFill/>
              </a:ln>
              <a:solidFill>
                <a:srgbClr val="000000"/>
              </a:solidFill>
              <a:effectLst/>
              <a:uLnTx/>
              <a:uFillTx/>
              <a:latin typeface="メイリオ"/>
              <a:ea typeface="メイリオ"/>
              <a:cs typeface="+mn-cs"/>
            </a:endParaRPr>
          </a:p>
        </p:txBody>
      </p:sp>
      <p:sp>
        <p:nvSpPr>
          <p:cNvPr id="4" name="正方形/長方形 3">
            <a:extLst>
              <a:ext uri="{FF2B5EF4-FFF2-40B4-BE49-F238E27FC236}">
                <a16:creationId xmlns:a16="http://schemas.microsoft.com/office/drawing/2014/main" id="{8AC01368-F2CF-176C-AB0B-C37EE34863F2}"/>
              </a:ext>
            </a:extLst>
          </p:cNvPr>
          <p:cNvSpPr/>
          <p:nvPr/>
        </p:nvSpPr>
        <p:spPr>
          <a:xfrm>
            <a:off x="248403" y="6406649"/>
            <a:ext cx="5268750" cy="197939"/>
          </a:xfrm>
          <a:prstGeom prst="rect">
            <a:avLst/>
          </a:prstGeom>
          <a:solidFill>
            <a:schemeClr val="accent1">
              <a:lumMod val="20000"/>
              <a:lumOff val="80000"/>
            </a:schemeClr>
          </a:solidFill>
        </p:spPr>
        <p:txBody>
          <a:bodyPr wrap="none" lIns="0" tIns="0" rIns="0" bIns="0">
            <a:spAutoFit/>
          </a:bodyPr>
          <a:lstStyle/>
          <a:p>
            <a:pPr marL="0" marR="0" lvl="0" indent="0" algn="l" defTabSz="545603" rtl="0" eaLnBrk="1" fontAlgn="auto" latinLnBrk="0" hangingPunct="1">
              <a:lnSpc>
                <a:spcPct val="130000"/>
              </a:lnSpc>
              <a:spcBef>
                <a:spcPts val="0"/>
              </a:spcBef>
              <a:spcAft>
                <a:spcPts val="735"/>
              </a:spcAft>
              <a:buClrTx/>
              <a:buSzTx/>
              <a:buFontTx/>
              <a:buNone/>
              <a:tabLst/>
              <a:defRPr/>
            </a:pPr>
            <a:r>
              <a:rPr kumimoji="0" lang="ja-JP" altLang="en-US" sz="1050" b="1" i="0" u="none" strike="noStrike" kern="1200" cap="none" spc="221" normalizeH="0" baseline="0" noProof="0">
                <a:ln>
                  <a:noFill/>
                </a:ln>
                <a:solidFill>
                  <a:srgbClr val="103185"/>
                </a:solidFill>
                <a:effectLst/>
                <a:uLnTx/>
                <a:uFillTx/>
                <a:latin typeface="Meiryo" panose="020B0604030504040204" pitchFamily="34" charset="-128"/>
                <a:ea typeface="Meiryo" panose="020B0604030504040204" pitchFamily="34" charset="-128"/>
                <a:cs typeface="Noto Sans CJK JP DemiLight" charset="-128"/>
              </a:rPr>
              <a:t>■経済財政運営と改革の基本方針 </a:t>
            </a:r>
            <a:r>
              <a:rPr kumimoji="0" lang="en-US" altLang="ja-JP" sz="1050" b="1" i="0" u="none" strike="noStrike" kern="1200" cap="none" spc="221" normalizeH="0" baseline="0" noProof="0">
                <a:ln>
                  <a:noFill/>
                </a:ln>
                <a:solidFill>
                  <a:srgbClr val="103185"/>
                </a:solidFill>
                <a:effectLst/>
                <a:uLnTx/>
                <a:uFillTx/>
                <a:latin typeface="Meiryo" panose="020B0604030504040204" pitchFamily="34" charset="-128"/>
                <a:ea typeface="Meiryo" panose="020B0604030504040204" pitchFamily="34" charset="-128"/>
                <a:cs typeface="Noto Sans CJK JP DemiLight" charset="-128"/>
              </a:rPr>
              <a:t>2023</a:t>
            </a:r>
            <a:r>
              <a:rPr kumimoji="0" lang="zh-TW" altLang="en-US" sz="1050" b="1" i="0" u="none" strike="noStrike" kern="1200" cap="none" spc="221" normalizeH="0" baseline="0" noProof="0">
                <a:ln>
                  <a:noFill/>
                </a:ln>
                <a:solidFill>
                  <a:srgbClr val="103185"/>
                </a:solidFill>
                <a:effectLst/>
                <a:uLnTx/>
                <a:uFillTx/>
                <a:latin typeface="Meiryo" panose="020B0604030504040204" pitchFamily="34" charset="-128"/>
                <a:ea typeface="Meiryo" panose="020B0604030504040204" pitchFamily="34" charset="-128"/>
                <a:cs typeface="Noto Sans CJK JP DemiLight" charset="-128"/>
              </a:rPr>
              <a:t>（令和</a:t>
            </a:r>
            <a:r>
              <a:rPr kumimoji="0" lang="en-US" altLang="zh-TW" sz="1050" b="1" i="0" u="none" strike="noStrike" kern="1200" cap="none" spc="221" normalizeH="0" baseline="0" noProof="0">
                <a:ln>
                  <a:noFill/>
                </a:ln>
                <a:solidFill>
                  <a:srgbClr val="103185"/>
                </a:solidFill>
                <a:effectLst/>
                <a:uLnTx/>
                <a:uFillTx/>
                <a:latin typeface="Meiryo" panose="020B0604030504040204" pitchFamily="34" charset="-128"/>
                <a:ea typeface="Meiryo" panose="020B0604030504040204" pitchFamily="34" charset="-128"/>
                <a:cs typeface="Noto Sans CJK JP DemiLight" charset="-128"/>
              </a:rPr>
              <a:t>5</a:t>
            </a:r>
            <a:r>
              <a:rPr kumimoji="0" lang="zh-TW" altLang="en-US" sz="1050" b="1" i="0" u="none" strike="noStrike" kern="1200" cap="none" spc="221" normalizeH="0" baseline="0" noProof="0">
                <a:ln>
                  <a:noFill/>
                </a:ln>
                <a:solidFill>
                  <a:srgbClr val="103185"/>
                </a:solidFill>
                <a:effectLst/>
                <a:uLnTx/>
                <a:uFillTx/>
                <a:latin typeface="Meiryo" panose="020B0604030504040204" pitchFamily="34" charset="-128"/>
                <a:ea typeface="Meiryo" panose="020B0604030504040204" pitchFamily="34" charset="-128"/>
                <a:cs typeface="Noto Sans CJK JP DemiLight" charset="-128"/>
              </a:rPr>
              <a:t>年</a:t>
            </a:r>
            <a:r>
              <a:rPr kumimoji="0" lang="en-US" altLang="zh-TW" sz="1050" b="1" i="0" u="none" strike="noStrike" kern="1200" cap="none" spc="221" normalizeH="0" baseline="0" noProof="0">
                <a:ln>
                  <a:noFill/>
                </a:ln>
                <a:solidFill>
                  <a:srgbClr val="103185"/>
                </a:solidFill>
                <a:effectLst/>
                <a:uLnTx/>
                <a:uFillTx/>
                <a:latin typeface="Meiryo" panose="020B0604030504040204" pitchFamily="34" charset="-128"/>
                <a:ea typeface="Meiryo" panose="020B0604030504040204" pitchFamily="34" charset="-128"/>
                <a:cs typeface="Noto Sans CJK JP DemiLight" charset="-128"/>
              </a:rPr>
              <a:t>6</a:t>
            </a:r>
            <a:r>
              <a:rPr kumimoji="0" lang="zh-TW" altLang="en-US" sz="1050" b="1" i="0" u="none" strike="noStrike" kern="1200" cap="none" spc="221" normalizeH="0" baseline="0" noProof="0">
                <a:ln>
                  <a:noFill/>
                </a:ln>
                <a:solidFill>
                  <a:srgbClr val="103185"/>
                </a:solidFill>
                <a:effectLst/>
                <a:uLnTx/>
                <a:uFillTx/>
                <a:latin typeface="Meiryo" panose="020B0604030504040204" pitchFamily="34" charset="-128"/>
                <a:ea typeface="Meiryo" panose="020B0604030504040204" pitchFamily="34" charset="-128"/>
                <a:cs typeface="Noto Sans CJK JP DemiLight" charset="-128"/>
              </a:rPr>
              <a:t>月</a:t>
            </a:r>
            <a:r>
              <a:rPr kumimoji="0" lang="en-US" altLang="zh-TW" sz="1050" b="1" i="0" u="none" strike="noStrike" kern="1200" cap="none" spc="221" normalizeH="0" baseline="0" noProof="0">
                <a:ln>
                  <a:noFill/>
                </a:ln>
                <a:solidFill>
                  <a:srgbClr val="103185"/>
                </a:solidFill>
                <a:effectLst/>
                <a:uLnTx/>
                <a:uFillTx/>
                <a:latin typeface="Meiryo" panose="020B0604030504040204" pitchFamily="34" charset="-128"/>
                <a:ea typeface="Meiryo" panose="020B0604030504040204" pitchFamily="34" charset="-128"/>
                <a:cs typeface="Noto Sans CJK JP DemiLight" charset="-128"/>
              </a:rPr>
              <a:t>16</a:t>
            </a:r>
            <a:r>
              <a:rPr kumimoji="0" lang="zh-TW" altLang="en-US" sz="1050" b="1" i="0" u="none" strike="noStrike" kern="1200" cap="none" spc="221" normalizeH="0" baseline="0" noProof="0">
                <a:ln>
                  <a:noFill/>
                </a:ln>
                <a:solidFill>
                  <a:srgbClr val="103185"/>
                </a:solidFill>
                <a:effectLst/>
                <a:uLnTx/>
                <a:uFillTx/>
                <a:latin typeface="Meiryo" panose="020B0604030504040204" pitchFamily="34" charset="-128"/>
                <a:ea typeface="Meiryo" panose="020B0604030504040204" pitchFamily="34" charset="-128"/>
                <a:cs typeface="Noto Sans CJK JP DemiLight" charset="-128"/>
              </a:rPr>
              <a:t>日閣議決定）</a:t>
            </a:r>
            <a:endParaRPr kumimoji="0" lang="ja-JP" altLang="en-US" sz="1050" b="1" i="0" u="none" strike="noStrike" kern="1200" cap="none" spc="221" normalizeH="0" baseline="0" noProof="0">
              <a:ln>
                <a:noFill/>
              </a:ln>
              <a:solidFill>
                <a:srgbClr val="103185"/>
              </a:solidFill>
              <a:effectLst/>
              <a:uLnTx/>
              <a:uFillTx/>
              <a:latin typeface="Meiryo" panose="020B0604030504040204" pitchFamily="34" charset="-128"/>
              <a:ea typeface="Meiryo" panose="020B0604030504040204" pitchFamily="34" charset="-128"/>
              <a:cs typeface="Noto Sans CJK JP DemiLight" charset="-128"/>
            </a:endParaRPr>
          </a:p>
        </p:txBody>
      </p:sp>
      <p:sp>
        <p:nvSpPr>
          <p:cNvPr id="10" name="正方形/長方形 9">
            <a:extLst>
              <a:ext uri="{FF2B5EF4-FFF2-40B4-BE49-F238E27FC236}">
                <a16:creationId xmlns:a16="http://schemas.microsoft.com/office/drawing/2014/main" id="{CE5B2B0F-6DEA-C94C-DA4E-D22911C6B37F}"/>
              </a:ext>
            </a:extLst>
          </p:cNvPr>
          <p:cNvSpPr/>
          <p:nvPr/>
        </p:nvSpPr>
        <p:spPr>
          <a:xfrm>
            <a:off x="166906" y="6022277"/>
            <a:ext cx="9562030" cy="333425"/>
          </a:xfrm>
          <a:prstGeom prst="rect">
            <a:avLst/>
          </a:prstGeom>
        </p:spPr>
        <p:txBody>
          <a:bodyPr wrap="square" lIns="0" tIns="0" rIns="0" bIns="0">
            <a:spAutoFit/>
          </a:bodyPr>
          <a:lstStyle/>
          <a:p>
            <a:pPr marL="166158" marR="0" lvl="0" indent="-422041" algn="l" defTabSz="844083" rtl="0" eaLnBrk="1" fontAlgn="auto" latinLnBrk="0" hangingPunct="1">
              <a:lnSpc>
                <a:spcPts val="1292"/>
              </a:lnSpc>
              <a:spcBef>
                <a:spcPts val="0"/>
              </a:spcBef>
              <a:spcAft>
                <a:spcPts val="0"/>
              </a:spcAft>
              <a:buClrTx/>
              <a:buSzTx/>
              <a:buFontTx/>
              <a:buNone/>
              <a:tabLst/>
              <a:defRPr/>
            </a:pPr>
            <a:r>
              <a:rPr kumimoji="1" lang="ja-JP" altLang="en-US" sz="1050" b="0" i="0" u="none" strike="noStrike" kern="1200" cap="none" spc="0" normalizeH="0" baseline="0" noProof="0">
                <a:ln>
                  <a:noFill/>
                </a:ln>
                <a:solidFill>
                  <a:srgbClr val="000000"/>
                </a:solidFill>
                <a:effectLst/>
                <a:uLnTx/>
                <a:uFillTx/>
                <a:latin typeface="メイリオ"/>
                <a:ea typeface="メイリオ"/>
                <a:cs typeface="+mn-cs"/>
              </a:rPr>
              <a:t>　すでに運用を開始している電子処方箋については、概ね全国の医療機関・薬局に対し、</a:t>
            </a:r>
            <a:r>
              <a:rPr kumimoji="1" lang="en-US" altLang="ja-JP" sz="1050" b="0" i="0" u="none" strike="noStrike" kern="1200" cap="none" spc="0" normalizeH="0" baseline="0" noProof="0">
                <a:ln>
                  <a:noFill/>
                </a:ln>
                <a:solidFill>
                  <a:srgbClr val="000000"/>
                </a:solidFill>
                <a:effectLst/>
                <a:uLnTx/>
                <a:uFillTx/>
                <a:latin typeface="メイリオ"/>
                <a:ea typeface="メイリオ"/>
                <a:cs typeface="+mn-cs"/>
              </a:rPr>
              <a:t>2025</a:t>
            </a:r>
            <a:r>
              <a:rPr kumimoji="1" lang="ja-JP" altLang="en-US" sz="1050" b="0" i="0" u="none" strike="noStrike" kern="1200" cap="none" spc="0" normalizeH="0" baseline="0" noProof="0">
                <a:ln>
                  <a:noFill/>
                </a:ln>
                <a:solidFill>
                  <a:srgbClr val="000000"/>
                </a:solidFill>
                <a:effectLst/>
                <a:uLnTx/>
                <a:uFillTx/>
                <a:latin typeface="メイリオ"/>
                <a:ea typeface="メイリオ"/>
                <a:cs typeface="+mn-cs"/>
              </a:rPr>
              <a:t>年</a:t>
            </a:r>
            <a:r>
              <a:rPr kumimoji="1" lang="en-US" altLang="ja-JP" sz="1050" b="0" i="0" u="none" strike="noStrike" kern="1200" cap="none" spc="0" normalizeH="0" baseline="0" noProof="0">
                <a:ln>
                  <a:noFill/>
                </a:ln>
                <a:solidFill>
                  <a:srgbClr val="000000"/>
                </a:solidFill>
                <a:effectLst/>
                <a:uLnTx/>
                <a:uFillTx/>
                <a:latin typeface="メイリオ"/>
                <a:ea typeface="メイリオ"/>
                <a:cs typeface="+mn-cs"/>
              </a:rPr>
              <a:t>3</a:t>
            </a:r>
            <a:r>
              <a:rPr kumimoji="1" lang="ja-JP" altLang="en-US" sz="1050" b="0" i="0" u="none" strike="noStrike" kern="1200" cap="none" spc="0" normalizeH="0" baseline="0" noProof="0">
                <a:ln>
                  <a:noFill/>
                </a:ln>
                <a:solidFill>
                  <a:srgbClr val="000000"/>
                </a:solidFill>
                <a:effectLst/>
                <a:uLnTx/>
                <a:uFillTx/>
                <a:latin typeface="メイリオ"/>
                <a:ea typeface="メイリオ"/>
                <a:cs typeface="+mn-cs"/>
              </a:rPr>
              <a:t>月までに普及させる。これにより、複数の医療機関に</a:t>
            </a:r>
            <a:endParaRPr kumimoji="1" lang="en-US" altLang="ja-JP" sz="1050" b="0" i="0" u="none" strike="noStrike" kern="1200" cap="none" spc="0" normalizeH="0" baseline="0" noProof="0">
              <a:ln>
                <a:noFill/>
              </a:ln>
              <a:solidFill>
                <a:srgbClr val="000000"/>
              </a:solidFill>
              <a:effectLst/>
              <a:uLnTx/>
              <a:uFillTx/>
              <a:latin typeface="メイリオ"/>
              <a:ea typeface="メイリオ"/>
              <a:cs typeface="+mn-cs"/>
            </a:endParaRPr>
          </a:p>
          <a:p>
            <a:pPr marL="166158" marR="0" lvl="0" indent="-422041" algn="l" defTabSz="844083" rtl="0" eaLnBrk="1" fontAlgn="auto" latinLnBrk="0" hangingPunct="1">
              <a:lnSpc>
                <a:spcPts val="1292"/>
              </a:lnSpc>
              <a:spcBef>
                <a:spcPts val="0"/>
              </a:spcBef>
              <a:spcAft>
                <a:spcPts val="0"/>
              </a:spcAft>
              <a:buClrTx/>
              <a:buSzTx/>
              <a:buFontTx/>
              <a:buNone/>
              <a:tabLst/>
              <a:defRPr/>
            </a:pPr>
            <a:r>
              <a:rPr kumimoji="1" lang="en-US" altLang="ja-JP" sz="1050" b="0" i="0" u="none" strike="noStrike" kern="1200" cap="none" spc="0" normalizeH="0" baseline="0" noProof="0">
                <a:ln>
                  <a:noFill/>
                </a:ln>
                <a:solidFill>
                  <a:srgbClr val="000000"/>
                </a:solidFill>
                <a:effectLst/>
                <a:uLnTx/>
                <a:uFillTx/>
                <a:latin typeface="メイリオ"/>
                <a:ea typeface="メイリオ"/>
                <a:cs typeface="+mn-cs"/>
              </a:rPr>
              <a:t>   </a:t>
            </a:r>
            <a:r>
              <a:rPr kumimoji="1" lang="ja-JP" altLang="en-US" sz="1050" b="0" i="0" u="none" strike="noStrike" kern="1200" cap="none" spc="0" normalizeH="0" baseline="0" noProof="0">
                <a:ln>
                  <a:noFill/>
                </a:ln>
                <a:solidFill>
                  <a:srgbClr val="000000"/>
                </a:solidFill>
                <a:effectLst/>
                <a:uLnTx/>
                <a:uFillTx/>
                <a:latin typeface="メイリオ"/>
                <a:ea typeface="メイリオ"/>
                <a:cs typeface="+mn-cs"/>
              </a:rPr>
              <a:t>かかっている場合に、処方･調剤する薬剤と服用中の薬剤の重複の有無や、飲み合わせに問題がないか等について、医療機関や薬局が確認できるようになる。</a:t>
            </a:r>
            <a:endParaRPr kumimoji="1" lang="en-US" altLang="ja-JP" sz="1050" b="0" i="0" u="none" strike="noStrike" kern="1200" cap="none" spc="0" normalizeH="0" baseline="0" noProof="0">
              <a:ln>
                <a:noFill/>
              </a:ln>
              <a:solidFill>
                <a:srgbClr val="000000"/>
              </a:solidFill>
              <a:effectLst/>
              <a:uLnTx/>
              <a:uFillTx/>
              <a:latin typeface="メイリオ"/>
              <a:ea typeface="メイリオ"/>
              <a:cs typeface="+mn-cs"/>
            </a:endParaRPr>
          </a:p>
        </p:txBody>
      </p:sp>
      <p:sp>
        <p:nvSpPr>
          <p:cNvPr id="70" name="正方形/長方形 69">
            <a:extLst>
              <a:ext uri="{FF2B5EF4-FFF2-40B4-BE49-F238E27FC236}">
                <a16:creationId xmlns:a16="http://schemas.microsoft.com/office/drawing/2014/main" id="{86877063-6041-864A-E6DC-B8325886038C}"/>
              </a:ext>
            </a:extLst>
          </p:cNvPr>
          <p:cNvSpPr/>
          <p:nvPr/>
        </p:nvSpPr>
        <p:spPr>
          <a:xfrm>
            <a:off x="264772" y="5802249"/>
            <a:ext cx="5443478" cy="197939"/>
          </a:xfrm>
          <a:prstGeom prst="rect">
            <a:avLst/>
          </a:prstGeom>
          <a:solidFill>
            <a:schemeClr val="accent3">
              <a:lumMod val="40000"/>
              <a:lumOff val="60000"/>
            </a:schemeClr>
          </a:solidFill>
        </p:spPr>
        <p:txBody>
          <a:bodyPr wrap="none" lIns="0" tIns="0" rIns="0" bIns="0">
            <a:spAutoFit/>
          </a:bodyPr>
          <a:lstStyle/>
          <a:p>
            <a:pPr marL="0" marR="0" lvl="0" indent="0" algn="l" defTabSz="545603" rtl="0" eaLnBrk="1" fontAlgn="auto" latinLnBrk="0" hangingPunct="1">
              <a:lnSpc>
                <a:spcPct val="130000"/>
              </a:lnSpc>
              <a:spcBef>
                <a:spcPts val="0"/>
              </a:spcBef>
              <a:spcAft>
                <a:spcPts val="735"/>
              </a:spcAft>
              <a:buClrTx/>
              <a:buSzTx/>
              <a:buFontTx/>
              <a:buNone/>
              <a:tabLst/>
              <a:defRPr/>
            </a:pPr>
            <a:r>
              <a:rPr kumimoji="0" lang="ja-JP" altLang="en-US"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■医療</a:t>
            </a:r>
            <a:r>
              <a:rPr kumimoji="0" lang="en-US" altLang="ja-JP"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DX</a:t>
            </a:r>
            <a:r>
              <a:rPr kumimoji="0" lang="ja-JP" altLang="en-US"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の推進に関する工程表</a:t>
            </a:r>
            <a:r>
              <a:rPr kumimoji="0" lang="zh-TW" altLang="en-US"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（令和</a:t>
            </a:r>
            <a:r>
              <a:rPr kumimoji="0" lang="en-US" altLang="zh-TW"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5</a:t>
            </a:r>
            <a:r>
              <a:rPr kumimoji="0" lang="zh-TW" altLang="en-US"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年</a:t>
            </a:r>
            <a:r>
              <a:rPr kumimoji="0" lang="en-US" altLang="zh-TW"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6</a:t>
            </a:r>
            <a:r>
              <a:rPr kumimoji="0" lang="zh-TW" altLang="en-US"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月</a:t>
            </a:r>
            <a:r>
              <a:rPr kumimoji="0" lang="en-US" altLang="zh-TW"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2</a:t>
            </a:r>
            <a:r>
              <a:rPr kumimoji="0" lang="zh-TW" altLang="en-US"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日</a:t>
            </a:r>
            <a:r>
              <a:rPr kumimoji="0" lang="ja-JP" altLang="en-US"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医療</a:t>
            </a:r>
            <a:r>
              <a:rPr kumimoji="0" lang="en-US" altLang="ja-JP"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DX</a:t>
            </a:r>
            <a:r>
              <a:rPr kumimoji="0" lang="ja-JP" altLang="en-US"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推進本部</a:t>
            </a:r>
            <a:r>
              <a:rPr kumimoji="0" lang="zh-TW" altLang="en-US"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rPr>
              <a:t>決定）</a:t>
            </a:r>
            <a:endParaRPr kumimoji="0" lang="ja-JP" altLang="en-US" sz="1050" b="1" i="0" u="none" strike="noStrike" kern="1200" cap="none" spc="221" normalizeH="0" baseline="0" noProof="0">
              <a:ln>
                <a:noFill/>
              </a:ln>
              <a:solidFill>
                <a:srgbClr val="005CAF"/>
              </a:solidFill>
              <a:effectLst/>
              <a:uLnTx/>
              <a:uFillTx/>
              <a:latin typeface="Meiryo" panose="020B0604030504040204" pitchFamily="34" charset="-128"/>
              <a:ea typeface="Meiryo" panose="020B0604030504040204" pitchFamily="34" charset="-128"/>
              <a:cs typeface="Noto Sans CJK JP DemiLight" charset="-128"/>
            </a:endParaRPr>
          </a:p>
        </p:txBody>
      </p:sp>
    </p:spTree>
    <p:extLst>
      <p:ext uri="{BB962C8B-B14F-4D97-AF65-F5344CB8AC3E}">
        <p14:creationId xmlns:p14="http://schemas.microsoft.com/office/powerpoint/2010/main" val="340799580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タイトル 1">
            <a:extLst>
              <a:ext uri="{FF2B5EF4-FFF2-40B4-BE49-F238E27FC236}">
                <a16:creationId xmlns:a16="http://schemas.microsoft.com/office/drawing/2014/main" id="{29A810F6-A1B9-4B88-8355-36F796937B07}"/>
              </a:ext>
            </a:extLst>
          </p:cNvPr>
          <p:cNvSpPr txBox="1">
            <a:spLocks/>
          </p:cNvSpPr>
          <p:nvPr/>
        </p:nvSpPr>
        <p:spPr bwMode="auto">
          <a:xfrm>
            <a:off x="219075" y="6350"/>
            <a:ext cx="9686925" cy="60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marL="444500" indent="-444500" algn="l" rtl="0" eaLnBrk="0" fontAlgn="base" hangingPunct="0">
              <a:spcBef>
                <a:spcPts val="120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1pPr>
            <a:lvl2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2pPr>
            <a:lvl3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3pPr>
            <a:lvl4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4pPr>
            <a:lvl5pPr marL="444500" indent="-444500" algn="l" rtl="0" eaLnBrk="0" fontAlgn="base" hangingPunct="0">
              <a:spcBef>
                <a:spcPct val="0"/>
              </a:spcBef>
              <a:spcAft>
                <a:spcPct val="0"/>
              </a:spcAft>
              <a:defRPr sz="2000" b="1">
                <a:solidFill>
                  <a:schemeClr val="bg1"/>
                </a:solidFill>
                <a:latin typeface="Meiryo UI" panose="020B0604030504040204" pitchFamily="50" charset="-128"/>
                <a:ea typeface="Meiryo UI" panose="020B0604030504040204" pitchFamily="50" charset="-128"/>
                <a:cs typeface="Meiryo UI" panose="020B0604030504040204" pitchFamily="50" charset="-128"/>
              </a:defRPr>
            </a:lvl5pPr>
            <a:lvl6pPr marL="9017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6pPr>
            <a:lvl7pPr marL="13589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7pPr>
            <a:lvl8pPr marL="18161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8pPr>
            <a:lvl9pPr marL="2273300" indent="-444500" algn="l" rtl="0" eaLnBrk="0" fontAlgn="base" hangingPunct="0">
              <a:spcBef>
                <a:spcPct val="0"/>
              </a:spcBef>
              <a:spcAft>
                <a:spcPct val="0"/>
              </a:spcAft>
              <a:defRPr sz="2000" b="1">
                <a:solidFill>
                  <a:schemeClr val="bg1"/>
                </a:solidFill>
                <a:latin typeface="ＭＳ Ｐゴシック" charset="-128"/>
                <a:ea typeface="ＭＳ Ｐゴシック" charset="-128"/>
              </a:defRPr>
            </a:lvl9pPr>
          </a:lstStyle>
          <a:p>
            <a:pPr marL="444500" marR="0" lvl="0" indent="-444500" algn="l" defTabSz="914400" rtl="0" eaLnBrk="0" fontAlgn="base" latinLnBrk="0" hangingPunct="0">
              <a:lnSpc>
                <a:spcPct val="100000"/>
              </a:lnSpc>
              <a:spcBef>
                <a:spcPts val="1200"/>
              </a:spcBef>
              <a:spcAft>
                <a:spcPct val="0"/>
              </a:spcAft>
              <a:buClrTx/>
              <a:buSzTx/>
              <a:buFontTx/>
              <a:buNone/>
              <a:tabLst/>
              <a:defRPr/>
            </a:pPr>
            <a:r>
              <a:rPr kumimoji="1" lang="en-US" altLang="ja-JP" sz="24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rPr>
              <a:t>2</a:t>
            </a:r>
            <a:r>
              <a:rPr kumimoji="1" lang="ja-JP" altLang="en-US" sz="24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rPr>
              <a:t>．病院・診療所でできるようになること</a:t>
            </a:r>
            <a:endParaRPr kumimoji="1" lang="ja-JP" altLang="en-US" sz="2400" b="1"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endParaRPr>
          </a:p>
        </p:txBody>
      </p:sp>
      <p:sp>
        <p:nvSpPr>
          <p:cNvPr id="80" name="Content Placeholder 4">
            <a:extLst>
              <a:ext uri="{FF2B5EF4-FFF2-40B4-BE49-F238E27FC236}">
                <a16:creationId xmlns:a16="http://schemas.microsoft.com/office/drawing/2014/main" id="{B7742D75-F579-402D-9699-EFD6C3DB971F}"/>
              </a:ext>
            </a:extLst>
          </p:cNvPr>
          <p:cNvSpPr txBox="1">
            <a:spLocks/>
          </p:cNvSpPr>
          <p:nvPr/>
        </p:nvSpPr>
        <p:spPr>
          <a:xfrm>
            <a:off x="147264" y="644090"/>
            <a:ext cx="9684000" cy="636418"/>
          </a:xfrm>
          <a:prstGeom prst="rect">
            <a:avLst/>
          </a:prstGeom>
        </p:spPr>
        <p:txBody>
          <a:bodyPr wrap="square" lIns="90000"/>
          <a:lstStyle>
            <a:defPPr>
              <a:defRPr lang="en-US"/>
            </a:defPPr>
            <a:lvl1pPr marL="0" indent="0">
              <a:buClr>
                <a:schemeClr val="tx1"/>
              </a:buClr>
              <a:buFont typeface="ＭＳ Ｐゴシック" panose="020B0600070205080204" pitchFamily="50" charset="-128"/>
              <a:defRPr kumimoji="1" sz="2000" b="0" kern="0">
                <a:solidFill>
                  <a:schemeClr val="tx2"/>
                </a:solidFill>
                <a:latin typeface="Meiryo UI" panose="020B0604030504040204" pitchFamily="50" charset="-128"/>
                <a:ea typeface="Meiryo UI" panose="020B0604030504040204" pitchFamily="50" charset="-128"/>
                <a:cs typeface="Meiryo UI" panose="020B0604030504040204" pitchFamily="50" charset="-128"/>
              </a:defRPr>
            </a:lvl1pPr>
            <a:lvl2pPr marL="742950" indent="-28575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2pPr>
            <a:lvl3pPr marL="1143000" indent="-22860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3pPr>
            <a:lvl4pPr marL="1600200" indent="-22860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4pPr>
            <a:lvl5pPr marL="2057400" indent="-228600">
              <a:buClr>
                <a:schemeClr val="tx1"/>
              </a:buClr>
              <a:buFont typeface="ＭＳ Ｐゴシック" panose="020B0600070205080204" pitchFamily="50" charset="-128"/>
              <a:defRPr sz="1600">
                <a:latin typeface="Meiryo UI" panose="020B0604030504040204" pitchFamily="50" charset="-128"/>
                <a:ea typeface="Meiryo UI" panose="020B0604030504040204" pitchFamily="50" charset="-128"/>
                <a:cs typeface="Meiryo UI" panose="020B0604030504040204" pitchFamily="50" charset="-128"/>
              </a:defRPr>
            </a:lvl5pPr>
            <a:lvl6pPr marL="2514600" indent="-228600" eaLnBrk="0" fontAlgn="base" hangingPunct="0">
              <a:spcBef>
                <a:spcPct val="0"/>
              </a:spcBef>
              <a:spcAft>
                <a:spcPct val="0"/>
              </a:spcAft>
              <a:buClr>
                <a:schemeClr val="tx1"/>
              </a:buClr>
              <a:buFont typeface="ＭＳ Ｐゴシック" charset="-128"/>
              <a:defRPr sz="1600">
                <a:latin typeface="+mn-lt"/>
              </a:defRPr>
            </a:lvl6pPr>
            <a:lvl7pPr marL="2971800" indent="-228600" eaLnBrk="0" fontAlgn="base" hangingPunct="0">
              <a:spcBef>
                <a:spcPct val="0"/>
              </a:spcBef>
              <a:spcAft>
                <a:spcPct val="0"/>
              </a:spcAft>
              <a:buClr>
                <a:schemeClr val="tx1"/>
              </a:buClr>
              <a:buFont typeface="ＭＳ Ｐゴシック" charset="-128"/>
              <a:defRPr sz="1600">
                <a:latin typeface="+mn-lt"/>
              </a:defRPr>
            </a:lvl7pPr>
            <a:lvl8pPr marL="3429000" indent="-228600" eaLnBrk="0" fontAlgn="base" hangingPunct="0">
              <a:spcBef>
                <a:spcPct val="0"/>
              </a:spcBef>
              <a:spcAft>
                <a:spcPct val="0"/>
              </a:spcAft>
              <a:buClr>
                <a:schemeClr val="tx1"/>
              </a:buClr>
              <a:buFont typeface="ＭＳ Ｐゴシック" charset="-128"/>
              <a:defRPr sz="1600">
                <a:latin typeface="+mn-lt"/>
              </a:defRPr>
            </a:lvl8pPr>
            <a:lvl9pPr marL="3886200" indent="-228600" eaLnBrk="0" fontAlgn="base" hangingPunct="0">
              <a:spcBef>
                <a:spcPct val="0"/>
              </a:spcBef>
              <a:spcAft>
                <a:spcPct val="0"/>
              </a:spcAft>
              <a:buClr>
                <a:schemeClr val="tx1"/>
              </a:buClr>
              <a:buFont typeface="ＭＳ Ｐゴシック" charset="-128"/>
              <a:defRPr sz="1600">
                <a:latin typeface="+mn-lt"/>
              </a:defRPr>
            </a:lvl9pPr>
          </a:lstStyle>
          <a:p>
            <a:pPr marL="0" marR="0" lvl="0" indent="0" algn="l" defTabSz="914400" rtl="0" eaLnBrk="0" fontAlgn="base" latinLnBrk="0" hangingPunct="0">
              <a:lnSpc>
                <a:spcPct val="100000"/>
              </a:lnSpc>
              <a:spcBef>
                <a:spcPct val="0"/>
              </a:spcBef>
              <a:spcAft>
                <a:spcPct val="0"/>
              </a:spcAft>
              <a:buClr>
                <a:prstClr val="black"/>
              </a:buClr>
              <a:buSzTx/>
              <a:buFont typeface="ＭＳ Ｐゴシック" panose="020B0600070205080204" pitchFamily="50" charset="-128"/>
              <a:buNone/>
              <a:tabLst/>
              <a:defRPr/>
            </a:pPr>
            <a:r>
              <a:rPr kumimoji="1" lang="ja-JP" altLang="en-US" sz="2000" b="0" i="0" u="none" strike="noStrike" kern="0" cap="none" spc="0" normalizeH="0" baseline="0" noProof="0">
                <a:ln>
                  <a:noFill/>
                </a:ln>
                <a:solidFill>
                  <a:srgbClr val="17406D"/>
                </a:solidFill>
                <a:effectLst/>
                <a:uLnTx/>
                <a:uFillTx/>
                <a:latin typeface="Meiryo UI" panose="020B0604030504040204" pitchFamily="50" charset="-128"/>
                <a:ea typeface="Meiryo UI" panose="020B0604030504040204" pitchFamily="50" charset="-128"/>
              </a:rPr>
              <a:t>処方箋の事前送付が行えるようになるほか、丁寧な患者対応への注力や、医療機関・薬局間の円滑なコミュニケーション、より効果のある重複投薬等の抑制を行えるようになります。</a:t>
            </a:r>
            <a:r>
              <a:rPr kumimoji="1" lang="en-US" altLang="ja-JP" sz="2000" b="0" i="0" u="none" strike="noStrike" kern="0" cap="none" spc="0" normalizeH="0" baseline="-25000" noProof="0">
                <a:ln>
                  <a:noFill/>
                </a:ln>
                <a:solidFill>
                  <a:srgbClr val="17406D"/>
                </a:solidFill>
                <a:effectLst/>
                <a:uLnTx/>
                <a:uFillTx/>
                <a:latin typeface="Meiryo UI" panose="020B0604030504040204" pitchFamily="50" charset="-128"/>
                <a:ea typeface="Meiryo UI" panose="020B0604030504040204" pitchFamily="50" charset="-128"/>
              </a:rPr>
              <a:t>※1</a:t>
            </a:r>
            <a:endParaRPr kumimoji="1" lang="ja-JP" altLang="en-US" sz="2000" b="0" i="1" u="none" strike="noStrike" kern="0" cap="none" spc="0" normalizeH="0" baseline="-25000" noProof="0">
              <a:ln>
                <a:noFill/>
              </a:ln>
              <a:solidFill>
                <a:srgbClr val="17406D"/>
              </a:solidFill>
              <a:effectLst/>
              <a:uLnTx/>
              <a:uFillTx/>
              <a:latin typeface="Meiryo UI" panose="020B0604030504040204" pitchFamily="50" charset="-128"/>
              <a:ea typeface="Meiryo UI" panose="020B0604030504040204" pitchFamily="50" charset="-128"/>
            </a:endParaRPr>
          </a:p>
        </p:txBody>
      </p:sp>
      <p:sp>
        <p:nvSpPr>
          <p:cNvPr id="126" name="角丸四角形 138">
            <a:extLst>
              <a:ext uri="{FF2B5EF4-FFF2-40B4-BE49-F238E27FC236}">
                <a16:creationId xmlns:a16="http://schemas.microsoft.com/office/drawing/2014/main" id="{CD085C62-EE4C-4299-BC04-C52FB32D27FA}"/>
              </a:ext>
            </a:extLst>
          </p:cNvPr>
          <p:cNvSpPr/>
          <p:nvPr/>
        </p:nvSpPr>
        <p:spPr bwMode="gray">
          <a:xfrm>
            <a:off x="123477" y="1327255"/>
            <a:ext cx="4737600" cy="5108720"/>
          </a:xfrm>
          <a:prstGeom prst="roundRect">
            <a:avLst>
              <a:gd name="adj" fmla="val 6152"/>
            </a:avLst>
          </a:prstGeom>
          <a:noFill/>
          <a:ln>
            <a:headEnd/>
            <a:tailEn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1" lang="ja-JP" altLang="en-US" sz="1800" b="0" i="0" u="none" strike="noStrike" kern="0" cap="none" spc="0" normalizeH="0" baseline="0" noProof="0">
              <a:ln>
                <a:noFill/>
              </a:ln>
              <a:solidFill>
                <a:prstClr val="black"/>
              </a:solidFill>
              <a:effectLst/>
              <a:uLnTx/>
              <a:uFillTx/>
              <a:latin typeface="Segoe UI"/>
              <a:ea typeface="メイリオ"/>
              <a:cs typeface="+mn-cs"/>
            </a:endParaRPr>
          </a:p>
        </p:txBody>
      </p:sp>
      <p:sp>
        <p:nvSpPr>
          <p:cNvPr id="132" name="角丸四角形 138">
            <a:extLst>
              <a:ext uri="{FF2B5EF4-FFF2-40B4-BE49-F238E27FC236}">
                <a16:creationId xmlns:a16="http://schemas.microsoft.com/office/drawing/2014/main" id="{D7551553-3B66-47DC-A06C-E7A432A8EE92}"/>
              </a:ext>
            </a:extLst>
          </p:cNvPr>
          <p:cNvSpPr/>
          <p:nvPr/>
        </p:nvSpPr>
        <p:spPr bwMode="gray">
          <a:xfrm>
            <a:off x="5076134" y="1327255"/>
            <a:ext cx="4737600" cy="5108720"/>
          </a:xfrm>
          <a:prstGeom prst="roundRect">
            <a:avLst>
              <a:gd name="adj" fmla="val 6152"/>
            </a:avLst>
          </a:prstGeom>
          <a:noFill/>
          <a:ln>
            <a:headEnd/>
            <a:tailEn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1" lang="ja-JP" altLang="en-US" sz="1800" b="0" i="0" u="none" strike="noStrike" kern="0" cap="none" spc="0" normalizeH="0" baseline="0" noProof="0">
              <a:ln>
                <a:noFill/>
              </a:ln>
              <a:solidFill>
                <a:prstClr val="black"/>
              </a:solidFill>
              <a:effectLst/>
              <a:uLnTx/>
              <a:uFillTx/>
              <a:latin typeface="Segoe UI"/>
              <a:ea typeface="メイリオ"/>
              <a:cs typeface="+mn-cs"/>
            </a:endParaRPr>
          </a:p>
        </p:txBody>
      </p:sp>
      <p:sp>
        <p:nvSpPr>
          <p:cNvPr id="147" name="テキスト ボックス 146">
            <a:extLst>
              <a:ext uri="{FF2B5EF4-FFF2-40B4-BE49-F238E27FC236}">
                <a16:creationId xmlns:a16="http://schemas.microsoft.com/office/drawing/2014/main" id="{D5D8155E-2027-411D-B2B6-90114912DF64}"/>
              </a:ext>
            </a:extLst>
          </p:cNvPr>
          <p:cNvSpPr txBox="1"/>
          <p:nvPr/>
        </p:nvSpPr>
        <p:spPr bwMode="gray">
          <a:xfrm>
            <a:off x="528721" y="1381515"/>
            <a:ext cx="3604405" cy="246221"/>
          </a:xfrm>
          <a:prstGeom prst="rect">
            <a:avLst/>
          </a:prstGeom>
          <a:noFill/>
        </p:spPr>
        <p:txBody>
          <a:bodyPr wrap="square" lIns="0" tIns="0" rIns="0" bIns="0" rtlCol="0">
            <a:sp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1" lang="ja-JP" altLang="en-US" sz="1600" b="0" i="0" u="none" strike="noStrike" kern="0" cap="none" spc="0" normalizeH="0" baseline="0" noProof="0">
                <a:ln>
                  <a:noFill/>
                </a:ln>
                <a:solidFill>
                  <a:srgbClr val="005CAF"/>
                </a:solidFill>
                <a:effectLst/>
                <a:uLnTx/>
                <a:uFillTx/>
                <a:latin typeface="Meiryo UI" panose="020B0604030504040204" pitchFamily="50" charset="-128"/>
                <a:ea typeface="Meiryo UI" panose="020B0604030504040204" pitchFamily="50" charset="-128"/>
                <a:cs typeface="+mn-cs"/>
              </a:rPr>
              <a:t>直近の患者情報を踏まえた診察・処方</a:t>
            </a:r>
            <a:endParaRPr kumimoji="1" lang="en-US" altLang="ja-JP" sz="1600" b="0" i="0" u="none" strike="noStrike" kern="0" cap="none" spc="0" normalizeH="0" baseline="0" noProof="0">
              <a:ln>
                <a:noFill/>
              </a:ln>
              <a:solidFill>
                <a:srgbClr val="005CAF"/>
              </a:solidFill>
              <a:effectLst/>
              <a:uLnTx/>
              <a:uFillTx/>
              <a:latin typeface="Meiryo UI" panose="020B0604030504040204" pitchFamily="50" charset="-128"/>
              <a:ea typeface="Meiryo UI" panose="020B0604030504040204" pitchFamily="50" charset="-128"/>
              <a:cs typeface="+mn-cs"/>
            </a:endParaRPr>
          </a:p>
        </p:txBody>
      </p:sp>
      <p:sp>
        <p:nvSpPr>
          <p:cNvPr id="154" name="正方形/長方形 153">
            <a:extLst>
              <a:ext uri="{FF2B5EF4-FFF2-40B4-BE49-F238E27FC236}">
                <a16:creationId xmlns:a16="http://schemas.microsoft.com/office/drawing/2014/main" id="{36A56C50-D9D0-4DAB-A272-AB3BDC9E5A62}"/>
              </a:ext>
            </a:extLst>
          </p:cNvPr>
          <p:cNvSpPr/>
          <p:nvPr/>
        </p:nvSpPr>
        <p:spPr bwMode="auto">
          <a:xfrm>
            <a:off x="5587341" y="1687272"/>
            <a:ext cx="4086349" cy="577788"/>
          </a:xfrm>
          <a:prstGeom prst="rect">
            <a:avLst/>
          </a:prstGeom>
          <a:noFill/>
          <a:ln w="6350" algn="ctr">
            <a:noFill/>
            <a:miter lim="800000"/>
            <a:headEnd/>
            <a:tailEnd/>
          </a:ln>
          <a:effectLst/>
        </p:spPr>
        <p:txBody>
          <a:bodyPr wrap="square" lIns="36000" tIns="46800" rIns="36000" bIns="46800" rtlCol="0" anchor="t">
            <a:noAutofit/>
          </a:bodyPr>
          <a:lstStyle/>
          <a:p>
            <a:pPr marL="0" marR="0" lvl="0" indent="0" algn="l" defTabSz="914400" rtl="0" eaLnBrk="0" fontAlgn="base" latinLnBrk="0" hangingPunct="0">
              <a:lnSpc>
                <a:spcPct val="100000"/>
              </a:lnSpc>
              <a:spcBef>
                <a:spcPts val="300"/>
              </a:spcBef>
              <a:spcAft>
                <a:spcPct val="0"/>
              </a:spcAft>
              <a:buClrTx/>
              <a:buSzTx/>
              <a:buFontTx/>
              <a:buNone/>
              <a:tabLst/>
              <a:defRPr/>
            </a:pPr>
            <a:r>
              <a:rPr kumimoji="0" lang="ja-JP" altLang="en-US"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医療機関・薬局を跨いだ情報共有により、</a:t>
            </a:r>
            <a:r>
              <a:rPr kumimoji="0" lang="ja-JP" altLang="en-US" sz="1300" b="1" i="0" u="sng" strike="noStrike" kern="1200" cap="none" spc="0" normalizeH="0" baseline="0" noProof="0">
                <a:ln>
                  <a:noFill/>
                </a:ln>
                <a:solidFill>
                  <a:srgbClr val="DB4D6D"/>
                </a:solidFill>
                <a:effectLst/>
                <a:uLnTx/>
                <a:uFillTx/>
                <a:latin typeface="Meiryo UI" panose="020B0604030504040204" pitchFamily="50" charset="-128"/>
                <a:ea typeface="Meiryo UI" panose="020B0604030504040204" pitchFamily="50" charset="-128"/>
                <a:cs typeface="+mn-cs"/>
              </a:rPr>
              <a:t>より実効性のある重複投薬等の防止</a:t>
            </a:r>
            <a:r>
              <a:rPr kumimoji="0" lang="ja-JP" altLang="en-US"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が可能になります。</a:t>
            </a:r>
            <a:endParaRPr kumimoji="0" lang="en-US" altLang="ja-JP"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4" name="正方形/長方形 113">
            <a:extLst>
              <a:ext uri="{FF2B5EF4-FFF2-40B4-BE49-F238E27FC236}">
                <a16:creationId xmlns:a16="http://schemas.microsoft.com/office/drawing/2014/main" id="{96B4EFD2-820D-4FCD-B1D4-7D8927E65C05}"/>
              </a:ext>
            </a:extLst>
          </p:cNvPr>
          <p:cNvSpPr/>
          <p:nvPr/>
        </p:nvSpPr>
        <p:spPr bwMode="auto">
          <a:xfrm>
            <a:off x="587625" y="1687272"/>
            <a:ext cx="4190851" cy="491052"/>
          </a:xfrm>
          <a:prstGeom prst="rect">
            <a:avLst/>
          </a:prstGeom>
          <a:noFill/>
          <a:ln w="6350" algn="ctr">
            <a:noFill/>
            <a:miter lim="800000"/>
            <a:headEnd/>
            <a:tailEnd/>
          </a:ln>
          <a:effectLst/>
        </p:spPr>
        <p:txBody>
          <a:bodyPr wrap="square" lIns="36000" tIns="46800" rIns="36000" bIns="46800" rtlCol="0" anchor="t">
            <a:noAutofit/>
          </a:bodyPr>
          <a:lstStyle/>
          <a:p>
            <a:pPr marL="0" marR="0" lvl="0" indent="0" algn="l" defTabSz="914400" rtl="0" eaLnBrk="0" fontAlgn="base" latinLnBrk="0" hangingPunct="0">
              <a:lnSpc>
                <a:spcPct val="100000"/>
              </a:lnSpc>
              <a:spcBef>
                <a:spcPts val="300"/>
              </a:spcBef>
              <a:spcAft>
                <a:spcPct val="0"/>
              </a:spcAft>
              <a:buClrTx/>
              <a:buSzTx/>
              <a:buFontTx/>
              <a:buNone/>
              <a:tabLst/>
              <a:defRPr/>
            </a:pPr>
            <a:r>
              <a:rPr kumimoji="0" lang="ja-JP" altLang="en-US"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マイナンバーカードで患者本人の同意を得た場合は、オンライン資格確認等システムで参照できる情報に加え、</a:t>
            </a:r>
            <a:r>
              <a:rPr kumimoji="0" lang="ja-JP" altLang="en-US" sz="1300" b="1" i="0" u="sng" strike="noStrike" kern="1200" cap="none" spc="0" normalizeH="0" baseline="0" noProof="0">
                <a:ln>
                  <a:noFill/>
                </a:ln>
                <a:solidFill>
                  <a:srgbClr val="DB4D6D"/>
                </a:solidFill>
                <a:effectLst/>
                <a:uLnTx/>
                <a:uFillTx/>
                <a:latin typeface="Meiryo UI" panose="020B0604030504040204" pitchFamily="50" charset="-128"/>
                <a:ea typeface="Meiryo UI" panose="020B0604030504040204" pitchFamily="50" charset="-128"/>
                <a:cs typeface="+mn-cs"/>
              </a:rPr>
              <a:t>複数の医療機関や薬局で直近に処方・調剤された情報の参照が可能</a:t>
            </a:r>
            <a:r>
              <a:rPr kumimoji="0" lang="ja-JP" altLang="en-US"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になり、より患者に寄り添った対応を行うことができるようになります。</a:t>
            </a:r>
            <a:endParaRPr kumimoji="0" lang="en-US" altLang="ja-JP"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endParaRPr kumimoji="0" lang="en-US" altLang="ja-JP"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endParaRPr kumimoji="0" lang="en-US" altLang="ja-JP"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endParaRPr kumimoji="0" lang="en-US" altLang="ja-JP"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endParaRPr kumimoji="0" lang="en-US" altLang="ja-JP"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endParaRPr kumimoji="0" lang="en-US" altLang="ja-JP"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endParaRPr kumimoji="0" lang="en-US" altLang="ja-JP"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endParaRPr kumimoji="0" lang="en-US" altLang="ja-JP" sz="9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endParaRPr kumimoji="0" lang="en-US" altLang="ja-JP" sz="2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endParaRPr kumimoji="0" lang="en-US" altLang="ja-JP" sz="1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endParaRPr kumimoji="0"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endParaRPr kumimoji="0"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ts val="300"/>
              </a:spcBef>
              <a:spcAft>
                <a:spcPct val="0"/>
              </a:spcAft>
              <a:buClrTx/>
              <a:buSzTx/>
              <a:buFontTx/>
              <a:buNone/>
              <a:tabLst/>
              <a:defRPr/>
            </a:pPr>
            <a:r>
              <a:rPr kumimoji="0" lang="ja-JP" altLang="en-US"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システム化により</a:t>
            </a:r>
            <a:r>
              <a:rPr kumimoji="0" lang="ja-JP" altLang="en-US" sz="1300" b="1" i="0" u="sng" strike="noStrike" kern="1200" cap="none" spc="0" normalizeH="0" baseline="0" noProof="0">
                <a:ln>
                  <a:noFill/>
                </a:ln>
                <a:solidFill>
                  <a:srgbClr val="DB4D6D"/>
                </a:solidFill>
                <a:effectLst/>
                <a:uLnTx/>
                <a:uFillTx/>
                <a:latin typeface="Meiryo UI" panose="020B0604030504040204" pitchFamily="50" charset="-128"/>
                <a:ea typeface="Meiryo UI" panose="020B0604030504040204" pitchFamily="50" charset="-128"/>
                <a:cs typeface="+mn-cs"/>
              </a:rPr>
              <a:t>医師・歯科医師と薬剤師のコミュニケーションを円滑に行える</a:t>
            </a:r>
            <a:r>
              <a:rPr kumimoji="0" lang="ja-JP" altLang="en-US"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ようになります。</a:t>
            </a:r>
            <a:endParaRPr kumimoji="0" lang="en-US" altLang="ja-JP" sz="13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3" name="テキスト ボックス 152">
            <a:extLst>
              <a:ext uri="{FF2B5EF4-FFF2-40B4-BE49-F238E27FC236}">
                <a16:creationId xmlns:a16="http://schemas.microsoft.com/office/drawing/2014/main" id="{B60CCAC4-7849-4D1E-91DB-5CB09473DE1A}"/>
              </a:ext>
            </a:extLst>
          </p:cNvPr>
          <p:cNvSpPr txBox="1"/>
          <p:nvPr/>
        </p:nvSpPr>
        <p:spPr bwMode="gray">
          <a:xfrm>
            <a:off x="6209703" y="1367885"/>
            <a:ext cx="2532450" cy="246221"/>
          </a:xfrm>
          <a:prstGeom prst="rect">
            <a:avLst/>
          </a:prstGeom>
          <a:noFill/>
        </p:spPr>
        <p:txBody>
          <a:bodyPr wrap="square" lIns="0" tIns="0" rIns="0" bIns="0" rtlCol="0">
            <a:sp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1" lang="ja-JP" altLang="en-US" sz="1600" b="0" i="0" u="none" strike="noStrike" kern="0" cap="none" spc="0" normalizeH="0" baseline="0" noProof="0">
                <a:ln>
                  <a:noFill/>
                </a:ln>
                <a:solidFill>
                  <a:srgbClr val="005CAF"/>
                </a:solidFill>
                <a:effectLst/>
                <a:uLnTx/>
                <a:uFillTx/>
                <a:latin typeface="Meiryo UI" panose="020B0604030504040204" pitchFamily="50" charset="-128"/>
                <a:ea typeface="Meiryo UI" panose="020B0604030504040204" pitchFamily="50" charset="-128"/>
                <a:cs typeface="+mn-cs"/>
              </a:rPr>
              <a:t>重複投薬</a:t>
            </a:r>
            <a:r>
              <a:rPr kumimoji="1" lang="ja-JP" altLang="en-US" sz="1600" b="0" i="0" u="none" strike="noStrike" kern="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rPr>
              <a:t>等の抑</a:t>
            </a:r>
            <a:r>
              <a:rPr kumimoji="1" lang="ja-JP" altLang="en-US" sz="1600" b="0" i="0" u="none" strike="noStrike" kern="0" cap="none" spc="0" normalizeH="0" baseline="0" noProof="0">
                <a:ln>
                  <a:noFill/>
                </a:ln>
                <a:solidFill>
                  <a:srgbClr val="005CAF"/>
                </a:solidFill>
                <a:effectLst/>
                <a:uLnTx/>
                <a:uFillTx/>
                <a:latin typeface="Meiryo UI" panose="020B0604030504040204" pitchFamily="50" charset="-128"/>
                <a:ea typeface="Meiryo UI" panose="020B0604030504040204" pitchFamily="50" charset="-128"/>
                <a:cs typeface="+mn-cs"/>
              </a:rPr>
              <a:t>制</a:t>
            </a:r>
            <a:endParaRPr kumimoji="1" lang="en-US" altLang="ja-JP" sz="1600" b="0" i="0" u="none" strike="noStrike" kern="0" cap="none" spc="0" normalizeH="0" baseline="0" noProof="0">
              <a:ln>
                <a:noFill/>
              </a:ln>
              <a:solidFill>
                <a:srgbClr val="005CAF"/>
              </a:solidFill>
              <a:effectLst/>
              <a:uLnTx/>
              <a:uFillTx/>
              <a:latin typeface="Meiryo UI" panose="020B0604030504040204" pitchFamily="50" charset="-128"/>
              <a:ea typeface="Meiryo UI" panose="020B0604030504040204" pitchFamily="50" charset="-128"/>
              <a:cs typeface="+mn-cs"/>
            </a:endParaRPr>
          </a:p>
        </p:txBody>
      </p:sp>
      <p:pic>
        <p:nvPicPr>
          <p:cNvPr id="313" name="図 312">
            <a:extLst>
              <a:ext uri="{FF2B5EF4-FFF2-40B4-BE49-F238E27FC236}">
                <a16:creationId xmlns:a16="http://schemas.microsoft.com/office/drawing/2014/main" id="{A8DAB3EB-1724-484A-AD9D-535BBDE11CB0}"/>
              </a:ext>
            </a:extLst>
          </p:cNvPr>
          <p:cNvPicPr>
            <a:picLocks noChangeAspect="1"/>
          </p:cNvPicPr>
          <p:nvPr/>
        </p:nvPicPr>
        <p:blipFill>
          <a:blip r:embed="rId3"/>
          <a:stretch>
            <a:fillRect/>
          </a:stretch>
        </p:blipFill>
        <p:spPr>
          <a:xfrm>
            <a:off x="19530" y="4287954"/>
            <a:ext cx="534615" cy="592936"/>
          </a:xfrm>
          <a:prstGeom prst="rect">
            <a:avLst/>
          </a:prstGeom>
        </p:spPr>
      </p:pic>
      <p:sp>
        <p:nvSpPr>
          <p:cNvPr id="118" name="テキスト ボックス 117">
            <a:extLst>
              <a:ext uri="{FF2B5EF4-FFF2-40B4-BE49-F238E27FC236}">
                <a16:creationId xmlns:a16="http://schemas.microsoft.com/office/drawing/2014/main" id="{78A7B733-3A19-463E-9C5A-D1517EDF85A8}"/>
              </a:ext>
            </a:extLst>
          </p:cNvPr>
          <p:cNvSpPr txBox="1"/>
          <p:nvPr/>
        </p:nvSpPr>
        <p:spPr>
          <a:xfrm>
            <a:off x="4161715" y="4248635"/>
            <a:ext cx="583492" cy="276999"/>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F5AF01"/>
                </a:solidFill>
                <a:effectLst/>
                <a:uLnTx/>
                <a:uFillTx/>
                <a:latin typeface="Meiryo UI" panose="020B0604030504040204" pitchFamily="50" charset="-128"/>
                <a:ea typeface="Meiryo UI" panose="020B0604030504040204" pitchFamily="50" charset="-128"/>
                <a:cs typeface="+mn-cs"/>
              </a:rPr>
              <a:t>患者</a:t>
            </a:r>
          </a:p>
        </p:txBody>
      </p:sp>
      <p:sp>
        <p:nvSpPr>
          <p:cNvPr id="121" name="テキスト ボックス 120">
            <a:extLst>
              <a:ext uri="{FF2B5EF4-FFF2-40B4-BE49-F238E27FC236}">
                <a16:creationId xmlns:a16="http://schemas.microsoft.com/office/drawing/2014/main" id="{403444DF-603F-4E18-96C0-871A604BB236}"/>
              </a:ext>
            </a:extLst>
          </p:cNvPr>
          <p:cNvSpPr txBox="1"/>
          <p:nvPr/>
        </p:nvSpPr>
        <p:spPr>
          <a:xfrm>
            <a:off x="2147741" y="4120440"/>
            <a:ext cx="996374" cy="369332"/>
          </a:xfrm>
          <a:prstGeom prst="rect">
            <a:avLst/>
          </a:prstGeom>
          <a:noFill/>
        </p:spPr>
        <p:txBody>
          <a:bodyPr wrap="square" lIns="0" tIns="0" rIns="0" bIns="0"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92D050"/>
                </a:solidFill>
                <a:effectLst/>
                <a:uLnTx/>
                <a:uFillTx/>
                <a:latin typeface="Meiryo UI" panose="020B0604030504040204" pitchFamily="50" charset="-128"/>
                <a:ea typeface="Meiryo UI" panose="020B0604030504040204" pitchFamily="50" charset="-128"/>
                <a:cs typeface="+mn-cs"/>
              </a:rPr>
              <a:t>医師・</a:t>
            </a:r>
            <a:endParaRPr kumimoji="1" lang="en-US" altLang="ja-JP" sz="1200" b="1" i="0" u="none" strike="noStrike" kern="1200" cap="none" spc="0" normalizeH="0" baseline="0" noProof="0">
              <a:ln>
                <a:noFill/>
              </a:ln>
              <a:solidFill>
                <a:srgbClr val="92D050"/>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92D050"/>
                </a:solidFill>
                <a:effectLst/>
                <a:uLnTx/>
                <a:uFillTx/>
                <a:latin typeface="Meiryo UI" panose="020B0604030504040204" pitchFamily="50" charset="-128"/>
                <a:ea typeface="Meiryo UI" panose="020B0604030504040204" pitchFamily="50" charset="-128"/>
                <a:cs typeface="+mn-cs"/>
              </a:rPr>
              <a:t>歯科医師</a:t>
            </a:r>
          </a:p>
        </p:txBody>
      </p:sp>
      <p:pic>
        <p:nvPicPr>
          <p:cNvPr id="117" name="図 116" descr="アイコン&#10;&#10;自動的に生成された説明">
            <a:extLst>
              <a:ext uri="{FF2B5EF4-FFF2-40B4-BE49-F238E27FC236}">
                <a16:creationId xmlns:a16="http://schemas.microsoft.com/office/drawing/2014/main" id="{7046DC5C-4A7E-47BD-8046-B594F6797DE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79497" y="3861987"/>
            <a:ext cx="656103" cy="656103"/>
          </a:xfrm>
          <a:prstGeom prst="rect">
            <a:avLst/>
          </a:prstGeom>
        </p:spPr>
      </p:pic>
      <p:pic>
        <p:nvPicPr>
          <p:cNvPr id="160" name="図 159">
            <a:extLst>
              <a:ext uri="{FF2B5EF4-FFF2-40B4-BE49-F238E27FC236}">
                <a16:creationId xmlns:a16="http://schemas.microsoft.com/office/drawing/2014/main" id="{3F02C892-DE54-4C1E-8841-A07D915A4056}"/>
              </a:ext>
            </a:extLst>
          </p:cNvPr>
          <p:cNvPicPr>
            <a:picLocks noChangeAspect="1"/>
          </p:cNvPicPr>
          <p:nvPr/>
        </p:nvPicPr>
        <p:blipFill>
          <a:blip r:embed="rId5"/>
          <a:stretch>
            <a:fillRect/>
          </a:stretch>
        </p:blipFill>
        <p:spPr>
          <a:xfrm>
            <a:off x="19530" y="1443669"/>
            <a:ext cx="534615" cy="592936"/>
          </a:xfrm>
          <a:prstGeom prst="rect">
            <a:avLst/>
          </a:prstGeom>
        </p:spPr>
      </p:pic>
      <p:pic>
        <p:nvPicPr>
          <p:cNvPr id="161" name="図 160">
            <a:extLst>
              <a:ext uri="{FF2B5EF4-FFF2-40B4-BE49-F238E27FC236}">
                <a16:creationId xmlns:a16="http://schemas.microsoft.com/office/drawing/2014/main" id="{69CE4B3C-2159-4671-B552-7E5CF1D110D6}"/>
              </a:ext>
            </a:extLst>
          </p:cNvPr>
          <p:cNvPicPr>
            <a:picLocks noChangeAspect="1"/>
          </p:cNvPicPr>
          <p:nvPr/>
        </p:nvPicPr>
        <p:blipFill>
          <a:blip r:embed="rId5"/>
          <a:stretch>
            <a:fillRect/>
          </a:stretch>
        </p:blipFill>
        <p:spPr>
          <a:xfrm>
            <a:off x="4973090" y="1443669"/>
            <a:ext cx="534615" cy="592936"/>
          </a:xfrm>
          <a:prstGeom prst="rect">
            <a:avLst/>
          </a:prstGeom>
        </p:spPr>
      </p:pic>
      <p:sp>
        <p:nvSpPr>
          <p:cNvPr id="220" name="テキスト ボックス 219">
            <a:extLst>
              <a:ext uri="{FF2B5EF4-FFF2-40B4-BE49-F238E27FC236}">
                <a16:creationId xmlns:a16="http://schemas.microsoft.com/office/drawing/2014/main" id="{2E2BAABC-358C-4361-B820-2900D5113092}"/>
              </a:ext>
            </a:extLst>
          </p:cNvPr>
          <p:cNvSpPr txBox="1"/>
          <p:nvPr/>
        </p:nvSpPr>
        <p:spPr>
          <a:xfrm>
            <a:off x="451815" y="3999160"/>
            <a:ext cx="583492" cy="276999"/>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F5AF01"/>
                </a:solidFill>
                <a:effectLst/>
                <a:uLnTx/>
                <a:uFillTx/>
                <a:latin typeface="Meiryo UI" panose="020B0604030504040204" pitchFamily="50" charset="-128"/>
                <a:ea typeface="Meiryo UI" panose="020B0604030504040204" pitchFamily="50" charset="-128"/>
                <a:cs typeface="+mn-cs"/>
              </a:rPr>
              <a:t>患者</a:t>
            </a:r>
          </a:p>
        </p:txBody>
      </p:sp>
      <p:grpSp>
        <p:nvGrpSpPr>
          <p:cNvPr id="224" name="グループ化 223">
            <a:extLst>
              <a:ext uri="{FF2B5EF4-FFF2-40B4-BE49-F238E27FC236}">
                <a16:creationId xmlns:a16="http://schemas.microsoft.com/office/drawing/2014/main" id="{BF1A7981-85D6-451D-830E-355831A85EE1}"/>
              </a:ext>
            </a:extLst>
          </p:cNvPr>
          <p:cNvGrpSpPr/>
          <p:nvPr/>
        </p:nvGrpSpPr>
        <p:grpSpPr>
          <a:xfrm>
            <a:off x="906629" y="3022015"/>
            <a:ext cx="1054686" cy="435419"/>
            <a:chOff x="862112" y="3105544"/>
            <a:chExt cx="1054686" cy="435419"/>
          </a:xfrm>
        </p:grpSpPr>
        <p:sp>
          <p:nvSpPr>
            <p:cNvPr id="225" name="吹き出し: 円形 224">
              <a:extLst>
                <a:ext uri="{FF2B5EF4-FFF2-40B4-BE49-F238E27FC236}">
                  <a16:creationId xmlns:a16="http://schemas.microsoft.com/office/drawing/2014/main" id="{61CBC301-E0C9-49E3-BDD9-1BE700A1584D}"/>
                </a:ext>
              </a:extLst>
            </p:cNvPr>
            <p:cNvSpPr/>
            <p:nvPr/>
          </p:nvSpPr>
          <p:spPr bwMode="auto">
            <a:xfrm>
              <a:off x="862112" y="3105544"/>
              <a:ext cx="1054686" cy="435419"/>
            </a:xfrm>
            <a:prstGeom prst="wedgeEllipseCallout">
              <a:avLst>
                <a:gd name="adj1" fmla="val -39499"/>
                <a:gd name="adj2" fmla="val 51570"/>
              </a:avLst>
            </a:prstGeom>
            <a:ln>
              <a:solidFill>
                <a:srgbClr val="F5AF01"/>
              </a:solidFill>
              <a:headEnd/>
              <a:tailEnd/>
            </a:ln>
          </p:spPr>
          <p:style>
            <a:lnRef idx="2">
              <a:schemeClr val="accent5"/>
            </a:lnRef>
            <a:fillRef idx="1">
              <a:schemeClr val="lt1"/>
            </a:fillRef>
            <a:effectRef idx="0">
              <a:schemeClr val="accent5"/>
            </a:effectRef>
            <a:fontRef idx="minor">
              <a:schemeClr val="dk1"/>
            </a:fontRef>
          </p:style>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srgbClr val="F5AF01"/>
                </a:solidFill>
                <a:effectLst/>
                <a:uLnTx/>
                <a:uFillTx/>
                <a:latin typeface="ＭＳ Ｐゴシック" charset="-128"/>
                <a:ea typeface="ＭＳ Ｐゴシック" charset="-128"/>
                <a:cs typeface="+mn-cs"/>
              </a:endParaRPr>
            </a:p>
          </p:txBody>
        </p:sp>
        <p:sp>
          <p:nvSpPr>
            <p:cNvPr id="226" name="テキスト ボックス 225">
              <a:extLst>
                <a:ext uri="{FF2B5EF4-FFF2-40B4-BE49-F238E27FC236}">
                  <a16:creationId xmlns:a16="http://schemas.microsoft.com/office/drawing/2014/main" id="{4CFCF08B-2726-4F1A-B6C1-89DA3C6248ED}"/>
                </a:ext>
              </a:extLst>
            </p:cNvPr>
            <p:cNvSpPr txBox="1"/>
            <p:nvPr/>
          </p:nvSpPr>
          <p:spPr>
            <a:xfrm>
              <a:off x="926303" y="3190533"/>
              <a:ext cx="970499" cy="25391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050" b="1" i="0" u="none" strike="noStrike" kern="1200" cap="none" spc="0" normalizeH="0" baseline="0" noProof="0">
                  <a:ln>
                    <a:noFill/>
                  </a:ln>
                  <a:solidFill>
                    <a:srgbClr val="F5AF01"/>
                  </a:solidFill>
                  <a:effectLst/>
                  <a:uLnTx/>
                  <a:uFillTx/>
                  <a:latin typeface="Meiryo UI" panose="020B0604030504040204" pitchFamily="50" charset="-128"/>
                  <a:ea typeface="Meiryo UI" panose="020B0604030504040204" pitchFamily="50" charset="-128"/>
                  <a:cs typeface="+mn-cs"/>
                </a:rPr>
                <a:t>同意します。</a:t>
              </a:r>
            </a:p>
          </p:txBody>
        </p:sp>
      </p:grpSp>
      <p:pic>
        <p:nvPicPr>
          <p:cNvPr id="227" name="図 226" descr="アイコン&#10;&#10;自動的に生成された説明">
            <a:extLst>
              <a:ext uri="{FF2B5EF4-FFF2-40B4-BE49-F238E27FC236}">
                <a16:creationId xmlns:a16="http://schemas.microsoft.com/office/drawing/2014/main" id="{A3FA0BB0-5EAC-4002-A788-BDF7D766B95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0336" y="3372736"/>
            <a:ext cx="656103" cy="656103"/>
          </a:xfrm>
          <a:prstGeom prst="rect">
            <a:avLst/>
          </a:prstGeom>
        </p:spPr>
      </p:pic>
      <p:grpSp>
        <p:nvGrpSpPr>
          <p:cNvPr id="228" name="グループ化 227">
            <a:extLst>
              <a:ext uri="{FF2B5EF4-FFF2-40B4-BE49-F238E27FC236}">
                <a16:creationId xmlns:a16="http://schemas.microsoft.com/office/drawing/2014/main" id="{5E50862A-2F8F-4F73-8F7F-F9978BA5FA51}"/>
              </a:ext>
            </a:extLst>
          </p:cNvPr>
          <p:cNvGrpSpPr/>
          <p:nvPr/>
        </p:nvGrpSpPr>
        <p:grpSpPr>
          <a:xfrm>
            <a:off x="2323162" y="3564001"/>
            <a:ext cx="828126" cy="533776"/>
            <a:chOff x="138870" y="4476889"/>
            <a:chExt cx="828126" cy="533776"/>
          </a:xfrm>
        </p:grpSpPr>
        <p:pic>
          <p:nvPicPr>
            <p:cNvPr id="229" name="グラフィックス 228" descr="ノート PC">
              <a:extLst>
                <a:ext uri="{FF2B5EF4-FFF2-40B4-BE49-F238E27FC236}">
                  <a16:creationId xmlns:a16="http://schemas.microsoft.com/office/drawing/2014/main" id="{335D0CF8-7438-4719-B25C-AA22D72B846C}"/>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21205" b="20210"/>
            <a:stretch/>
          </p:blipFill>
          <p:spPr>
            <a:xfrm>
              <a:off x="138870" y="4476889"/>
              <a:ext cx="828126" cy="533776"/>
            </a:xfrm>
            <a:prstGeom prst="rect">
              <a:avLst/>
            </a:prstGeom>
          </p:spPr>
        </p:pic>
        <p:pic>
          <p:nvPicPr>
            <p:cNvPr id="230" name="図 229" descr="アイコン&#10;&#10;自動的に生成された説明">
              <a:extLst>
                <a:ext uri="{FF2B5EF4-FFF2-40B4-BE49-F238E27FC236}">
                  <a16:creationId xmlns:a16="http://schemas.microsoft.com/office/drawing/2014/main" id="{5B1B88A4-EFF3-497B-8C56-5D920C300CB7}"/>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13599" y="4555355"/>
              <a:ext cx="273232" cy="273232"/>
            </a:xfrm>
            <a:prstGeom prst="roundRect">
              <a:avLst/>
            </a:prstGeom>
            <a:solidFill>
              <a:schemeClr val="bg1"/>
            </a:solidFill>
          </p:spPr>
        </p:pic>
      </p:grpSp>
      <p:grpSp>
        <p:nvGrpSpPr>
          <p:cNvPr id="241" name="グループ化 240">
            <a:extLst>
              <a:ext uri="{FF2B5EF4-FFF2-40B4-BE49-F238E27FC236}">
                <a16:creationId xmlns:a16="http://schemas.microsoft.com/office/drawing/2014/main" id="{BAEFC746-DF6B-4469-87D4-1F3289E86B3F}"/>
              </a:ext>
            </a:extLst>
          </p:cNvPr>
          <p:cNvGrpSpPr/>
          <p:nvPr/>
        </p:nvGrpSpPr>
        <p:grpSpPr>
          <a:xfrm>
            <a:off x="1058216" y="3533271"/>
            <a:ext cx="558622" cy="618751"/>
            <a:chOff x="1183205" y="3119796"/>
            <a:chExt cx="458919" cy="535250"/>
          </a:xfrm>
        </p:grpSpPr>
        <p:sp>
          <p:nvSpPr>
            <p:cNvPr id="242" name="四角形: 角を丸くする 241">
              <a:extLst>
                <a:ext uri="{FF2B5EF4-FFF2-40B4-BE49-F238E27FC236}">
                  <a16:creationId xmlns:a16="http://schemas.microsoft.com/office/drawing/2014/main" id="{D6154B6B-53A9-4C66-A1AF-D753252C4B02}"/>
                </a:ext>
              </a:extLst>
            </p:cNvPr>
            <p:cNvSpPr/>
            <p:nvPr/>
          </p:nvSpPr>
          <p:spPr bwMode="auto">
            <a:xfrm>
              <a:off x="1392311" y="3286627"/>
              <a:ext cx="249813" cy="368419"/>
            </a:xfrm>
            <a:prstGeom prst="roundRect">
              <a:avLst/>
            </a:prstGeom>
            <a:solidFill>
              <a:schemeClr val="bg1">
                <a:lumMod val="50000"/>
              </a:schemeClr>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243" name="正方形/長方形 242">
              <a:extLst>
                <a:ext uri="{FF2B5EF4-FFF2-40B4-BE49-F238E27FC236}">
                  <a16:creationId xmlns:a16="http://schemas.microsoft.com/office/drawing/2014/main" id="{E12B9455-0C8F-4225-83B1-288A522EFD18}"/>
                </a:ext>
              </a:extLst>
            </p:cNvPr>
            <p:cNvSpPr/>
            <p:nvPr/>
          </p:nvSpPr>
          <p:spPr bwMode="auto">
            <a:xfrm>
              <a:off x="1428471" y="3397833"/>
              <a:ext cx="177494" cy="213026"/>
            </a:xfrm>
            <a:prstGeom prst="rect">
              <a:avLst/>
            </a:prstGeom>
            <a:solidFill>
              <a:schemeClr val="bg1"/>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cxnSp>
          <p:nvCxnSpPr>
            <p:cNvPr id="244" name="直線コネクタ 243">
              <a:extLst>
                <a:ext uri="{FF2B5EF4-FFF2-40B4-BE49-F238E27FC236}">
                  <a16:creationId xmlns:a16="http://schemas.microsoft.com/office/drawing/2014/main" id="{6CE4C852-71B1-4D62-A179-F8FC2C8C8D6A}"/>
                </a:ext>
              </a:extLst>
            </p:cNvPr>
            <p:cNvCxnSpPr>
              <a:cxnSpLocks/>
            </p:cNvCxnSpPr>
            <p:nvPr/>
          </p:nvCxnSpPr>
          <p:spPr bwMode="auto">
            <a:xfrm>
              <a:off x="1248618" y="3154355"/>
              <a:ext cx="41659" cy="56319"/>
            </a:xfrm>
            <a:prstGeom prst="line">
              <a:avLst/>
            </a:prstGeom>
            <a:noFill/>
            <a:ln w="28575" cap="rnd" cmpd="sng" algn="ctr">
              <a:solidFill>
                <a:schemeClr val="bg1">
                  <a:lumMod val="50000"/>
                </a:schemeClr>
              </a:solidFill>
              <a:prstDash val="solid"/>
              <a:round/>
              <a:headEnd type="none" w="med" len="med"/>
              <a:tailEnd type="none" w="med" len="med"/>
            </a:ln>
            <a:effectLst/>
          </p:spPr>
        </p:cxnSp>
        <p:cxnSp>
          <p:nvCxnSpPr>
            <p:cNvPr id="245" name="直線コネクタ 244">
              <a:extLst>
                <a:ext uri="{FF2B5EF4-FFF2-40B4-BE49-F238E27FC236}">
                  <a16:creationId xmlns:a16="http://schemas.microsoft.com/office/drawing/2014/main" id="{2C8BA9C5-CEAE-4F99-BD20-6354DEACFA75}"/>
                </a:ext>
              </a:extLst>
            </p:cNvPr>
            <p:cNvCxnSpPr>
              <a:cxnSpLocks/>
            </p:cNvCxnSpPr>
            <p:nvPr/>
          </p:nvCxnSpPr>
          <p:spPr bwMode="auto">
            <a:xfrm rot="1080000">
              <a:off x="1308306" y="3133009"/>
              <a:ext cx="41659" cy="58757"/>
            </a:xfrm>
            <a:prstGeom prst="line">
              <a:avLst/>
            </a:prstGeom>
            <a:noFill/>
            <a:ln w="28575" cap="rnd" cmpd="sng" algn="ctr">
              <a:solidFill>
                <a:schemeClr val="bg1">
                  <a:lumMod val="50000"/>
                </a:schemeClr>
              </a:solidFill>
              <a:prstDash val="solid"/>
              <a:round/>
              <a:headEnd type="none" w="med" len="med"/>
              <a:tailEnd type="none" w="med" len="med"/>
            </a:ln>
            <a:effectLst/>
          </p:spPr>
        </p:cxnSp>
        <p:cxnSp>
          <p:nvCxnSpPr>
            <p:cNvPr id="246" name="直線コネクタ 245">
              <a:extLst>
                <a:ext uri="{FF2B5EF4-FFF2-40B4-BE49-F238E27FC236}">
                  <a16:creationId xmlns:a16="http://schemas.microsoft.com/office/drawing/2014/main" id="{1AD412AF-0307-4077-AE40-11F8EED72D36}"/>
                </a:ext>
              </a:extLst>
            </p:cNvPr>
            <p:cNvCxnSpPr>
              <a:cxnSpLocks/>
            </p:cNvCxnSpPr>
            <p:nvPr/>
          </p:nvCxnSpPr>
          <p:spPr bwMode="auto">
            <a:xfrm rot="2460000">
              <a:off x="1377457" y="3119796"/>
              <a:ext cx="41659" cy="56319"/>
            </a:xfrm>
            <a:prstGeom prst="line">
              <a:avLst/>
            </a:prstGeom>
            <a:noFill/>
            <a:ln w="28575" cap="rnd" cmpd="sng" algn="ctr">
              <a:solidFill>
                <a:schemeClr val="bg1">
                  <a:lumMod val="50000"/>
                </a:schemeClr>
              </a:solidFill>
              <a:prstDash val="solid"/>
              <a:round/>
              <a:headEnd type="none" w="med" len="med"/>
              <a:tailEnd type="none" w="med" len="med"/>
            </a:ln>
            <a:effectLst/>
          </p:spPr>
        </p:cxnSp>
        <p:sp>
          <p:nvSpPr>
            <p:cNvPr id="247" name="楕円 246">
              <a:extLst>
                <a:ext uri="{FF2B5EF4-FFF2-40B4-BE49-F238E27FC236}">
                  <a16:creationId xmlns:a16="http://schemas.microsoft.com/office/drawing/2014/main" id="{448D5708-2B10-4D65-857B-C0B2F5C2EFED}"/>
                </a:ext>
              </a:extLst>
            </p:cNvPr>
            <p:cNvSpPr/>
            <p:nvPr/>
          </p:nvSpPr>
          <p:spPr bwMode="auto">
            <a:xfrm>
              <a:off x="1494605" y="3317634"/>
              <a:ext cx="45224" cy="53264"/>
            </a:xfrm>
            <a:prstGeom prst="ellipse">
              <a:avLst/>
            </a:prstGeom>
            <a:solidFill>
              <a:schemeClr val="bg1"/>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grpSp>
          <p:nvGrpSpPr>
            <p:cNvPr id="248" name="グループ化 247">
              <a:extLst>
                <a:ext uri="{FF2B5EF4-FFF2-40B4-BE49-F238E27FC236}">
                  <a16:creationId xmlns:a16="http://schemas.microsoft.com/office/drawing/2014/main" id="{74E81026-8719-4213-BF25-0CE7674856D7}"/>
                </a:ext>
              </a:extLst>
            </p:cNvPr>
            <p:cNvGrpSpPr/>
            <p:nvPr/>
          </p:nvGrpSpPr>
          <p:grpSpPr>
            <a:xfrm rot="20280000">
              <a:off x="1183205" y="3266145"/>
              <a:ext cx="288000" cy="216000"/>
              <a:chOff x="1521643" y="5724625"/>
              <a:chExt cx="654093" cy="462435"/>
            </a:xfrm>
          </p:grpSpPr>
          <p:sp>
            <p:nvSpPr>
              <p:cNvPr id="249" name="四角形: 角を丸くする 248">
                <a:extLst>
                  <a:ext uri="{FF2B5EF4-FFF2-40B4-BE49-F238E27FC236}">
                    <a16:creationId xmlns:a16="http://schemas.microsoft.com/office/drawing/2014/main" id="{328DA7F2-926A-40EE-96F2-118682ACEA76}"/>
                  </a:ext>
                </a:extLst>
              </p:cNvPr>
              <p:cNvSpPr/>
              <p:nvPr/>
            </p:nvSpPr>
            <p:spPr bwMode="auto">
              <a:xfrm>
                <a:off x="1521643" y="5724625"/>
                <a:ext cx="654093" cy="462435"/>
              </a:xfrm>
              <a:prstGeom prst="round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cxnSp>
            <p:nvCxnSpPr>
              <p:cNvPr id="250" name="直線コネクタ 249">
                <a:extLst>
                  <a:ext uri="{FF2B5EF4-FFF2-40B4-BE49-F238E27FC236}">
                    <a16:creationId xmlns:a16="http://schemas.microsoft.com/office/drawing/2014/main" id="{30FD3242-7E3C-40D0-A29B-DC503611DDA8}"/>
                  </a:ext>
                </a:extLst>
              </p:cNvPr>
              <p:cNvCxnSpPr>
                <a:cxnSpLocks/>
              </p:cNvCxnSpPr>
              <p:nvPr/>
            </p:nvCxnSpPr>
            <p:spPr bwMode="auto">
              <a:xfrm>
                <a:off x="1587562" y="5839155"/>
                <a:ext cx="523990" cy="0"/>
              </a:xfrm>
              <a:prstGeom prst="line">
                <a:avLst/>
              </a:prstGeom>
              <a:noFill/>
              <a:ln w="28575" cap="flat" cmpd="sng" algn="ctr">
                <a:solidFill>
                  <a:schemeClr val="bg1">
                    <a:lumMod val="50000"/>
                  </a:schemeClr>
                </a:solidFill>
                <a:prstDash val="solid"/>
                <a:round/>
                <a:headEnd type="none" w="med" len="med"/>
                <a:tailEnd type="none" w="med" len="med"/>
              </a:ln>
              <a:effectLst/>
            </p:spPr>
          </p:cxnSp>
          <p:cxnSp>
            <p:nvCxnSpPr>
              <p:cNvPr id="251" name="直線コネクタ 250">
                <a:extLst>
                  <a:ext uri="{FF2B5EF4-FFF2-40B4-BE49-F238E27FC236}">
                    <a16:creationId xmlns:a16="http://schemas.microsoft.com/office/drawing/2014/main" id="{9B7BC035-6E08-45E0-91CA-724F43C987AC}"/>
                  </a:ext>
                </a:extLst>
              </p:cNvPr>
              <p:cNvCxnSpPr/>
              <p:nvPr/>
            </p:nvCxnSpPr>
            <p:spPr bwMode="auto">
              <a:xfrm>
                <a:off x="1793691" y="5966120"/>
                <a:ext cx="316565" cy="0"/>
              </a:xfrm>
              <a:prstGeom prst="line">
                <a:avLst/>
              </a:prstGeom>
              <a:noFill/>
              <a:ln w="28575" cap="flat" cmpd="sng" algn="ctr">
                <a:solidFill>
                  <a:schemeClr val="bg1">
                    <a:lumMod val="50000"/>
                  </a:schemeClr>
                </a:solidFill>
                <a:prstDash val="solid"/>
                <a:round/>
                <a:headEnd type="none" w="med" len="med"/>
                <a:tailEnd type="none" w="med" len="med"/>
              </a:ln>
              <a:effectLst/>
            </p:spPr>
          </p:cxnSp>
          <p:cxnSp>
            <p:nvCxnSpPr>
              <p:cNvPr id="252" name="直線コネクタ 251">
                <a:extLst>
                  <a:ext uri="{FF2B5EF4-FFF2-40B4-BE49-F238E27FC236}">
                    <a16:creationId xmlns:a16="http://schemas.microsoft.com/office/drawing/2014/main" id="{43D27F8A-1DB1-462C-A9C7-8912E8D1A106}"/>
                  </a:ext>
                </a:extLst>
              </p:cNvPr>
              <p:cNvCxnSpPr/>
              <p:nvPr/>
            </p:nvCxnSpPr>
            <p:spPr bwMode="auto">
              <a:xfrm>
                <a:off x="1793691" y="6031009"/>
                <a:ext cx="316565" cy="0"/>
              </a:xfrm>
              <a:prstGeom prst="line">
                <a:avLst/>
              </a:prstGeom>
              <a:noFill/>
              <a:ln w="28575" cap="flat" cmpd="sng" algn="ctr">
                <a:solidFill>
                  <a:schemeClr val="bg1">
                    <a:lumMod val="50000"/>
                  </a:schemeClr>
                </a:solidFill>
                <a:prstDash val="solid"/>
                <a:round/>
                <a:headEnd type="none" w="med" len="med"/>
                <a:tailEnd type="none" w="med" len="med"/>
              </a:ln>
              <a:effectLst/>
            </p:spPr>
          </p:cxnSp>
          <p:cxnSp>
            <p:nvCxnSpPr>
              <p:cNvPr id="253" name="直線コネクタ 252">
                <a:extLst>
                  <a:ext uri="{FF2B5EF4-FFF2-40B4-BE49-F238E27FC236}">
                    <a16:creationId xmlns:a16="http://schemas.microsoft.com/office/drawing/2014/main" id="{948E0B36-8FA7-4F1A-A5A1-72439F8D5E91}"/>
                  </a:ext>
                </a:extLst>
              </p:cNvPr>
              <p:cNvCxnSpPr/>
              <p:nvPr/>
            </p:nvCxnSpPr>
            <p:spPr bwMode="auto">
              <a:xfrm>
                <a:off x="1793691" y="6092042"/>
                <a:ext cx="316565" cy="0"/>
              </a:xfrm>
              <a:prstGeom prst="line">
                <a:avLst/>
              </a:prstGeom>
              <a:noFill/>
              <a:ln w="28575" cap="flat" cmpd="sng" algn="ctr">
                <a:solidFill>
                  <a:schemeClr val="bg1">
                    <a:lumMod val="50000"/>
                  </a:schemeClr>
                </a:solidFill>
                <a:prstDash val="solid"/>
                <a:round/>
                <a:headEnd type="none" w="med" len="med"/>
                <a:tailEnd type="none" w="med" len="med"/>
              </a:ln>
              <a:effectLst/>
            </p:spPr>
          </p:cxnSp>
          <p:pic>
            <p:nvPicPr>
              <p:cNvPr id="254" name="グラフィックス 253" descr="ユーザー">
                <a:extLst>
                  <a:ext uri="{FF2B5EF4-FFF2-40B4-BE49-F238E27FC236}">
                    <a16:creationId xmlns:a16="http://schemas.microsoft.com/office/drawing/2014/main" id="{AD7BAA65-9DFC-46F1-A305-7EDAEC98D56D}"/>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551138" y="5905464"/>
                <a:ext cx="234800" cy="234800"/>
              </a:xfrm>
              <a:prstGeom prst="rect">
                <a:avLst/>
              </a:prstGeom>
            </p:spPr>
          </p:pic>
          <p:sp>
            <p:nvSpPr>
              <p:cNvPr id="255" name="正方形/長方形 254">
                <a:extLst>
                  <a:ext uri="{FF2B5EF4-FFF2-40B4-BE49-F238E27FC236}">
                    <a16:creationId xmlns:a16="http://schemas.microsoft.com/office/drawing/2014/main" id="{256E2236-444A-4C31-8E03-3445BCA40802}"/>
                  </a:ext>
                </a:extLst>
              </p:cNvPr>
              <p:cNvSpPr/>
              <p:nvPr/>
            </p:nvSpPr>
            <p:spPr bwMode="auto">
              <a:xfrm>
                <a:off x="1587562" y="5898505"/>
                <a:ext cx="158303" cy="214238"/>
              </a:xfrm>
              <a:prstGeom prst="rect">
                <a:avLst/>
              </a:prstGeom>
              <a:no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grpSp>
      </p:grpSp>
      <p:sp>
        <p:nvSpPr>
          <p:cNvPr id="260" name="正方形/長方形 259">
            <a:extLst>
              <a:ext uri="{FF2B5EF4-FFF2-40B4-BE49-F238E27FC236}">
                <a16:creationId xmlns:a16="http://schemas.microsoft.com/office/drawing/2014/main" id="{A95F3017-E14D-4FFC-856E-933D3EB22AB0}"/>
              </a:ext>
            </a:extLst>
          </p:cNvPr>
          <p:cNvSpPr/>
          <p:nvPr/>
        </p:nvSpPr>
        <p:spPr>
          <a:xfrm>
            <a:off x="867139" y="4196014"/>
            <a:ext cx="1150698" cy="161583"/>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マイナンバーカード</a:t>
            </a:r>
            <a:endParaRPr kumimoji="0" lang="en-US" altLang="ja-JP" sz="105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1" name="角丸四角形 138">
            <a:extLst>
              <a:ext uri="{FF2B5EF4-FFF2-40B4-BE49-F238E27FC236}">
                <a16:creationId xmlns:a16="http://schemas.microsoft.com/office/drawing/2014/main" id="{89F9EBC8-343F-4045-AAD0-66925B706968}"/>
              </a:ext>
            </a:extLst>
          </p:cNvPr>
          <p:cNvSpPr/>
          <p:nvPr/>
        </p:nvSpPr>
        <p:spPr bwMode="gray">
          <a:xfrm>
            <a:off x="297105" y="2742842"/>
            <a:ext cx="1793896" cy="1730690"/>
          </a:xfrm>
          <a:prstGeom prst="roundRect">
            <a:avLst>
              <a:gd name="adj" fmla="val 11609"/>
            </a:avLst>
          </a:prstGeom>
          <a:noFill/>
          <a:ln>
            <a:solidFill>
              <a:schemeClr val="bg2">
                <a:lumMod val="75000"/>
              </a:schemeClr>
            </a:solidFill>
            <a:prstDash val="sysDot"/>
            <a:headEnd/>
            <a:tailEn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1" lang="ja-JP" altLang="en-US" sz="1800" b="0" i="0" u="none" strike="noStrike" kern="0" cap="none" spc="0" normalizeH="0" baseline="0" noProof="0">
              <a:ln>
                <a:noFill/>
              </a:ln>
              <a:solidFill>
                <a:prstClr val="black"/>
              </a:solidFill>
              <a:effectLst/>
              <a:uLnTx/>
              <a:uFillTx/>
              <a:latin typeface="Segoe UI"/>
              <a:ea typeface="メイリオ"/>
              <a:cs typeface="+mn-cs"/>
            </a:endParaRPr>
          </a:p>
        </p:txBody>
      </p:sp>
      <p:sp>
        <p:nvSpPr>
          <p:cNvPr id="262" name="正方形/長方形 261">
            <a:extLst>
              <a:ext uri="{FF2B5EF4-FFF2-40B4-BE49-F238E27FC236}">
                <a16:creationId xmlns:a16="http://schemas.microsoft.com/office/drawing/2014/main" id="{335343D6-84FD-4830-9DAA-7C7A4993A291}"/>
              </a:ext>
            </a:extLst>
          </p:cNvPr>
          <p:cNvSpPr/>
          <p:nvPr/>
        </p:nvSpPr>
        <p:spPr>
          <a:xfrm>
            <a:off x="595707" y="2775493"/>
            <a:ext cx="1196693" cy="200055"/>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ja-JP" altLang="en-US"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rPr>
              <a:t>本人確認</a:t>
            </a:r>
            <a:r>
              <a:rPr kumimoji="0" lang="en-US" altLang="ja-JP"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rPr>
              <a:t>/</a:t>
            </a:r>
            <a:r>
              <a:rPr kumimoji="0" lang="ja-JP" altLang="en-US"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rPr>
              <a:t>同意</a:t>
            </a:r>
            <a:endParaRPr kumimoji="0" lang="en-US" altLang="ja-JP"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endParaRPr>
          </a:p>
        </p:txBody>
      </p:sp>
      <p:pic>
        <p:nvPicPr>
          <p:cNvPr id="263" name="図 262" descr="アイコン&#10;&#10;自動的に生成された説明">
            <a:extLst>
              <a:ext uri="{FF2B5EF4-FFF2-40B4-BE49-F238E27FC236}">
                <a16:creationId xmlns:a16="http://schemas.microsoft.com/office/drawing/2014/main" id="{5BD3E685-98F6-4843-B40E-5990E469262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2657184">
            <a:off x="1831325" y="3252838"/>
            <a:ext cx="653771" cy="653771"/>
          </a:xfrm>
          <a:prstGeom prst="rect">
            <a:avLst/>
          </a:prstGeom>
        </p:spPr>
      </p:pic>
      <p:pic>
        <p:nvPicPr>
          <p:cNvPr id="267" name="図 266" descr="アイコン&#10;&#10;自動的に生成された説明">
            <a:extLst>
              <a:ext uri="{FF2B5EF4-FFF2-40B4-BE49-F238E27FC236}">
                <a16:creationId xmlns:a16="http://schemas.microsoft.com/office/drawing/2014/main" id="{89C0E13B-3F4F-4EDA-9F3F-DCC956DCB043}"/>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923509" y="3860031"/>
            <a:ext cx="657128" cy="661135"/>
          </a:xfrm>
          <a:prstGeom prst="rect">
            <a:avLst/>
          </a:prstGeom>
        </p:spPr>
      </p:pic>
      <p:grpSp>
        <p:nvGrpSpPr>
          <p:cNvPr id="268" name="グループ化 267">
            <a:extLst>
              <a:ext uri="{FF2B5EF4-FFF2-40B4-BE49-F238E27FC236}">
                <a16:creationId xmlns:a16="http://schemas.microsoft.com/office/drawing/2014/main" id="{AD53CD86-B8AB-4EE6-A055-01802F9D88E0}"/>
              </a:ext>
            </a:extLst>
          </p:cNvPr>
          <p:cNvGrpSpPr/>
          <p:nvPr/>
        </p:nvGrpSpPr>
        <p:grpSpPr>
          <a:xfrm>
            <a:off x="2281665" y="2560551"/>
            <a:ext cx="1846560" cy="927865"/>
            <a:chOff x="444810" y="2869627"/>
            <a:chExt cx="1846560" cy="927865"/>
          </a:xfrm>
        </p:grpSpPr>
        <p:sp>
          <p:nvSpPr>
            <p:cNvPr id="269" name="吹き出し: 円形 268">
              <a:extLst>
                <a:ext uri="{FF2B5EF4-FFF2-40B4-BE49-F238E27FC236}">
                  <a16:creationId xmlns:a16="http://schemas.microsoft.com/office/drawing/2014/main" id="{1ED4A530-1774-4147-BA6A-9F6AAF1940CC}"/>
                </a:ext>
              </a:extLst>
            </p:cNvPr>
            <p:cNvSpPr/>
            <p:nvPr/>
          </p:nvSpPr>
          <p:spPr bwMode="auto">
            <a:xfrm>
              <a:off x="444810" y="2869627"/>
              <a:ext cx="1846560" cy="927865"/>
            </a:xfrm>
            <a:prstGeom prst="wedgeEllipseCallout">
              <a:avLst>
                <a:gd name="adj1" fmla="val 2425"/>
                <a:gd name="adj2" fmla="val 63298"/>
              </a:avLst>
            </a:prstGeom>
            <a:ln>
              <a:solidFill>
                <a:srgbClr val="92D050"/>
              </a:solidFill>
              <a:headEnd/>
              <a:tailEnd/>
            </a:ln>
          </p:spPr>
          <p:style>
            <a:lnRef idx="2">
              <a:schemeClr val="accent5"/>
            </a:lnRef>
            <a:fillRef idx="1">
              <a:schemeClr val="lt1"/>
            </a:fillRef>
            <a:effectRef idx="0">
              <a:schemeClr val="accent5"/>
            </a:effectRef>
            <a:fontRef idx="minor">
              <a:schemeClr val="dk1"/>
            </a:fontRef>
          </p:style>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270" name="テキスト ボックス 269">
              <a:extLst>
                <a:ext uri="{FF2B5EF4-FFF2-40B4-BE49-F238E27FC236}">
                  <a16:creationId xmlns:a16="http://schemas.microsoft.com/office/drawing/2014/main" id="{A98C740A-715E-4594-87EB-8A9F2CB5D94D}"/>
                </a:ext>
              </a:extLst>
            </p:cNvPr>
            <p:cNvSpPr txBox="1"/>
            <p:nvPr/>
          </p:nvSpPr>
          <p:spPr>
            <a:xfrm>
              <a:off x="635644" y="2963791"/>
              <a:ext cx="1584496" cy="73866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050" b="1" i="0" u="none" strike="noStrike" kern="1200" cap="none" spc="0" normalizeH="0" baseline="0" noProof="0">
                  <a:ln>
                    <a:noFill/>
                  </a:ln>
                  <a:solidFill>
                    <a:srgbClr val="92D050"/>
                  </a:solidFill>
                  <a:effectLst/>
                  <a:uLnTx/>
                  <a:uFillTx/>
                  <a:latin typeface="Meiryo UI" panose="020B0604030504040204" pitchFamily="50" charset="-128"/>
                  <a:ea typeface="Meiryo UI" panose="020B0604030504040204" pitchFamily="50" charset="-128"/>
                  <a:cs typeface="+mn-cs"/>
                </a:rPr>
                <a:t>1</a:t>
              </a:r>
              <a:r>
                <a:rPr kumimoji="1" lang="ja-JP" altLang="en-US" sz="1050" b="1" i="0" u="none" strike="noStrike" kern="1200" cap="none" spc="0" normalizeH="0" baseline="0" noProof="0">
                  <a:ln>
                    <a:noFill/>
                  </a:ln>
                  <a:solidFill>
                    <a:srgbClr val="92D050"/>
                  </a:solidFill>
                  <a:effectLst/>
                  <a:uLnTx/>
                  <a:uFillTx/>
                  <a:latin typeface="Meiryo UI" panose="020B0604030504040204" pitchFamily="50" charset="-128"/>
                  <a:ea typeface="Meiryo UI" panose="020B0604030504040204" pitchFamily="50" charset="-128"/>
                  <a:cs typeface="+mn-cs"/>
                </a:rPr>
                <a:t>週間前に別の病院にかかったとき、△△のお薬が出ていましたが、その後、症状はどうですか？</a:t>
              </a:r>
            </a:p>
          </p:txBody>
        </p:sp>
      </p:grpSp>
      <p:grpSp>
        <p:nvGrpSpPr>
          <p:cNvPr id="13" name="グループ化 12">
            <a:extLst>
              <a:ext uri="{FF2B5EF4-FFF2-40B4-BE49-F238E27FC236}">
                <a16:creationId xmlns:a16="http://schemas.microsoft.com/office/drawing/2014/main" id="{4D3F3256-3292-4DAA-9C18-543A8F655133}"/>
              </a:ext>
            </a:extLst>
          </p:cNvPr>
          <p:cNvGrpSpPr/>
          <p:nvPr/>
        </p:nvGrpSpPr>
        <p:grpSpPr>
          <a:xfrm>
            <a:off x="3581836" y="3230103"/>
            <a:ext cx="1193131" cy="536790"/>
            <a:chOff x="1602665" y="3452800"/>
            <a:chExt cx="1193131" cy="536790"/>
          </a:xfrm>
        </p:grpSpPr>
        <p:sp>
          <p:nvSpPr>
            <p:cNvPr id="198" name="吹き出し: 円形 197">
              <a:extLst>
                <a:ext uri="{FF2B5EF4-FFF2-40B4-BE49-F238E27FC236}">
                  <a16:creationId xmlns:a16="http://schemas.microsoft.com/office/drawing/2014/main" id="{266A2B1A-0C63-4F67-AFB5-274B193C4586}"/>
                </a:ext>
              </a:extLst>
            </p:cNvPr>
            <p:cNvSpPr/>
            <p:nvPr/>
          </p:nvSpPr>
          <p:spPr bwMode="auto">
            <a:xfrm>
              <a:off x="1602665" y="3452800"/>
              <a:ext cx="1193131" cy="536790"/>
            </a:xfrm>
            <a:prstGeom prst="wedgeEllipseCallout">
              <a:avLst>
                <a:gd name="adj1" fmla="val -11432"/>
                <a:gd name="adj2" fmla="val 58965"/>
              </a:avLst>
            </a:prstGeom>
            <a:ln>
              <a:solidFill>
                <a:srgbClr val="F5AF01"/>
              </a:solidFill>
              <a:headEnd/>
              <a:tailEnd/>
            </a:ln>
          </p:spPr>
          <p:style>
            <a:lnRef idx="2">
              <a:schemeClr val="accent5"/>
            </a:lnRef>
            <a:fillRef idx="1">
              <a:schemeClr val="lt1"/>
            </a:fillRef>
            <a:effectRef idx="0">
              <a:schemeClr val="accent5"/>
            </a:effectRef>
            <a:fontRef idx="minor">
              <a:schemeClr val="dk1"/>
            </a:fontRef>
          </p:style>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srgbClr val="F5AF01"/>
                </a:solidFill>
                <a:effectLst/>
                <a:uLnTx/>
                <a:uFillTx/>
                <a:latin typeface="ＭＳ Ｐゴシック" charset="-128"/>
                <a:ea typeface="ＭＳ Ｐゴシック" charset="-128"/>
                <a:cs typeface="+mn-cs"/>
              </a:endParaRPr>
            </a:p>
          </p:txBody>
        </p:sp>
        <p:sp>
          <p:nvSpPr>
            <p:cNvPr id="200" name="テキスト ボックス 199">
              <a:extLst>
                <a:ext uri="{FF2B5EF4-FFF2-40B4-BE49-F238E27FC236}">
                  <a16:creationId xmlns:a16="http://schemas.microsoft.com/office/drawing/2014/main" id="{328125D6-4804-49DD-9248-DB93B233AD7F}"/>
                </a:ext>
              </a:extLst>
            </p:cNvPr>
            <p:cNvSpPr txBox="1"/>
            <p:nvPr/>
          </p:nvSpPr>
          <p:spPr>
            <a:xfrm>
              <a:off x="1704496" y="3519122"/>
              <a:ext cx="1030083" cy="415498"/>
            </a:xfrm>
            <a:prstGeom prst="rect">
              <a:avLst/>
            </a:prstGeom>
            <a:noFill/>
            <a:ln>
              <a:noFill/>
            </a:ln>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50" b="1" i="0" u="none" strike="noStrike" kern="1200" cap="none" spc="0" normalizeH="0" baseline="0" noProof="0">
                  <a:ln>
                    <a:noFill/>
                  </a:ln>
                  <a:solidFill>
                    <a:srgbClr val="F5AF01"/>
                  </a:solidFill>
                  <a:effectLst/>
                  <a:uLnTx/>
                  <a:uFillTx/>
                  <a:latin typeface="Meiryo UI" panose="020B0604030504040204" pitchFamily="50" charset="-128"/>
                  <a:ea typeface="Meiryo UI" panose="020B0604030504040204" pitchFamily="50" charset="-128"/>
                  <a:cs typeface="+mn-cs"/>
                </a:rPr>
                <a:t>まだ少し続いています。</a:t>
              </a:r>
            </a:p>
          </p:txBody>
        </p:sp>
      </p:grpSp>
      <p:sp>
        <p:nvSpPr>
          <p:cNvPr id="271" name="角丸四角形 138">
            <a:extLst>
              <a:ext uri="{FF2B5EF4-FFF2-40B4-BE49-F238E27FC236}">
                <a16:creationId xmlns:a16="http://schemas.microsoft.com/office/drawing/2014/main" id="{5695592E-D777-44E4-B0AB-9294A1B49390}"/>
              </a:ext>
            </a:extLst>
          </p:cNvPr>
          <p:cNvSpPr/>
          <p:nvPr/>
        </p:nvSpPr>
        <p:spPr bwMode="gray">
          <a:xfrm>
            <a:off x="317081" y="5052941"/>
            <a:ext cx="1594995" cy="1291349"/>
          </a:xfrm>
          <a:prstGeom prst="roundRect">
            <a:avLst>
              <a:gd name="adj" fmla="val 11609"/>
            </a:avLst>
          </a:prstGeom>
          <a:solidFill>
            <a:schemeClr val="bg1"/>
          </a:solidFill>
          <a:ln>
            <a:solidFill>
              <a:schemeClr val="accent4">
                <a:lumMod val="75000"/>
              </a:schemeClr>
            </a:solidFill>
            <a:headEnd/>
            <a:tailEn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1" lang="ja-JP" altLang="en-US" sz="1800" b="0" i="0" u="none" strike="noStrike" kern="0" cap="none" spc="0" normalizeH="0" baseline="0" noProof="0">
              <a:ln>
                <a:noFill/>
              </a:ln>
              <a:solidFill>
                <a:prstClr val="black"/>
              </a:solidFill>
              <a:effectLst/>
              <a:uLnTx/>
              <a:uFillTx/>
              <a:latin typeface="Segoe UI"/>
              <a:ea typeface="メイリオ"/>
              <a:cs typeface="+mn-cs"/>
            </a:endParaRPr>
          </a:p>
        </p:txBody>
      </p:sp>
      <p:sp>
        <p:nvSpPr>
          <p:cNvPr id="272" name="角丸四角形 138">
            <a:extLst>
              <a:ext uri="{FF2B5EF4-FFF2-40B4-BE49-F238E27FC236}">
                <a16:creationId xmlns:a16="http://schemas.microsoft.com/office/drawing/2014/main" id="{43B0EEAA-7715-46F8-A33D-A4D9E4388E1B}"/>
              </a:ext>
            </a:extLst>
          </p:cNvPr>
          <p:cNvSpPr/>
          <p:nvPr/>
        </p:nvSpPr>
        <p:spPr bwMode="gray">
          <a:xfrm>
            <a:off x="3074413" y="5052941"/>
            <a:ext cx="1593335" cy="1291349"/>
          </a:xfrm>
          <a:prstGeom prst="roundRect">
            <a:avLst>
              <a:gd name="adj" fmla="val 11609"/>
            </a:avLst>
          </a:prstGeom>
          <a:solidFill>
            <a:schemeClr val="bg1"/>
          </a:solidFill>
          <a:ln>
            <a:solidFill>
              <a:schemeClr val="accent5"/>
            </a:solidFill>
            <a:headEnd/>
            <a:tailEn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1" lang="ja-JP" altLang="en-US" sz="1800" b="0" i="0" u="none" strike="noStrike" kern="0" cap="none" spc="0" normalizeH="0" baseline="0" noProof="0">
              <a:ln>
                <a:noFill/>
              </a:ln>
              <a:solidFill>
                <a:prstClr val="black"/>
              </a:solidFill>
              <a:effectLst/>
              <a:uLnTx/>
              <a:uFillTx/>
              <a:latin typeface="Segoe UI"/>
              <a:ea typeface="メイリオ"/>
              <a:cs typeface="+mn-cs"/>
            </a:endParaRPr>
          </a:p>
        </p:txBody>
      </p:sp>
      <p:sp>
        <p:nvSpPr>
          <p:cNvPr id="279" name="テキスト ボックス 278">
            <a:extLst>
              <a:ext uri="{FF2B5EF4-FFF2-40B4-BE49-F238E27FC236}">
                <a16:creationId xmlns:a16="http://schemas.microsoft.com/office/drawing/2014/main" id="{804535EE-53F8-4E31-A637-D7494322EB5D}"/>
              </a:ext>
            </a:extLst>
          </p:cNvPr>
          <p:cNvSpPr txBox="1"/>
          <p:nvPr/>
        </p:nvSpPr>
        <p:spPr>
          <a:xfrm>
            <a:off x="403894" y="5323532"/>
            <a:ext cx="643303" cy="276999"/>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10CF9B">
                    <a:lumMod val="75000"/>
                  </a:srgbClr>
                </a:solidFill>
                <a:effectLst/>
                <a:uLnTx/>
                <a:uFillTx/>
                <a:latin typeface="Meiryo UI" panose="020B0604030504040204" pitchFamily="50" charset="-128"/>
                <a:ea typeface="Meiryo UI" panose="020B0604030504040204" pitchFamily="50" charset="-128"/>
                <a:cs typeface="+mn-cs"/>
              </a:rPr>
              <a:t>薬剤師</a:t>
            </a:r>
          </a:p>
        </p:txBody>
      </p:sp>
      <p:pic>
        <p:nvPicPr>
          <p:cNvPr id="280" name="図 279" descr="アイコン&#10;&#10;自動的に生成された説明">
            <a:extLst>
              <a:ext uri="{FF2B5EF4-FFF2-40B4-BE49-F238E27FC236}">
                <a16:creationId xmlns:a16="http://schemas.microsoft.com/office/drawing/2014/main" id="{365BE1D1-C88D-4C01-86AB-A26E436118D0}"/>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52269" y="5559558"/>
            <a:ext cx="553388" cy="553388"/>
          </a:xfrm>
          <a:prstGeom prst="rect">
            <a:avLst/>
          </a:prstGeom>
        </p:spPr>
      </p:pic>
      <p:pic>
        <p:nvPicPr>
          <p:cNvPr id="284" name="図 283">
            <a:extLst>
              <a:ext uri="{FF2B5EF4-FFF2-40B4-BE49-F238E27FC236}">
                <a16:creationId xmlns:a16="http://schemas.microsoft.com/office/drawing/2014/main" id="{437BB07E-41D2-4663-ADEE-D653213C7875}"/>
              </a:ext>
            </a:extLst>
          </p:cNvPr>
          <p:cNvPicPr>
            <a:picLocks noChangeAspect="1"/>
          </p:cNvPicPr>
          <p:nvPr/>
        </p:nvPicPr>
        <p:blipFill>
          <a:blip r:embed="rId13"/>
          <a:stretch>
            <a:fillRect/>
          </a:stretch>
        </p:blipFill>
        <p:spPr>
          <a:xfrm>
            <a:off x="1005845" y="5669040"/>
            <a:ext cx="664161" cy="410217"/>
          </a:xfrm>
          <a:prstGeom prst="rect">
            <a:avLst/>
          </a:prstGeom>
        </p:spPr>
      </p:pic>
      <p:sp>
        <p:nvSpPr>
          <p:cNvPr id="288" name="テキスト ボックス 287">
            <a:extLst>
              <a:ext uri="{FF2B5EF4-FFF2-40B4-BE49-F238E27FC236}">
                <a16:creationId xmlns:a16="http://schemas.microsoft.com/office/drawing/2014/main" id="{49AD461A-FAC9-4AE9-A640-C06C873B4CB2}"/>
              </a:ext>
            </a:extLst>
          </p:cNvPr>
          <p:cNvSpPr txBox="1"/>
          <p:nvPr/>
        </p:nvSpPr>
        <p:spPr>
          <a:xfrm>
            <a:off x="908900" y="6204653"/>
            <a:ext cx="355353" cy="184666"/>
          </a:xfrm>
          <a:prstGeom prst="rect">
            <a:avLst/>
          </a:prstGeom>
          <a:solidFill>
            <a:schemeClr val="bg1"/>
          </a:solidFill>
        </p:spPr>
        <p:txBody>
          <a:bodyPr wrap="square" lIns="0" tIns="0" rIns="0" bIns="0"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10CF9B">
                    <a:lumMod val="75000"/>
                  </a:srgbClr>
                </a:solidFill>
                <a:effectLst/>
                <a:uLnTx/>
                <a:uFillTx/>
                <a:latin typeface="Meiryo UI" panose="020B0604030504040204" pitchFamily="50" charset="-128"/>
                <a:ea typeface="Meiryo UI" panose="020B0604030504040204" pitchFamily="50" charset="-128"/>
                <a:cs typeface="+mn-cs"/>
              </a:rPr>
              <a:t>薬局</a:t>
            </a:r>
          </a:p>
        </p:txBody>
      </p:sp>
      <p:sp>
        <p:nvSpPr>
          <p:cNvPr id="291" name="テキスト ボックス 290">
            <a:extLst>
              <a:ext uri="{FF2B5EF4-FFF2-40B4-BE49-F238E27FC236}">
                <a16:creationId xmlns:a16="http://schemas.microsoft.com/office/drawing/2014/main" id="{FC3E9AA3-451F-4618-9AC2-4DC36A228DB8}"/>
              </a:ext>
            </a:extLst>
          </p:cNvPr>
          <p:cNvSpPr txBox="1"/>
          <p:nvPr/>
        </p:nvSpPr>
        <p:spPr>
          <a:xfrm>
            <a:off x="3413340" y="6204933"/>
            <a:ext cx="859535" cy="184666"/>
          </a:xfrm>
          <a:prstGeom prst="rect">
            <a:avLst/>
          </a:prstGeom>
          <a:solidFill>
            <a:schemeClr val="bg1"/>
          </a:solidFill>
        </p:spPr>
        <p:txBody>
          <a:bodyPr wrap="square" lIns="0" tIns="0" rIns="0" bIns="0"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7CCA62"/>
                </a:solidFill>
                <a:effectLst/>
                <a:uLnTx/>
                <a:uFillTx/>
                <a:latin typeface="Meiryo UI" panose="020B0604030504040204" pitchFamily="50" charset="-128"/>
                <a:ea typeface="Meiryo UI" panose="020B0604030504040204" pitchFamily="50" charset="-128"/>
                <a:cs typeface="+mn-cs"/>
              </a:rPr>
              <a:t>病院・診療所</a:t>
            </a:r>
          </a:p>
        </p:txBody>
      </p:sp>
      <p:pic>
        <p:nvPicPr>
          <p:cNvPr id="292" name="図 291" descr="アイコン&#10;&#10;自動的に生成された説明">
            <a:extLst>
              <a:ext uri="{FF2B5EF4-FFF2-40B4-BE49-F238E27FC236}">
                <a16:creationId xmlns:a16="http://schemas.microsoft.com/office/drawing/2014/main" id="{4497F40D-2116-4BFF-80FB-6A4BD87FBECC}"/>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905495" y="5555314"/>
            <a:ext cx="554252" cy="557632"/>
          </a:xfrm>
          <a:prstGeom prst="rect">
            <a:avLst/>
          </a:prstGeom>
        </p:spPr>
      </p:pic>
      <p:sp>
        <p:nvSpPr>
          <p:cNvPr id="294" name="フローチャート: 磁気ディスク 28">
            <a:extLst>
              <a:ext uri="{FF2B5EF4-FFF2-40B4-BE49-F238E27FC236}">
                <a16:creationId xmlns:a16="http://schemas.microsoft.com/office/drawing/2014/main" id="{CCE82BAB-868F-4DE0-9AAF-DB53F0D23925}"/>
              </a:ext>
            </a:extLst>
          </p:cNvPr>
          <p:cNvSpPr/>
          <p:nvPr/>
        </p:nvSpPr>
        <p:spPr bwMode="auto">
          <a:xfrm>
            <a:off x="2091724" y="5493035"/>
            <a:ext cx="827979" cy="690800"/>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59 w 10000"/>
              <a:gd name="connsiteY1" fmla="*/ 2712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820" y="2712"/>
                  <a:pt x="5059" y="2712"/>
                </a:cubicBezTo>
                <a:cubicBezTo>
                  <a:pt x="2298" y="2712"/>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2">
              <a:lumMod val="75000"/>
            </a:schemeClr>
          </a:solidFill>
          <a:ln w="9525" cap="flat" cmpd="sng" algn="ctr">
            <a:solidFill>
              <a:schemeClr val="bg1"/>
            </a:solidFill>
            <a:prstDash val="solid"/>
            <a:round/>
            <a:headEnd type="none" w="med" len="med"/>
            <a:tailEnd type="none" w="med" len="med"/>
          </a:ln>
          <a:effectLst/>
        </p:spPr>
        <p:txBody>
          <a:bodyPr vert="horz" wrap="square" lIns="33231" tIns="66462" rIns="33231" bIns="66462" numCol="1" rtlCol="0" anchor="ctr" anchorCtr="0" compatLnSpc="1">
            <a:prstTxWarp prst="textNoShape">
              <a:avLst/>
            </a:prstTxWarp>
          </a:bodyPr>
          <a:lstStyle/>
          <a:p>
            <a:pPr marL="0" marR="0" lvl="0" indent="0" algn="ctr" defTabSz="844083" rtl="0" eaLnBrk="1" fontAlgn="base" latinLnBrk="0" hangingPunct="1">
              <a:lnSpc>
                <a:spcPct val="110000"/>
              </a:lnSpc>
              <a:spcBef>
                <a:spcPct val="40000"/>
              </a:spcBef>
              <a:spcAft>
                <a:spcPct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300" name="図 299">
            <a:extLst>
              <a:ext uri="{FF2B5EF4-FFF2-40B4-BE49-F238E27FC236}">
                <a16:creationId xmlns:a16="http://schemas.microsoft.com/office/drawing/2014/main" id="{206EBCF0-6F82-451C-8734-9E44C5AC8651}"/>
              </a:ext>
            </a:extLst>
          </p:cNvPr>
          <p:cNvPicPr>
            <a:picLocks noChangeAspect="1"/>
          </p:cNvPicPr>
          <p:nvPr/>
        </p:nvPicPr>
        <p:blipFill>
          <a:blip r:embed="rId13"/>
          <a:stretch>
            <a:fillRect/>
          </a:stretch>
        </p:blipFill>
        <p:spPr>
          <a:xfrm>
            <a:off x="3248849" y="5669040"/>
            <a:ext cx="664161" cy="410217"/>
          </a:xfrm>
          <a:prstGeom prst="rect">
            <a:avLst/>
          </a:prstGeom>
        </p:spPr>
      </p:pic>
      <p:sp>
        <p:nvSpPr>
          <p:cNvPr id="318" name="フローチャート: 磁気ディスク 28">
            <a:extLst>
              <a:ext uri="{FF2B5EF4-FFF2-40B4-BE49-F238E27FC236}">
                <a16:creationId xmlns:a16="http://schemas.microsoft.com/office/drawing/2014/main" id="{3480FBBC-B1B9-4273-BF5F-43EC5C38C158}"/>
              </a:ext>
            </a:extLst>
          </p:cNvPr>
          <p:cNvSpPr/>
          <p:nvPr/>
        </p:nvSpPr>
        <p:spPr bwMode="auto">
          <a:xfrm>
            <a:off x="7360729" y="2835201"/>
            <a:ext cx="741671" cy="633982"/>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59 w 10000"/>
              <a:gd name="connsiteY1" fmla="*/ 2712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820" y="2712"/>
                  <a:pt x="5059" y="2712"/>
                </a:cubicBezTo>
                <a:cubicBezTo>
                  <a:pt x="2298" y="2712"/>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2">
              <a:lumMod val="75000"/>
            </a:schemeClr>
          </a:solidFill>
          <a:ln w="9525" cap="flat" cmpd="sng" algn="ctr">
            <a:solidFill>
              <a:schemeClr val="bg1"/>
            </a:solidFill>
            <a:prstDash val="solid"/>
            <a:round/>
            <a:headEnd type="none" w="med" len="med"/>
            <a:tailEnd type="none" w="med" len="med"/>
          </a:ln>
          <a:effectLst/>
        </p:spPr>
        <p:txBody>
          <a:bodyPr vert="horz" wrap="square" lIns="33231" tIns="66462" rIns="33231" bIns="66462" numCol="1" rtlCol="0" anchor="ctr" anchorCtr="0" compatLnSpc="1">
            <a:prstTxWarp prst="textNoShape">
              <a:avLst/>
            </a:prstTxWarp>
          </a:bodyPr>
          <a:lstStyle/>
          <a:p>
            <a:pPr marL="0" marR="0" lvl="0" indent="0" algn="ctr" defTabSz="844083" rtl="0" eaLnBrk="1" fontAlgn="base" latinLnBrk="0" hangingPunct="1">
              <a:lnSpc>
                <a:spcPct val="110000"/>
              </a:lnSpc>
              <a:spcBef>
                <a:spcPct val="40000"/>
              </a:spcBef>
              <a:spcAft>
                <a:spcPct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5" name="吹き出し: 角を丸めた四角形 304">
            <a:extLst>
              <a:ext uri="{FF2B5EF4-FFF2-40B4-BE49-F238E27FC236}">
                <a16:creationId xmlns:a16="http://schemas.microsoft.com/office/drawing/2014/main" id="{4386DFED-7888-4DBC-ABD5-CB99095B9D25}"/>
              </a:ext>
            </a:extLst>
          </p:cNvPr>
          <p:cNvSpPr/>
          <p:nvPr/>
        </p:nvSpPr>
        <p:spPr bwMode="auto">
          <a:xfrm>
            <a:off x="8174846" y="2767687"/>
            <a:ext cx="1434049" cy="1105755"/>
          </a:xfrm>
          <a:prstGeom prst="wedgeRoundRectCallout">
            <a:avLst>
              <a:gd name="adj1" fmla="val -61250"/>
              <a:gd name="adj2" fmla="val -15124"/>
              <a:gd name="adj3" fmla="val 16667"/>
            </a:avLst>
          </a:prstGeom>
          <a:solidFill>
            <a:srgbClr val="FFFFEB"/>
          </a:solidFill>
          <a:ln>
            <a:noFill/>
            <a:prstDash val="sysDot"/>
            <a:headEnd/>
            <a:tailEnd/>
          </a:ln>
          <a:effectLst>
            <a:glow rad="63500">
              <a:schemeClr val="accent5">
                <a:satMod val="175000"/>
                <a:alpha val="40000"/>
              </a:schemeClr>
            </a:glow>
          </a:effectLst>
        </p:spPr>
        <p:style>
          <a:lnRef idx="2">
            <a:schemeClr val="accent5"/>
          </a:lnRef>
          <a:fillRef idx="1">
            <a:schemeClr val="lt1"/>
          </a:fillRef>
          <a:effectRef idx="0">
            <a:schemeClr val="accent5"/>
          </a:effectRef>
          <a:fontRef idx="minor">
            <a:schemeClr val="dk1"/>
          </a:fontRef>
        </p:style>
        <p:txBody>
          <a:bodyPr wrap="squar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306" name="正方形/長方形 305">
            <a:extLst>
              <a:ext uri="{FF2B5EF4-FFF2-40B4-BE49-F238E27FC236}">
                <a16:creationId xmlns:a16="http://schemas.microsoft.com/office/drawing/2014/main" id="{1D0EFD56-4D1B-4023-BF0C-B650757F98F1}"/>
              </a:ext>
            </a:extLst>
          </p:cNvPr>
          <p:cNvSpPr/>
          <p:nvPr/>
        </p:nvSpPr>
        <p:spPr>
          <a:xfrm>
            <a:off x="8338552" y="2903029"/>
            <a:ext cx="1157095" cy="161583"/>
          </a:xfrm>
          <a:prstGeom prst="rect">
            <a:avLst/>
          </a:prstGeom>
          <a:noFill/>
          <a:ln>
            <a:solidFill>
              <a:schemeClr val="accent5"/>
            </a:solidFill>
          </a:ln>
        </p:spPr>
        <p:txBody>
          <a:bodyPr wrap="square" lIns="0" tIns="0" rIns="0" bIns="0">
            <a:spAutoFit/>
          </a:bodyPr>
          <a:lstStyle/>
          <a:p>
            <a:pPr marL="0" marR="0" lvl="0" indent="0" algn="ctr" defTabSz="914400" rtl="0" eaLnBrk="0" fontAlgn="base" latinLnBrk="0" hangingPunct="0">
              <a:lnSpc>
                <a:spcPct val="100000"/>
              </a:lnSpc>
              <a:spcBef>
                <a:spcPts val="300"/>
              </a:spcBef>
              <a:spcAft>
                <a:spcPct val="0"/>
              </a:spcAft>
              <a:buClrTx/>
              <a:buSzTx/>
              <a:buFontTx/>
              <a:buNone/>
              <a:tabLst/>
              <a:defRPr/>
            </a:pPr>
            <a:r>
              <a:rPr kumimoji="0" lang="en-US" altLang="ja-JP" sz="1050" b="0" i="0" u="none" strike="noStrike" kern="1200" cap="none" spc="0" normalizeH="0" baseline="0" noProof="0">
                <a:ln>
                  <a:noFill/>
                </a:ln>
                <a:solidFill>
                  <a:srgbClr val="7CCA62">
                    <a:lumMod val="75000"/>
                  </a:srgbClr>
                </a:solidFill>
                <a:effectLst/>
                <a:uLnTx/>
                <a:uFillTx/>
                <a:latin typeface="Meiryo UI" panose="020B0604030504040204" pitchFamily="50" charset="-128"/>
                <a:ea typeface="Meiryo UI" panose="020B0604030504040204" pitchFamily="50" charset="-128"/>
                <a:cs typeface="+mn-cs"/>
              </a:rPr>
              <a:t>A</a:t>
            </a:r>
            <a:r>
              <a:rPr kumimoji="0" lang="ja-JP" altLang="en-US" sz="1050" b="0" i="0" u="none" strike="noStrike" kern="1200" cap="none" spc="0" normalizeH="0" baseline="0" noProof="0">
                <a:ln>
                  <a:noFill/>
                </a:ln>
                <a:solidFill>
                  <a:srgbClr val="7CCA62">
                    <a:lumMod val="75000"/>
                  </a:srgbClr>
                </a:solidFill>
                <a:effectLst/>
                <a:uLnTx/>
                <a:uFillTx/>
                <a:latin typeface="Meiryo UI" panose="020B0604030504040204" pitchFamily="50" charset="-128"/>
                <a:ea typeface="Meiryo UI" panose="020B0604030504040204" pitchFamily="50" charset="-128"/>
                <a:cs typeface="+mn-cs"/>
              </a:rPr>
              <a:t>病院での処方情報</a:t>
            </a:r>
            <a:endParaRPr kumimoji="0" lang="en-US" altLang="ja-JP" sz="1050" b="0" i="0" u="none" strike="noStrike" kern="1200" cap="none" spc="0" normalizeH="0" baseline="0" noProof="0">
              <a:ln>
                <a:noFill/>
              </a:ln>
              <a:solidFill>
                <a:srgbClr val="7CCA62">
                  <a:lumMod val="75000"/>
                </a:srgbClr>
              </a:solidFill>
              <a:effectLst/>
              <a:uLnTx/>
              <a:uFillTx/>
              <a:latin typeface="Meiryo UI" panose="020B0604030504040204" pitchFamily="50" charset="-128"/>
              <a:ea typeface="Meiryo UI" panose="020B0604030504040204" pitchFamily="50" charset="-128"/>
              <a:cs typeface="+mn-cs"/>
            </a:endParaRPr>
          </a:p>
        </p:txBody>
      </p:sp>
      <p:sp>
        <p:nvSpPr>
          <p:cNvPr id="309" name="正方形/長方形 308">
            <a:extLst>
              <a:ext uri="{FF2B5EF4-FFF2-40B4-BE49-F238E27FC236}">
                <a16:creationId xmlns:a16="http://schemas.microsoft.com/office/drawing/2014/main" id="{E0D0DC3E-F375-48EC-8F53-DE8E06590E3D}"/>
              </a:ext>
            </a:extLst>
          </p:cNvPr>
          <p:cNvSpPr/>
          <p:nvPr/>
        </p:nvSpPr>
        <p:spPr>
          <a:xfrm>
            <a:off x="8338552" y="3132914"/>
            <a:ext cx="1157095" cy="161583"/>
          </a:xfrm>
          <a:prstGeom prst="rect">
            <a:avLst/>
          </a:prstGeom>
          <a:noFill/>
          <a:ln>
            <a:solidFill>
              <a:schemeClr val="accent5"/>
            </a:solidFill>
          </a:ln>
        </p:spPr>
        <p:txBody>
          <a:bodyPr wrap="square" lIns="0" tIns="0" rIns="0" bIns="0">
            <a:spAutoFit/>
          </a:bodyPr>
          <a:lstStyle/>
          <a:p>
            <a:pPr marL="0" marR="0" lvl="0" indent="0" algn="ctr" defTabSz="914400" rtl="0" eaLnBrk="0" fontAlgn="base" latinLnBrk="0" hangingPunct="0">
              <a:lnSpc>
                <a:spcPct val="100000"/>
              </a:lnSpc>
              <a:spcBef>
                <a:spcPts val="300"/>
              </a:spcBef>
              <a:spcAft>
                <a:spcPct val="0"/>
              </a:spcAft>
              <a:buClrTx/>
              <a:buSzTx/>
              <a:buFontTx/>
              <a:buNone/>
              <a:tabLst/>
              <a:defRPr/>
            </a:pPr>
            <a:r>
              <a:rPr kumimoji="0" lang="en-US" altLang="ja-JP" sz="1050" b="0" i="0" u="none" strike="noStrike" kern="1200" cap="none" spc="0" normalizeH="0" baseline="0" noProof="0">
                <a:ln>
                  <a:noFill/>
                </a:ln>
                <a:solidFill>
                  <a:srgbClr val="7CCA62">
                    <a:lumMod val="75000"/>
                  </a:srgbClr>
                </a:solidFill>
                <a:effectLst/>
                <a:uLnTx/>
                <a:uFillTx/>
                <a:latin typeface="Meiryo UI" panose="020B0604030504040204" pitchFamily="50" charset="-128"/>
                <a:ea typeface="Meiryo UI" panose="020B0604030504040204" pitchFamily="50" charset="-128"/>
                <a:cs typeface="+mn-cs"/>
              </a:rPr>
              <a:t>B</a:t>
            </a:r>
            <a:r>
              <a:rPr kumimoji="0" lang="ja-JP" altLang="en-US" sz="1050" b="0" i="0" u="none" strike="noStrike" kern="1200" cap="none" spc="0" normalizeH="0" baseline="0" noProof="0">
                <a:ln>
                  <a:noFill/>
                </a:ln>
                <a:solidFill>
                  <a:srgbClr val="7CCA62">
                    <a:lumMod val="75000"/>
                  </a:srgbClr>
                </a:solidFill>
                <a:effectLst/>
                <a:uLnTx/>
                <a:uFillTx/>
                <a:latin typeface="Meiryo UI" panose="020B0604030504040204" pitchFamily="50" charset="-128"/>
                <a:ea typeface="Meiryo UI" panose="020B0604030504040204" pitchFamily="50" charset="-128"/>
                <a:cs typeface="+mn-cs"/>
              </a:rPr>
              <a:t>歯科での処方情報</a:t>
            </a:r>
            <a:endParaRPr kumimoji="0" lang="en-US" altLang="ja-JP" sz="1050" b="0" i="0" u="none" strike="noStrike" kern="1200" cap="none" spc="0" normalizeH="0" baseline="0" noProof="0">
              <a:ln>
                <a:noFill/>
              </a:ln>
              <a:solidFill>
                <a:srgbClr val="7CCA62">
                  <a:lumMod val="75000"/>
                </a:srgbClr>
              </a:solidFill>
              <a:effectLst/>
              <a:uLnTx/>
              <a:uFillTx/>
              <a:latin typeface="Meiryo UI" panose="020B0604030504040204" pitchFamily="50" charset="-128"/>
              <a:ea typeface="Meiryo UI" panose="020B0604030504040204" pitchFamily="50" charset="-128"/>
              <a:cs typeface="+mn-cs"/>
            </a:endParaRPr>
          </a:p>
        </p:txBody>
      </p:sp>
      <p:sp>
        <p:nvSpPr>
          <p:cNvPr id="311" name="正方形/長方形 310">
            <a:extLst>
              <a:ext uri="{FF2B5EF4-FFF2-40B4-BE49-F238E27FC236}">
                <a16:creationId xmlns:a16="http://schemas.microsoft.com/office/drawing/2014/main" id="{30DBA29F-6E08-48F4-8E2C-2F22DFB1FDD0}"/>
              </a:ext>
            </a:extLst>
          </p:cNvPr>
          <p:cNvSpPr/>
          <p:nvPr/>
        </p:nvSpPr>
        <p:spPr>
          <a:xfrm>
            <a:off x="8338552" y="3362799"/>
            <a:ext cx="1157095" cy="161583"/>
          </a:xfrm>
          <a:prstGeom prst="rect">
            <a:avLst/>
          </a:prstGeom>
          <a:noFill/>
          <a:ln>
            <a:solidFill>
              <a:schemeClr val="accent3">
                <a:lumMod val="75000"/>
              </a:schemeClr>
            </a:solidFill>
          </a:ln>
        </p:spPr>
        <p:txBody>
          <a:bodyPr wrap="square" lIns="0" tIns="0" rIns="0" bIns="0">
            <a:spAutoFit/>
          </a:bodyPr>
          <a:lstStyle/>
          <a:p>
            <a:pPr marL="0" marR="0" lvl="0" indent="0" algn="ctr" defTabSz="914400" rtl="0" eaLnBrk="0" fontAlgn="base" latinLnBrk="0" hangingPunct="0">
              <a:lnSpc>
                <a:spcPct val="100000"/>
              </a:lnSpc>
              <a:spcBef>
                <a:spcPts val="300"/>
              </a:spcBef>
              <a:spcAft>
                <a:spcPct val="0"/>
              </a:spcAft>
              <a:buClrTx/>
              <a:buSzTx/>
              <a:buFontTx/>
              <a:buNone/>
              <a:tabLst/>
              <a:defRPr/>
            </a:pPr>
            <a:r>
              <a:rPr kumimoji="0" lang="en-US" altLang="ja-JP" sz="1050" b="0" i="0" u="none" strike="noStrike" kern="1200" cap="none" spc="0" normalizeH="0" baseline="0" noProof="0">
                <a:ln>
                  <a:noFill/>
                </a:ln>
                <a:solidFill>
                  <a:srgbClr val="10CF9B">
                    <a:lumMod val="75000"/>
                  </a:srgbClr>
                </a:solidFill>
                <a:effectLst/>
                <a:uLnTx/>
                <a:uFillTx/>
                <a:latin typeface="Meiryo UI" panose="020B0604030504040204" pitchFamily="50" charset="-128"/>
                <a:ea typeface="Meiryo UI" panose="020B0604030504040204" pitchFamily="50" charset="-128"/>
                <a:cs typeface="+mn-cs"/>
              </a:rPr>
              <a:t>E</a:t>
            </a:r>
            <a:r>
              <a:rPr kumimoji="0" lang="ja-JP" altLang="en-US" sz="1050" b="0" i="0" u="none" strike="noStrike" kern="1200" cap="none" spc="0" normalizeH="0" baseline="0" noProof="0">
                <a:ln>
                  <a:noFill/>
                </a:ln>
                <a:solidFill>
                  <a:srgbClr val="10CF9B">
                    <a:lumMod val="75000"/>
                  </a:srgbClr>
                </a:solidFill>
                <a:effectLst/>
                <a:uLnTx/>
                <a:uFillTx/>
                <a:latin typeface="Meiryo UI" panose="020B0604030504040204" pitchFamily="50" charset="-128"/>
                <a:ea typeface="Meiryo UI" panose="020B0604030504040204" pitchFamily="50" charset="-128"/>
                <a:cs typeface="+mn-cs"/>
              </a:rPr>
              <a:t>薬局での調剤情報</a:t>
            </a:r>
            <a:endParaRPr kumimoji="0" lang="en-US" altLang="ja-JP" sz="1050" b="0" i="0" u="none" strike="noStrike" kern="1200" cap="none" spc="0" normalizeH="0" baseline="0" noProof="0">
              <a:ln>
                <a:noFill/>
              </a:ln>
              <a:solidFill>
                <a:srgbClr val="10CF9B">
                  <a:lumMod val="75000"/>
                </a:srgbClr>
              </a:solidFill>
              <a:effectLst/>
              <a:uLnTx/>
              <a:uFillTx/>
              <a:latin typeface="Meiryo UI" panose="020B0604030504040204" pitchFamily="50" charset="-128"/>
              <a:ea typeface="Meiryo UI" panose="020B0604030504040204" pitchFamily="50" charset="-128"/>
              <a:cs typeface="+mn-cs"/>
            </a:endParaRPr>
          </a:p>
        </p:txBody>
      </p:sp>
      <p:sp>
        <p:nvSpPr>
          <p:cNvPr id="314" name="正方形/長方形 313">
            <a:extLst>
              <a:ext uri="{FF2B5EF4-FFF2-40B4-BE49-F238E27FC236}">
                <a16:creationId xmlns:a16="http://schemas.microsoft.com/office/drawing/2014/main" id="{08C4AE77-A9A1-4DD5-AD43-0838ABD56BB2}"/>
              </a:ext>
            </a:extLst>
          </p:cNvPr>
          <p:cNvSpPr/>
          <p:nvPr/>
        </p:nvSpPr>
        <p:spPr>
          <a:xfrm>
            <a:off x="8338552" y="3592683"/>
            <a:ext cx="1157095" cy="161583"/>
          </a:xfrm>
          <a:prstGeom prst="rect">
            <a:avLst/>
          </a:prstGeom>
          <a:noFill/>
          <a:ln>
            <a:solidFill>
              <a:schemeClr val="accent3">
                <a:lumMod val="75000"/>
              </a:schemeClr>
            </a:solidFill>
          </a:ln>
        </p:spPr>
        <p:txBody>
          <a:bodyPr wrap="square" lIns="0" tIns="0" rIns="0" bIns="0">
            <a:spAutoFit/>
          </a:bodyPr>
          <a:lstStyle/>
          <a:p>
            <a:pPr marL="0" marR="0" lvl="0" indent="0" algn="ctr" defTabSz="914400" rtl="0" eaLnBrk="0" fontAlgn="base" latinLnBrk="0" hangingPunct="0">
              <a:lnSpc>
                <a:spcPct val="100000"/>
              </a:lnSpc>
              <a:spcBef>
                <a:spcPts val="300"/>
              </a:spcBef>
              <a:spcAft>
                <a:spcPct val="0"/>
              </a:spcAft>
              <a:buClrTx/>
              <a:buSzTx/>
              <a:buFontTx/>
              <a:buNone/>
              <a:tabLst/>
              <a:defRPr/>
            </a:pPr>
            <a:r>
              <a:rPr kumimoji="0" lang="en-US" altLang="ja-JP" sz="1050" b="0" i="0" u="none" strike="noStrike" kern="1200" cap="none" spc="0" normalizeH="0" baseline="0" noProof="0">
                <a:ln>
                  <a:noFill/>
                </a:ln>
                <a:solidFill>
                  <a:srgbClr val="10CF9B">
                    <a:lumMod val="75000"/>
                  </a:srgbClr>
                </a:solidFill>
                <a:effectLst/>
                <a:uLnTx/>
                <a:uFillTx/>
                <a:latin typeface="Meiryo UI" panose="020B0604030504040204" pitchFamily="50" charset="-128"/>
                <a:ea typeface="Meiryo UI" panose="020B0604030504040204" pitchFamily="50" charset="-128"/>
                <a:cs typeface="+mn-cs"/>
              </a:rPr>
              <a:t>F</a:t>
            </a:r>
            <a:r>
              <a:rPr kumimoji="0" lang="ja-JP" altLang="en-US" sz="1050" b="0" i="0" u="none" strike="noStrike" kern="1200" cap="none" spc="0" normalizeH="0" baseline="0" noProof="0">
                <a:ln>
                  <a:noFill/>
                </a:ln>
                <a:solidFill>
                  <a:srgbClr val="10CF9B">
                    <a:lumMod val="75000"/>
                  </a:srgbClr>
                </a:solidFill>
                <a:effectLst/>
                <a:uLnTx/>
                <a:uFillTx/>
                <a:latin typeface="Meiryo UI" panose="020B0604030504040204" pitchFamily="50" charset="-128"/>
                <a:ea typeface="Meiryo UI" panose="020B0604030504040204" pitchFamily="50" charset="-128"/>
                <a:cs typeface="+mn-cs"/>
              </a:rPr>
              <a:t>薬局での調剤情報</a:t>
            </a:r>
            <a:endParaRPr kumimoji="0" lang="en-US" altLang="ja-JP" sz="1050" b="0" i="0" u="none" strike="noStrike" kern="1200" cap="none" spc="0" normalizeH="0" baseline="0" noProof="0">
              <a:ln>
                <a:noFill/>
              </a:ln>
              <a:solidFill>
                <a:srgbClr val="10CF9B">
                  <a:lumMod val="75000"/>
                </a:srgbClr>
              </a:solidFill>
              <a:effectLst/>
              <a:uLnTx/>
              <a:uFillTx/>
              <a:latin typeface="Meiryo UI" panose="020B0604030504040204" pitchFamily="50" charset="-128"/>
              <a:ea typeface="Meiryo UI" panose="020B0604030504040204" pitchFamily="50" charset="-128"/>
              <a:cs typeface="+mn-cs"/>
            </a:endParaRPr>
          </a:p>
        </p:txBody>
      </p:sp>
      <p:sp>
        <p:nvSpPr>
          <p:cNvPr id="317" name="正方形/長方形 316">
            <a:extLst>
              <a:ext uri="{FF2B5EF4-FFF2-40B4-BE49-F238E27FC236}">
                <a16:creationId xmlns:a16="http://schemas.microsoft.com/office/drawing/2014/main" id="{3C7E9858-81AC-4F93-AA04-F6E04E918222}"/>
              </a:ext>
            </a:extLst>
          </p:cNvPr>
          <p:cNvSpPr/>
          <p:nvPr/>
        </p:nvSpPr>
        <p:spPr>
          <a:xfrm>
            <a:off x="7236186" y="2289264"/>
            <a:ext cx="2404581" cy="400110"/>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ja-JP" altLang="en-US"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rPr>
              <a:t>直近、処方・調剤された内容により</a:t>
            </a:r>
            <a:br>
              <a:rPr kumimoji="0" lang="en-US" altLang="ja-JP"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rPr>
            </a:br>
            <a:r>
              <a:rPr kumimoji="0" lang="ja-JP" altLang="en-US"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rPr>
              <a:t>重複投薬等がないかチェックを実施</a:t>
            </a:r>
            <a:endParaRPr kumimoji="0" lang="en-US" altLang="ja-JP"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endParaRPr>
          </a:p>
        </p:txBody>
      </p:sp>
      <p:grpSp>
        <p:nvGrpSpPr>
          <p:cNvPr id="329" name="グループ化 328">
            <a:extLst>
              <a:ext uri="{FF2B5EF4-FFF2-40B4-BE49-F238E27FC236}">
                <a16:creationId xmlns:a16="http://schemas.microsoft.com/office/drawing/2014/main" id="{BFADC777-2277-49AA-B94C-DA9D0E478F3A}"/>
              </a:ext>
            </a:extLst>
          </p:cNvPr>
          <p:cNvGrpSpPr/>
          <p:nvPr/>
        </p:nvGrpSpPr>
        <p:grpSpPr>
          <a:xfrm>
            <a:off x="7519684" y="2991828"/>
            <a:ext cx="423760" cy="407733"/>
            <a:chOff x="4038109" y="6721097"/>
            <a:chExt cx="423760" cy="407733"/>
          </a:xfrm>
        </p:grpSpPr>
        <p:sp>
          <p:nvSpPr>
            <p:cNvPr id="330" name="楕円 329">
              <a:extLst>
                <a:ext uri="{FF2B5EF4-FFF2-40B4-BE49-F238E27FC236}">
                  <a16:creationId xmlns:a16="http://schemas.microsoft.com/office/drawing/2014/main" id="{4D35820C-0766-4AD1-A22A-7CE017135450}"/>
                </a:ext>
              </a:extLst>
            </p:cNvPr>
            <p:cNvSpPr/>
            <p:nvPr/>
          </p:nvSpPr>
          <p:spPr bwMode="auto">
            <a:xfrm>
              <a:off x="4038109" y="6721097"/>
              <a:ext cx="423760" cy="407733"/>
            </a:xfrm>
            <a:prstGeom prst="ellipse">
              <a:avLst/>
            </a:prstGeom>
            <a:solidFill>
              <a:schemeClr val="bg1"/>
            </a:solidFill>
            <a:ln w="28575" algn="ctr">
              <a:solidFill>
                <a:schemeClr val="bg1">
                  <a:lumMod val="65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grpSp>
          <p:nvGrpSpPr>
            <p:cNvPr id="331" name="グループ化 330">
              <a:extLst>
                <a:ext uri="{FF2B5EF4-FFF2-40B4-BE49-F238E27FC236}">
                  <a16:creationId xmlns:a16="http://schemas.microsoft.com/office/drawing/2014/main" id="{C68581D7-BB8E-4A63-AFC3-549B462203E4}"/>
                </a:ext>
              </a:extLst>
            </p:cNvPr>
            <p:cNvGrpSpPr/>
            <p:nvPr/>
          </p:nvGrpSpPr>
          <p:grpSpPr>
            <a:xfrm>
              <a:off x="4115024" y="6774614"/>
              <a:ext cx="269930" cy="300698"/>
              <a:chOff x="4553312" y="3903515"/>
              <a:chExt cx="448110" cy="495331"/>
            </a:xfrm>
          </p:grpSpPr>
          <p:pic>
            <p:nvPicPr>
              <p:cNvPr id="332" name="図 331" descr="アイコン&#10;&#10;自動的に生成された説明">
                <a:extLst>
                  <a:ext uri="{FF2B5EF4-FFF2-40B4-BE49-F238E27FC236}">
                    <a16:creationId xmlns:a16="http://schemas.microsoft.com/office/drawing/2014/main" id="{709878B3-8267-43D4-9764-74145C8A70C8}"/>
                  </a:ext>
                </a:extLst>
              </p:cNvPr>
              <p:cNvPicPr>
                <a:picLocks noChangeAspect="1"/>
              </p:cNvPicPr>
              <p:nvPr/>
            </p:nvPicPr>
            <p:blipFill>
              <a:blip r:embed="rId14" cstate="print">
                <a:alphaModFix amt="70000"/>
                <a:extLst>
                  <a:ext uri="{28A0092B-C50C-407E-A947-70E740481C1C}">
                    <a14:useLocalDpi xmlns:a14="http://schemas.microsoft.com/office/drawing/2010/main" val="0"/>
                  </a:ext>
                </a:extLst>
              </a:blip>
              <a:stretch>
                <a:fillRect/>
              </a:stretch>
            </p:blipFill>
            <p:spPr>
              <a:xfrm>
                <a:off x="4664319" y="3903515"/>
                <a:ext cx="337103" cy="337103"/>
              </a:xfrm>
              <a:prstGeom prst="roundRect">
                <a:avLst/>
              </a:prstGeom>
              <a:solidFill>
                <a:schemeClr val="bg1"/>
              </a:solidFill>
            </p:spPr>
          </p:pic>
          <p:pic>
            <p:nvPicPr>
              <p:cNvPr id="333" name="図 332" descr="アイコン&#10;&#10;自動的に生成された説明">
                <a:extLst>
                  <a:ext uri="{FF2B5EF4-FFF2-40B4-BE49-F238E27FC236}">
                    <a16:creationId xmlns:a16="http://schemas.microsoft.com/office/drawing/2014/main" id="{3B38331E-90B5-4220-856A-F7691B17B027}"/>
                  </a:ext>
                </a:extLst>
              </p:cNvPr>
              <p:cNvPicPr>
                <a:picLocks noChangeAspect="1"/>
              </p:cNvPicPr>
              <p:nvPr/>
            </p:nvPicPr>
            <p:blipFill>
              <a:blip r:embed="rId14" cstate="print">
                <a:alphaModFix amt="70000"/>
                <a:extLst>
                  <a:ext uri="{28A0092B-C50C-407E-A947-70E740481C1C}">
                    <a14:useLocalDpi xmlns:a14="http://schemas.microsoft.com/office/drawing/2010/main" val="0"/>
                  </a:ext>
                </a:extLst>
              </a:blip>
              <a:stretch>
                <a:fillRect/>
              </a:stretch>
            </p:blipFill>
            <p:spPr>
              <a:xfrm>
                <a:off x="4608815" y="3982629"/>
                <a:ext cx="337103" cy="337103"/>
              </a:xfrm>
              <a:prstGeom prst="roundRect">
                <a:avLst/>
              </a:prstGeom>
              <a:solidFill>
                <a:schemeClr val="bg1"/>
              </a:solidFill>
            </p:spPr>
          </p:pic>
          <p:pic>
            <p:nvPicPr>
              <p:cNvPr id="335" name="図 334" descr="アイコン&#10;&#10;自動的に生成された説明">
                <a:extLst>
                  <a:ext uri="{FF2B5EF4-FFF2-40B4-BE49-F238E27FC236}">
                    <a16:creationId xmlns:a16="http://schemas.microsoft.com/office/drawing/2014/main" id="{EE3B748A-5B2E-451D-BB95-A1C7CB5D546E}"/>
                  </a:ext>
                </a:extLst>
              </p:cNvPr>
              <p:cNvPicPr>
                <a:picLocks noChangeAspect="1"/>
              </p:cNvPicPr>
              <p:nvPr/>
            </p:nvPicPr>
            <p:blipFill>
              <a:blip r:embed="rId14" cstate="print">
                <a:alphaModFix amt="70000"/>
                <a:extLst>
                  <a:ext uri="{28A0092B-C50C-407E-A947-70E740481C1C}">
                    <a14:useLocalDpi xmlns:a14="http://schemas.microsoft.com/office/drawing/2010/main" val="0"/>
                  </a:ext>
                </a:extLst>
              </a:blip>
              <a:stretch>
                <a:fillRect/>
              </a:stretch>
            </p:blipFill>
            <p:spPr>
              <a:xfrm>
                <a:off x="4553312" y="4061743"/>
                <a:ext cx="337103" cy="337103"/>
              </a:xfrm>
              <a:prstGeom prst="roundRect">
                <a:avLst/>
              </a:prstGeom>
              <a:solidFill>
                <a:schemeClr val="bg1"/>
              </a:solidFill>
            </p:spPr>
          </p:pic>
        </p:grpSp>
      </p:grpSp>
      <p:sp>
        <p:nvSpPr>
          <p:cNvPr id="336" name="テキスト ボックス 335">
            <a:extLst>
              <a:ext uri="{FF2B5EF4-FFF2-40B4-BE49-F238E27FC236}">
                <a16:creationId xmlns:a16="http://schemas.microsoft.com/office/drawing/2014/main" id="{05A8495B-47EB-42E4-BDA2-D2C66B010BD3}"/>
              </a:ext>
            </a:extLst>
          </p:cNvPr>
          <p:cNvSpPr txBox="1"/>
          <p:nvPr/>
        </p:nvSpPr>
        <p:spPr>
          <a:xfrm>
            <a:off x="5270539" y="3610324"/>
            <a:ext cx="583492" cy="276999"/>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F5AF01"/>
                </a:solidFill>
                <a:effectLst/>
                <a:uLnTx/>
                <a:uFillTx/>
                <a:latin typeface="Meiryo UI" panose="020B0604030504040204" pitchFamily="50" charset="-128"/>
                <a:ea typeface="Meiryo UI" panose="020B0604030504040204" pitchFamily="50" charset="-128"/>
                <a:cs typeface="+mn-cs"/>
              </a:rPr>
              <a:t>患者</a:t>
            </a:r>
          </a:p>
        </p:txBody>
      </p:sp>
      <p:pic>
        <p:nvPicPr>
          <p:cNvPr id="340" name="図 339" descr="アイコン&#10;&#10;自動的に生成された説明">
            <a:extLst>
              <a:ext uri="{FF2B5EF4-FFF2-40B4-BE49-F238E27FC236}">
                <a16:creationId xmlns:a16="http://schemas.microsoft.com/office/drawing/2014/main" id="{CC43D4DD-0E7B-42EE-AE6F-B8362CE7292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239060" y="2983900"/>
            <a:ext cx="656103" cy="656103"/>
          </a:xfrm>
          <a:prstGeom prst="rect">
            <a:avLst/>
          </a:prstGeom>
        </p:spPr>
      </p:pic>
      <p:grpSp>
        <p:nvGrpSpPr>
          <p:cNvPr id="341" name="グループ化 340">
            <a:extLst>
              <a:ext uri="{FF2B5EF4-FFF2-40B4-BE49-F238E27FC236}">
                <a16:creationId xmlns:a16="http://schemas.microsoft.com/office/drawing/2014/main" id="{F13E2669-2C62-4EE7-8694-2A336A2D56F6}"/>
              </a:ext>
            </a:extLst>
          </p:cNvPr>
          <p:cNvGrpSpPr/>
          <p:nvPr/>
        </p:nvGrpSpPr>
        <p:grpSpPr>
          <a:xfrm>
            <a:off x="5731293" y="2556576"/>
            <a:ext cx="558622" cy="618751"/>
            <a:chOff x="1183205" y="3119796"/>
            <a:chExt cx="458919" cy="535250"/>
          </a:xfrm>
        </p:grpSpPr>
        <p:sp>
          <p:nvSpPr>
            <p:cNvPr id="342" name="四角形: 角を丸くする 341">
              <a:extLst>
                <a:ext uri="{FF2B5EF4-FFF2-40B4-BE49-F238E27FC236}">
                  <a16:creationId xmlns:a16="http://schemas.microsoft.com/office/drawing/2014/main" id="{CA0F51AF-90F2-423F-8A0B-2184D4234A9C}"/>
                </a:ext>
              </a:extLst>
            </p:cNvPr>
            <p:cNvSpPr/>
            <p:nvPr/>
          </p:nvSpPr>
          <p:spPr bwMode="auto">
            <a:xfrm>
              <a:off x="1392311" y="3286627"/>
              <a:ext cx="249813" cy="368419"/>
            </a:xfrm>
            <a:prstGeom prst="roundRect">
              <a:avLst/>
            </a:prstGeom>
            <a:solidFill>
              <a:schemeClr val="bg1">
                <a:lumMod val="50000"/>
              </a:schemeClr>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343" name="正方形/長方形 342">
              <a:extLst>
                <a:ext uri="{FF2B5EF4-FFF2-40B4-BE49-F238E27FC236}">
                  <a16:creationId xmlns:a16="http://schemas.microsoft.com/office/drawing/2014/main" id="{7221E4D5-FA26-432E-BDC5-06861CBF78EF}"/>
                </a:ext>
              </a:extLst>
            </p:cNvPr>
            <p:cNvSpPr/>
            <p:nvPr/>
          </p:nvSpPr>
          <p:spPr bwMode="auto">
            <a:xfrm>
              <a:off x="1428471" y="3397833"/>
              <a:ext cx="177494" cy="213026"/>
            </a:xfrm>
            <a:prstGeom prst="rect">
              <a:avLst/>
            </a:prstGeom>
            <a:solidFill>
              <a:schemeClr val="bg1"/>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cxnSp>
          <p:nvCxnSpPr>
            <p:cNvPr id="344" name="直線コネクタ 343">
              <a:extLst>
                <a:ext uri="{FF2B5EF4-FFF2-40B4-BE49-F238E27FC236}">
                  <a16:creationId xmlns:a16="http://schemas.microsoft.com/office/drawing/2014/main" id="{EB99424C-9E97-467A-8A56-2B460E54C736}"/>
                </a:ext>
              </a:extLst>
            </p:cNvPr>
            <p:cNvCxnSpPr>
              <a:cxnSpLocks/>
            </p:cNvCxnSpPr>
            <p:nvPr/>
          </p:nvCxnSpPr>
          <p:spPr bwMode="auto">
            <a:xfrm>
              <a:off x="1248618" y="3154355"/>
              <a:ext cx="41659" cy="56319"/>
            </a:xfrm>
            <a:prstGeom prst="line">
              <a:avLst/>
            </a:prstGeom>
            <a:noFill/>
            <a:ln w="28575" cap="rnd" cmpd="sng" algn="ctr">
              <a:solidFill>
                <a:schemeClr val="bg1">
                  <a:lumMod val="50000"/>
                </a:schemeClr>
              </a:solidFill>
              <a:prstDash val="solid"/>
              <a:round/>
              <a:headEnd type="none" w="med" len="med"/>
              <a:tailEnd type="none" w="med" len="med"/>
            </a:ln>
            <a:effectLst/>
          </p:spPr>
        </p:cxnSp>
        <p:cxnSp>
          <p:nvCxnSpPr>
            <p:cNvPr id="345" name="直線コネクタ 344">
              <a:extLst>
                <a:ext uri="{FF2B5EF4-FFF2-40B4-BE49-F238E27FC236}">
                  <a16:creationId xmlns:a16="http://schemas.microsoft.com/office/drawing/2014/main" id="{86FA096E-8CA2-4C50-8CE2-FD333F982496}"/>
                </a:ext>
              </a:extLst>
            </p:cNvPr>
            <p:cNvCxnSpPr>
              <a:cxnSpLocks/>
            </p:cNvCxnSpPr>
            <p:nvPr/>
          </p:nvCxnSpPr>
          <p:spPr bwMode="auto">
            <a:xfrm rot="1080000">
              <a:off x="1308306" y="3133009"/>
              <a:ext cx="41659" cy="58757"/>
            </a:xfrm>
            <a:prstGeom prst="line">
              <a:avLst/>
            </a:prstGeom>
            <a:noFill/>
            <a:ln w="28575" cap="rnd" cmpd="sng" algn="ctr">
              <a:solidFill>
                <a:schemeClr val="bg1">
                  <a:lumMod val="50000"/>
                </a:schemeClr>
              </a:solidFill>
              <a:prstDash val="solid"/>
              <a:round/>
              <a:headEnd type="none" w="med" len="med"/>
              <a:tailEnd type="none" w="med" len="med"/>
            </a:ln>
            <a:effectLst/>
          </p:spPr>
        </p:cxnSp>
        <p:cxnSp>
          <p:nvCxnSpPr>
            <p:cNvPr id="346" name="直線コネクタ 345">
              <a:extLst>
                <a:ext uri="{FF2B5EF4-FFF2-40B4-BE49-F238E27FC236}">
                  <a16:creationId xmlns:a16="http://schemas.microsoft.com/office/drawing/2014/main" id="{E96E0F5A-DE8F-4347-BB92-8C8C63A45D13}"/>
                </a:ext>
              </a:extLst>
            </p:cNvPr>
            <p:cNvCxnSpPr>
              <a:cxnSpLocks/>
            </p:cNvCxnSpPr>
            <p:nvPr/>
          </p:nvCxnSpPr>
          <p:spPr bwMode="auto">
            <a:xfrm rot="2460000">
              <a:off x="1377457" y="3119796"/>
              <a:ext cx="41659" cy="56319"/>
            </a:xfrm>
            <a:prstGeom prst="line">
              <a:avLst/>
            </a:prstGeom>
            <a:noFill/>
            <a:ln w="28575" cap="rnd" cmpd="sng" algn="ctr">
              <a:solidFill>
                <a:schemeClr val="bg1">
                  <a:lumMod val="50000"/>
                </a:schemeClr>
              </a:solidFill>
              <a:prstDash val="solid"/>
              <a:round/>
              <a:headEnd type="none" w="med" len="med"/>
              <a:tailEnd type="none" w="med" len="med"/>
            </a:ln>
            <a:effectLst/>
          </p:spPr>
        </p:cxnSp>
        <p:sp>
          <p:nvSpPr>
            <p:cNvPr id="347" name="楕円 346">
              <a:extLst>
                <a:ext uri="{FF2B5EF4-FFF2-40B4-BE49-F238E27FC236}">
                  <a16:creationId xmlns:a16="http://schemas.microsoft.com/office/drawing/2014/main" id="{011D8D8E-7EDD-46BC-B5EE-F1C96E54336D}"/>
                </a:ext>
              </a:extLst>
            </p:cNvPr>
            <p:cNvSpPr/>
            <p:nvPr/>
          </p:nvSpPr>
          <p:spPr bwMode="auto">
            <a:xfrm>
              <a:off x="1494605" y="3317634"/>
              <a:ext cx="45224" cy="53264"/>
            </a:xfrm>
            <a:prstGeom prst="ellipse">
              <a:avLst/>
            </a:prstGeom>
            <a:solidFill>
              <a:schemeClr val="bg1"/>
            </a:solidFill>
            <a:ln w="6350" algn="ctr">
              <a:no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grpSp>
          <p:nvGrpSpPr>
            <p:cNvPr id="348" name="グループ化 347">
              <a:extLst>
                <a:ext uri="{FF2B5EF4-FFF2-40B4-BE49-F238E27FC236}">
                  <a16:creationId xmlns:a16="http://schemas.microsoft.com/office/drawing/2014/main" id="{5E1F3075-92F5-48E7-933C-9DF1F170F760}"/>
                </a:ext>
              </a:extLst>
            </p:cNvPr>
            <p:cNvGrpSpPr/>
            <p:nvPr/>
          </p:nvGrpSpPr>
          <p:grpSpPr>
            <a:xfrm rot="20280000">
              <a:off x="1183205" y="3266145"/>
              <a:ext cx="288000" cy="216000"/>
              <a:chOff x="1521643" y="5724625"/>
              <a:chExt cx="654093" cy="462435"/>
            </a:xfrm>
          </p:grpSpPr>
          <p:sp>
            <p:nvSpPr>
              <p:cNvPr id="349" name="四角形: 角を丸くする 348">
                <a:extLst>
                  <a:ext uri="{FF2B5EF4-FFF2-40B4-BE49-F238E27FC236}">
                    <a16:creationId xmlns:a16="http://schemas.microsoft.com/office/drawing/2014/main" id="{9FEFAAA9-F414-48E4-B841-84C321F5D48E}"/>
                  </a:ext>
                </a:extLst>
              </p:cNvPr>
              <p:cNvSpPr/>
              <p:nvPr/>
            </p:nvSpPr>
            <p:spPr bwMode="auto">
              <a:xfrm>
                <a:off x="1521643" y="5724625"/>
                <a:ext cx="654093" cy="462435"/>
              </a:xfrm>
              <a:prstGeom prst="round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cxnSp>
            <p:nvCxnSpPr>
              <p:cNvPr id="350" name="直線コネクタ 349">
                <a:extLst>
                  <a:ext uri="{FF2B5EF4-FFF2-40B4-BE49-F238E27FC236}">
                    <a16:creationId xmlns:a16="http://schemas.microsoft.com/office/drawing/2014/main" id="{ACE04AB8-8906-4637-8D94-E6F82C826C31}"/>
                  </a:ext>
                </a:extLst>
              </p:cNvPr>
              <p:cNvCxnSpPr>
                <a:cxnSpLocks/>
              </p:cNvCxnSpPr>
              <p:nvPr/>
            </p:nvCxnSpPr>
            <p:spPr bwMode="auto">
              <a:xfrm>
                <a:off x="1587562" y="5839155"/>
                <a:ext cx="523990" cy="0"/>
              </a:xfrm>
              <a:prstGeom prst="line">
                <a:avLst/>
              </a:prstGeom>
              <a:noFill/>
              <a:ln w="28575" cap="flat" cmpd="sng" algn="ctr">
                <a:solidFill>
                  <a:schemeClr val="bg1">
                    <a:lumMod val="50000"/>
                  </a:schemeClr>
                </a:solidFill>
                <a:prstDash val="solid"/>
                <a:round/>
                <a:headEnd type="none" w="med" len="med"/>
                <a:tailEnd type="none" w="med" len="med"/>
              </a:ln>
              <a:effectLst/>
            </p:spPr>
          </p:cxnSp>
          <p:cxnSp>
            <p:nvCxnSpPr>
              <p:cNvPr id="351" name="直線コネクタ 350">
                <a:extLst>
                  <a:ext uri="{FF2B5EF4-FFF2-40B4-BE49-F238E27FC236}">
                    <a16:creationId xmlns:a16="http://schemas.microsoft.com/office/drawing/2014/main" id="{8534D2B2-459C-47B1-B4CE-0A8DA99506F9}"/>
                  </a:ext>
                </a:extLst>
              </p:cNvPr>
              <p:cNvCxnSpPr/>
              <p:nvPr/>
            </p:nvCxnSpPr>
            <p:spPr bwMode="auto">
              <a:xfrm>
                <a:off x="1793691" y="5966120"/>
                <a:ext cx="316565" cy="0"/>
              </a:xfrm>
              <a:prstGeom prst="line">
                <a:avLst/>
              </a:prstGeom>
              <a:noFill/>
              <a:ln w="28575" cap="flat" cmpd="sng" algn="ctr">
                <a:solidFill>
                  <a:schemeClr val="bg1">
                    <a:lumMod val="50000"/>
                  </a:schemeClr>
                </a:solidFill>
                <a:prstDash val="solid"/>
                <a:round/>
                <a:headEnd type="none" w="med" len="med"/>
                <a:tailEnd type="none" w="med" len="med"/>
              </a:ln>
              <a:effectLst/>
            </p:spPr>
          </p:cxnSp>
          <p:cxnSp>
            <p:nvCxnSpPr>
              <p:cNvPr id="352" name="直線コネクタ 351">
                <a:extLst>
                  <a:ext uri="{FF2B5EF4-FFF2-40B4-BE49-F238E27FC236}">
                    <a16:creationId xmlns:a16="http://schemas.microsoft.com/office/drawing/2014/main" id="{FAFF728E-5375-4A8C-B5A8-F4356FC617B5}"/>
                  </a:ext>
                </a:extLst>
              </p:cNvPr>
              <p:cNvCxnSpPr/>
              <p:nvPr/>
            </p:nvCxnSpPr>
            <p:spPr bwMode="auto">
              <a:xfrm>
                <a:off x="1793691" y="6031009"/>
                <a:ext cx="316565" cy="0"/>
              </a:xfrm>
              <a:prstGeom prst="line">
                <a:avLst/>
              </a:prstGeom>
              <a:noFill/>
              <a:ln w="28575" cap="flat" cmpd="sng" algn="ctr">
                <a:solidFill>
                  <a:schemeClr val="bg1">
                    <a:lumMod val="50000"/>
                  </a:schemeClr>
                </a:solidFill>
                <a:prstDash val="solid"/>
                <a:round/>
                <a:headEnd type="none" w="med" len="med"/>
                <a:tailEnd type="none" w="med" len="med"/>
              </a:ln>
              <a:effectLst/>
            </p:spPr>
          </p:cxnSp>
          <p:cxnSp>
            <p:nvCxnSpPr>
              <p:cNvPr id="353" name="直線コネクタ 352">
                <a:extLst>
                  <a:ext uri="{FF2B5EF4-FFF2-40B4-BE49-F238E27FC236}">
                    <a16:creationId xmlns:a16="http://schemas.microsoft.com/office/drawing/2014/main" id="{6AE03AC2-7CBF-4BAC-B502-2AB052933AC3}"/>
                  </a:ext>
                </a:extLst>
              </p:cNvPr>
              <p:cNvCxnSpPr/>
              <p:nvPr/>
            </p:nvCxnSpPr>
            <p:spPr bwMode="auto">
              <a:xfrm>
                <a:off x="1793691" y="6092042"/>
                <a:ext cx="316565" cy="0"/>
              </a:xfrm>
              <a:prstGeom prst="line">
                <a:avLst/>
              </a:prstGeom>
              <a:noFill/>
              <a:ln w="28575" cap="flat" cmpd="sng" algn="ctr">
                <a:solidFill>
                  <a:schemeClr val="bg1">
                    <a:lumMod val="50000"/>
                  </a:schemeClr>
                </a:solidFill>
                <a:prstDash val="solid"/>
                <a:round/>
                <a:headEnd type="none" w="med" len="med"/>
                <a:tailEnd type="none" w="med" len="med"/>
              </a:ln>
              <a:effectLst/>
            </p:spPr>
          </p:cxnSp>
          <p:pic>
            <p:nvPicPr>
              <p:cNvPr id="354" name="グラフィックス 353" descr="ユーザー">
                <a:extLst>
                  <a:ext uri="{FF2B5EF4-FFF2-40B4-BE49-F238E27FC236}">
                    <a16:creationId xmlns:a16="http://schemas.microsoft.com/office/drawing/2014/main" id="{6E80B5E0-17E8-417A-8929-1B9CE4FC4C8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551138" y="5905464"/>
                <a:ext cx="234800" cy="234800"/>
              </a:xfrm>
              <a:prstGeom prst="rect">
                <a:avLst/>
              </a:prstGeom>
            </p:spPr>
          </p:pic>
          <p:sp>
            <p:nvSpPr>
              <p:cNvPr id="355" name="正方形/長方形 354">
                <a:extLst>
                  <a:ext uri="{FF2B5EF4-FFF2-40B4-BE49-F238E27FC236}">
                    <a16:creationId xmlns:a16="http://schemas.microsoft.com/office/drawing/2014/main" id="{EE45F7CC-887C-461B-AD21-16015A8A0E4B}"/>
                  </a:ext>
                </a:extLst>
              </p:cNvPr>
              <p:cNvSpPr/>
              <p:nvPr/>
            </p:nvSpPr>
            <p:spPr bwMode="auto">
              <a:xfrm>
                <a:off x="1587562" y="5898505"/>
                <a:ext cx="158303" cy="214238"/>
              </a:xfrm>
              <a:prstGeom prst="rect">
                <a:avLst/>
              </a:prstGeom>
              <a:no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grpSp>
      </p:grpSp>
      <p:sp>
        <p:nvSpPr>
          <p:cNvPr id="356" name="正方形/長方形 355">
            <a:extLst>
              <a:ext uri="{FF2B5EF4-FFF2-40B4-BE49-F238E27FC236}">
                <a16:creationId xmlns:a16="http://schemas.microsoft.com/office/drawing/2014/main" id="{9E88A5A6-F427-4937-9EAB-24BC95582B23}"/>
              </a:ext>
            </a:extLst>
          </p:cNvPr>
          <p:cNvSpPr/>
          <p:nvPr/>
        </p:nvSpPr>
        <p:spPr>
          <a:xfrm>
            <a:off x="6270267" y="2624498"/>
            <a:ext cx="668315" cy="323165"/>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マイナンバーカード</a:t>
            </a:r>
            <a:endParaRPr kumimoji="0" lang="en-US" altLang="ja-JP" sz="105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7" name="角丸四角形 138">
            <a:extLst>
              <a:ext uri="{FF2B5EF4-FFF2-40B4-BE49-F238E27FC236}">
                <a16:creationId xmlns:a16="http://schemas.microsoft.com/office/drawing/2014/main" id="{7B733A37-85D6-4914-A1B1-AAD766219D4E}"/>
              </a:ext>
            </a:extLst>
          </p:cNvPr>
          <p:cNvSpPr/>
          <p:nvPr/>
        </p:nvSpPr>
        <p:spPr bwMode="gray">
          <a:xfrm>
            <a:off x="5201064" y="2259894"/>
            <a:ext cx="1933764" cy="1704227"/>
          </a:xfrm>
          <a:prstGeom prst="roundRect">
            <a:avLst>
              <a:gd name="adj" fmla="val 11609"/>
            </a:avLst>
          </a:prstGeom>
          <a:noFill/>
          <a:ln>
            <a:solidFill>
              <a:schemeClr val="bg2">
                <a:lumMod val="75000"/>
              </a:schemeClr>
            </a:solidFill>
            <a:prstDash val="sysDot"/>
            <a:headEnd/>
            <a:tailEn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1" lang="ja-JP" altLang="en-US" sz="1800" b="0" i="0" u="none" strike="noStrike" kern="0" cap="none" spc="0" normalizeH="0" baseline="0" noProof="0">
              <a:ln>
                <a:noFill/>
              </a:ln>
              <a:solidFill>
                <a:prstClr val="black"/>
              </a:solidFill>
              <a:effectLst/>
              <a:uLnTx/>
              <a:uFillTx/>
              <a:latin typeface="Segoe UI"/>
              <a:ea typeface="メイリオ"/>
              <a:cs typeface="+mn-cs"/>
            </a:endParaRPr>
          </a:p>
        </p:txBody>
      </p:sp>
      <p:sp>
        <p:nvSpPr>
          <p:cNvPr id="358" name="正方形/長方形 357">
            <a:extLst>
              <a:ext uri="{FF2B5EF4-FFF2-40B4-BE49-F238E27FC236}">
                <a16:creationId xmlns:a16="http://schemas.microsoft.com/office/drawing/2014/main" id="{F79454F7-0C1B-482C-B326-CF7C3972BEDA}"/>
              </a:ext>
            </a:extLst>
          </p:cNvPr>
          <p:cNvSpPr/>
          <p:nvPr/>
        </p:nvSpPr>
        <p:spPr>
          <a:xfrm>
            <a:off x="5404756" y="2299364"/>
            <a:ext cx="1573309" cy="200055"/>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ja-JP" altLang="en-US"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rPr>
              <a:t>本人確認</a:t>
            </a:r>
            <a:r>
              <a:rPr kumimoji="0" lang="en-US" altLang="ja-JP"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rPr>
              <a:t>/</a:t>
            </a:r>
            <a:r>
              <a:rPr kumimoji="0" lang="ja-JP" altLang="en-US"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rPr>
              <a:t>同意</a:t>
            </a:r>
            <a:endParaRPr kumimoji="0" lang="en-US" altLang="ja-JP" sz="1300" b="0" i="0" u="none" strike="noStrike" kern="1200" cap="none" spc="0" normalizeH="0" baseline="-25000" noProof="0">
              <a:ln>
                <a:noFill/>
              </a:ln>
              <a:solidFill>
                <a:srgbClr val="00B050"/>
              </a:solidFill>
              <a:effectLst/>
              <a:uLnTx/>
              <a:uFillTx/>
              <a:latin typeface="Meiryo UI" panose="020B0604030504040204" pitchFamily="50" charset="-128"/>
              <a:ea typeface="Meiryo UI" panose="020B0604030504040204" pitchFamily="50" charset="-128"/>
              <a:cs typeface="+mn-cs"/>
            </a:endParaRPr>
          </a:p>
        </p:txBody>
      </p:sp>
      <p:pic>
        <p:nvPicPr>
          <p:cNvPr id="359" name="グラフィックス 358" descr="ノート PC">
            <a:extLst>
              <a:ext uri="{FF2B5EF4-FFF2-40B4-BE49-F238E27FC236}">
                <a16:creationId xmlns:a16="http://schemas.microsoft.com/office/drawing/2014/main" id="{DAA74830-1F34-4F16-B3D2-67AEFF1CD9E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488357" y="3268711"/>
            <a:ext cx="541670" cy="541670"/>
          </a:xfrm>
          <a:prstGeom prst="rect">
            <a:avLst/>
          </a:prstGeom>
        </p:spPr>
      </p:pic>
      <p:grpSp>
        <p:nvGrpSpPr>
          <p:cNvPr id="360" name="グループ化 359">
            <a:extLst>
              <a:ext uri="{FF2B5EF4-FFF2-40B4-BE49-F238E27FC236}">
                <a16:creationId xmlns:a16="http://schemas.microsoft.com/office/drawing/2014/main" id="{7463D5F6-51D8-4214-A118-7B9D73BA76F3}"/>
              </a:ext>
            </a:extLst>
          </p:cNvPr>
          <p:cNvGrpSpPr/>
          <p:nvPr/>
        </p:nvGrpSpPr>
        <p:grpSpPr>
          <a:xfrm rot="20326686">
            <a:off x="6331745" y="3237789"/>
            <a:ext cx="292174" cy="241466"/>
            <a:chOff x="293344" y="3634662"/>
            <a:chExt cx="802648" cy="543871"/>
          </a:xfrm>
        </p:grpSpPr>
        <p:sp>
          <p:nvSpPr>
            <p:cNvPr id="361" name="四角形: 角を丸くする 360">
              <a:extLst>
                <a:ext uri="{FF2B5EF4-FFF2-40B4-BE49-F238E27FC236}">
                  <a16:creationId xmlns:a16="http://schemas.microsoft.com/office/drawing/2014/main" id="{DBED0B50-88EC-4BD6-8289-6C956CEEDBA7}"/>
                </a:ext>
              </a:extLst>
            </p:cNvPr>
            <p:cNvSpPr/>
            <p:nvPr/>
          </p:nvSpPr>
          <p:spPr bwMode="auto">
            <a:xfrm>
              <a:off x="293344" y="3634662"/>
              <a:ext cx="802648" cy="543871"/>
            </a:xfrm>
            <a:prstGeom prst="round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cxnSp>
          <p:nvCxnSpPr>
            <p:cNvPr id="362" name="直線コネクタ 361">
              <a:extLst>
                <a:ext uri="{FF2B5EF4-FFF2-40B4-BE49-F238E27FC236}">
                  <a16:creationId xmlns:a16="http://schemas.microsoft.com/office/drawing/2014/main" id="{0D8B590B-A489-4A18-ABA2-08CD4C89757F}"/>
                </a:ext>
              </a:extLst>
            </p:cNvPr>
            <p:cNvCxnSpPr/>
            <p:nvPr/>
          </p:nvCxnSpPr>
          <p:spPr bwMode="auto">
            <a:xfrm>
              <a:off x="627178" y="3918684"/>
              <a:ext cx="388462" cy="0"/>
            </a:xfrm>
            <a:prstGeom prst="line">
              <a:avLst/>
            </a:prstGeom>
            <a:noFill/>
            <a:ln w="28575" cap="flat" cmpd="sng" algn="ctr">
              <a:solidFill>
                <a:schemeClr val="bg1">
                  <a:lumMod val="50000"/>
                </a:schemeClr>
              </a:solidFill>
              <a:prstDash val="solid"/>
              <a:round/>
              <a:headEnd type="none" w="med" len="med"/>
              <a:tailEnd type="none" w="med" len="med"/>
            </a:ln>
            <a:effectLst/>
          </p:spPr>
        </p:cxnSp>
        <p:cxnSp>
          <p:nvCxnSpPr>
            <p:cNvPr id="363" name="直線コネクタ 362">
              <a:extLst>
                <a:ext uri="{FF2B5EF4-FFF2-40B4-BE49-F238E27FC236}">
                  <a16:creationId xmlns:a16="http://schemas.microsoft.com/office/drawing/2014/main" id="{40435FF6-31A9-446A-8EFE-667C6F292393}"/>
                </a:ext>
              </a:extLst>
            </p:cNvPr>
            <p:cNvCxnSpPr>
              <a:cxnSpLocks/>
            </p:cNvCxnSpPr>
            <p:nvPr/>
          </p:nvCxnSpPr>
          <p:spPr bwMode="auto">
            <a:xfrm>
              <a:off x="374234" y="3918684"/>
              <a:ext cx="180000" cy="0"/>
            </a:xfrm>
            <a:prstGeom prst="line">
              <a:avLst/>
            </a:prstGeom>
            <a:noFill/>
            <a:ln w="28575" cap="flat" cmpd="sng" algn="ctr">
              <a:solidFill>
                <a:schemeClr val="bg1">
                  <a:lumMod val="50000"/>
                </a:schemeClr>
              </a:solidFill>
              <a:prstDash val="solid"/>
              <a:round/>
              <a:headEnd type="none" w="med" len="med"/>
              <a:tailEnd type="none" w="med" len="med"/>
            </a:ln>
            <a:effectLst/>
          </p:spPr>
        </p:cxnSp>
        <p:cxnSp>
          <p:nvCxnSpPr>
            <p:cNvPr id="364" name="直線コネクタ 363">
              <a:extLst>
                <a:ext uri="{FF2B5EF4-FFF2-40B4-BE49-F238E27FC236}">
                  <a16:creationId xmlns:a16="http://schemas.microsoft.com/office/drawing/2014/main" id="{288B6EE3-4126-4349-9435-76ADB330D057}"/>
                </a:ext>
              </a:extLst>
            </p:cNvPr>
            <p:cNvCxnSpPr/>
            <p:nvPr/>
          </p:nvCxnSpPr>
          <p:spPr bwMode="auto">
            <a:xfrm>
              <a:off x="627178" y="3842781"/>
              <a:ext cx="388462" cy="0"/>
            </a:xfrm>
            <a:prstGeom prst="line">
              <a:avLst/>
            </a:prstGeom>
            <a:noFill/>
            <a:ln w="28575" cap="flat" cmpd="sng" algn="ctr">
              <a:solidFill>
                <a:schemeClr val="bg1">
                  <a:lumMod val="50000"/>
                </a:schemeClr>
              </a:solidFill>
              <a:prstDash val="solid"/>
              <a:round/>
              <a:headEnd type="none" w="med" len="med"/>
              <a:tailEnd type="none" w="med" len="med"/>
            </a:ln>
            <a:effectLst/>
          </p:spPr>
        </p:cxnSp>
        <p:cxnSp>
          <p:nvCxnSpPr>
            <p:cNvPr id="365" name="直線コネクタ 364">
              <a:extLst>
                <a:ext uri="{FF2B5EF4-FFF2-40B4-BE49-F238E27FC236}">
                  <a16:creationId xmlns:a16="http://schemas.microsoft.com/office/drawing/2014/main" id="{C1E18C59-40F7-4327-925C-1572D06A9FCB}"/>
                </a:ext>
              </a:extLst>
            </p:cNvPr>
            <p:cNvCxnSpPr>
              <a:cxnSpLocks/>
            </p:cNvCxnSpPr>
            <p:nvPr/>
          </p:nvCxnSpPr>
          <p:spPr bwMode="auto">
            <a:xfrm>
              <a:off x="374234" y="3842781"/>
              <a:ext cx="180000" cy="0"/>
            </a:xfrm>
            <a:prstGeom prst="line">
              <a:avLst/>
            </a:prstGeom>
            <a:noFill/>
            <a:ln w="28575" cap="flat" cmpd="sng" algn="ctr">
              <a:solidFill>
                <a:schemeClr val="bg1">
                  <a:lumMod val="50000"/>
                </a:schemeClr>
              </a:solidFill>
              <a:prstDash val="solid"/>
              <a:round/>
              <a:headEnd type="none" w="med" len="med"/>
              <a:tailEnd type="none" w="med" len="med"/>
            </a:ln>
            <a:effectLst/>
          </p:spPr>
        </p:cxnSp>
        <p:sp>
          <p:nvSpPr>
            <p:cNvPr id="366" name="正方形/長方形 365">
              <a:extLst>
                <a:ext uri="{FF2B5EF4-FFF2-40B4-BE49-F238E27FC236}">
                  <a16:creationId xmlns:a16="http://schemas.microsoft.com/office/drawing/2014/main" id="{ED1DA45B-A673-40BB-9056-BEF1B0E2FD90}"/>
                </a:ext>
              </a:extLst>
            </p:cNvPr>
            <p:cNvSpPr/>
            <p:nvPr/>
          </p:nvSpPr>
          <p:spPr bwMode="auto">
            <a:xfrm>
              <a:off x="902717" y="4005073"/>
              <a:ext cx="108000" cy="108000"/>
            </a:xfrm>
            <a:prstGeom prst="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grpSp>
          <p:nvGrpSpPr>
            <p:cNvPr id="367" name="グループ化 366">
              <a:extLst>
                <a:ext uri="{FF2B5EF4-FFF2-40B4-BE49-F238E27FC236}">
                  <a16:creationId xmlns:a16="http://schemas.microsoft.com/office/drawing/2014/main" id="{4401BD4E-6814-484F-8256-3396FD35C48A}"/>
                </a:ext>
              </a:extLst>
            </p:cNvPr>
            <p:cNvGrpSpPr/>
            <p:nvPr/>
          </p:nvGrpSpPr>
          <p:grpSpPr>
            <a:xfrm>
              <a:off x="385379" y="4025316"/>
              <a:ext cx="441248" cy="71542"/>
              <a:chOff x="344755" y="4035447"/>
              <a:chExt cx="441248" cy="71542"/>
            </a:xfrm>
          </p:grpSpPr>
          <p:sp>
            <p:nvSpPr>
              <p:cNvPr id="369" name="正方形/長方形 368">
                <a:extLst>
                  <a:ext uri="{FF2B5EF4-FFF2-40B4-BE49-F238E27FC236}">
                    <a16:creationId xmlns:a16="http://schemas.microsoft.com/office/drawing/2014/main" id="{8BC83A2C-CEFC-4DA6-8B4D-5AED0A1B6633}"/>
                  </a:ext>
                </a:extLst>
              </p:cNvPr>
              <p:cNvSpPr/>
              <p:nvPr/>
            </p:nvSpPr>
            <p:spPr bwMode="auto">
              <a:xfrm>
                <a:off x="399911" y="4035447"/>
                <a:ext cx="55156" cy="71541"/>
              </a:xfrm>
              <a:prstGeom prst="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370" name="正方形/長方形 369">
                <a:extLst>
                  <a:ext uri="{FF2B5EF4-FFF2-40B4-BE49-F238E27FC236}">
                    <a16:creationId xmlns:a16="http://schemas.microsoft.com/office/drawing/2014/main" id="{76D54406-5E78-4EDD-97DF-735A8E30929D}"/>
                  </a:ext>
                </a:extLst>
              </p:cNvPr>
              <p:cNvSpPr/>
              <p:nvPr/>
            </p:nvSpPr>
            <p:spPr bwMode="auto">
              <a:xfrm>
                <a:off x="344755" y="4035448"/>
                <a:ext cx="55156" cy="71541"/>
              </a:xfrm>
              <a:prstGeom prst="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371" name="正方形/長方形 370">
                <a:extLst>
                  <a:ext uri="{FF2B5EF4-FFF2-40B4-BE49-F238E27FC236}">
                    <a16:creationId xmlns:a16="http://schemas.microsoft.com/office/drawing/2014/main" id="{24B1565F-3987-40E1-844F-4869DB77F8FB}"/>
                  </a:ext>
                </a:extLst>
              </p:cNvPr>
              <p:cNvSpPr/>
              <p:nvPr/>
            </p:nvSpPr>
            <p:spPr bwMode="auto">
              <a:xfrm>
                <a:off x="565379" y="4035448"/>
                <a:ext cx="55156" cy="71541"/>
              </a:xfrm>
              <a:prstGeom prst="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372" name="正方形/長方形 371">
                <a:extLst>
                  <a:ext uri="{FF2B5EF4-FFF2-40B4-BE49-F238E27FC236}">
                    <a16:creationId xmlns:a16="http://schemas.microsoft.com/office/drawing/2014/main" id="{C5E7F403-0A4E-40FE-8FBF-7D5698E8D30B}"/>
                  </a:ext>
                </a:extLst>
              </p:cNvPr>
              <p:cNvSpPr/>
              <p:nvPr/>
            </p:nvSpPr>
            <p:spPr bwMode="auto">
              <a:xfrm>
                <a:off x="510223" y="4035448"/>
                <a:ext cx="55156" cy="71541"/>
              </a:xfrm>
              <a:prstGeom prst="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373" name="正方形/長方形 372">
                <a:extLst>
                  <a:ext uri="{FF2B5EF4-FFF2-40B4-BE49-F238E27FC236}">
                    <a16:creationId xmlns:a16="http://schemas.microsoft.com/office/drawing/2014/main" id="{26C9F621-BECE-4540-AAE4-811D9B621871}"/>
                  </a:ext>
                </a:extLst>
              </p:cNvPr>
              <p:cNvSpPr/>
              <p:nvPr/>
            </p:nvSpPr>
            <p:spPr bwMode="auto">
              <a:xfrm>
                <a:off x="675691" y="4035448"/>
                <a:ext cx="55156" cy="71541"/>
              </a:xfrm>
              <a:prstGeom prst="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374" name="正方形/長方形 373">
                <a:extLst>
                  <a:ext uri="{FF2B5EF4-FFF2-40B4-BE49-F238E27FC236}">
                    <a16:creationId xmlns:a16="http://schemas.microsoft.com/office/drawing/2014/main" id="{EE5EED27-BD51-444D-BB0E-3C2754E87821}"/>
                  </a:ext>
                </a:extLst>
              </p:cNvPr>
              <p:cNvSpPr/>
              <p:nvPr/>
            </p:nvSpPr>
            <p:spPr bwMode="auto">
              <a:xfrm>
                <a:off x="620535" y="4035448"/>
                <a:ext cx="55156" cy="71541"/>
              </a:xfrm>
              <a:prstGeom prst="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375" name="正方形/長方形 374">
                <a:extLst>
                  <a:ext uri="{FF2B5EF4-FFF2-40B4-BE49-F238E27FC236}">
                    <a16:creationId xmlns:a16="http://schemas.microsoft.com/office/drawing/2014/main" id="{C1950E58-3F9B-411F-866B-91AC44BB74E7}"/>
                  </a:ext>
                </a:extLst>
              </p:cNvPr>
              <p:cNvSpPr/>
              <p:nvPr/>
            </p:nvSpPr>
            <p:spPr bwMode="auto">
              <a:xfrm>
                <a:off x="730847" y="4035448"/>
                <a:ext cx="55156" cy="71541"/>
              </a:xfrm>
              <a:prstGeom prst="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376" name="正方形/長方形 375">
                <a:extLst>
                  <a:ext uri="{FF2B5EF4-FFF2-40B4-BE49-F238E27FC236}">
                    <a16:creationId xmlns:a16="http://schemas.microsoft.com/office/drawing/2014/main" id="{08E123B4-CD62-452A-B19C-464193AAD30B}"/>
                  </a:ext>
                </a:extLst>
              </p:cNvPr>
              <p:cNvSpPr/>
              <p:nvPr/>
            </p:nvSpPr>
            <p:spPr bwMode="auto">
              <a:xfrm>
                <a:off x="455067" y="4035447"/>
                <a:ext cx="55156" cy="71541"/>
              </a:xfrm>
              <a:prstGeom prst="rect">
                <a:avLst/>
              </a:prstGeom>
              <a:solidFill>
                <a:schemeClr val="bg1"/>
              </a:solidFill>
              <a:ln w="28575" algn="ctr">
                <a:solidFill>
                  <a:schemeClr val="bg1">
                    <a:lumMod val="50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grpSp>
        <p:cxnSp>
          <p:nvCxnSpPr>
            <p:cNvPr id="368" name="直線コネクタ 367">
              <a:extLst>
                <a:ext uri="{FF2B5EF4-FFF2-40B4-BE49-F238E27FC236}">
                  <a16:creationId xmlns:a16="http://schemas.microsoft.com/office/drawing/2014/main" id="{1FA1C3C6-DBAF-4469-A563-4846EC96B9DE}"/>
                </a:ext>
              </a:extLst>
            </p:cNvPr>
            <p:cNvCxnSpPr>
              <a:cxnSpLocks/>
            </p:cNvCxnSpPr>
            <p:nvPr/>
          </p:nvCxnSpPr>
          <p:spPr bwMode="auto">
            <a:xfrm>
              <a:off x="370847" y="3740111"/>
              <a:ext cx="324000" cy="0"/>
            </a:xfrm>
            <a:prstGeom prst="line">
              <a:avLst/>
            </a:prstGeom>
            <a:noFill/>
            <a:ln w="28575" cap="flat" cmpd="sng" algn="ctr">
              <a:solidFill>
                <a:schemeClr val="bg1">
                  <a:lumMod val="50000"/>
                </a:schemeClr>
              </a:solidFill>
              <a:prstDash val="solid"/>
              <a:round/>
              <a:headEnd type="none" w="med" len="med"/>
              <a:tailEnd type="none" w="med" len="med"/>
            </a:ln>
            <a:effectLst/>
          </p:spPr>
        </p:cxnSp>
      </p:grpSp>
      <p:sp>
        <p:nvSpPr>
          <p:cNvPr id="377" name="正方形/長方形 376">
            <a:extLst>
              <a:ext uri="{FF2B5EF4-FFF2-40B4-BE49-F238E27FC236}">
                <a16:creationId xmlns:a16="http://schemas.microsoft.com/office/drawing/2014/main" id="{2769EBFE-A69A-4FF4-964D-8E5E2A7C8956}"/>
              </a:ext>
            </a:extLst>
          </p:cNvPr>
          <p:cNvSpPr/>
          <p:nvPr/>
        </p:nvSpPr>
        <p:spPr>
          <a:xfrm>
            <a:off x="6088717" y="3737418"/>
            <a:ext cx="668315" cy="161583"/>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健康保険証</a:t>
            </a:r>
            <a:endParaRPr kumimoji="0" lang="en-US" altLang="ja-JP" sz="105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78" name="直線コネクタ 377">
            <a:extLst>
              <a:ext uri="{FF2B5EF4-FFF2-40B4-BE49-F238E27FC236}">
                <a16:creationId xmlns:a16="http://schemas.microsoft.com/office/drawing/2014/main" id="{2CC6EC7E-33CE-4670-B19D-FF51CF8EBD02}"/>
              </a:ext>
            </a:extLst>
          </p:cNvPr>
          <p:cNvCxnSpPr>
            <a:cxnSpLocks/>
          </p:cNvCxnSpPr>
          <p:nvPr/>
        </p:nvCxnSpPr>
        <p:spPr bwMode="auto">
          <a:xfrm flipH="1">
            <a:off x="5904707" y="2869324"/>
            <a:ext cx="1073359" cy="595281"/>
          </a:xfrm>
          <a:prstGeom prst="line">
            <a:avLst/>
          </a:prstGeom>
          <a:noFill/>
          <a:ln w="28575" cap="flat" cmpd="sng" algn="ctr">
            <a:solidFill>
              <a:schemeClr val="bg1">
                <a:lumMod val="50000"/>
              </a:schemeClr>
            </a:solidFill>
            <a:prstDash val="solid"/>
            <a:round/>
            <a:headEnd type="none" w="med" len="med"/>
            <a:tailEnd type="none" w="med" len="med"/>
          </a:ln>
          <a:effectLst/>
        </p:spPr>
      </p:cxnSp>
      <p:sp>
        <p:nvSpPr>
          <p:cNvPr id="381" name="角丸四角形 138">
            <a:extLst>
              <a:ext uri="{FF2B5EF4-FFF2-40B4-BE49-F238E27FC236}">
                <a16:creationId xmlns:a16="http://schemas.microsoft.com/office/drawing/2014/main" id="{4C4BA02A-1939-4902-8B98-6E7EA5A1F84A}"/>
              </a:ext>
            </a:extLst>
          </p:cNvPr>
          <p:cNvSpPr/>
          <p:nvPr/>
        </p:nvSpPr>
        <p:spPr bwMode="gray">
          <a:xfrm>
            <a:off x="7203262" y="2259894"/>
            <a:ext cx="2470428" cy="1704227"/>
          </a:xfrm>
          <a:prstGeom prst="roundRect">
            <a:avLst>
              <a:gd name="adj" fmla="val 11609"/>
            </a:avLst>
          </a:prstGeom>
          <a:noFill/>
          <a:ln>
            <a:solidFill>
              <a:schemeClr val="bg2">
                <a:lumMod val="75000"/>
              </a:schemeClr>
            </a:solidFill>
            <a:prstDash val="sysDot"/>
            <a:headEnd/>
            <a:tailEn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1" lang="ja-JP" altLang="en-US" sz="1800" b="0" i="0" u="none" strike="noStrike" kern="0" cap="none" spc="0" normalizeH="0" baseline="0" noProof="0">
              <a:ln>
                <a:noFill/>
              </a:ln>
              <a:solidFill>
                <a:prstClr val="black"/>
              </a:solidFill>
              <a:effectLst/>
              <a:uLnTx/>
              <a:uFillTx/>
              <a:latin typeface="Segoe UI"/>
              <a:ea typeface="メイリオ"/>
              <a:cs typeface="+mn-cs"/>
            </a:endParaRPr>
          </a:p>
        </p:txBody>
      </p:sp>
      <p:sp>
        <p:nvSpPr>
          <p:cNvPr id="167" name="テキスト ボックス 166">
            <a:extLst>
              <a:ext uri="{FF2B5EF4-FFF2-40B4-BE49-F238E27FC236}">
                <a16:creationId xmlns:a16="http://schemas.microsoft.com/office/drawing/2014/main" id="{20282B95-2236-4D8C-91B2-00EB58A12782}"/>
              </a:ext>
            </a:extLst>
          </p:cNvPr>
          <p:cNvSpPr txBox="1"/>
          <p:nvPr/>
        </p:nvSpPr>
        <p:spPr>
          <a:xfrm>
            <a:off x="8590442" y="6007234"/>
            <a:ext cx="583492" cy="276999"/>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F5AF01"/>
                </a:solidFill>
                <a:effectLst/>
                <a:uLnTx/>
                <a:uFillTx/>
                <a:latin typeface="Meiryo UI" panose="020B0604030504040204" pitchFamily="50" charset="-128"/>
                <a:ea typeface="Meiryo UI" panose="020B0604030504040204" pitchFamily="50" charset="-128"/>
                <a:cs typeface="+mn-cs"/>
              </a:rPr>
              <a:t>患者</a:t>
            </a:r>
          </a:p>
        </p:txBody>
      </p:sp>
      <p:grpSp>
        <p:nvGrpSpPr>
          <p:cNvPr id="201" name="グループ化 200">
            <a:extLst>
              <a:ext uri="{FF2B5EF4-FFF2-40B4-BE49-F238E27FC236}">
                <a16:creationId xmlns:a16="http://schemas.microsoft.com/office/drawing/2014/main" id="{4CE736A3-11FD-4E63-8BBA-F0755AF0B682}"/>
              </a:ext>
            </a:extLst>
          </p:cNvPr>
          <p:cNvGrpSpPr/>
          <p:nvPr/>
        </p:nvGrpSpPr>
        <p:grpSpPr>
          <a:xfrm>
            <a:off x="7176126" y="5528774"/>
            <a:ext cx="1407072" cy="726334"/>
            <a:chOff x="1534773" y="3510795"/>
            <a:chExt cx="1585742" cy="721298"/>
          </a:xfrm>
        </p:grpSpPr>
        <p:sp>
          <p:nvSpPr>
            <p:cNvPr id="202" name="吹き出し: 円形 201">
              <a:extLst>
                <a:ext uri="{FF2B5EF4-FFF2-40B4-BE49-F238E27FC236}">
                  <a16:creationId xmlns:a16="http://schemas.microsoft.com/office/drawing/2014/main" id="{BD00B368-E85B-49BE-A2C4-629AD880CEF1}"/>
                </a:ext>
              </a:extLst>
            </p:cNvPr>
            <p:cNvSpPr/>
            <p:nvPr/>
          </p:nvSpPr>
          <p:spPr bwMode="auto">
            <a:xfrm>
              <a:off x="1534773" y="3510795"/>
              <a:ext cx="1585742" cy="721298"/>
            </a:xfrm>
            <a:prstGeom prst="wedgeEllipseCallout">
              <a:avLst>
                <a:gd name="adj1" fmla="val 55456"/>
                <a:gd name="adj2" fmla="val -14932"/>
              </a:avLst>
            </a:prstGeom>
            <a:ln>
              <a:solidFill>
                <a:srgbClr val="F5AF01"/>
              </a:solidFill>
              <a:headEnd/>
              <a:tailEnd/>
            </a:ln>
          </p:spPr>
          <p:style>
            <a:lnRef idx="2">
              <a:schemeClr val="accent5"/>
            </a:lnRef>
            <a:fillRef idx="1">
              <a:schemeClr val="lt1"/>
            </a:fillRef>
            <a:effectRef idx="0">
              <a:schemeClr val="accent5"/>
            </a:effectRef>
            <a:fontRef idx="minor">
              <a:schemeClr val="dk1"/>
            </a:fontRef>
          </p:style>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srgbClr val="F5AF01"/>
                </a:solidFill>
                <a:effectLst/>
                <a:uLnTx/>
                <a:uFillTx/>
                <a:latin typeface="ＭＳ Ｐゴシック" charset="-128"/>
                <a:ea typeface="ＭＳ Ｐゴシック" charset="-128"/>
                <a:cs typeface="+mn-cs"/>
              </a:endParaRPr>
            </a:p>
          </p:txBody>
        </p:sp>
        <p:sp>
          <p:nvSpPr>
            <p:cNvPr id="203" name="テキスト ボックス 202">
              <a:extLst>
                <a:ext uri="{FF2B5EF4-FFF2-40B4-BE49-F238E27FC236}">
                  <a16:creationId xmlns:a16="http://schemas.microsoft.com/office/drawing/2014/main" id="{915B2445-D8EE-4277-AC5A-D84B0AB40C12}"/>
                </a:ext>
              </a:extLst>
            </p:cNvPr>
            <p:cNvSpPr txBox="1"/>
            <p:nvPr/>
          </p:nvSpPr>
          <p:spPr>
            <a:xfrm>
              <a:off x="1555162" y="3627996"/>
              <a:ext cx="1530034" cy="573080"/>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050" b="1" i="0" u="none" strike="noStrike" kern="1200" cap="none" spc="0" normalizeH="0" baseline="0" noProof="0">
                  <a:ln>
                    <a:noFill/>
                  </a:ln>
                  <a:solidFill>
                    <a:srgbClr val="F5AF01"/>
                  </a:solidFill>
                  <a:effectLst/>
                  <a:uLnTx/>
                  <a:uFillTx/>
                  <a:latin typeface="Meiryo UI" panose="020B0604030504040204" pitchFamily="50" charset="-128"/>
                  <a:ea typeface="Meiryo UI" panose="020B0604030504040204" pitchFamily="50" charset="-128"/>
                  <a:cs typeface="+mn-cs"/>
                </a:rPr>
                <a:t>そうなんです、出されても飲み切れないところでした。</a:t>
              </a:r>
            </a:p>
          </p:txBody>
        </p:sp>
      </p:grpSp>
      <p:pic>
        <p:nvPicPr>
          <p:cNvPr id="101" name="図 100" descr="アイコン&#10;&#10;自動的に生成された説明">
            <a:extLst>
              <a:ext uri="{FF2B5EF4-FFF2-40B4-BE49-F238E27FC236}">
                <a16:creationId xmlns:a16="http://schemas.microsoft.com/office/drawing/2014/main" id="{F39D56A8-D948-4F16-8872-902E29B63448}"/>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523749" y="5412802"/>
            <a:ext cx="657128" cy="661135"/>
          </a:xfrm>
          <a:prstGeom prst="rect">
            <a:avLst/>
          </a:prstGeom>
        </p:spPr>
      </p:pic>
      <p:sp>
        <p:nvSpPr>
          <p:cNvPr id="104" name="テキスト ボックス 103">
            <a:extLst>
              <a:ext uri="{FF2B5EF4-FFF2-40B4-BE49-F238E27FC236}">
                <a16:creationId xmlns:a16="http://schemas.microsoft.com/office/drawing/2014/main" id="{A0B8404A-2EA4-4AEE-9958-2A66414B5D04}"/>
              </a:ext>
            </a:extLst>
          </p:cNvPr>
          <p:cNvSpPr txBox="1"/>
          <p:nvPr/>
        </p:nvSpPr>
        <p:spPr>
          <a:xfrm>
            <a:off x="6215422" y="6035730"/>
            <a:ext cx="1273782" cy="276999"/>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92D050"/>
                </a:solidFill>
                <a:effectLst/>
                <a:uLnTx/>
                <a:uFillTx/>
                <a:latin typeface="Meiryo UI" panose="020B0604030504040204" pitchFamily="50" charset="-128"/>
                <a:ea typeface="Meiryo UI" panose="020B0604030504040204" pitchFamily="50" charset="-128"/>
                <a:cs typeface="+mn-cs"/>
              </a:rPr>
              <a:t>医師・歯科医師</a:t>
            </a:r>
          </a:p>
        </p:txBody>
      </p:sp>
      <p:pic>
        <p:nvPicPr>
          <p:cNvPr id="123" name="図 122" descr="アイコン&#10;&#10;自動的に生成された説明">
            <a:extLst>
              <a:ext uri="{FF2B5EF4-FFF2-40B4-BE49-F238E27FC236}">
                <a16:creationId xmlns:a16="http://schemas.microsoft.com/office/drawing/2014/main" id="{5DFF5023-86CD-4566-A770-2EECF3C8D64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542927" y="5391661"/>
            <a:ext cx="656103" cy="656103"/>
          </a:xfrm>
          <a:prstGeom prst="rect">
            <a:avLst/>
          </a:prstGeom>
        </p:spPr>
      </p:pic>
      <p:grpSp>
        <p:nvGrpSpPr>
          <p:cNvPr id="3" name="グループ化 2">
            <a:extLst>
              <a:ext uri="{FF2B5EF4-FFF2-40B4-BE49-F238E27FC236}">
                <a16:creationId xmlns:a16="http://schemas.microsoft.com/office/drawing/2014/main" id="{787A6306-C173-4230-B024-2D7D512D96DB}"/>
              </a:ext>
            </a:extLst>
          </p:cNvPr>
          <p:cNvGrpSpPr/>
          <p:nvPr/>
        </p:nvGrpSpPr>
        <p:grpSpPr>
          <a:xfrm>
            <a:off x="5715185" y="5408354"/>
            <a:ext cx="828126" cy="533776"/>
            <a:chOff x="6106668" y="3886093"/>
            <a:chExt cx="828126" cy="533776"/>
          </a:xfrm>
        </p:grpSpPr>
        <p:pic>
          <p:nvPicPr>
            <p:cNvPr id="14" name="図 13">
              <a:extLst>
                <a:ext uri="{FF2B5EF4-FFF2-40B4-BE49-F238E27FC236}">
                  <a16:creationId xmlns:a16="http://schemas.microsoft.com/office/drawing/2014/main" id="{CDE8A00A-F346-43E2-B9BF-BE140241E3EE}"/>
                </a:ext>
              </a:extLst>
            </p:cNvPr>
            <p:cNvPicPr>
              <a:picLocks noChangeAspect="1"/>
            </p:cNvPicPr>
            <p:nvPr/>
          </p:nvPicPr>
          <p:blipFill>
            <a:blip r:embed="rId16"/>
            <a:stretch>
              <a:fillRect/>
            </a:stretch>
          </p:blipFill>
          <p:spPr>
            <a:xfrm>
              <a:off x="6374767" y="3958358"/>
              <a:ext cx="291929" cy="286716"/>
            </a:xfrm>
            <a:prstGeom prst="rect">
              <a:avLst/>
            </a:prstGeom>
          </p:spPr>
        </p:pic>
        <p:pic>
          <p:nvPicPr>
            <p:cNvPr id="301" name="グラフィックス 300" descr="ノート PC">
              <a:extLst>
                <a:ext uri="{FF2B5EF4-FFF2-40B4-BE49-F238E27FC236}">
                  <a16:creationId xmlns:a16="http://schemas.microsoft.com/office/drawing/2014/main" id="{1A09BBB0-A78A-4C63-B379-2B840E5A3814}"/>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21205" b="20210"/>
            <a:stretch/>
          </p:blipFill>
          <p:spPr>
            <a:xfrm>
              <a:off x="6106668" y="3886093"/>
              <a:ext cx="828126" cy="533776"/>
            </a:xfrm>
            <a:prstGeom prst="rect">
              <a:avLst/>
            </a:prstGeom>
          </p:spPr>
        </p:pic>
      </p:grpSp>
      <p:sp>
        <p:nvSpPr>
          <p:cNvPr id="302" name="角丸四角形 138">
            <a:extLst>
              <a:ext uri="{FF2B5EF4-FFF2-40B4-BE49-F238E27FC236}">
                <a16:creationId xmlns:a16="http://schemas.microsoft.com/office/drawing/2014/main" id="{F47917ED-CDF4-4E9E-9A3C-586B40169B9C}"/>
              </a:ext>
            </a:extLst>
          </p:cNvPr>
          <p:cNvSpPr/>
          <p:nvPr/>
        </p:nvSpPr>
        <p:spPr bwMode="gray">
          <a:xfrm>
            <a:off x="5644663" y="4050980"/>
            <a:ext cx="3600542" cy="2297106"/>
          </a:xfrm>
          <a:prstGeom prst="roundRect">
            <a:avLst>
              <a:gd name="adj" fmla="val 8720"/>
            </a:avLst>
          </a:prstGeom>
          <a:noFill/>
          <a:ln>
            <a:solidFill>
              <a:schemeClr val="bg2">
                <a:lumMod val="75000"/>
              </a:schemeClr>
            </a:solidFill>
            <a:prstDash val="sysDot"/>
            <a:headEnd/>
            <a:tailEn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endParaRPr kumimoji="1" lang="ja-JP" altLang="en-US" sz="1800" b="0" i="0" u="none" strike="noStrike" kern="0" cap="none" spc="0" normalizeH="0" baseline="0" noProof="0">
              <a:ln>
                <a:noFill/>
              </a:ln>
              <a:solidFill>
                <a:prstClr val="black"/>
              </a:solidFill>
              <a:effectLst/>
              <a:uLnTx/>
              <a:uFillTx/>
              <a:latin typeface="Segoe UI"/>
              <a:ea typeface="メイリオ"/>
              <a:cs typeface="+mn-cs"/>
            </a:endParaRPr>
          </a:p>
        </p:txBody>
      </p:sp>
      <p:sp>
        <p:nvSpPr>
          <p:cNvPr id="303" name="正方形/長方形 302">
            <a:extLst>
              <a:ext uri="{FF2B5EF4-FFF2-40B4-BE49-F238E27FC236}">
                <a16:creationId xmlns:a16="http://schemas.microsoft.com/office/drawing/2014/main" id="{6C86040D-3794-4389-A321-52E974605863}"/>
              </a:ext>
            </a:extLst>
          </p:cNvPr>
          <p:cNvSpPr/>
          <p:nvPr/>
        </p:nvSpPr>
        <p:spPr>
          <a:xfrm>
            <a:off x="7216004" y="4081568"/>
            <a:ext cx="457860" cy="200055"/>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ja-JP" altLang="en-US"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rPr>
              <a:t>診察</a:t>
            </a:r>
            <a:endParaRPr kumimoji="0" lang="en-US" altLang="ja-JP" sz="1300" b="0" i="0" u="none" strike="noStrike" kern="1200" cap="none" spc="0" normalizeH="0" baseline="0" noProof="0">
              <a:ln>
                <a:noFill/>
              </a:ln>
              <a:solidFill>
                <a:srgbClr val="0F6FC6">
                  <a:lumMod val="75000"/>
                </a:srgbClr>
              </a:solidFill>
              <a:effectLst/>
              <a:uLnTx/>
              <a:uFillTx/>
              <a:latin typeface="Meiryo UI" panose="020B0604030504040204" pitchFamily="50" charset="-128"/>
              <a:ea typeface="Meiryo UI" panose="020B0604030504040204" pitchFamily="50" charset="-128"/>
              <a:cs typeface="+mn-cs"/>
            </a:endParaRPr>
          </a:p>
        </p:txBody>
      </p:sp>
      <p:cxnSp>
        <p:nvCxnSpPr>
          <p:cNvPr id="142" name="直線矢印コネクタ 217">
            <a:extLst>
              <a:ext uri="{FF2B5EF4-FFF2-40B4-BE49-F238E27FC236}">
                <a16:creationId xmlns:a16="http://schemas.microsoft.com/office/drawing/2014/main" id="{5CE05EC9-5467-4225-9210-0B13D268DEF2}"/>
              </a:ext>
            </a:extLst>
          </p:cNvPr>
          <p:cNvCxnSpPr>
            <a:cxnSpLocks/>
            <a:stCxn id="318" idx="4"/>
            <a:endCxn id="301" idx="0"/>
          </p:cNvCxnSpPr>
          <p:nvPr/>
        </p:nvCxnSpPr>
        <p:spPr bwMode="auto">
          <a:xfrm flipH="1">
            <a:off x="6129248" y="3469183"/>
            <a:ext cx="1602317" cy="1939171"/>
          </a:xfrm>
          <a:prstGeom prst="bentConnector4">
            <a:avLst>
              <a:gd name="adj1" fmla="val -479"/>
              <a:gd name="adj2" fmla="val 50000"/>
            </a:avLst>
          </a:prstGeom>
          <a:ln w="38100">
            <a:solidFill>
              <a:schemeClr val="accent1">
                <a:lumMod val="75000"/>
              </a:schemeClr>
            </a:solidFill>
            <a:headEnd type="none" w="med" len="med"/>
            <a:tailEnd type="arrow" w="med" len="med"/>
          </a:ln>
        </p:spPr>
        <p:style>
          <a:lnRef idx="1">
            <a:schemeClr val="accent2"/>
          </a:lnRef>
          <a:fillRef idx="0">
            <a:schemeClr val="accent2"/>
          </a:fillRef>
          <a:effectRef idx="0">
            <a:schemeClr val="accent2"/>
          </a:effectRef>
          <a:fontRef idx="minor">
            <a:schemeClr val="tx1"/>
          </a:fontRef>
        </p:style>
      </p:cxnSp>
      <p:sp>
        <p:nvSpPr>
          <p:cNvPr id="221" name="吹き出し: 角を丸めた四角形 220">
            <a:extLst>
              <a:ext uri="{FF2B5EF4-FFF2-40B4-BE49-F238E27FC236}">
                <a16:creationId xmlns:a16="http://schemas.microsoft.com/office/drawing/2014/main" id="{29AE3551-430C-42D6-B4DE-56FB7C4E7C93}"/>
              </a:ext>
            </a:extLst>
          </p:cNvPr>
          <p:cNvSpPr/>
          <p:nvPr/>
        </p:nvSpPr>
        <p:spPr bwMode="gray">
          <a:xfrm>
            <a:off x="5136294" y="4688127"/>
            <a:ext cx="1620738" cy="429221"/>
          </a:xfrm>
          <a:prstGeom prst="wedgeRoundRectCallout">
            <a:avLst>
              <a:gd name="adj1" fmla="val -6691"/>
              <a:gd name="adj2" fmla="val 85543"/>
              <a:gd name="adj3" fmla="val 16667"/>
            </a:avLst>
          </a:prstGeom>
          <a:solidFill>
            <a:srgbClr val="FFFFFF">
              <a:alpha val="89804"/>
            </a:srgbClr>
          </a:solidFill>
          <a:ln w="28575" algn="ctr">
            <a:solidFill>
              <a:schemeClr val="tx1">
                <a:lumMod val="50000"/>
                <a:lumOff val="50000"/>
              </a:schemeClr>
            </a:solidFill>
            <a:prstDash val="sysDot"/>
            <a:miter lim="800000"/>
            <a:headEnd/>
            <a:tailEnd/>
          </a:ln>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0" lang="ja-JP" altLang="en-US" sz="1050" b="1" i="0" u="none" strike="noStrike" kern="0" cap="none" spc="0" normalizeH="0" baseline="0" noProof="0">
                <a:ln>
                  <a:noFill/>
                </a:ln>
                <a:solidFill>
                  <a:prstClr val="black">
                    <a:lumMod val="65000"/>
                    <a:lumOff val="35000"/>
                  </a:prstClr>
                </a:solidFill>
                <a:effectLst/>
                <a:uLnTx/>
                <a:uFillTx/>
                <a:latin typeface="Meiryo UI" panose="020B0604030504040204" pitchFamily="50" charset="-128"/>
                <a:ea typeface="Meiryo UI" panose="020B0604030504040204" pitchFamily="50" charset="-128"/>
                <a:cs typeface="+mn-cs"/>
              </a:rPr>
              <a:t>◇◇錠は、□月</a:t>
            </a:r>
            <a:r>
              <a:rPr kumimoji="0" lang="en-US" altLang="ja-JP" sz="1050" b="1" i="0" u="none" strike="noStrike" kern="0" cap="none" spc="0" normalizeH="0" baseline="0" noProof="0">
                <a:ln>
                  <a:noFill/>
                </a:ln>
                <a:solidFill>
                  <a:prstClr val="black">
                    <a:lumMod val="65000"/>
                    <a:lumOff val="35000"/>
                  </a:prstClr>
                </a:solidFill>
                <a:effectLst/>
                <a:uLnTx/>
                <a:uFillTx/>
                <a:latin typeface="Meiryo UI" panose="020B0604030504040204" pitchFamily="50" charset="-128"/>
                <a:ea typeface="Meiryo UI" panose="020B0604030504040204" pitchFamily="50" charset="-128"/>
                <a:cs typeface="+mn-cs"/>
              </a:rPr>
              <a:t>×</a:t>
            </a:r>
            <a:r>
              <a:rPr kumimoji="0" lang="ja-JP" altLang="en-US" sz="1050" b="1" i="0" u="none" strike="noStrike" kern="0" cap="none" spc="0" normalizeH="0" baseline="0" noProof="0">
                <a:ln>
                  <a:noFill/>
                </a:ln>
                <a:solidFill>
                  <a:prstClr val="black">
                    <a:lumMod val="65000"/>
                    <a:lumOff val="35000"/>
                  </a:prstClr>
                </a:solidFill>
                <a:effectLst/>
                <a:uLnTx/>
                <a:uFillTx/>
                <a:latin typeface="Meiryo UI" panose="020B0604030504040204" pitchFamily="50" charset="-128"/>
                <a:ea typeface="Meiryo UI" panose="020B0604030504040204" pitchFamily="50" charset="-128"/>
                <a:cs typeface="+mn-cs"/>
              </a:rPr>
              <a:t>日に</a:t>
            </a:r>
            <a:endParaRPr kumimoji="0" lang="en-US" altLang="ja-JP" sz="1050" b="1" i="0" u="none" strike="noStrike" kern="0" cap="none" spc="0" normalizeH="0" baseline="0" noProof="0">
              <a:ln>
                <a:noFill/>
              </a:ln>
              <a:solidFill>
                <a:prstClr val="black">
                  <a:lumMod val="65000"/>
                  <a:lumOff val="35000"/>
                </a:prstClr>
              </a:solidFill>
              <a:effectLst/>
              <a:uLnTx/>
              <a:uFillTx/>
              <a:latin typeface="Meiryo UI" panose="020B0604030504040204" pitchFamily="50" charset="-128"/>
              <a:ea typeface="Meiryo UI" panose="020B0604030504040204" pitchFamily="50" charset="-128"/>
              <a:cs typeface="+mn-cs"/>
            </a:endParaRPr>
          </a:p>
          <a:p>
            <a:pPr marL="0" marR="0" lvl="0" indent="0" algn="ctr" defTabSz="990564" rtl="0" eaLnBrk="1" fontAlgn="auto" latinLnBrk="0" hangingPunct="1">
              <a:lnSpc>
                <a:spcPct val="100000"/>
              </a:lnSpc>
              <a:spcBef>
                <a:spcPts val="0"/>
              </a:spcBef>
              <a:spcAft>
                <a:spcPts val="0"/>
              </a:spcAft>
              <a:buClrTx/>
              <a:buSzPct val="100000"/>
              <a:buFont typeface="Wingdings" panose="05000000000000000000" pitchFamily="2" charset="2"/>
              <a:buNone/>
              <a:tabLst/>
              <a:defRPr/>
            </a:pPr>
            <a:r>
              <a:rPr kumimoji="0" lang="en-US" altLang="ja-JP" sz="1050" b="1" i="0" u="none" strike="noStrike" kern="0" cap="none" spc="0" normalizeH="0" baseline="0" noProof="0">
                <a:ln>
                  <a:noFill/>
                </a:ln>
                <a:solidFill>
                  <a:prstClr val="black">
                    <a:lumMod val="65000"/>
                    <a:lumOff val="35000"/>
                  </a:prstClr>
                </a:solidFill>
                <a:effectLst/>
                <a:uLnTx/>
                <a:uFillTx/>
                <a:latin typeface="Meiryo UI" panose="020B0604030504040204" pitchFamily="50" charset="-128"/>
                <a:ea typeface="Meiryo UI" panose="020B0604030504040204" pitchFamily="50" charset="-128"/>
                <a:cs typeface="+mn-cs"/>
              </a:rPr>
              <a:t>A</a:t>
            </a:r>
            <a:r>
              <a:rPr kumimoji="0" lang="ja-JP" altLang="en-US" sz="1050" b="1" i="0" u="none" strike="noStrike" kern="0" cap="none" spc="0" normalizeH="0" baseline="0" noProof="0">
                <a:ln>
                  <a:noFill/>
                </a:ln>
                <a:solidFill>
                  <a:prstClr val="black">
                    <a:lumMod val="65000"/>
                    <a:lumOff val="35000"/>
                  </a:prstClr>
                </a:solidFill>
                <a:effectLst/>
                <a:uLnTx/>
                <a:uFillTx/>
                <a:latin typeface="Meiryo UI" panose="020B0604030504040204" pitchFamily="50" charset="-128"/>
                <a:ea typeface="Meiryo UI" panose="020B0604030504040204" pitchFamily="50" charset="-128"/>
                <a:cs typeface="+mn-cs"/>
              </a:rPr>
              <a:t>病院で処方されています。</a:t>
            </a:r>
            <a:endParaRPr kumimoji="0" lang="en-US" altLang="ja-JP" sz="1050" b="1" i="0" u="none" strike="noStrike" kern="0" cap="none" spc="0" normalizeH="0" baseline="0" noProof="0">
              <a:ln>
                <a:noFill/>
              </a:ln>
              <a:solidFill>
                <a:prstClr val="black">
                  <a:lumMod val="65000"/>
                  <a:lumOff val="35000"/>
                </a:prstClr>
              </a:solidFill>
              <a:effectLst/>
              <a:uLnTx/>
              <a:uFillTx/>
              <a:latin typeface="Meiryo UI" panose="020B0604030504040204" pitchFamily="50" charset="-128"/>
              <a:ea typeface="Meiryo UI" panose="020B0604030504040204" pitchFamily="50" charset="-128"/>
              <a:cs typeface="+mn-cs"/>
            </a:endParaRPr>
          </a:p>
        </p:txBody>
      </p:sp>
      <p:grpSp>
        <p:nvGrpSpPr>
          <p:cNvPr id="169" name="グループ化 168">
            <a:extLst>
              <a:ext uri="{FF2B5EF4-FFF2-40B4-BE49-F238E27FC236}">
                <a16:creationId xmlns:a16="http://schemas.microsoft.com/office/drawing/2014/main" id="{46A72AAC-D42E-40B4-9411-AFBAF756F15C}"/>
              </a:ext>
            </a:extLst>
          </p:cNvPr>
          <p:cNvGrpSpPr/>
          <p:nvPr/>
        </p:nvGrpSpPr>
        <p:grpSpPr>
          <a:xfrm>
            <a:off x="6817588" y="4569585"/>
            <a:ext cx="2323659" cy="875147"/>
            <a:chOff x="146149" y="3016351"/>
            <a:chExt cx="2821934" cy="875147"/>
          </a:xfrm>
        </p:grpSpPr>
        <p:sp>
          <p:nvSpPr>
            <p:cNvPr id="174" name="吹き出し: 円形 173">
              <a:extLst>
                <a:ext uri="{FF2B5EF4-FFF2-40B4-BE49-F238E27FC236}">
                  <a16:creationId xmlns:a16="http://schemas.microsoft.com/office/drawing/2014/main" id="{A111E9DE-A4DE-409F-B6BC-1FA77695E5CF}"/>
                </a:ext>
              </a:extLst>
            </p:cNvPr>
            <p:cNvSpPr/>
            <p:nvPr/>
          </p:nvSpPr>
          <p:spPr bwMode="auto">
            <a:xfrm>
              <a:off x="146149" y="3016351"/>
              <a:ext cx="2821934" cy="875147"/>
            </a:xfrm>
            <a:prstGeom prst="wedgeEllipseCallout">
              <a:avLst>
                <a:gd name="adj1" fmla="val -42712"/>
                <a:gd name="adj2" fmla="val 42795"/>
              </a:avLst>
            </a:prstGeom>
            <a:solidFill>
              <a:srgbClr val="FFFFFF">
                <a:alpha val="80000"/>
              </a:srgbClr>
            </a:solidFill>
            <a:ln>
              <a:solidFill>
                <a:srgbClr val="92D050"/>
              </a:solidFill>
              <a:headEnd/>
              <a:tailEnd/>
            </a:ln>
          </p:spPr>
          <p:style>
            <a:lnRef idx="2">
              <a:schemeClr val="accent5"/>
            </a:lnRef>
            <a:fillRef idx="1">
              <a:schemeClr val="lt1"/>
            </a:fillRef>
            <a:effectRef idx="0">
              <a:schemeClr val="accent5"/>
            </a:effectRef>
            <a:fontRef idx="minor">
              <a:schemeClr val="dk1"/>
            </a:fontRef>
          </p:style>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75" name="テキスト ボックス 174">
              <a:extLst>
                <a:ext uri="{FF2B5EF4-FFF2-40B4-BE49-F238E27FC236}">
                  <a16:creationId xmlns:a16="http://schemas.microsoft.com/office/drawing/2014/main" id="{D83C1F85-E26A-4BC2-9C3A-1703742E59A1}"/>
                </a:ext>
              </a:extLst>
            </p:cNvPr>
            <p:cNvSpPr txBox="1"/>
            <p:nvPr/>
          </p:nvSpPr>
          <p:spPr>
            <a:xfrm>
              <a:off x="321588" y="3179897"/>
              <a:ext cx="2579125" cy="580626"/>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50" b="1" i="0" u="none" strike="noStrike" kern="1200" cap="none" spc="0" normalizeH="0" baseline="0" noProof="0">
                  <a:ln>
                    <a:noFill/>
                  </a:ln>
                  <a:solidFill>
                    <a:srgbClr val="92D050"/>
                  </a:solidFill>
                  <a:effectLst/>
                  <a:uLnTx/>
                  <a:uFillTx/>
                  <a:latin typeface="Meiryo UI" panose="020B0604030504040204" pitchFamily="50" charset="-128"/>
                  <a:ea typeface="Meiryo UI" panose="020B0604030504040204" pitchFamily="50" charset="-128"/>
                  <a:cs typeface="+mn-cs"/>
                </a:rPr>
                <a:t>一昨日、別の症状で◇◇のお薬が出ているようなので、今日は◇◇のお薬は出さないでおきますね。</a:t>
              </a:r>
            </a:p>
          </p:txBody>
        </p:sp>
      </p:grpSp>
      <p:cxnSp>
        <p:nvCxnSpPr>
          <p:cNvPr id="144" name="直線矢印コネクタ 217">
            <a:extLst>
              <a:ext uri="{FF2B5EF4-FFF2-40B4-BE49-F238E27FC236}">
                <a16:creationId xmlns:a16="http://schemas.microsoft.com/office/drawing/2014/main" id="{C8150362-8637-4C6E-8419-4A88752FB011}"/>
              </a:ext>
            </a:extLst>
          </p:cNvPr>
          <p:cNvCxnSpPr>
            <a:cxnSpLocks/>
          </p:cNvCxnSpPr>
          <p:nvPr/>
        </p:nvCxnSpPr>
        <p:spPr bwMode="auto">
          <a:xfrm>
            <a:off x="1732306" y="5859133"/>
            <a:ext cx="1512987" cy="693"/>
          </a:xfrm>
          <a:prstGeom prst="straightConnector1">
            <a:avLst/>
          </a:prstGeom>
          <a:ln w="38100">
            <a:solidFill>
              <a:schemeClr val="accent1">
                <a:lumMod val="75000"/>
              </a:schemeClr>
            </a:solidFill>
            <a:prstDash val="sysDash"/>
            <a:headEnd type="arrow" w="med" len="med"/>
            <a:tailEnd type="arrow" w="med" len="med"/>
          </a:ln>
        </p:spPr>
        <p:style>
          <a:lnRef idx="1">
            <a:schemeClr val="accent2"/>
          </a:lnRef>
          <a:fillRef idx="0">
            <a:schemeClr val="accent2"/>
          </a:fillRef>
          <a:effectRef idx="0">
            <a:schemeClr val="accent2"/>
          </a:effectRef>
          <a:fontRef idx="minor">
            <a:schemeClr val="tx1"/>
          </a:fontRef>
        </p:style>
      </p:cxnSp>
      <p:grpSp>
        <p:nvGrpSpPr>
          <p:cNvPr id="295" name="グループ化 294">
            <a:extLst>
              <a:ext uri="{FF2B5EF4-FFF2-40B4-BE49-F238E27FC236}">
                <a16:creationId xmlns:a16="http://schemas.microsoft.com/office/drawing/2014/main" id="{4C52A9A5-CB5E-48D2-AB43-CC4982202291}"/>
              </a:ext>
            </a:extLst>
          </p:cNvPr>
          <p:cNvGrpSpPr/>
          <p:nvPr/>
        </p:nvGrpSpPr>
        <p:grpSpPr>
          <a:xfrm>
            <a:off x="2283188" y="5658890"/>
            <a:ext cx="423760" cy="407733"/>
            <a:chOff x="4387905" y="5696439"/>
            <a:chExt cx="423760" cy="407733"/>
          </a:xfrm>
        </p:grpSpPr>
        <p:sp>
          <p:nvSpPr>
            <p:cNvPr id="296" name="楕円 295">
              <a:extLst>
                <a:ext uri="{FF2B5EF4-FFF2-40B4-BE49-F238E27FC236}">
                  <a16:creationId xmlns:a16="http://schemas.microsoft.com/office/drawing/2014/main" id="{20A22713-33E1-4201-A3C1-1EB03159CB66}"/>
                </a:ext>
              </a:extLst>
            </p:cNvPr>
            <p:cNvSpPr/>
            <p:nvPr/>
          </p:nvSpPr>
          <p:spPr bwMode="auto">
            <a:xfrm>
              <a:off x="4387905" y="5696439"/>
              <a:ext cx="423760" cy="407733"/>
            </a:xfrm>
            <a:prstGeom prst="ellipse">
              <a:avLst/>
            </a:prstGeom>
            <a:solidFill>
              <a:schemeClr val="bg1"/>
            </a:solidFill>
            <a:ln w="28575" algn="ctr">
              <a:solidFill>
                <a:schemeClr val="bg1">
                  <a:lumMod val="65000"/>
                </a:schemeClr>
              </a:solidFill>
              <a:miter lim="800000"/>
              <a:headEnd/>
              <a:tailEnd/>
            </a:ln>
            <a:effectLst/>
          </p:spPr>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pic>
          <p:nvPicPr>
            <p:cNvPr id="297" name="図 296" descr="アイコン&#10;&#10;自動的に生成された説明">
              <a:extLst>
                <a:ext uri="{FF2B5EF4-FFF2-40B4-BE49-F238E27FC236}">
                  <a16:creationId xmlns:a16="http://schemas.microsoft.com/office/drawing/2014/main" id="{CC5ACB76-7696-48DB-8FA4-7DEB235412DF}"/>
                </a:ext>
              </a:extLst>
            </p:cNvPr>
            <p:cNvPicPr>
              <a:picLocks noChangeAspect="1"/>
            </p:cNvPicPr>
            <p:nvPr/>
          </p:nvPicPr>
          <p:blipFill>
            <a:blip r:embed="rId17" cstate="print">
              <a:alphaModFix amt="70000"/>
              <a:extLst>
                <a:ext uri="{28A0092B-C50C-407E-A947-70E740481C1C}">
                  <a14:useLocalDpi xmlns:a14="http://schemas.microsoft.com/office/drawing/2010/main" val="0"/>
                </a:ext>
              </a:extLst>
            </a:blip>
            <a:stretch>
              <a:fillRect/>
            </a:stretch>
          </p:blipFill>
          <p:spPr>
            <a:xfrm>
              <a:off x="4466382" y="5766902"/>
              <a:ext cx="266807" cy="266807"/>
            </a:xfrm>
            <a:prstGeom prst="roundRect">
              <a:avLst/>
            </a:prstGeom>
            <a:solidFill>
              <a:schemeClr val="bg1"/>
            </a:solidFill>
          </p:spPr>
        </p:pic>
      </p:grpSp>
      <p:grpSp>
        <p:nvGrpSpPr>
          <p:cNvPr id="146" name="グループ化 145">
            <a:extLst>
              <a:ext uri="{FF2B5EF4-FFF2-40B4-BE49-F238E27FC236}">
                <a16:creationId xmlns:a16="http://schemas.microsoft.com/office/drawing/2014/main" id="{3957A144-9335-4154-ADE2-1E46CCD5B1C1}"/>
              </a:ext>
            </a:extLst>
          </p:cNvPr>
          <p:cNvGrpSpPr/>
          <p:nvPr/>
        </p:nvGrpSpPr>
        <p:grpSpPr>
          <a:xfrm>
            <a:off x="2080613" y="4951796"/>
            <a:ext cx="2064271" cy="685715"/>
            <a:chOff x="7787651" y="2979708"/>
            <a:chExt cx="2200612" cy="813825"/>
          </a:xfrm>
        </p:grpSpPr>
        <p:grpSp>
          <p:nvGrpSpPr>
            <p:cNvPr id="148" name="グループ化 147">
              <a:extLst>
                <a:ext uri="{FF2B5EF4-FFF2-40B4-BE49-F238E27FC236}">
                  <a16:creationId xmlns:a16="http://schemas.microsoft.com/office/drawing/2014/main" id="{38C84715-3B52-43CE-95A4-B6013226EBC3}"/>
                </a:ext>
              </a:extLst>
            </p:cNvPr>
            <p:cNvGrpSpPr/>
            <p:nvPr/>
          </p:nvGrpSpPr>
          <p:grpSpPr>
            <a:xfrm>
              <a:off x="7787651" y="2979708"/>
              <a:ext cx="2200612" cy="813825"/>
              <a:chOff x="6355642" y="3309145"/>
              <a:chExt cx="2111406" cy="727453"/>
            </a:xfrm>
          </p:grpSpPr>
          <p:sp>
            <p:nvSpPr>
              <p:cNvPr id="150" name="楕円 149">
                <a:extLst>
                  <a:ext uri="{FF2B5EF4-FFF2-40B4-BE49-F238E27FC236}">
                    <a16:creationId xmlns:a16="http://schemas.microsoft.com/office/drawing/2014/main" id="{D52719E4-53D1-4F29-BC94-09A554555612}"/>
                  </a:ext>
                </a:extLst>
              </p:cNvPr>
              <p:cNvSpPr/>
              <p:nvPr/>
            </p:nvSpPr>
            <p:spPr bwMode="auto">
              <a:xfrm>
                <a:off x="6355642" y="3309145"/>
                <a:ext cx="2111406" cy="522729"/>
              </a:xfrm>
              <a:prstGeom prst="ellipse">
                <a:avLst/>
              </a:prstGeom>
              <a:solidFill>
                <a:srgbClr val="FFFFFF">
                  <a:alpha val="89804"/>
                </a:srgbClr>
              </a:solidFill>
              <a:ln>
                <a:solidFill>
                  <a:schemeClr val="accent5"/>
                </a:solidFill>
                <a:headEnd/>
                <a:tailEnd/>
              </a:ln>
            </p:spPr>
            <p:style>
              <a:lnRef idx="2">
                <a:schemeClr val="accent5"/>
              </a:lnRef>
              <a:fillRef idx="1">
                <a:schemeClr val="lt1"/>
              </a:fillRef>
              <a:effectRef idx="0">
                <a:schemeClr val="accent5"/>
              </a:effectRef>
              <a:fontRef idx="minor">
                <a:schemeClr val="dk1"/>
              </a:fontRef>
            </p:style>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51" name="楕円 150">
                <a:extLst>
                  <a:ext uri="{FF2B5EF4-FFF2-40B4-BE49-F238E27FC236}">
                    <a16:creationId xmlns:a16="http://schemas.microsoft.com/office/drawing/2014/main" id="{A907F773-1983-4295-9B6D-911DFD972434}"/>
                  </a:ext>
                </a:extLst>
              </p:cNvPr>
              <p:cNvSpPr/>
              <p:nvPr/>
            </p:nvSpPr>
            <p:spPr bwMode="auto">
              <a:xfrm>
                <a:off x="7891352" y="3847652"/>
                <a:ext cx="205171" cy="85871"/>
              </a:xfrm>
              <a:prstGeom prst="ellipse">
                <a:avLst/>
              </a:prstGeom>
              <a:ln>
                <a:solidFill>
                  <a:schemeClr val="accent5"/>
                </a:solidFill>
                <a:headEnd/>
                <a:tailEnd/>
              </a:ln>
            </p:spPr>
            <p:style>
              <a:lnRef idx="2">
                <a:schemeClr val="accent5"/>
              </a:lnRef>
              <a:fillRef idx="1">
                <a:schemeClr val="lt1"/>
              </a:fillRef>
              <a:effectRef idx="0">
                <a:schemeClr val="accent5"/>
              </a:effectRef>
              <a:fontRef idx="minor">
                <a:schemeClr val="dk1"/>
              </a:fontRef>
            </p:style>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sp>
            <p:nvSpPr>
              <p:cNvPr id="152" name="楕円 151">
                <a:extLst>
                  <a:ext uri="{FF2B5EF4-FFF2-40B4-BE49-F238E27FC236}">
                    <a16:creationId xmlns:a16="http://schemas.microsoft.com/office/drawing/2014/main" id="{FF39C126-97BD-4198-A4E5-6E61718834A9}"/>
                  </a:ext>
                </a:extLst>
              </p:cNvPr>
              <p:cNvSpPr/>
              <p:nvPr/>
            </p:nvSpPr>
            <p:spPr bwMode="auto">
              <a:xfrm>
                <a:off x="8074756" y="3955404"/>
                <a:ext cx="99819" cy="81194"/>
              </a:xfrm>
              <a:prstGeom prst="ellipse">
                <a:avLst/>
              </a:prstGeom>
              <a:ln>
                <a:solidFill>
                  <a:schemeClr val="accent5"/>
                </a:solidFill>
                <a:headEnd/>
                <a:tailEnd/>
              </a:ln>
            </p:spPr>
            <p:style>
              <a:lnRef idx="2">
                <a:schemeClr val="accent5"/>
              </a:lnRef>
              <a:fillRef idx="1">
                <a:schemeClr val="lt1"/>
              </a:fillRef>
              <a:effectRef idx="0">
                <a:schemeClr val="accent5"/>
              </a:effectRef>
              <a:fontRef idx="minor">
                <a:schemeClr val="dk1"/>
              </a:fontRef>
            </p:style>
            <p:txBody>
              <a:bodyPr wrap="none" lIns="93600" tIns="46800" rIns="93600" bIns="46800"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1" i="0" u="none" strike="noStrike" kern="1200" cap="none" spc="0" normalizeH="0" baseline="0" noProof="0">
                  <a:ln>
                    <a:noFill/>
                  </a:ln>
                  <a:solidFill>
                    <a:prstClr val="black"/>
                  </a:solidFill>
                  <a:effectLst/>
                  <a:uLnTx/>
                  <a:uFillTx/>
                  <a:latin typeface="ＭＳ Ｐゴシック" charset="-128"/>
                  <a:ea typeface="ＭＳ Ｐゴシック" charset="-128"/>
                  <a:cs typeface="+mn-cs"/>
                </a:endParaRPr>
              </a:p>
            </p:txBody>
          </p:sp>
        </p:grpSp>
        <p:sp>
          <p:nvSpPr>
            <p:cNvPr id="149" name="テキスト ボックス 148">
              <a:extLst>
                <a:ext uri="{FF2B5EF4-FFF2-40B4-BE49-F238E27FC236}">
                  <a16:creationId xmlns:a16="http://schemas.microsoft.com/office/drawing/2014/main" id="{A7B17820-2207-4123-B9B3-A16AC355635A}"/>
                </a:ext>
              </a:extLst>
            </p:cNvPr>
            <p:cNvSpPr txBox="1"/>
            <p:nvPr/>
          </p:nvSpPr>
          <p:spPr>
            <a:xfrm>
              <a:off x="8003606" y="3061810"/>
              <a:ext cx="1867444" cy="43061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050" b="1" i="0" u="none" strike="noStrike" kern="1200" cap="none" spc="0" normalizeH="0" baseline="0" noProof="0">
                  <a:ln>
                    <a:noFill/>
                  </a:ln>
                  <a:solidFill>
                    <a:srgbClr val="7CCA62"/>
                  </a:solidFill>
                  <a:effectLst/>
                  <a:uLnTx/>
                  <a:uFillTx/>
                  <a:latin typeface="Meiryo UI" panose="020B0604030504040204" pitchFamily="50" charset="-128"/>
                  <a:ea typeface="Meiryo UI" panose="020B0604030504040204" pitchFamily="50" charset="-128"/>
                  <a:cs typeface="+mn-cs"/>
                </a:rPr>
                <a:t>薬剤師とのコミュニケーションが円滑になった。</a:t>
              </a:r>
            </a:p>
          </p:txBody>
        </p:sp>
      </p:grpSp>
      <p:sp>
        <p:nvSpPr>
          <p:cNvPr id="145" name="テキスト ボックス 144">
            <a:extLst>
              <a:ext uri="{FF2B5EF4-FFF2-40B4-BE49-F238E27FC236}">
                <a16:creationId xmlns:a16="http://schemas.microsoft.com/office/drawing/2014/main" id="{0B6425A0-2D19-4555-A208-607148EF9419}"/>
              </a:ext>
            </a:extLst>
          </p:cNvPr>
          <p:cNvSpPr txBox="1"/>
          <p:nvPr/>
        </p:nvSpPr>
        <p:spPr>
          <a:xfrm>
            <a:off x="3777336" y="5153562"/>
            <a:ext cx="996374" cy="369332"/>
          </a:xfrm>
          <a:prstGeom prst="rect">
            <a:avLst/>
          </a:prstGeom>
          <a:noFill/>
        </p:spPr>
        <p:txBody>
          <a:bodyPr wrap="square" lIns="0" tIns="0" rIns="0" bIns="0"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92D050"/>
                </a:solidFill>
                <a:effectLst/>
                <a:uLnTx/>
                <a:uFillTx/>
                <a:latin typeface="Meiryo UI" panose="020B0604030504040204" pitchFamily="50" charset="-128"/>
                <a:ea typeface="Meiryo UI" panose="020B0604030504040204" pitchFamily="50" charset="-128"/>
                <a:cs typeface="+mn-cs"/>
              </a:rPr>
              <a:t>    医師・</a:t>
            </a:r>
            <a:endParaRPr kumimoji="1" lang="en-US" altLang="ja-JP" sz="1200" b="1" i="0" u="none" strike="noStrike" kern="1200" cap="none" spc="0" normalizeH="0" baseline="0" noProof="0">
              <a:ln>
                <a:noFill/>
              </a:ln>
              <a:solidFill>
                <a:srgbClr val="92D050"/>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92D050"/>
                </a:solidFill>
                <a:effectLst/>
                <a:uLnTx/>
                <a:uFillTx/>
                <a:latin typeface="Meiryo UI" panose="020B0604030504040204" pitchFamily="50" charset="-128"/>
                <a:ea typeface="Meiryo UI" panose="020B0604030504040204" pitchFamily="50" charset="-128"/>
                <a:cs typeface="+mn-cs"/>
              </a:rPr>
              <a:t>歯科医師</a:t>
            </a:r>
          </a:p>
        </p:txBody>
      </p:sp>
      <p:sp>
        <p:nvSpPr>
          <p:cNvPr id="156" name="正方形/長方形 155">
            <a:extLst>
              <a:ext uri="{FF2B5EF4-FFF2-40B4-BE49-F238E27FC236}">
                <a16:creationId xmlns:a16="http://schemas.microsoft.com/office/drawing/2014/main" id="{F8F23215-AF08-486F-9022-F92DE3A3F212}"/>
              </a:ext>
            </a:extLst>
          </p:cNvPr>
          <p:cNvSpPr/>
          <p:nvPr/>
        </p:nvSpPr>
        <p:spPr>
          <a:xfrm>
            <a:off x="6413702" y="4538508"/>
            <a:ext cx="457860" cy="138499"/>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altLang="ja-JP" sz="900" b="0" i="0" u="none" strike="noStrike" kern="1200" cap="none" spc="0" normalizeH="0" baseline="0" noProof="0">
                <a:ln>
                  <a:noFill/>
                </a:ln>
                <a:solidFill>
                  <a:srgbClr val="17406D"/>
                </a:solidFill>
                <a:effectLst/>
                <a:uLnTx/>
                <a:uFillTx/>
                <a:latin typeface="Meiryo UI" panose="020B0604030504040204" pitchFamily="50" charset="-128"/>
                <a:ea typeface="Meiryo UI" panose="020B0604030504040204" pitchFamily="50" charset="-128"/>
                <a:cs typeface="+mn-cs"/>
              </a:rPr>
              <a:t>※2</a:t>
            </a:r>
          </a:p>
        </p:txBody>
      </p:sp>
      <p:sp>
        <p:nvSpPr>
          <p:cNvPr id="6" name="正方形/長方形 5">
            <a:extLst>
              <a:ext uri="{FF2B5EF4-FFF2-40B4-BE49-F238E27FC236}">
                <a16:creationId xmlns:a16="http://schemas.microsoft.com/office/drawing/2014/main" id="{3521E3CA-1EFF-96D1-EA13-3D55030D0717}"/>
              </a:ext>
            </a:extLst>
          </p:cNvPr>
          <p:cNvSpPr/>
          <p:nvPr/>
        </p:nvSpPr>
        <p:spPr bwMode="auto">
          <a:xfrm>
            <a:off x="107303" y="6437338"/>
            <a:ext cx="9481178" cy="390880"/>
          </a:xfrm>
          <a:prstGeom prst="rect">
            <a:avLst/>
          </a:prstGeom>
          <a:noFill/>
          <a:ln w="6350" algn="ctr">
            <a:noFill/>
            <a:miter lim="800000"/>
            <a:headEnd/>
            <a:tailEnd/>
          </a:ln>
          <a:effectLst/>
        </p:spPr>
        <p:txBody>
          <a:bodyPr wrap="square" lIns="36000" tIns="46800" rIns="36000" bIns="46800" rtlCol="0" anchor="ctr">
            <a:noAutofit/>
          </a:bodyPr>
          <a:lstStyle/>
          <a:p>
            <a:pPr marL="0" marR="0" lvl="0" indent="0" algn="l" defTabSz="914400" rtl="0" eaLnBrk="0" fontAlgn="base" latinLnBrk="0" hangingPunct="0">
              <a:lnSpc>
                <a:spcPct val="100000"/>
              </a:lnSpc>
              <a:spcBef>
                <a:spcPts val="300"/>
              </a:spcBef>
              <a:spcAft>
                <a:spcPct val="0"/>
              </a:spcAft>
              <a:buClrTx/>
              <a:buSzTx/>
              <a:buFontTx/>
              <a:buNone/>
              <a:tabLst/>
              <a:defRPr/>
            </a:pPr>
            <a:r>
              <a:rPr kumimoji="0"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※1 </a:t>
            </a:r>
            <a:r>
              <a:rPr kumimoji="0"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すべての医療機関・薬局に電子処方箋が普及した状態のイメージとなります。</a:t>
            </a:r>
            <a:br>
              <a:rPr kumimoji="0"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0"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 受付方法（</a:t>
            </a:r>
            <a:r>
              <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マイナンバーカード</a:t>
            </a: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健康保険証）問わず、重複投薬等チェックの結果を確認できますが、マイナンバーカードで受付を行った患者が過去のお薬の情報提供に同意した場合に限り、処方・調剤するお薬が過去のどのお薬と     </a:t>
            </a: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重複投薬等にあたるかまで表示されます。口頭同意による薬剤情報の閲覧については、</a:t>
            </a:r>
            <a:r>
              <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hlinkClick r:id="rId18"/>
              </a:rPr>
              <a:t>「電子処方箋追加機能の説明動画　令和５年</a:t>
            </a:r>
            <a:r>
              <a:rPr kumimoji="1" lang="en-US" altLang="ja-JP"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hlinkClick r:id="rId18"/>
              </a:rPr>
              <a:t>12</a:t>
            </a:r>
            <a:r>
              <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hlinkClick r:id="rId18"/>
              </a:rPr>
              <a:t>月更新版（医療機関向け）</a:t>
            </a:r>
            <a:r>
              <a:rPr kumimoji="0" lang="ja-JP" altLang="en-US" sz="800" b="0" i="0" u="none" strike="noStrike" kern="1200" cap="none" spc="0" normalizeH="0" baseline="0" noProof="0">
                <a:ln>
                  <a:noFill/>
                </a:ln>
                <a:solidFill>
                  <a:srgbClr val="0F0F0F"/>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a:ln>
                  <a:noFill/>
                </a:ln>
                <a:solidFill>
                  <a:srgbClr val="0F0F0F"/>
                </a:solidFill>
                <a:effectLst/>
                <a:uLnTx/>
                <a:uFillTx/>
                <a:latin typeface="Meiryo UI" panose="020B0604030504040204" pitchFamily="50" charset="-128"/>
                <a:ea typeface="Meiryo UI" panose="020B0604030504040204" pitchFamily="50" charset="-128"/>
                <a:cs typeface="+mn-cs"/>
              </a:rPr>
              <a:t>3:15</a:t>
            </a:r>
            <a:r>
              <a:rPr kumimoji="1" lang="ja-JP" altLang="en-US" sz="800" b="0" i="0" u="none" strike="noStrike" kern="1200" cap="none" spc="0" normalizeH="0" baseline="0" noProof="0">
                <a:ln>
                  <a:noFill/>
                </a:ln>
                <a:solidFill>
                  <a:srgbClr val="0F0F0F"/>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a:ln>
                  <a:noFill/>
                </a:ln>
                <a:solidFill>
                  <a:srgbClr val="0F0F0F"/>
                </a:solidFill>
                <a:effectLst/>
                <a:uLnTx/>
                <a:uFillTx/>
                <a:latin typeface="Meiryo UI" panose="020B0604030504040204" pitchFamily="50" charset="-128"/>
                <a:ea typeface="Meiryo UI" panose="020B0604030504040204" pitchFamily="50" charset="-128"/>
                <a:cs typeface="+mn-cs"/>
              </a:rPr>
              <a:t>6:12</a:t>
            </a:r>
            <a:r>
              <a:rPr kumimoji="1" lang="ja-JP" altLang="en-US" sz="8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をご確認ください。</a:t>
            </a:r>
          </a:p>
        </p:txBody>
      </p:sp>
    </p:spTree>
    <p:extLst>
      <p:ext uri="{BB962C8B-B14F-4D97-AF65-F5344CB8AC3E}">
        <p14:creationId xmlns:p14="http://schemas.microsoft.com/office/powerpoint/2010/main" val="23121953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a:extLst>
              <a:ext uri="{FF2B5EF4-FFF2-40B4-BE49-F238E27FC236}">
                <a16:creationId xmlns:a16="http://schemas.microsoft.com/office/drawing/2014/main" id="{ABC15D88-E4F5-D290-8FC0-1F06BBD4266A}"/>
              </a:ext>
            </a:extLst>
          </p:cNvPr>
          <p:cNvSpPr/>
          <p:nvPr/>
        </p:nvSpPr>
        <p:spPr>
          <a:xfrm>
            <a:off x="282628" y="1869042"/>
            <a:ext cx="9246616" cy="351849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441427">
              <a:defRPr/>
            </a:pPr>
            <a:endParaRPr kumimoji="1" lang="ja-JP" altLang="en-US" sz="1159">
              <a:solidFill>
                <a:sysClr val="windowText" lastClr="000000"/>
              </a:solidFill>
              <a:latin typeface="Segoe UI"/>
              <a:ea typeface="メイリオ"/>
            </a:endParaRPr>
          </a:p>
        </p:txBody>
      </p:sp>
      <p:sp>
        <p:nvSpPr>
          <p:cNvPr id="6" name="タイトル 5"/>
          <p:cNvSpPr>
            <a:spLocks noGrp="1"/>
          </p:cNvSpPr>
          <p:nvPr>
            <p:ph type="title"/>
          </p:nvPr>
        </p:nvSpPr>
        <p:spPr>
          <a:xfrm>
            <a:off x="8042" y="210949"/>
            <a:ext cx="9564202" cy="580445"/>
          </a:xfrm>
        </p:spPr>
        <p:txBody>
          <a:bodyPr anchor="ctr" anchorCtr="0"/>
          <a:lstStyle/>
          <a:p>
            <a:r>
              <a:rPr lang="ja-JP" altLang="en-US" dirty="0"/>
              <a:t>３つの提供サービスの概要・メリット</a:t>
            </a:r>
            <a:br>
              <a:rPr lang="en-US" altLang="ja-JP" dirty="0"/>
            </a:br>
            <a:r>
              <a:rPr lang="ja-JP" altLang="en-US" dirty="0"/>
              <a:t>　「❷</a:t>
            </a:r>
            <a:r>
              <a:rPr lang="en-US" altLang="ja-JP" dirty="0"/>
              <a:t>6</a:t>
            </a:r>
            <a:r>
              <a:rPr lang="ja-JP" altLang="en-US" dirty="0"/>
              <a:t>情報閲覧サービス」の仕組み</a:t>
            </a:r>
            <a:endParaRPr kumimoji="1" lang="ja-JP" altLang="en-US" dirty="0"/>
          </a:p>
        </p:txBody>
      </p:sp>
      <p:sp>
        <p:nvSpPr>
          <p:cNvPr id="144" name="Content Placeholder 4"/>
          <p:cNvSpPr txBox="1">
            <a:spLocks/>
          </p:cNvSpPr>
          <p:nvPr/>
        </p:nvSpPr>
        <p:spPr>
          <a:xfrm>
            <a:off x="271135" y="960621"/>
            <a:ext cx="9246616" cy="870322"/>
          </a:xfrm>
          <a:prstGeom prst="rect">
            <a:avLst/>
          </a:prstGeom>
          <a:ln w="25400">
            <a:solidFill>
              <a:schemeClr val="tx2"/>
            </a:solidFill>
          </a:ln>
        </p:spPr>
        <p:txBody>
          <a:bodyPr wrap="square" lIns="86895"/>
          <a:lstStyle>
            <a:lvl1pPr marL="342900" indent="-3429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1pPr>
            <a:lvl2pPr marL="742950" indent="-28575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2pPr>
            <a:lvl3pPr marL="11430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3pPr>
            <a:lvl4pPr marL="16002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4pPr>
            <a:lvl5pPr marL="2057400" indent="-228600" algn="l" rtl="0" eaLnBrk="0" fontAlgn="base" hangingPunct="0">
              <a:spcBef>
                <a:spcPct val="0"/>
              </a:spcBef>
              <a:spcAft>
                <a:spcPct val="0"/>
              </a:spcAft>
              <a:buClr>
                <a:schemeClr val="tx1"/>
              </a:buClr>
              <a:buFont typeface="ＭＳ Ｐゴシック" panose="020B0600070205080204" pitchFamily="50" charset="-128"/>
              <a:defRPr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5pPr>
            <a:lvl6pPr marL="25146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6pPr>
            <a:lvl7pPr marL="29718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7pPr>
            <a:lvl8pPr marL="34290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8pPr>
            <a:lvl9pPr marL="3886200" indent="-228600" algn="l" rtl="0" eaLnBrk="0" fontAlgn="base" hangingPunct="0">
              <a:spcBef>
                <a:spcPct val="0"/>
              </a:spcBef>
              <a:spcAft>
                <a:spcPct val="0"/>
              </a:spcAft>
              <a:buClr>
                <a:schemeClr val="tx1"/>
              </a:buClr>
              <a:buFont typeface="ＭＳ Ｐゴシック" charset="-128"/>
              <a:defRPr sz="1600">
                <a:solidFill>
                  <a:schemeClr val="tx1"/>
                </a:solidFill>
                <a:latin typeface="+mn-lt"/>
              </a:defRPr>
            </a:lvl9pPr>
          </a:lstStyle>
          <a:p>
            <a:pPr marL="0" indent="0" defTabSz="441427">
              <a:buClr>
                <a:srgbClr val="000000"/>
              </a:buClr>
              <a:defRPr/>
            </a:pPr>
            <a:r>
              <a:rPr kumimoji="1" lang="en-US" altLang="ja-JP" sz="1738" kern="0">
                <a:solidFill>
                  <a:srgbClr val="103185"/>
                </a:solidFill>
              </a:rPr>
              <a:t>6</a:t>
            </a:r>
            <a:r>
              <a:rPr kumimoji="1" lang="ja-JP" altLang="en-US" sz="1738" kern="0">
                <a:solidFill>
                  <a:srgbClr val="103185"/>
                </a:solidFill>
              </a:rPr>
              <a:t>情報（傷病名・アレルギー・薬剤禁忌・感染症・検査・処方）を全国の医療機関等や患者本人が取得・閲覧できるサービス。医療機関が当該情報を閲覧するには、原則患者の閲覧同意（顔認証付きカードリーダー）が必要であり、一般外来の場合、閲覧できる時間は、同意後</a:t>
            </a:r>
            <a:r>
              <a:rPr kumimoji="1" lang="en-US" altLang="ja-JP" sz="1738" kern="0">
                <a:solidFill>
                  <a:srgbClr val="103185"/>
                </a:solidFill>
              </a:rPr>
              <a:t>24</a:t>
            </a:r>
            <a:r>
              <a:rPr kumimoji="1" lang="ja-JP" altLang="en-US" sz="1738" kern="0">
                <a:solidFill>
                  <a:srgbClr val="103185"/>
                </a:solidFill>
              </a:rPr>
              <a:t>時間以内とする。</a:t>
            </a:r>
            <a:endParaRPr kumimoji="1" lang="en-US" altLang="ja-JP" sz="1738" kern="0">
              <a:solidFill>
                <a:srgbClr val="103185"/>
              </a:solidFill>
            </a:endParaRPr>
          </a:p>
        </p:txBody>
      </p:sp>
      <p:sp>
        <p:nvSpPr>
          <p:cNvPr id="5" name="正方形/長方形 4">
            <a:extLst>
              <a:ext uri="{FF2B5EF4-FFF2-40B4-BE49-F238E27FC236}">
                <a16:creationId xmlns:a16="http://schemas.microsoft.com/office/drawing/2014/main" id="{5F6887E5-4AF2-9A8C-F62E-DB3029CFC1D2}"/>
              </a:ext>
            </a:extLst>
          </p:cNvPr>
          <p:cNvSpPr/>
          <p:nvPr/>
        </p:nvSpPr>
        <p:spPr>
          <a:xfrm>
            <a:off x="291215" y="5474188"/>
            <a:ext cx="3149944" cy="1139157"/>
          </a:xfrm>
          <a:prstGeom prst="rect">
            <a:avLst/>
          </a:prstGeom>
          <a:solidFill>
            <a:schemeClr val="bg1"/>
          </a:soli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4758" tIns="69516" rIns="34758" bIns="34758" rtlCol="0" anchor="t"/>
          <a:lstStyle/>
          <a:p>
            <a:pPr defTabSz="441427">
              <a:spcAft>
                <a:spcPts val="579"/>
              </a:spcAft>
              <a:defRPr/>
            </a:pPr>
            <a:r>
              <a:rPr kumimoji="1" lang="ja-JP" altLang="en-US" sz="1159" b="1">
                <a:solidFill>
                  <a:srgbClr val="FEDFE1">
                    <a:lumMod val="50000"/>
                  </a:srgbClr>
                </a:solidFill>
                <a:latin typeface="Segoe UI"/>
                <a:ea typeface="メイリオ"/>
              </a:rPr>
              <a:t>メリット①</a:t>
            </a:r>
            <a:endParaRPr kumimoji="1" lang="en-US" altLang="ja-JP" sz="1159" b="1">
              <a:solidFill>
                <a:srgbClr val="FEDFE1">
                  <a:lumMod val="50000"/>
                </a:srgbClr>
              </a:solidFill>
              <a:latin typeface="Segoe UI"/>
              <a:ea typeface="メイリオ"/>
            </a:endParaRPr>
          </a:p>
          <a:p>
            <a:pPr defTabSz="441427">
              <a:spcAft>
                <a:spcPts val="579"/>
              </a:spcAft>
              <a:defRPr/>
            </a:pPr>
            <a:r>
              <a:rPr kumimoji="1" lang="ja-JP" altLang="en-US" sz="1159" b="1">
                <a:solidFill>
                  <a:srgbClr val="FEDFE1">
                    <a:lumMod val="50000"/>
                  </a:srgbClr>
                </a:solidFill>
                <a:latin typeface="Segoe UI"/>
                <a:ea typeface="メイリオ"/>
              </a:rPr>
              <a:t> 患者の医療情報を踏まえた質の高い診療</a:t>
            </a:r>
            <a:endParaRPr kumimoji="1" lang="en-US" altLang="ja-JP" sz="1159" b="1">
              <a:solidFill>
                <a:srgbClr val="FEDFE1">
                  <a:lumMod val="50000"/>
                </a:srgbClr>
              </a:solidFill>
              <a:latin typeface="Segoe UI"/>
              <a:ea typeface="メイリオ"/>
            </a:endParaRPr>
          </a:p>
          <a:p>
            <a:pPr marL="84301" indent="-84301" defTabSz="441427">
              <a:buFont typeface="Arial" panose="020B0604020202020204" pitchFamily="34" charset="0"/>
              <a:buChar char="•"/>
              <a:defRPr/>
            </a:pPr>
            <a:r>
              <a:rPr kumimoji="1" lang="ja-JP" altLang="en-US" sz="1159">
                <a:solidFill>
                  <a:srgbClr val="000000"/>
                </a:solidFill>
                <a:latin typeface="Segoe UI"/>
                <a:ea typeface="メイリオ"/>
              </a:rPr>
              <a:t>問診や患者の申告と比べて</a:t>
            </a:r>
            <a:r>
              <a:rPr kumimoji="1" lang="ja-JP" altLang="en-US" sz="1159" u="sng">
                <a:solidFill>
                  <a:srgbClr val="000000"/>
                </a:solidFill>
                <a:latin typeface="Segoe UI"/>
                <a:ea typeface="メイリオ"/>
              </a:rPr>
              <a:t>正確な情報を得る</a:t>
            </a:r>
            <a:r>
              <a:rPr kumimoji="1" lang="ja-JP" altLang="en-US" sz="1159">
                <a:solidFill>
                  <a:srgbClr val="000000"/>
                </a:solidFill>
                <a:latin typeface="Segoe UI"/>
                <a:ea typeface="メイリオ"/>
              </a:rPr>
              <a:t>ことができ、</a:t>
            </a:r>
            <a:r>
              <a:rPr kumimoji="1" lang="ja-JP" altLang="en-US" sz="1159" u="sng">
                <a:solidFill>
                  <a:srgbClr val="000000"/>
                </a:solidFill>
                <a:latin typeface="Segoe UI"/>
                <a:ea typeface="メイリオ"/>
              </a:rPr>
              <a:t>救急時に利用できる情報の拡大</a:t>
            </a:r>
            <a:r>
              <a:rPr kumimoji="1" lang="ja-JP" altLang="en-US" sz="1159">
                <a:solidFill>
                  <a:srgbClr val="000000"/>
                </a:solidFill>
                <a:latin typeface="Segoe UI"/>
                <a:ea typeface="メイリオ"/>
              </a:rPr>
              <a:t>や質の高い診療等への活用が可能になる。</a:t>
            </a:r>
          </a:p>
        </p:txBody>
      </p:sp>
      <p:sp>
        <p:nvSpPr>
          <p:cNvPr id="12" name="正方形/長方形 11">
            <a:extLst>
              <a:ext uri="{FF2B5EF4-FFF2-40B4-BE49-F238E27FC236}">
                <a16:creationId xmlns:a16="http://schemas.microsoft.com/office/drawing/2014/main" id="{15BEE642-8100-4F90-68D3-9156B6C8CD76}"/>
              </a:ext>
            </a:extLst>
          </p:cNvPr>
          <p:cNvSpPr/>
          <p:nvPr/>
        </p:nvSpPr>
        <p:spPr>
          <a:xfrm>
            <a:off x="3545675" y="5474188"/>
            <a:ext cx="2554582" cy="1139157"/>
          </a:xfrm>
          <a:prstGeom prst="rect">
            <a:avLst/>
          </a:prstGeom>
          <a:solidFill>
            <a:schemeClr val="bg1"/>
          </a:soli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4758" tIns="69516" rIns="34758" bIns="34758" rtlCol="0" anchor="t"/>
          <a:lstStyle/>
          <a:p>
            <a:pPr defTabSz="441427">
              <a:spcAft>
                <a:spcPts val="579"/>
              </a:spcAft>
              <a:defRPr/>
            </a:pPr>
            <a:r>
              <a:rPr kumimoji="1" lang="ja-JP" altLang="en-US" sz="1159" b="1">
                <a:solidFill>
                  <a:srgbClr val="FEDFE1">
                    <a:lumMod val="50000"/>
                  </a:srgbClr>
                </a:solidFill>
                <a:latin typeface="Segoe UI"/>
                <a:ea typeface="メイリオ"/>
              </a:rPr>
              <a:t>メリット②</a:t>
            </a:r>
            <a:endParaRPr kumimoji="1" lang="en-US" altLang="ja-JP" sz="1159" b="1">
              <a:solidFill>
                <a:srgbClr val="FEDFE1">
                  <a:lumMod val="50000"/>
                </a:srgbClr>
              </a:solidFill>
              <a:latin typeface="Segoe UI"/>
              <a:ea typeface="メイリオ"/>
            </a:endParaRPr>
          </a:p>
          <a:p>
            <a:pPr defTabSz="441427">
              <a:spcAft>
                <a:spcPts val="579"/>
              </a:spcAft>
              <a:defRPr/>
            </a:pPr>
            <a:r>
              <a:rPr kumimoji="1" lang="ja-JP" altLang="en-US" sz="1159" b="1">
                <a:solidFill>
                  <a:srgbClr val="FEDFE1">
                    <a:lumMod val="50000"/>
                  </a:srgbClr>
                </a:solidFill>
                <a:latin typeface="Segoe UI"/>
                <a:ea typeface="メイリオ"/>
              </a:rPr>
              <a:t> 患者本人の健康維持に貢献</a:t>
            </a:r>
            <a:endParaRPr kumimoji="1" lang="en-US" altLang="ja-JP" sz="1159" b="1">
              <a:solidFill>
                <a:srgbClr val="FEDFE1">
                  <a:lumMod val="50000"/>
                </a:srgbClr>
              </a:solidFill>
              <a:latin typeface="Segoe UI"/>
              <a:ea typeface="メイリオ"/>
            </a:endParaRPr>
          </a:p>
          <a:p>
            <a:pPr marL="84301" indent="-84301" defTabSz="441427">
              <a:buFont typeface="Arial" panose="020B0604020202020204" pitchFamily="34" charset="0"/>
              <a:buChar char="•"/>
              <a:defRPr/>
            </a:pPr>
            <a:r>
              <a:rPr kumimoji="1" lang="ja-JP" altLang="en-US" sz="1159">
                <a:solidFill>
                  <a:srgbClr val="000000"/>
                </a:solidFill>
                <a:latin typeface="Segoe UI"/>
                <a:ea typeface="メイリオ"/>
              </a:rPr>
              <a:t>患者自らが</a:t>
            </a:r>
            <a:r>
              <a:rPr kumimoji="1" lang="en-US" altLang="ja-JP" sz="1159">
                <a:solidFill>
                  <a:srgbClr val="000000"/>
                </a:solidFill>
                <a:latin typeface="Segoe UI"/>
                <a:ea typeface="メイリオ"/>
              </a:rPr>
              <a:t>6</a:t>
            </a:r>
            <a:r>
              <a:rPr kumimoji="1" lang="ja-JP" altLang="en-US" sz="1159">
                <a:solidFill>
                  <a:srgbClr val="000000"/>
                </a:solidFill>
                <a:latin typeface="Segoe UI"/>
                <a:ea typeface="メイリオ"/>
              </a:rPr>
              <a:t>情報を迅速に電子的に確認することができ、</a:t>
            </a:r>
            <a:r>
              <a:rPr kumimoji="1" lang="ja-JP" altLang="en-US" sz="1159" u="sng">
                <a:solidFill>
                  <a:srgbClr val="000000"/>
                </a:solidFill>
                <a:latin typeface="Segoe UI"/>
                <a:ea typeface="メイリオ"/>
              </a:rPr>
              <a:t>患者本人の健康状態の把握</a:t>
            </a:r>
            <a:r>
              <a:rPr kumimoji="1" lang="ja-JP" altLang="en-US" sz="1159">
                <a:solidFill>
                  <a:srgbClr val="000000"/>
                </a:solidFill>
                <a:latin typeface="Segoe UI"/>
                <a:ea typeface="メイリオ"/>
              </a:rPr>
              <a:t>に貢献。</a:t>
            </a:r>
          </a:p>
        </p:txBody>
      </p:sp>
      <p:sp>
        <p:nvSpPr>
          <p:cNvPr id="13" name="正方形/長方形 12">
            <a:extLst>
              <a:ext uri="{FF2B5EF4-FFF2-40B4-BE49-F238E27FC236}">
                <a16:creationId xmlns:a16="http://schemas.microsoft.com/office/drawing/2014/main" id="{5358C67F-E7CC-2B8A-8B32-D4D165ABD7A6}"/>
              </a:ext>
            </a:extLst>
          </p:cNvPr>
          <p:cNvSpPr/>
          <p:nvPr/>
        </p:nvSpPr>
        <p:spPr>
          <a:xfrm>
            <a:off x="6205734" y="5474188"/>
            <a:ext cx="3323510" cy="1139157"/>
          </a:xfrm>
          <a:prstGeom prst="rect">
            <a:avLst/>
          </a:prstGeom>
          <a:solidFill>
            <a:schemeClr val="bg1"/>
          </a:soli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4758" tIns="69516" rIns="34758" bIns="0" rtlCol="0" anchor="t"/>
          <a:lstStyle/>
          <a:p>
            <a:pPr defTabSz="441427">
              <a:spcAft>
                <a:spcPts val="579"/>
              </a:spcAft>
              <a:defRPr/>
            </a:pPr>
            <a:r>
              <a:rPr kumimoji="1" lang="ja-JP" altLang="en-US" sz="1159" b="1">
                <a:solidFill>
                  <a:srgbClr val="FEDFE1">
                    <a:lumMod val="50000"/>
                  </a:srgbClr>
                </a:solidFill>
                <a:latin typeface="Segoe UI"/>
                <a:ea typeface="メイリオ"/>
              </a:rPr>
              <a:t>メリット③</a:t>
            </a:r>
            <a:endParaRPr kumimoji="1" lang="en-US" altLang="ja-JP" sz="1159" b="1">
              <a:solidFill>
                <a:srgbClr val="FEDFE1">
                  <a:lumMod val="50000"/>
                </a:srgbClr>
              </a:solidFill>
              <a:latin typeface="Segoe UI"/>
              <a:ea typeface="メイリオ"/>
            </a:endParaRPr>
          </a:p>
          <a:p>
            <a:pPr defTabSz="441427">
              <a:spcAft>
                <a:spcPts val="579"/>
              </a:spcAft>
              <a:defRPr/>
            </a:pPr>
            <a:r>
              <a:rPr kumimoji="1" lang="ja-JP" altLang="en-US" sz="1159" b="1">
                <a:solidFill>
                  <a:srgbClr val="FEDFE1">
                    <a:lumMod val="50000"/>
                  </a:srgbClr>
                </a:solidFill>
                <a:latin typeface="Segoe UI"/>
                <a:ea typeface="メイリオ"/>
              </a:rPr>
              <a:t> 今後の更なる医療情報共有に貢献</a:t>
            </a:r>
            <a:endParaRPr kumimoji="1" lang="en-US" altLang="ja-JP" sz="1159" b="1">
              <a:solidFill>
                <a:srgbClr val="FEDFE1">
                  <a:lumMod val="50000"/>
                </a:srgbClr>
              </a:solidFill>
              <a:latin typeface="Segoe UI"/>
              <a:ea typeface="メイリオ"/>
            </a:endParaRPr>
          </a:p>
          <a:p>
            <a:pPr marL="84301" indent="-84301" defTabSz="441427">
              <a:buFont typeface="Arial" panose="020B0604020202020204" pitchFamily="34" charset="0"/>
              <a:buChar char="•"/>
              <a:defRPr/>
            </a:pPr>
            <a:r>
              <a:rPr kumimoji="1" lang="ja-JP" altLang="en-US" sz="1159">
                <a:solidFill>
                  <a:srgbClr val="000000"/>
                </a:solidFill>
                <a:latin typeface="Segoe UI"/>
                <a:ea typeface="メイリオ"/>
              </a:rPr>
              <a:t>本サービスが発展し更なる医療情報の共有が進めば、</a:t>
            </a:r>
            <a:r>
              <a:rPr kumimoji="1" lang="ja-JP" altLang="en-US" sz="1159" u="sng">
                <a:solidFill>
                  <a:srgbClr val="000000"/>
                </a:solidFill>
                <a:latin typeface="Segoe UI"/>
                <a:ea typeface="メイリオ"/>
              </a:rPr>
              <a:t>問診の効率化等</a:t>
            </a:r>
            <a:r>
              <a:rPr kumimoji="1" lang="ja-JP" altLang="en-US" sz="1159">
                <a:solidFill>
                  <a:srgbClr val="000000"/>
                </a:solidFill>
                <a:latin typeface="Segoe UI"/>
                <a:ea typeface="メイリオ"/>
              </a:rPr>
              <a:t>の他、様々なサービスとの組み合わせによって患者の利便性向上も期待。</a:t>
            </a:r>
            <a:endParaRPr kumimoji="1" lang="en-US" altLang="ja-JP" sz="1159">
              <a:solidFill>
                <a:srgbClr val="000000"/>
              </a:solidFill>
              <a:latin typeface="Segoe UI"/>
              <a:ea typeface="メイリオ"/>
            </a:endParaRPr>
          </a:p>
        </p:txBody>
      </p:sp>
      <p:sp>
        <p:nvSpPr>
          <p:cNvPr id="509" name="矢印: 五方向 508">
            <a:extLst>
              <a:ext uri="{FF2B5EF4-FFF2-40B4-BE49-F238E27FC236}">
                <a16:creationId xmlns:a16="http://schemas.microsoft.com/office/drawing/2014/main" id="{92A708FE-D58F-655A-E581-D7A955409A24}"/>
              </a:ext>
            </a:extLst>
          </p:cNvPr>
          <p:cNvSpPr/>
          <p:nvPr/>
        </p:nvSpPr>
        <p:spPr bwMode="gray">
          <a:xfrm>
            <a:off x="6269117" y="1891588"/>
            <a:ext cx="3114660" cy="278063"/>
          </a:xfrm>
          <a:prstGeom prst="homePlate">
            <a:avLst>
              <a:gd name="adj" fmla="val 26987"/>
            </a:avLst>
          </a:prstGeom>
          <a:solidFill>
            <a:srgbClr val="1F497D"/>
          </a:solidFill>
          <a:ln w="1905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defRPr/>
            </a:pPr>
            <a:r>
              <a:rPr lang="ja-JP" altLang="en-US" sz="1159" b="1" kern="0">
                <a:solidFill>
                  <a:srgbClr val="FFFFFF"/>
                </a:solidFill>
                <a:latin typeface="Meiryo UI"/>
                <a:ea typeface="Meiryo UI"/>
                <a:cs typeface="Arial" charset="0"/>
              </a:rPr>
              <a:t>取得・閲覧</a:t>
            </a:r>
          </a:p>
        </p:txBody>
      </p:sp>
      <p:sp>
        <p:nvSpPr>
          <p:cNvPr id="510" name="矢印: 五方向 509">
            <a:extLst>
              <a:ext uri="{FF2B5EF4-FFF2-40B4-BE49-F238E27FC236}">
                <a16:creationId xmlns:a16="http://schemas.microsoft.com/office/drawing/2014/main" id="{DFEA32D5-6BB4-6AB6-67C2-E611D94FF11C}"/>
              </a:ext>
            </a:extLst>
          </p:cNvPr>
          <p:cNvSpPr/>
          <p:nvPr/>
        </p:nvSpPr>
        <p:spPr bwMode="gray">
          <a:xfrm>
            <a:off x="2814422" y="1891520"/>
            <a:ext cx="3404229" cy="278063"/>
          </a:xfrm>
          <a:prstGeom prst="homePlate">
            <a:avLst>
              <a:gd name="adj" fmla="val 23459"/>
            </a:avLst>
          </a:prstGeom>
          <a:solidFill>
            <a:srgbClr val="1F497D"/>
          </a:solidFill>
          <a:ln w="1905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defRPr/>
            </a:pPr>
            <a:r>
              <a:rPr lang="ja-JP" altLang="en-US" sz="1159" b="1" kern="0">
                <a:solidFill>
                  <a:srgbClr val="FFFFFF"/>
                </a:solidFill>
                <a:latin typeface="Meiryo UI"/>
                <a:ea typeface="Meiryo UI"/>
                <a:cs typeface="Arial" charset="0"/>
              </a:rPr>
              <a:t>保存管理</a:t>
            </a:r>
          </a:p>
        </p:txBody>
      </p:sp>
      <p:sp>
        <p:nvSpPr>
          <p:cNvPr id="511" name="矢印: 五方向 510">
            <a:extLst>
              <a:ext uri="{FF2B5EF4-FFF2-40B4-BE49-F238E27FC236}">
                <a16:creationId xmlns:a16="http://schemas.microsoft.com/office/drawing/2014/main" id="{C22E6D0F-A2B8-476A-2BA9-91AACE76BCFD}"/>
              </a:ext>
            </a:extLst>
          </p:cNvPr>
          <p:cNvSpPr/>
          <p:nvPr/>
        </p:nvSpPr>
        <p:spPr bwMode="gray">
          <a:xfrm>
            <a:off x="428754" y="1892694"/>
            <a:ext cx="2345893" cy="278063"/>
          </a:xfrm>
          <a:prstGeom prst="homePlate">
            <a:avLst>
              <a:gd name="adj" fmla="val 19932"/>
            </a:avLst>
          </a:prstGeom>
          <a:solidFill>
            <a:srgbClr val="1F497D"/>
          </a:solidFill>
          <a:ln w="1905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defRPr/>
            </a:pPr>
            <a:r>
              <a:rPr lang="ja-JP" altLang="en-US" sz="1159" b="1" kern="0">
                <a:solidFill>
                  <a:srgbClr val="FFFFFF"/>
                </a:solidFill>
                <a:latin typeface="Meiryo UI"/>
                <a:ea typeface="Meiryo UI"/>
                <a:cs typeface="Arial" charset="0"/>
              </a:rPr>
              <a:t>登録</a:t>
            </a:r>
          </a:p>
        </p:txBody>
      </p:sp>
      <p:grpSp>
        <p:nvGrpSpPr>
          <p:cNvPr id="752" name="グループ化 751">
            <a:extLst>
              <a:ext uri="{FF2B5EF4-FFF2-40B4-BE49-F238E27FC236}">
                <a16:creationId xmlns:a16="http://schemas.microsoft.com/office/drawing/2014/main" id="{A0D224EB-EFF5-ABE7-234A-43BA8DA6E6D0}"/>
              </a:ext>
            </a:extLst>
          </p:cNvPr>
          <p:cNvGrpSpPr/>
          <p:nvPr/>
        </p:nvGrpSpPr>
        <p:grpSpPr>
          <a:xfrm>
            <a:off x="452499" y="2363128"/>
            <a:ext cx="1806527" cy="945156"/>
            <a:chOff x="-2197249" y="2408704"/>
            <a:chExt cx="2076257" cy="1440000"/>
          </a:xfrm>
        </p:grpSpPr>
        <p:sp>
          <p:nvSpPr>
            <p:cNvPr id="754" name="正方形/長方形 753">
              <a:extLst>
                <a:ext uri="{FF2B5EF4-FFF2-40B4-BE49-F238E27FC236}">
                  <a16:creationId xmlns:a16="http://schemas.microsoft.com/office/drawing/2014/main" id="{7ADD786D-8D8D-A23A-92D0-FED6303B8653}"/>
                </a:ext>
              </a:extLst>
            </p:cNvPr>
            <p:cNvSpPr/>
            <p:nvPr/>
          </p:nvSpPr>
          <p:spPr bwMode="gray">
            <a:xfrm>
              <a:off x="-2197249" y="3128704"/>
              <a:ext cx="2076257" cy="720000"/>
            </a:xfrm>
            <a:prstGeom prst="rect">
              <a:avLst/>
            </a:prstGeom>
            <a:solidFill>
              <a:sysClr val="window" lastClr="FFFFFF"/>
            </a:solidFill>
            <a:ln w="34925" algn="ctr">
              <a:solidFill>
                <a:srgbClr val="009900"/>
              </a:solidFill>
              <a:prstDash val="solid"/>
              <a:miter lim="800000"/>
              <a:headEnd/>
              <a:tailEnd/>
            </a:ln>
          </p:spPr>
          <p:txBody>
            <a:bodyPr rot="0" spcFirstLastPara="0" vertOverflow="overflow" horzOverflow="overflow" vert="horz" wrap="square" lIns="34758" tIns="34758" rIns="34758" bIns="34758" numCol="1" spcCol="0" rtlCol="0" fromWordArt="0" anchor="b" anchorCtr="0" forceAA="0" compatLnSpc="1">
              <a:prstTxWarp prst="textNoShape">
                <a:avLst/>
              </a:prstTxWarp>
              <a:noAutofit/>
            </a:bodyPr>
            <a:lstStyle/>
            <a:p>
              <a:pPr algn="ctr" defTabSz="956390">
                <a:buSzPct val="100000"/>
                <a:defRPr/>
              </a:pPr>
              <a:r>
                <a:rPr lang="ja-JP" altLang="en-US" sz="1159" b="1" kern="0">
                  <a:solidFill>
                    <a:srgbClr val="000000"/>
                  </a:solidFill>
                  <a:latin typeface="Meiryo UI"/>
                  <a:ea typeface="Meiryo UI"/>
                  <a:cs typeface="Arial" charset="0"/>
                </a:rPr>
                <a:t>医療機関</a:t>
              </a:r>
              <a:endParaRPr lang="en-US" altLang="ja-JP" sz="1159" b="1" kern="0">
                <a:solidFill>
                  <a:srgbClr val="000000"/>
                </a:solidFill>
                <a:latin typeface="Meiryo UI"/>
                <a:ea typeface="Meiryo UI"/>
                <a:cs typeface="Arial" charset="0"/>
              </a:endParaRPr>
            </a:p>
          </p:txBody>
        </p:sp>
        <p:sp>
          <p:nvSpPr>
            <p:cNvPr id="755" name="正方形/長方形 754">
              <a:extLst>
                <a:ext uri="{FF2B5EF4-FFF2-40B4-BE49-F238E27FC236}">
                  <a16:creationId xmlns:a16="http://schemas.microsoft.com/office/drawing/2014/main" id="{3DB7D14E-F3CD-CAC7-8387-4092B2A904AA}"/>
                </a:ext>
              </a:extLst>
            </p:cNvPr>
            <p:cNvSpPr/>
            <p:nvPr/>
          </p:nvSpPr>
          <p:spPr bwMode="gray">
            <a:xfrm>
              <a:off x="-2197249" y="2408704"/>
              <a:ext cx="2076257" cy="720000"/>
            </a:xfrm>
            <a:prstGeom prst="rect">
              <a:avLst/>
            </a:prstGeom>
            <a:solidFill>
              <a:sysClr val="window" lastClr="FFFFFF"/>
            </a:solidFill>
            <a:ln w="34925" algn="ctr">
              <a:solidFill>
                <a:srgbClr val="005CAF"/>
              </a:solidFill>
              <a:prstDash val="solid"/>
              <a:miter lim="800000"/>
              <a:headEnd/>
              <a:tailEnd/>
            </a:ln>
          </p:spPr>
          <p:txBody>
            <a:bodyPr rot="0" spcFirstLastPara="0" vertOverflow="overflow" horzOverflow="overflow" vert="horz" wrap="square" lIns="34758" tIns="69516" rIns="34758" bIns="34758" numCol="1" spcCol="0" rtlCol="0" fromWordArt="0" anchor="t" anchorCtr="0" forceAA="0" compatLnSpc="1">
              <a:prstTxWarp prst="textNoShape">
                <a:avLst/>
              </a:prstTxWarp>
              <a:noAutofit/>
            </a:bodyPr>
            <a:lstStyle/>
            <a:p>
              <a:pPr algn="ctr" defTabSz="956390">
                <a:buSzPct val="100000"/>
                <a:defRPr/>
              </a:pPr>
              <a:endParaRPr lang="en-US" altLang="ja-JP" sz="1159" b="1" kern="0">
                <a:solidFill>
                  <a:srgbClr val="000000"/>
                </a:solidFill>
                <a:latin typeface="Meiryo UI"/>
                <a:ea typeface="Meiryo UI"/>
                <a:cs typeface="Arial" charset="0"/>
              </a:endParaRPr>
            </a:p>
          </p:txBody>
        </p:sp>
        <p:sp>
          <p:nvSpPr>
            <p:cNvPr id="756" name="正方形/長方形 755">
              <a:extLst>
                <a:ext uri="{FF2B5EF4-FFF2-40B4-BE49-F238E27FC236}">
                  <a16:creationId xmlns:a16="http://schemas.microsoft.com/office/drawing/2014/main" id="{750D2F59-F8F8-3B23-CAB5-B6407AE634FE}"/>
                </a:ext>
              </a:extLst>
            </p:cNvPr>
            <p:cNvSpPr/>
            <p:nvPr/>
          </p:nvSpPr>
          <p:spPr>
            <a:xfrm>
              <a:off x="-2178762" y="3062207"/>
              <a:ext cx="2041200" cy="153331"/>
            </a:xfrm>
            <a:prstGeom prst="rect">
              <a:avLst/>
            </a:prstGeom>
            <a:solidFill>
              <a:sysClr val="window" lastClr="FFFFFF"/>
            </a:solidFill>
          </p:spPr>
          <p:txBody>
            <a:bodyPr wrap="none" lIns="34758" tIns="34758" rIns="34758" bIns="34758" rtlCol="0" anchor="ctr">
              <a:noAutofit/>
            </a:bodyPr>
            <a:lstStyle/>
            <a:p>
              <a:pPr defTabSz="882853" fontAlgn="base">
                <a:lnSpc>
                  <a:spcPct val="80000"/>
                </a:lnSpc>
                <a:spcBef>
                  <a:spcPct val="0"/>
                </a:spcBef>
                <a:spcAft>
                  <a:spcPct val="0"/>
                </a:spcAft>
                <a:defRPr/>
              </a:pPr>
              <a:endParaRPr kumimoji="1" lang="ja-JP" altLang="en-US" sz="1159">
                <a:solidFill>
                  <a:prstClr val="black"/>
                </a:solidFill>
                <a:latin typeface="Meiryo UI"/>
                <a:ea typeface="Meiryo UI"/>
                <a:cs typeface="Arial" charset="0"/>
              </a:endParaRPr>
            </a:p>
          </p:txBody>
        </p:sp>
      </p:grpSp>
      <p:sp>
        <p:nvSpPr>
          <p:cNvPr id="757" name="四角形: 角を丸くする 756">
            <a:extLst>
              <a:ext uri="{FF2B5EF4-FFF2-40B4-BE49-F238E27FC236}">
                <a16:creationId xmlns:a16="http://schemas.microsoft.com/office/drawing/2014/main" id="{32B42D46-BB8C-5A96-94EE-9BB0B5C8A99B}"/>
              </a:ext>
            </a:extLst>
          </p:cNvPr>
          <p:cNvSpPr/>
          <p:nvPr/>
        </p:nvSpPr>
        <p:spPr bwMode="gray">
          <a:xfrm>
            <a:off x="3268229" y="2249888"/>
            <a:ext cx="2317804" cy="1143335"/>
          </a:xfrm>
          <a:prstGeom prst="roundRect">
            <a:avLst>
              <a:gd name="adj" fmla="val 10818"/>
            </a:avLst>
          </a:prstGeom>
          <a:solidFill>
            <a:sysClr val="window" lastClr="FFFFFF"/>
          </a:solidFill>
          <a:ln w="38100" algn="ctr">
            <a:solidFill>
              <a:srgbClr val="103185"/>
            </a:solidFill>
            <a:prstDash val="solid"/>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r>
              <a:rPr lang="ja-JP" altLang="en-US" sz="1159" b="1" kern="0">
                <a:solidFill>
                  <a:srgbClr val="103185"/>
                </a:solidFill>
                <a:latin typeface="Meiryo UI"/>
                <a:ea typeface="Meiryo UI"/>
                <a:cs typeface="Arial" charset="0"/>
              </a:rPr>
              <a:t>電子カルテ情報共有サービス</a:t>
            </a:r>
            <a:endParaRPr lang="en-US" altLang="ja-JP" sz="1159" b="1" kern="0">
              <a:solidFill>
                <a:srgbClr val="103185"/>
              </a:solidFill>
              <a:latin typeface="Meiryo UI"/>
              <a:ea typeface="Meiryo UI"/>
              <a:cs typeface="Arial" charset="0"/>
            </a:endParaRPr>
          </a:p>
        </p:txBody>
      </p:sp>
      <p:sp>
        <p:nvSpPr>
          <p:cNvPr id="759" name="テキスト ボックス 758">
            <a:extLst>
              <a:ext uri="{FF2B5EF4-FFF2-40B4-BE49-F238E27FC236}">
                <a16:creationId xmlns:a16="http://schemas.microsoft.com/office/drawing/2014/main" id="{B82E9200-4165-01F9-EC9A-73EB13ED18C6}"/>
              </a:ext>
            </a:extLst>
          </p:cNvPr>
          <p:cNvSpPr txBox="1"/>
          <p:nvPr/>
        </p:nvSpPr>
        <p:spPr bwMode="gray">
          <a:xfrm>
            <a:off x="2514922" y="2321709"/>
            <a:ext cx="495262" cy="148578"/>
          </a:xfrm>
          <a:prstGeom prst="rect">
            <a:avLst/>
          </a:prstGeom>
          <a:noFill/>
        </p:spPr>
        <p:txBody>
          <a:bodyPr wrap="none" lIns="0" tIns="0" rIns="0" bIns="0" rtlCol="0">
            <a:spAutoFit/>
          </a:bodyPr>
          <a:lstStyle/>
          <a:p>
            <a:pPr algn="ctr" defTabSz="956390">
              <a:buSzPct val="100000"/>
              <a:defRPr/>
            </a:pPr>
            <a:r>
              <a:rPr lang="ja-JP" altLang="en-US" sz="965" b="1" kern="0">
                <a:solidFill>
                  <a:srgbClr val="000000"/>
                </a:solidFill>
                <a:latin typeface="Meiryo UI"/>
                <a:ea typeface="Meiryo UI"/>
                <a:cs typeface="Arial" charset="0"/>
              </a:rPr>
              <a:t>文書情報</a:t>
            </a:r>
            <a:endParaRPr lang="en-US" altLang="ja-JP" sz="965" b="1" kern="0">
              <a:solidFill>
                <a:srgbClr val="000000"/>
              </a:solidFill>
              <a:latin typeface="Meiryo UI"/>
              <a:ea typeface="Meiryo UI"/>
              <a:cs typeface="Arial" charset="0"/>
            </a:endParaRPr>
          </a:p>
        </p:txBody>
      </p:sp>
      <p:sp>
        <p:nvSpPr>
          <p:cNvPr id="760" name="四角形: 角を丸くする 759">
            <a:extLst>
              <a:ext uri="{FF2B5EF4-FFF2-40B4-BE49-F238E27FC236}">
                <a16:creationId xmlns:a16="http://schemas.microsoft.com/office/drawing/2014/main" id="{C1DBF792-A354-31B4-BC1F-ACD20D5D1E56}"/>
              </a:ext>
            </a:extLst>
          </p:cNvPr>
          <p:cNvSpPr/>
          <p:nvPr/>
        </p:nvSpPr>
        <p:spPr bwMode="gray">
          <a:xfrm>
            <a:off x="3288739" y="3651947"/>
            <a:ext cx="2317804" cy="1484166"/>
          </a:xfrm>
          <a:prstGeom prst="roundRect">
            <a:avLst>
              <a:gd name="adj" fmla="val 10818"/>
            </a:avLst>
          </a:prstGeom>
          <a:solidFill>
            <a:sysClr val="window" lastClr="FFFFFF"/>
          </a:solidFill>
          <a:ln w="34925" algn="ctr">
            <a:solidFill>
              <a:srgbClr val="009900"/>
            </a:solidFill>
            <a:prstDash val="solid"/>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r>
              <a:rPr kumimoji="1" lang="ja-JP" altLang="en-US" sz="1159" b="1" kern="0">
                <a:solidFill>
                  <a:srgbClr val="009900"/>
                </a:solidFill>
                <a:latin typeface="Meiryo UI"/>
                <a:ea typeface="Meiryo UI"/>
                <a:cs typeface="Arial" charset="0"/>
              </a:rPr>
              <a:t>オンライン資格確認等システム</a:t>
            </a:r>
          </a:p>
        </p:txBody>
      </p:sp>
      <p:cxnSp>
        <p:nvCxnSpPr>
          <p:cNvPr id="761" name="直線矢印コネクタ 760">
            <a:extLst>
              <a:ext uri="{FF2B5EF4-FFF2-40B4-BE49-F238E27FC236}">
                <a16:creationId xmlns:a16="http://schemas.microsoft.com/office/drawing/2014/main" id="{68D74654-9C4C-0764-195A-EBC04B7ADF08}"/>
              </a:ext>
            </a:extLst>
          </p:cNvPr>
          <p:cNvCxnSpPr>
            <a:cxnSpLocks/>
          </p:cNvCxnSpPr>
          <p:nvPr/>
        </p:nvCxnSpPr>
        <p:spPr bwMode="gray">
          <a:xfrm flipV="1">
            <a:off x="2259024" y="3164671"/>
            <a:ext cx="1216525" cy="0"/>
          </a:xfrm>
          <a:prstGeom prst="straightConnector1">
            <a:avLst/>
          </a:prstGeom>
          <a:noFill/>
          <a:ln w="31750" cap="flat" cmpd="sng" algn="ctr">
            <a:solidFill>
              <a:srgbClr val="009900"/>
            </a:solidFill>
            <a:prstDash val="solid"/>
            <a:tailEnd type="none" w="med" len="med"/>
          </a:ln>
          <a:effectLst/>
        </p:spPr>
      </p:cxnSp>
      <p:sp>
        <p:nvSpPr>
          <p:cNvPr id="762" name="テキスト ボックス 761">
            <a:extLst>
              <a:ext uri="{FF2B5EF4-FFF2-40B4-BE49-F238E27FC236}">
                <a16:creationId xmlns:a16="http://schemas.microsoft.com/office/drawing/2014/main" id="{30376646-22E1-8234-6523-C94CE5FFA4E0}"/>
              </a:ext>
            </a:extLst>
          </p:cNvPr>
          <p:cNvSpPr txBox="1"/>
          <p:nvPr/>
        </p:nvSpPr>
        <p:spPr bwMode="gray">
          <a:xfrm>
            <a:off x="2710832" y="3421966"/>
            <a:ext cx="331207" cy="148578"/>
          </a:xfrm>
          <a:prstGeom prst="rect">
            <a:avLst/>
          </a:prstGeom>
          <a:noFill/>
        </p:spPr>
        <p:txBody>
          <a:bodyPr wrap="none" lIns="0" tIns="0" rIns="0" bIns="0" rtlCol="0">
            <a:spAutoFit/>
          </a:bodyPr>
          <a:lstStyle/>
          <a:p>
            <a:pPr algn="ctr" defTabSz="956390">
              <a:buSzPct val="100000"/>
              <a:defRPr/>
            </a:pPr>
            <a:r>
              <a:rPr lang="en-US" altLang="ja-JP" sz="965" b="1" kern="0">
                <a:solidFill>
                  <a:srgbClr val="000000"/>
                </a:solidFill>
                <a:latin typeface="Meiryo UI"/>
                <a:ea typeface="Meiryo UI"/>
                <a:cs typeface="Arial" charset="0"/>
              </a:rPr>
              <a:t>5</a:t>
            </a:r>
            <a:r>
              <a:rPr lang="ja-JP" altLang="en-US" sz="965" b="1" kern="0">
                <a:solidFill>
                  <a:srgbClr val="000000"/>
                </a:solidFill>
                <a:latin typeface="Meiryo UI"/>
                <a:ea typeface="Meiryo UI"/>
                <a:cs typeface="Arial" charset="0"/>
              </a:rPr>
              <a:t>情報</a:t>
            </a:r>
            <a:endParaRPr lang="en-US" altLang="ja-JP" sz="965" b="1" kern="0">
              <a:solidFill>
                <a:srgbClr val="000000"/>
              </a:solidFill>
              <a:latin typeface="Meiryo UI"/>
              <a:ea typeface="Meiryo UI"/>
              <a:cs typeface="Arial" charset="0"/>
            </a:endParaRPr>
          </a:p>
        </p:txBody>
      </p:sp>
      <p:sp>
        <p:nvSpPr>
          <p:cNvPr id="764" name="正方形/長方形 763">
            <a:extLst>
              <a:ext uri="{FF2B5EF4-FFF2-40B4-BE49-F238E27FC236}">
                <a16:creationId xmlns:a16="http://schemas.microsoft.com/office/drawing/2014/main" id="{B35DA4C0-4A82-DC3D-C7E7-8F6388BD2AB9}"/>
              </a:ext>
            </a:extLst>
          </p:cNvPr>
          <p:cNvSpPr/>
          <p:nvPr/>
        </p:nvSpPr>
        <p:spPr bwMode="gray">
          <a:xfrm>
            <a:off x="6928420" y="3104341"/>
            <a:ext cx="2514930" cy="1390314"/>
          </a:xfrm>
          <a:prstGeom prst="rect">
            <a:avLst/>
          </a:prstGeom>
          <a:solidFill>
            <a:sysClr val="window" lastClr="FFFFFF"/>
          </a:solidFill>
          <a:ln w="34925" algn="ctr">
            <a:solidFill>
              <a:srgbClr val="009900"/>
            </a:solidFill>
            <a:prstDash val="solid"/>
            <a:miter lim="800000"/>
            <a:headEnd/>
            <a:tailEnd/>
          </a:ln>
        </p:spPr>
        <p:txBody>
          <a:bodyPr rot="0" spcFirstLastPara="0" vertOverflow="overflow" horzOverflow="overflow" vert="horz" wrap="square" lIns="34758" tIns="69516" rIns="34758" bIns="34758" numCol="1" spcCol="0" rtlCol="0" fromWordArt="0" anchor="t" anchorCtr="0" forceAA="0" compatLnSpc="1">
            <a:prstTxWarp prst="textNoShape">
              <a:avLst/>
            </a:prstTxWarp>
            <a:noAutofit/>
          </a:bodyPr>
          <a:lstStyle/>
          <a:p>
            <a:pPr algn="ctr" defTabSz="956390">
              <a:buSzPct val="100000"/>
              <a:defRPr/>
            </a:pPr>
            <a:r>
              <a:rPr kumimoji="1" lang="ja-JP" altLang="en-US" sz="1159" b="1">
                <a:solidFill>
                  <a:srgbClr val="000000"/>
                </a:solidFill>
                <a:latin typeface="Meiryo UI"/>
                <a:ea typeface="Meiryo UI"/>
                <a:cs typeface="Arial" charset="0"/>
              </a:rPr>
              <a:t>全国の医療機関等</a:t>
            </a:r>
          </a:p>
        </p:txBody>
      </p:sp>
      <p:cxnSp>
        <p:nvCxnSpPr>
          <p:cNvPr id="778" name="直線矢印コネクタ 777">
            <a:extLst>
              <a:ext uri="{FF2B5EF4-FFF2-40B4-BE49-F238E27FC236}">
                <a16:creationId xmlns:a16="http://schemas.microsoft.com/office/drawing/2014/main" id="{A57C6766-B99B-C1A9-3208-144189433E4B}"/>
              </a:ext>
            </a:extLst>
          </p:cNvPr>
          <p:cNvCxnSpPr>
            <a:cxnSpLocks/>
          </p:cNvCxnSpPr>
          <p:nvPr/>
        </p:nvCxnSpPr>
        <p:spPr bwMode="gray">
          <a:xfrm>
            <a:off x="5606543" y="4102585"/>
            <a:ext cx="1271689" cy="0"/>
          </a:xfrm>
          <a:prstGeom prst="straightConnector1">
            <a:avLst/>
          </a:prstGeom>
          <a:noFill/>
          <a:ln w="31750" cap="flat" cmpd="sng" algn="ctr">
            <a:solidFill>
              <a:srgbClr val="009900"/>
            </a:solidFill>
            <a:prstDash val="solid"/>
            <a:tailEnd type="arrow" w="med" len="med"/>
          </a:ln>
          <a:effectLst/>
        </p:spPr>
      </p:cxnSp>
      <p:grpSp>
        <p:nvGrpSpPr>
          <p:cNvPr id="785" name="グループ化 784">
            <a:extLst>
              <a:ext uri="{FF2B5EF4-FFF2-40B4-BE49-F238E27FC236}">
                <a16:creationId xmlns:a16="http://schemas.microsoft.com/office/drawing/2014/main" id="{59F727F8-C332-7648-C4A6-17689DC0B5B4}"/>
              </a:ext>
            </a:extLst>
          </p:cNvPr>
          <p:cNvGrpSpPr/>
          <p:nvPr/>
        </p:nvGrpSpPr>
        <p:grpSpPr>
          <a:xfrm>
            <a:off x="2449540" y="3016261"/>
            <a:ext cx="347579" cy="347579"/>
            <a:chOff x="3025134" y="3540909"/>
            <a:chExt cx="360000" cy="360000"/>
          </a:xfrm>
        </p:grpSpPr>
        <p:sp>
          <p:nvSpPr>
            <p:cNvPr id="786" name="フローチャート: 結合子 785">
              <a:extLst>
                <a:ext uri="{FF2B5EF4-FFF2-40B4-BE49-F238E27FC236}">
                  <a16:creationId xmlns:a16="http://schemas.microsoft.com/office/drawing/2014/main" id="{BB8A8DA0-7EF8-C02E-69A4-918118021939}"/>
                </a:ext>
              </a:extLst>
            </p:cNvPr>
            <p:cNvSpPr/>
            <p:nvPr/>
          </p:nvSpPr>
          <p:spPr bwMode="gray">
            <a:xfrm>
              <a:off x="3025134" y="3540909"/>
              <a:ext cx="360000" cy="360000"/>
            </a:xfrm>
            <a:prstGeom prst="flowChartConnector">
              <a:avLst/>
            </a:prstGeom>
            <a:solidFill>
              <a:sysClr val="window" lastClr="FFFFFF"/>
            </a:solidFill>
            <a:ln w="12700" algn="ctr">
              <a:solidFill>
                <a:srgbClr val="BBBCBC"/>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grpSp>
          <p:nvGrpSpPr>
            <p:cNvPr id="787" name="グループ化 786">
              <a:extLst>
                <a:ext uri="{FF2B5EF4-FFF2-40B4-BE49-F238E27FC236}">
                  <a16:creationId xmlns:a16="http://schemas.microsoft.com/office/drawing/2014/main" id="{45F2CBED-A02F-8E91-A98C-0CAF137B9FB0}"/>
                </a:ext>
              </a:extLst>
            </p:cNvPr>
            <p:cNvGrpSpPr/>
            <p:nvPr/>
          </p:nvGrpSpPr>
          <p:grpSpPr>
            <a:xfrm>
              <a:off x="3061134" y="3576909"/>
              <a:ext cx="288000" cy="288000"/>
              <a:chOff x="-492444" y="2723094"/>
              <a:chExt cx="343591" cy="343591"/>
            </a:xfrm>
          </p:grpSpPr>
          <p:sp>
            <p:nvSpPr>
              <p:cNvPr id="788" name="正方形/長方形 787">
                <a:extLst>
                  <a:ext uri="{FF2B5EF4-FFF2-40B4-BE49-F238E27FC236}">
                    <a16:creationId xmlns:a16="http://schemas.microsoft.com/office/drawing/2014/main" id="{A79509F0-355B-3993-3A1D-B74B4909532D}"/>
                  </a:ext>
                </a:extLst>
              </p:cNvPr>
              <p:cNvSpPr/>
              <p:nvPr/>
            </p:nvSpPr>
            <p:spPr bwMode="gray">
              <a:xfrm>
                <a:off x="-450983" y="2806267"/>
                <a:ext cx="260484" cy="168708"/>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pic>
            <p:nvPicPr>
              <p:cNvPr id="789" name="グラフィックス 788" descr="テーブル 枠線">
                <a:extLst>
                  <a:ext uri="{FF2B5EF4-FFF2-40B4-BE49-F238E27FC236}">
                    <a16:creationId xmlns:a16="http://schemas.microsoft.com/office/drawing/2014/main" id="{BE34DE1A-6E29-7110-E8B7-71DDD53747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2444" y="2723094"/>
                <a:ext cx="343591" cy="343591"/>
              </a:xfrm>
              <a:prstGeom prst="rect">
                <a:avLst/>
              </a:prstGeom>
            </p:spPr>
          </p:pic>
        </p:grpSp>
      </p:grpSp>
      <p:cxnSp>
        <p:nvCxnSpPr>
          <p:cNvPr id="790" name="直線矢印コネクタ 789">
            <a:extLst>
              <a:ext uri="{FF2B5EF4-FFF2-40B4-BE49-F238E27FC236}">
                <a16:creationId xmlns:a16="http://schemas.microsoft.com/office/drawing/2014/main" id="{DD41CDE7-27A8-44F7-55D5-55B8C114E371}"/>
              </a:ext>
            </a:extLst>
          </p:cNvPr>
          <p:cNvCxnSpPr>
            <a:cxnSpLocks/>
          </p:cNvCxnSpPr>
          <p:nvPr/>
        </p:nvCxnSpPr>
        <p:spPr bwMode="gray">
          <a:xfrm>
            <a:off x="3466878" y="3164673"/>
            <a:ext cx="0" cy="487275"/>
          </a:xfrm>
          <a:prstGeom prst="straightConnector1">
            <a:avLst/>
          </a:prstGeom>
          <a:noFill/>
          <a:ln w="31750" cap="flat" cmpd="sng" algn="ctr">
            <a:solidFill>
              <a:srgbClr val="009900"/>
            </a:solidFill>
            <a:prstDash val="solid"/>
            <a:tailEnd type="arrow" w="med" len="med"/>
          </a:ln>
          <a:effectLst/>
        </p:spPr>
      </p:cxnSp>
      <p:grpSp>
        <p:nvGrpSpPr>
          <p:cNvPr id="791" name="グループ化 790">
            <a:extLst>
              <a:ext uri="{FF2B5EF4-FFF2-40B4-BE49-F238E27FC236}">
                <a16:creationId xmlns:a16="http://schemas.microsoft.com/office/drawing/2014/main" id="{07C1F8B7-CD97-98D7-8F3D-82230F06704F}"/>
              </a:ext>
            </a:extLst>
          </p:cNvPr>
          <p:cNvGrpSpPr/>
          <p:nvPr/>
        </p:nvGrpSpPr>
        <p:grpSpPr>
          <a:xfrm>
            <a:off x="1327788" y="2343239"/>
            <a:ext cx="618693" cy="613997"/>
            <a:chOff x="1905409" y="1916832"/>
            <a:chExt cx="696974" cy="691688"/>
          </a:xfrm>
        </p:grpSpPr>
        <p:pic>
          <p:nvPicPr>
            <p:cNvPr id="792" name="グラフィックス 791" descr="ノート PC 枠線">
              <a:extLst>
                <a:ext uri="{FF2B5EF4-FFF2-40B4-BE49-F238E27FC236}">
                  <a16:creationId xmlns:a16="http://schemas.microsoft.com/office/drawing/2014/main" id="{C47E18A2-C9A6-D885-9DFB-5333A4A905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954384" y="1916832"/>
              <a:ext cx="647999" cy="648000"/>
            </a:xfrm>
            <a:prstGeom prst="rect">
              <a:avLst/>
            </a:prstGeom>
          </p:spPr>
        </p:pic>
        <p:sp>
          <p:nvSpPr>
            <p:cNvPr id="793" name="テキスト ボックス 792">
              <a:extLst>
                <a:ext uri="{FF2B5EF4-FFF2-40B4-BE49-F238E27FC236}">
                  <a16:creationId xmlns:a16="http://schemas.microsoft.com/office/drawing/2014/main" id="{8D67DF48-A523-CD16-B836-1200CD596119}"/>
                </a:ext>
              </a:extLst>
            </p:cNvPr>
            <p:cNvSpPr txBox="1"/>
            <p:nvPr/>
          </p:nvSpPr>
          <p:spPr>
            <a:xfrm>
              <a:off x="1905409" y="2448045"/>
              <a:ext cx="664281" cy="160475"/>
            </a:xfrm>
            <a:prstGeom prst="rect">
              <a:avLst/>
            </a:prstGeom>
            <a:noFill/>
          </p:spPr>
          <p:txBody>
            <a:bodyPr wrap="none" lIns="0" tIns="0" rIns="0" bIns="0" rtlCol="0">
              <a:spAutoFit/>
            </a:bodyPr>
            <a:lstStyle/>
            <a:p>
              <a:pPr defTabSz="441427">
                <a:lnSpc>
                  <a:spcPct val="120000"/>
                </a:lnSpc>
                <a:spcAft>
                  <a:spcPts val="579"/>
                </a:spcAft>
                <a:buClr>
                  <a:srgbClr val="103185"/>
                </a:buClr>
                <a:defRPr/>
              </a:pPr>
              <a:r>
                <a:rPr kumimoji="1" lang="ja-JP" altLang="en-US" sz="869">
                  <a:solidFill>
                    <a:srgbClr val="000000"/>
                  </a:solidFill>
                  <a:latin typeface="Meiryo UI"/>
                  <a:ea typeface="Meiryo UI"/>
                </a:rPr>
                <a:t>電子カルテ等</a:t>
              </a:r>
              <a:endParaRPr kumimoji="1" lang="ja-JP" altLang="en-US" sz="965">
                <a:solidFill>
                  <a:srgbClr val="000000"/>
                </a:solidFill>
                <a:latin typeface="Meiryo UI"/>
                <a:ea typeface="Meiryo UI"/>
              </a:endParaRPr>
            </a:p>
          </p:txBody>
        </p:sp>
      </p:grpSp>
      <p:grpSp>
        <p:nvGrpSpPr>
          <p:cNvPr id="797" name="グループ化 796">
            <a:extLst>
              <a:ext uri="{FF2B5EF4-FFF2-40B4-BE49-F238E27FC236}">
                <a16:creationId xmlns:a16="http://schemas.microsoft.com/office/drawing/2014/main" id="{8AA8EDE0-7BD0-1DE1-5830-3E08732184B0}"/>
              </a:ext>
            </a:extLst>
          </p:cNvPr>
          <p:cNvGrpSpPr/>
          <p:nvPr/>
        </p:nvGrpSpPr>
        <p:grpSpPr>
          <a:xfrm>
            <a:off x="6031944" y="3905367"/>
            <a:ext cx="347579" cy="347579"/>
            <a:chOff x="3025134" y="3540909"/>
            <a:chExt cx="360000" cy="360000"/>
          </a:xfrm>
        </p:grpSpPr>
        <p:sp>
          <p:nvSpPr>
            <p:cNvPr id="799" name="フローチャート: 結合子 798">
              <a:extLst>
                <a:ext uri="{FF2B5EF4-FFF2-40B4-BE49-F238E27FC236}">
                  <a16:creationId xmlns:a16="http://schemas.microsoft.com/office/drawing/2014/main" id="{D5753B99-7535-624F-C245-5C5D29A9E264}"/>
                </a:ext>
              </a:extLst>
            </p:cNvPr>
            <p:cNvSpPr/>
            <p:nvPr/>
          </p:nvSpPr>
          <p:spPr bwMode="gray">
            <a:xfrm>
              <a:off x="3025134" y="3540909"/>
              <a:ext cx="360000" cy="360000"/>
            </a:xfrm>
            <a:prstGeom prst="flowChartConnector">
              <a:avLst/>
            </a:prstGeom>
            <a:solidFill>
              <a:sysClr val="window" lastClr="FFFFFF"/>
            </a:solidFill>
            <a:ln w="12700" algn="ctr">
              <a:solidFill>
                <a:srgbClr val="BBBCBC"/>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grpSp>
          <p:nvGrpSpPr>
            <p:cNvPr id="801" name="グループ化 800">
              <a:extLst>
                <a:ext uri="{FF2B5EF4-FFF2-40B4-BE49-F238E27FC236}">
                  <a16:creationId xmlns:a16="http://schemas.microsoft.com/office/drawing/2014/main" id="{933CE234-EFEC-6F59-5048-A50468179CD1}"/>
                </a:ext>
              </a:extLst>
            </p:cNvPr>
            <p:cNvGrpSpPr/>
            <p:nvPr/>
          </p:nvGrpSpPr>
          <p:grpSpPr>
            <a:xfrm>
              <a:off x="3061134" y="3576909"/>
              <a:ext cx="288000" cy="288000"/>
              <a:chOff x="-492444" y="2723094"/>
              <a:chExt cx="343591" cy="343591"/>
            </a:xfrm>
          </p:grpSpPr>
          <p:sp>
            <p:nvSpPr>
              <p:cNvPr id="802" name="正方形/長方形 801">
                <a:extLst>
                  <a:ext uri="{FF2B5EF4-FFF2-40B4-BE49-F238E27FC236}">
                    <a16:creationId xmlns:a16="http://schemas.microsoft.com/office/drawing/2014/main" id="{9038BCBA-FEB0-DBA9-E98D-C2689357DC93}"/>
                  </a:ext>
                </a:extLst>
              </p:cNvPr>
              <p:cNvSpPr/>
              <p:nvPr/>
            </p:nvSpPr>
            <p:spPr bwMode="gray">
              <a:xfrm>
                <a:off x="-450983" y="2806267"/>
                <a:ext cx="260484" cy="168708"/>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pic>
            <p:nvPicPr>
              <p:cNvPr id="803" name="グラフィックス 802" descr="テーブル 枠線">
                <a:extLst>
                  <a:ext uri="{FF2B5EF4-FFF2-40B4-BE49-F238E27FC236}">
                    <a16:creationId xmlns:a16="http://schemas.microsoft.com/office/drawing/2014/main" id="{B85E8CCF-9367-AB53-4742-A561D87A6F1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2444" y="2723094"/>
                <a:ext cx="343591" cy="343591"/>
              </a:xfrm>
              <a:prstGeom prst="rect">
                <a:avLst/>
              </a:prstGeom>
            </p:spPr>
          </p:pic>
        </p:grpSp>
      </p:grpSp>
      <p:grpSp>
        <p:nvGrpSpPr>
          <p:cNvPr id="807" name="グループ化 806">
            <a:extLst>
              <a:ext uri="{FF2B5EF4-FFF2-40B4-BE49-F238E27FC236}">
                <a16:creationId xmlns:a16="http://schemas.microsoft.com/office/drawing/2014/main" id="{69557D6E-F154-A2A5-1545-1A3E45B60B72}"/>
              </a:ext>
            </a:extLst>
          </p:cNvPr>
          <p:cNvGrpSpPr/>
          <p:nvPr/>
        </p:nvGrpSpPr>
        <p:grpSpPr>
          <a:xfrm>
            <a:off x="3955411" y="4342490"/>
            <a:ext cx="920909" cy="507966"/>
            <a:chOff x="3816817" y="3990289"/>
            <a:chExt cx="1152000" cy="676906"/>
          </a:xfrm>
        </p:grpSpPr>
        <p:sp>
          <p:nvSpPr>
            <p:cNvPr id="808" name="フローチャート: 磁気ディスク 807">
              <a:extLst>
                <a:ext uri="{FF2B5EF4-FFF2-40B4-BE49-F238E27FC236}">
                  <a16:creationId xmlns:a16="http://schemas.microsoft.com/office/drawing/2014/main" id="{FCF23FB0-8EA7-404A-86A1-3CC4D880D587}"/>
                </a:ext>
              </a:extLst>
            </p:cNvPr>
            <p:cNvSpPr/>
            <p:nvPr/>
          </p:nvSpPr>
          <p:spPr bwMode="gray">
            <a:xfrm>
              <a:off x="3816817" y="3990289"/>
              <a:ext cx="1152000" cy="648000"/>
            </a:xfrm>
            <a:prstGeom prst="flowChartMagneticDisk">
              <a:avLst/>
            </a:prstGeom>
            <a:solidFill>
              <a:srgbClr val="4FFF9F"/>
            </a:solidFill>
            <a:ln w="12700" algn="ctr">
              <a:solidFill>
                <a:sysClr val="window" lastClr="FFFFFF"/>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grpSp>
          <p:nvGrpSpPr>
            <p:cNvPr id="809" name="グループ化 808">
              <a:extLst>
                <a:ext uri="{FF2B5EF4-FFF2-40B4-BE49-F238E27FC236}">
                  <a16:creationId xmlns:a16="http://schemas.microsoft.com/office/drawing/2014/main" id="{60642BA6-B262-AE9A-E3C6-8B732E57F2E6}"/>
                </a:ext>
              </a:extLst>
            </p:cNvPr>
            <p:cNvGrpSpPr/>
            <p:nvPr/>
          </p:nvGrpSpPr>
          <p:grpSpPr>
            <a:xfrm>
              <a:off x="4341682" y="4183352"/>
              <a:ext cx="343591" cy="343591"/>
              <a:chOff x="-492444" y="2723094"/>
              <a:chExt cx="343591" cy="343591"/>
            </a:xfrm>
          </p:grpSpPr>
          <p:sp>
            <p:nvSpPr>
              <p:cNvPr id="816" name="正方形/長方形 815">
                <a:extLst>
                  <a:ext uri="{FF2B5EF4-FFF2-40B4-BE49-F238E27FC236}">
                    <a16:creationId xmlns:a16="http://schemas.microsoft.com/office/drawing/2014/main" id="{4768924D-4883-BEBD-6484-1288D9740BB9}"/>
                  </a:ext>
                </a:extLst>
              </p:cNvPr>
              <p:cNvSpPr/>
              <p:nvPr/>
            </p:nvSpPr>
            <p:spPr bwMode="gray">
              <a:xfrm>
                <a:off x="-450983" y="2806267"/>
                <a:ext cx="260484" cy="168708"/>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pic>
            <p:nvPicPr>
              <p:cNvPr id="817" name="グラフィックス 816" descr="テーブル 枠線">
                <a:extLst>
                  <a:ext uri="{FF2B5EF4-FFF2-40B4-BE49-F238E27FC236}">
                    <a16:creationId xmlns:a16="http://schemas.microsoft.com/office/drawing/2014/main" id="{965D3A1B-D343-039D-88EC-AE3324055FA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2444" y="2723094"/>
                <a:ext cx="343591" cy="343591"/>
              </a:xfrm>
              <a:prstGeom prst="rect">
                <a:avLst/>
              </a:prstGeom>
            </p:spPr>
          </p:pic>
        </p:grpSp>
        <p:grpSp>
          <p:nvGrpSpPr>
            <p:cNvPr id="810" name="グループ化 809">
              <a:extLst>
                <a:ext uri="{FF2B5EF4-FFF2-40B4-BE49-F238E27FC236}">
                  <a16:creationId xmlns:a16="http://schemas.microsoft.com/office/drawing/2014/main" id="{EAA2D9F1-C01E-991B-6575-19EBF7EF52F4}"/>
                </a:ext>
              </a:extLst>
            </p:cNvPr>
            <p:cNvGrpSpPr/>
            <p:nvPr/>
          </p:nvGrpSpPr>
          <p:grpSpPr>
            <a:xfrm>
              <a:off x="4222389" y="4249435"/>
              <a:ext cx="343591" cy="343591"/>
              <a:chOff x="-492444" y="2723094"/>
              <a:chExt cx="343591" cy="343591"/>
            </a:xfrm>
          </p:grpSpPr>
          <p:sp>
            <p:nvSpPr>
              <p:cNvPr id="814" name="正方形/長方形 813">
                <a:extLst>
                  <a:ext uri="{FF2B5EF4-FFF2-40B4-BE49-F238E27FC236}">
                    <a16:creationId xmlns:a16="http://schemas.microsoft.com/office/drawing/2014/main" id="{62DAEFE5-0E54-C83D-FB09-EF6FCC881BEE}"/>
                  </a:ext>
                </a:extLst>
              </p:cNvPr>
              <p:cNvSpPr/>
              <p:nvPr/>
            </p:nvSpPr>
            <p:spPr bwMode="gray">
              <a:xfrm>
                <a:off x="-450983" y="2806267"/>
                <a:ext cx="260484" cy="168708"/>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pic>
            <p:nvPicPr>
              <p:cNvPr id="815" name="グラフィックス 814" descr="テーブル 枠線">
                <a:extLst>
                  <a:ext uri="{FF2B5EF4-FFF2-40B4-BE49-F238E27FC236}">
                    <a16:creationId xmlns:a16="http://schemas.microsoft.com/office/drawing/2014/main" id="{180D37CB-3797-6903-95D4-92E381E24F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2444" y="2723094"/>
                <a:ext cx="343591" cy="343591"/>
              </a:xfrm>
              <a:prstGeom prst="rect">
                <a:avLst/>
              </a:prstGeom>
            </p:spPr>
          </p:pic>
        </p:grpSp>
        <p:grpSp>
          <p:nvGrpSpPr>
            <p:cNvPr id="811" name="グループ化 810">
              <a:extLst>
                <a:ext uri="{FF2B5EF4-FFF2-40B4-BE49-F238E27FC236}">
                  <a16:creationId xmlns:a16="http://schemas.microsoft.com/office/drawing/2014/main" id="{CCD8B894-C551-F368-2191-CE2D71460ADE}"/>
                </a:ext>
              </a:extLst>
            </p:cNvPr>
            <p:cNvGrpSpPr/>
            <p:nvPr/>
          </p:nvGrpSpPr>
          <p:grpSpPr>
            <a:xfrm>
              <a:off x="4104314" y="4323604"/>
              <a:ext cx="343591" cy="343591"/>
              <a:chOff x="-492444" y="2723094"/>
              <a:chExt cx="343591" cy="343591"/>
            </a:xfrm>
          </p:grpSpPr>
          <p:sp>
            <p:nvSpPr>
              <p:cNvPr id="812" name="正方形/長方形 811">
                <a:extLst>
                  <a:ext uri="{FF2B5EF4-FFF2-40B4-BE49-F238E27FC236}">
                    <a16:creationId xmlns:a16="http://schemas.microsoft.com/office/drawing/2014/main" id="{54927E1F-F0A5-FE4C-2092-33B6C4C026CF}"/>
                  </a:ext>
                </a:extLst>
              </p:cNvPr>
              <p:cNvSpPr/>
              <p:nvPr/>
            </p:nvSpPr>
            <p:spPr bwMode="gray">
              <a:xfrm>
                <a:off x="-450983" y="2806267"/>
                <a:ext cx="260484" cy="168708"/>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pic>
            <p:nvPicPr>
              <p:cNvPr id="813" name="グラフィックス 812" descr="テーブル 枠線">
                <a:extLst>
                  <a:ext uri="{FF2B5EF4-FFF2-40B4-BE49-F238E27FC236}">
                    <a16:creationId xmlns:a16="http://schemas.microsoft.com/office/drawing/2014/main" id="{0F301D55-0F02-977F-10ED-AB751A2280A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2444" y="2723094"/>
                <a:ext cx="343591" cy="343591"/>
              </a:xfrm>
              <a:prstGeom prst="rect">
                <a:avLst/>
              </a:prstGeom>
            </p:spPr>
          </p:pic>
        </p:grpSp>
      </p:grpSp>
      <p:sp>
        <p:nvSpPr>
          <p:cNvPr id="818" name="テキスト ボックス 817">
            <a:extLst>
              <a:ext uri="{FF2B5EF4-FFF2-40B4-BE49-F238E27FC236}">
                <a16:creationId xmlns:a16="http://schemas.microsoft.com/office/drawing/2014/main" id="{6D882122-7D1A-3601-2550-C12232722190}"/>
              </a:ext>
            </a:extLst>
          </p:cNvPr>
          <p:cNvSpPr txBox="1"/>
          <p:nvPr/>
        </p:nvSpPr>
        <p:spPr>
          <a:xfrm>
            <a:off x="3771209" y="4048094"/>
            <a:ext cx="1305165" cy="282385"/>
          </a:xfrm>
          <a:prstGeom prst="rect">
            <a:avLst/>
          </a:prstGeom>
          <a:noFill/>
        </p:spPr>
        <p:txBody>
          <a:bodyPr wrap="none" rtlCol="0">
            <a:spAutoFit/>
          </a:bodyPr>
          <a:lstStyle/>
          <a:p>
            <a:pPr defTabSz="441427">
              <a:lnSpc>
                <a:spcPct val="120000"/>
              </a:lnSpc>
              <a:spcAft>
                <a:spcPts val="579"/>
              </a:spcAft>
              <a:buClr>
                <a:srgbClr val="103185"/>
              </a:buClr>
              <a:defRPr/>
            </a:pPr>
            <a:r>
              <a:rPr kumimoji="1" lang="ja-JP" altLang="en-US" sz="1159" b="1">
                <a:solidFill>
                  <a:srgbClr val="000000"/>
                </a:solidFill>
                <a:latin typeface="Meiryo UI"/>
                <a:ea typeface="Meiryo UI"/>
              </a:rPr>
              <a:t>医療情報管理</a:t>
            </a:r>
            <a:r>
              <a:rPr kumimoji="1" lang="en-US" altLang="ja-JP" sz="1159" b="1">
                <a:solidFill>
                  <a:srgbClr val="000000"/>
                </a:solidFill>
                <a:latin typeface="Meiryo UI"/>
                <a:ea typeface="Meiryo UI"/>
              </a:rPr>
              <a:t>DB</a:t>
            </a:r>
            <a:endParaRPr kumimoji="1" lang="ja-JP" altLang="en-US" sz="1159" b="1">
              <a:solidFill>
                <a:srgbClr val="000000"/>
              </a:solidFill>
              <a:latin typeface="Meiryo UI"/>
              <a:ea typeface="Meiryo UI"/>
            </a:endParaRPr>
          </a:p>
        </p:txBody>
      </p:sp>
      <p:cxnSp>
        <p:nvCxnSpPr>
          <p:cNvPr id="819" name="直線矢印コネクタ 818">
            <a:extLst>
              <a:ext uri="{FF2B5EF4-FFF2-40B4-BE49-F238E27FC236}">
                <a16:creationId xmlns:a16="http://schemas.microsoft.com/office/drawing/2014/main" id="{1D835E36-F805-6ADE-E6BB-8131FEEB895F}"/>
              </a:ext>
            </a:extLst>
          </p:cNvPr>
          <p:cNvCxnSpPr>
            <a:cxnSpLocks/>
            <a:stCxn id="826" idx="2"/>
            <a:endCxn id="760" idx="0"/>
          </p:cNvCxnSpPr>
          <p:nvPr/>
        </p:nvCxnSpPr>
        <p:spPr bwMode="gray">
          <a:xfrm>
            <a:off x="4447518" y="2956160"/>
            <a:ext cx="125" cy="695787"/>
          </a:xfrm>
          <a:prstGeom prst="straightConnector1">
            <a:avLst/>
          </a:prstGeom>
          <a:noFill/>
          <a:ln w="31750" cap="flat" cmpd="sng" algn="ctr">
            <a:solidFill>
              <a:srgbClr val="005CAF"/>
            </a:solidFill>
            <a:prstDash val="solid"/>
            <a:tailEnd type="arrow" w="med" len="med"/>
          </a:ln>
          <a:effectLst/>
        </p:spPr>
      </p:cxnSp>
      <p:sp>
        <p:nvSpPr>
          <p:cNvPr id="820" name="テキスト ボックス 819">
            <a:extLst>
              <a:ext uri="{FF2B5EF4-FFF2-40B4-BE49-F238E27FC236}">
                <a16:creationId xmlns:a16="http://schemas.microsoft.com/office/drawing/2014/main" id="{0469C257-18BB-81A3-CC57-748001556459}"/>
              </a:ext>
            </a:extLst>
          </p:cNvPr>
          <p:cNvSpPr txBox="1"/>
          <p:nvPr/>
        </p:nvSpPr>
        <p:spPr bwMode="gray">
          <a:xfrm>
            <a:off x="3441159" y="2977579"/>
            <a:ext cx="247630" cy="148578"/>
          </a:xfrm>
          <a:prstGeom prst="rect">
            <a:avLst/>
          </a:prstGeom>
          <a:noFill/>
        </p:spPr>
        <p:txBody>
          <a:bodyPr wrap="none" lIns="0" tIns="0" rIns="0" bIns="0" rtlCol="0">
            <a:spAutoFit/>
          </a:bodyPr>
          <a:lstStyle/>
          <a:p>
            <a:pPr algn="ctr" defTabSz="956390">
              <a:buSzPct val="100000"/>
              <a:defRPr/>
            </a:pPr>
            <a:r>
              <a:rPr lang="ja-JP" altLang="en-US" sz="965" b="1" kern="0">
                <a:solidFill>
                  <a:srgbClr val="000000"/>
                </a:solidFill>
                <a:latin typeface="Meiryo UI"/>
                <a:ea typeface="Meiryo UI"/>
                <a:cs typeface="Arial" charset="0"/>
              </a:rPr>
              <a:t>経由</a:t>
            </a:r>
            <a:endParaRPr lang="en-US" altLang="ja-JP" sz="965" b="1" kern="0">
              <a:solidFill>
                <a:srgbClr val="000000"/>
              </a:solidFill>
              <a:latin typeface="Meiryo UI"/>
              <a:ea typeface="Meiryo UI"/>
              <a:cs typeface="Arial" charset="0"/>
            </a:endParaRPr>
          </a:p>
        </p:txBody>
      </p:sp>
      <p:cxnSp>
        <p:nvCxnSpPr>
          <p:cNvPr id="821" name="直線矢印コネクタ 820">
            <a:extLst>
              <a:ext uri="{FF2B5EF4-FFF2-40B4-BE49-F238E27FC236}">
                <a16:creationId xmlns:a16="http://schemas.microsoft.com/office/drawing/2014/main" id="{924AA19D-AC8C-E20D-6CEE-85D0AD8380B8}"/>
              </a:ext>
            </a:extLst>
          </p:cNvPr>
          <p:cNvCxnSpPr>
            <a:cxnSpLocks/>
          </p:cNvCxnSpPr>
          <p:nvPr/>
        </p:nvCxnSpPr>
        <p:spPr bwMode="gray">
          <a:xfrm>
            <a:off x="2259025" y="2645515"/>
            <a:ext cx="1493492" cy="0"/>
          </a:xfrm>
          <a:prstGeom prst="straightConnector1">
            <a:avLst/>
          </a:prstGeom>
          <a:noFill/>
          <a:ln w="31750" cap="flat" cmpd="sng" algn="ctr">
            <a:solidFill>
              <a:srgbClr val="005CAF"/>
            </a:solidFill>
            <a:prstDash val="solid"/>
            <a:tailEnd type="arrow" w="med" len="med"/>
          </a:ln>
          <a:effectLst/>
        </p:spPr>
      </p:cxnSp>
      <p:grpSp>
        <p:nvGrpSpPr>
          <p:cNvPr id="822" name="グループ化 821">
            <a:extLst>
              <a:ext uri="{FF2B5EF4-FFF2-40B4-BE49-F238E27FC236}">
                <a16:creationId xmlns:a16="http://schemas.microsoft.com/office/drawing/2014/main" id="{8D75A4D3-E61E-B264-0B3E-16C2E7E98839}"/>
              </a:ext>
            </a:extLst>
          </p:cNvPr>
          <p:cNvGrpSpPr/>
          <p:nvPr/>
        </p:nvGrpSpPr>
        <p:grpSpPr>
          <a:xfrm>
            <a:off x="2565450" y="2472515"/>
            <a:ext cx="347579" cy="347579"/>
            <a:chOff x="3391084" y="3895728"/>
            <a:chExt cx="399849" cy="400909"/>
          </a:xfrm>
        </p:grpSpPr>
        <p:sp>
          <p:nvSpPr>
            <p:cNvPr id="823" name="フローチャート: 結合子 822">
              <a:extLst>
                <a:ext uri="{FF2B5EF4-FFF2-40B4-BE49-F238E27FC236}">
                  <a16:creationId xmlns:a16="http://schemas.microsoft.com/office/drawing/2014/main" id="{66D5264A-1B00-5DC3-A2E1-6EA29A8C242C}"/>
                </a:ext>
              </a:extLst>
            </p:cNvPr>
            <p:cNvSpPr/>
            <p:nvPr/>
          </p:nvSpPr>
          <p:spPr bwMode="gray">
            <a:xfrm>
              <a:off x="3391084" y="3895728"/>
              <a:ext cx="399849" cy="400909"/>
            </a:xfrm>
            <a:prstGeom prst="flowChartConnector">
              <a:avLst/>
            </a:prstGeom>
            <a:solidFill>
              <a:sysClr val="window" lastClr="FFFFFF"/>
            </a:solidFill>
            <a:ln w="12700" algn="ctr">
              <a:solidFill>
                <a:srgbClr val="BBBCBC"/>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pic>
          <p:nvPicPr>
            <p:cNvPr id="824" name="グラフィックス 823" descr="ドキュメント 単色塗りつぶし">
              <a:extLst>
                <a:ext uri="{FF2B5EF4-FFF2-40B4-BE49-F238E27FC236}">
                  <a16:creationId xmlns:a16="http://schemas.microsoft.com/office/drawing/2014/main" id="{29D6756A-3BC2-3C05-056C-41E61AA03CD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421812" y="3920677"/>
              <a:ext cx="338392" cy="338392"/>
            </a:xfrm>
            <a:prstGeom prst="rect">
              <a:avLst/>
            </a:prstGeom>
          </p:spPr>
        </p:pic>
      </p:grpSp>
      <p:grpSp>
        <p:nvGrpSpPr>
          <p:cNvPr id="825" name="グループ化 824">
            <a:extLst>
              <a:ext uri="{FF2B5EF4-FFF2-40B4-BE49-F238E27FC236}">
                <a16:creationId xmlns:a16="http://schemas.microsoft.com/office/drawing/2014/main" id="{B0456C06-60DD-0B71-7258-5CF8BB4FA6D1}"/>
              </a:ext>
            </a:extLst>
          </p:cNvPr>
          <p:cNvGrpSpPr/>
          <p:nvPr/>
        </p:nvGrpSpPr>
        <p:grpSpPr>
          <a:xfrm>
            <a:off x="3856635" y="2539066"/>
            <a:ext cx="1181766" cy="417094"/>
            <a:chOff x="3830401" y="3557323"/>
            <a:chExt cx="1223999" cy="432000"/>
          </a:xfrm>
        </p:grpSpPr>
        <p:sp>
          <p:nvSpPr>
            <p:cNvPr id="826" name="正方形/長方形 825">
              <a:extLst>
                <a:ext uri="{FF2B5EF4-FFF2-40B4-BE49-F238E27FC236}">
                  <a16:creationId xmlns:a16="http://schemas.microsoft.com/office/drawing/2014/main" id="{A6A3C459-E425-1752-1851-6833D3653EDE}"/>
                </a:ext>
              </a:extLst>
            </p:cNvPr>
            <p:cNvSpPr/>
            <p:nvPr/>
          </p:nvSpPr>
          <p:spPr>
            <a:xfrm>
              <a:off x="3830401" y="3557323"/>
              <a:ext cx="1223999" cy="432000"/>
            </a:xfrm>
            <a:prstGeom prst="rect">
              <a:avLst/>
            </a:prstGeom>
            <a:solidFill>
              <a:schemeClr val="bg1"/>
            </a:solidFill>
            <a:ln>
              <a:solidFill>
                <a:schemeClr val="bg1">
                  <a:lumMod val="75000"/>
                </a:schemeClr>
              </a:solidFill>
            </a:ln>
          </p:spPr>
          <p:txBody>
            <a:bodyPr wrap="none" lIns="34758" tIns="34758" rIns="34758" bIns="34758" rtlCol="0" anchor="ctr">
              <a:noAutofit/>
            </a:bodyPr>
            <a:lstStyle/>
            <a:p>
              <a:pPr defTabSz="882853" fontAlgn="base">
                <a:lnSpc>
                  <a:spcPct val="80000"/>
                </a:lnSpc>
                <a:spcBef>
                  <a:spcPct val="0"/>
                </a:spcBef>
                <a:spcAft>
                  <a:spcPct val="0"/>
                </a:spcAft>
                <a:defRPr/>
              </a:pPr>
              <a:endParaRPr kumimoji="1" lang="ja-JP" altLang="en-US" sz="1159">
                <a:solidFill>
                  <a:prstClr val="black"/>
                </a:solidFill>
                <a:latin typeface="Meiryo UI"/>
                <a:ea typeface="Meiryo UI"/>
                <a:cs typeface="Arial" charset="0"/>
              </a:endParaRPr>
            </a:p>
          </p:txBody>
        </p:sp>
        <p:grpSp>
          <p:nvGrpSpPr>
            <p:cNvPr id="827" name="グループ化 826">
              <a:extLst>
                <a:ext uri="{FF2B5EF4-FFF2-40B4-BE49-F238E27FC236}">
                  <a16:creationId xmlns:a16="http://schemas.microsoft.com/office/drawing/2014/main" id="{8331AA14-E989-FABF-EF67-C5E628FDC66E}"/>
                </a:ext>
              </a:extLst>
            </p:cNvPr>
            <p:cNvGrpSpPr/>
            <p:nvPr/>
          </p:nvGrpSpPr>
          <p:grpSpPr>
            <a:xfrm>
              <a:off x="3913066" y="3590421"/>
              <a:ext cx="360000" cy="360000"/>
              <a:chOff x="3391084" y="3895728"/>
              <a:chExt cx="399849" cy="400909"/>
            </a:xfrm>
          </p:grpSpPr>
          <p:sp>
            <p:nvSpPr>
              <p:cNvPr id="835" name="フローチャート: 結合子 834">
                <a:extLst>
                  <a:ext uri="{FF2B5EF4-FFF2-40B4-BE49-F238E27FC236}">
                    <a16:creationId xmlns:a16="http://schemas.microsoft.com/office/drawing/2014/main" id="{4196FAC0-A966-8177-812C-4913A3C37661}"/>
                  </a:ext>
                </a:extLst>
              </p:cNvPr>
              <p:cNvSpPr/>
              <p:nvPr/>
            </p:nvSpPr>
            <p:spPr bwMode="gray">
              <a:xfrm>
                <a:off x="3391084" y="3895728"/>
                <a:ext cx="399849" cy="400909"/>
              </a:xfrm>
              <a:prstGeom prst="flowChartConnector">
                <a:avLst/>
              </a:prstGeom>
              <a:solidFill>
                <a:sysClr val="window" lastClr="FFFFFF"/>
              </a:solidFill>
              <a:ln w="12700" algn="ctr">
                <a:solidFill>
                  <a:srgbClr val="BBBCBC"/>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pic>
            <p:nvPicPr>
              <p:cNvPr id="836" name="グラフィックス 835" descr="ドキュメント 単色塗りつぶし">
                <a:extLst>
                  <a:ext uri="{FF2B5EF4-FFF2-40B4-BE49-F238E27FC236}">
                    <a16:creationId xmlns:a16="http://schemas.microsoft.com/office/drawing/2014/main" id="{DF60A352-8717-C536-B5FC-D87FBB3937B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421812" y="3920677"/>
                <a:ext cx="338392" cy="338392"/>
              </a:xfrm>
              <a:prstGeom prst="rect">
                <a:avLst/>
              </a:prstGeom>
            </p:spPr>
          </p:pic>
        </p:grpSp>
        <p:grpSp>
          <p:nvGrpSpPr>
            <p:cNvPr id="828" name="グループ化 827">
              <a:extLst>
                <a:ext uri="{FF2B5EF4-FFF2-40B4-BE49-F238E27FC236}">
                  <a16:creationId xmlns:a16="http://schemas.microsoft.com/office/drawing/2014/main" id="{DEC3FCF5-5648-0CDB-0EAF-828298843C86}"/>
                </a:ext>
              </a:extLst>
            </p:cNvPr>
            <p:cNvGrpSpPr/>
            <p:nvPr/>
          </p:nvGrpSpPr>
          <p:grpSpPr>
            <a:xfrm>
              <a:off x="4603258" y="3591352"/>
              <a:ext cx="360000" cy="360000"/>
              <a:chOff x="3025134" y="3540909"/>
              <a:chExt cx="360000" cy="360000"/>
            </a:xfrm>
          </p:grpSpPr>
          <p:sp>
            <p:nvSpPr>
              <p:cNvPr id="831" name="フローチャート: 結合子 830">
                <a:extLst>
                  <a:ext uri="{FF2B5EF4-FFF2-40B4-BE49-F238E27FC236}">
                    <a16:creationId xmlns:a16="http://schemas.microsoft.com/office/drawing/2014/main" id="{7274814B-A83E-1687-781A-B79E132C11B8}"/>
                  </a:ext>
                </a:extLst>
              </p:cNvPr>
              <p:cNvSpPr/>
              <p:nvPr/>
            </p:nvSpPr>
            <p:spPr bwMode="gray">
              <a:xfrm>
                <a:off x="3025134" y="3540909"/>
                <a:ext cx="360000" cy="360000"/>
              </a:xfrm>
              <a:prstGeom prst="flowChartConnector">
                <a:avLst/>
              </a:prstGeom>
              <a:solidFill>
                <a:sysClr val="window" lastClr="FFFFFF"/>
              </a:solidFill>
              <a:ln w="12700" algn="ctr">
                <a:solidFill>
                  <a:srgbClr val="BBBCBC"/>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grpSp>
            <p:nvGrpSpPr>
              <p:cNvPr id="832" name="グループ化 831">
                <a:extLst>
                  <a:ext uri="{FF2B5EF4-FFF2-40B4-BE49-F238E27FC236}">
                    <a16:creationId xmlns:a16="http://schemas.microsoft.com/office/drawing/2014/main" id="{4882F5F9-4283-0BCC-5327-887955073C52}"/>
                  </a:ext>
                </a:extLst>
              </p:cNvPr>
              <p:cNvGrpSpPr/>
              <p:nvPr/>
            </p:nvGrpSpPr>
            <p:grpSpPr>
              <a:xfrm>
                <a:off x="3061134" y="3576909"/>
                <a:ext cx="288000" cy="288000"/>
                <a:chOff x="-492444" y="2723094"/>
                <a:chExt cx="343591" cy="343591"/>
              </a:xfrm>
            </p:grpSpPr>
            <p:sp>
              <p:nvSpPr>
                <p:cNvPr id="833" name="正方形/長方形 832">
                  <a:extLst>
                    <a:ext uri="{FF2B5EF4-FFF2-40B4-BE49-F238E27FC236}">
                      <a16:creationId xmlns:a16="http://schemas.microsoft.com/office/drawing/2014/main" id="{49C6406C-5992-3FF6-E0D5-335AC05B8D1B}"/>
                    </a:ext>
                  </a:extLst>
                </p:cNvPr>
                <p:cNvSpPr/>
                <p:nvPr/>
              </p:nvSpPr>
              <p:spPr bwMode="gray">
                <a:xfrm>
                  <a:off x="-450983" y="2806267"/>
                  <a:ext cx="260484" cy="168708"/>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pic>
              <p:nvPicPr>
                <p:cNvPr id="834" name="グラフィックス 833" descr="テーブル 枠線">
                  <a:extLst>
                    <a:ext uri="{FF2B5EF4-FFF2-40B4-BE49-F238E27FC236}">
                      <a16:creationId xmlns:a16="http://schemas.microsoft.com/office/drawing/2014/main" id="{2437820C-00C7-B768-6275-C981F07EB1C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2444" y="2723094"/>
                  <a:ext cx="343591" cy="343591"/>
                </a:xfrm>
                <a:prstGeom prst="rect">
                  <a:avLst/>
                </a:prstGeom>
              </p:spPr>
            </p:pic>
          </p:grpSp>
        </p:grpSp>
        <p:sp>
          <p:nvSpPr>
            <p:cNvPr id="829" name="矢印: 右 828">
              <a:extLst>
                <a:ext uri="{FF2B5EF4-FFF2-40B4-BE49-F238E27FC236}">
                  <a16:creationId xmlns:a16="http://schemas.microsoft.com/office/drawing/2014/main" id="{38CFA8FC-E6F3-808D-1988-B299FF25FFCB}"/>
                </a:ext>
              </a:extLst>
            </p:cNvPr>
            <p:cNvSpPr/>
            <p:nvPr/>
          </p:nvSpPr>
          <p:spPr>
            <a:xfrm>
              <a:off x="4307375" y="3742359"/>
              <a:ext cx="267105" cy="170490"/>
            </a:xfrm>
            <a:prstGeom prst="rightArrow">
              <a:avLst/>
            </a:prstGeom>
            <a:solidFill>
              <a:schemeClr val="bg1">
                <a:lumMod val="50000"/>
              </a:schemeClr>
            </a:solidFill>
          </p:spPr>
          <p:txBody>
            <a:bodyPr wrap="none" lIns="34758" tIns="34758" rIns="34758" bIns="34758" rtlCol="0" anchor="ctr">
              <a:noAutofit/>
            </a:bodyPr>
            <a:lstStyle/>
            <a:p>
              <a:pPr defTabSz="882853" fontAlgn="base">
                <a:lnSpc>
                  <a:spcPct val="80000"/>
                </a:lnSpc>
                <a:spcBef>
                  <a:spcPct val="0"/>
                </a:spcBef>
                <a:spcAft>
                  <a:spcPct val="0"/>
                </a:spcAft>
                <a:defRPr/>
              </a:pPr>
              <a:endParaRPr kumimoji="1" lang="ja-JP" altLang="en-US" sz="1159">
                <a:solidFill>
                  <a:prstClr val="black"/>
                </a:solidFill>
                <a:latin typeface="Meiryo UI"/>
                <a:ea typeface="Meiryo UI"/>
                <a:cs typeface="Arial" charset="0"/>
              </a:endParaRPr>
            </a:p>
          </p:txBody>
        </p:sp>
        <p:sp>
          <p:nvSpPr>
            <p:cNvPr id="830" name="テキスト ボックス 829">
              <a:extLst>
                <a:ext uri="{FF2B5EF4-FFF2-40B4-BE49-F238E27FC236}">
                  <a16:creationId xmlns:a16="http://schemas.microsoft.com/office/drawing/2014/main" id="{2B822575-4721-154F-0DC4-463572EBA937}"/>
                </a:ext>
              </a:extLst>
            </p:cNvPr>
            <p:cNvSpPr txBox="1"/>
            <p:nvPr/>
          </p:nvSpPr>
          <p:spPr>
            <a:xfrm>
              <a:off x="4218550" y="3583426"/>
              <a:ext cx="446950" cy="218694"/>
            </a:xfrm>
            <a:prstGeom prst="rect">
              <a:avLst/>
            </a:prstGeom>
            <a:noFill/>
          </p:spPr>
          <p:txBody>
            <a:bodyPr wrap="none" rtlCol="0">
              <a:spAutoFit/>
            </a:bodyPr>
            <a:lstStyle/>
            <a:p>
              <a:pPr algn="ctr" defTabSz="882853" fontAlgn="base">
                <a:lnSpc>
                  <a:spcPct val="80000"/>
                </a:lnSpc>
                <a:spcBef>
                  <a:spcPct val="0"/>
                </a:spcBef>
                <a:spcAft>
                  <a:spcPct val="0"/>
                </a:spcAft>
                <a:defRPr/>
              </a:pPr>
              <a:r>
                <a:rPr kumimoji="1" lang="ja-JP" altLang="en-US" sz="965" b="1">
                  <a:solidFill>
                    <a:prstClr val="black"/>
                  </a:solidFill>
                  <a:latin typeface="Meiryo UI"/>
                  <a:ea typeface="Meiryo UI"/>
                </a:rPr>
                <a:t>抽出</a:t>
              </a:r>
            </a:p>
          </p:txBody>
        </p:sp>
      </p:grpSp>
      <p:grpSp>
        <p:nvGrpSpPr>
          <p:cNvPr id="837" name="グループ化 836">
            <a:extLst>
              <a:ext uri="{FF2B5EF4-FFF2-40B4-BE49-F238E27FC236}">
                <a16:creationId xmlns:a16="http://schemas.microsoft.com/office/drawing/2014/main" id="{D91634AA-D4F0-3145-E38F-252B9BBF8635}"/>
              </a:ext>
            </a:extLst>
          </p:cNvPr>
          <p:cNvGrpSpPr/>
          <p:nvPr/>
        </p:nvGrpSpPr>
        <p:grpSpPr>
          <a:xfrm>
            <a:off x="807278" y="2432383"/>
            <a:ext cx="410366" cy="544480"/>
            <a:chOff x="7406398" y="2850830"/>
            <a:chExt cx="425031" cy="563938"/>
          </a:xfrm>
        </p:grpSpPr>
        <p:pic>
          <p:nvPicPr>
            <p:cNvPr id="838" name="グラフィックス 837" descr="医師男性 枠線">
              <a:extLst>
                <a:ext uri="{FF2B5EF4-FFF2-40B4-BE49-F238E27FC236}">
                  <a16:creationId xmlns:a16="http://schemas.microsoft.com/office/drawing/2014/main" id="{005E3170-3CB5-D73E-DA40-4F92A86F768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406398" y="2850830"/>
              <a:ext cx="425031" cy="425031"/>
            </a:xfrm>
            <a:prstGeom prst="rect">
              <a:avLst/>
            </a:prstGeom>
          </p:spPr>
        </p:pic>
        <p:sp>
          <p:nvSpPr>
            <p:cNvPr id="839" name="テキスト ボックス 838">
              <a:extLst>
                <a:ext uri="{FF2B5EF4-FFF2-40B4-BE49-F238E27FC236}">
                  <a16:creationId xmlns:a16="http://schemas.microsoft.com/office/drawing/2014/main" id="{CABA338D-23EB-6A5C-9BAA-E2A004399A02}"/>
                </a:ext>
              </a:extLst>
            </p:cNvPr>
            <p:cNvSpPr txBox="1"/>
            <p:nvPr/>
          </p:nvSpPr>
          <p:spPr bwMode="gray">
            <a:xfrm>
              <a:off x="7426901" y="3260880"/>
              <a:ext cx="384721" cy="153888"/>
            </a:xfrm>
            <a:prstGeom prst="rect">
              <a:avLst/>
            </a:prstGeom>
            <a:noFill/>
          </p:spPr>
          <p:txBody>
            <a:bodyPr wrap="none" lIns="0" tIns="0" rIns="0" bIns="0" rtlCol="0">
              <a:spAutoFit/>
            </a:bodyPr>
            <a:lstStyle/>
            <a:p>
              <a:pPr algn="ctr" defTabSz="956390">
                <a:buSzPct val="100000"/>
                <a:defRPr/>
              </a:pPr>
              <a:r>
                <a:rPr kumimoji="1" lang="ja-JP" altLang="en-US" sz="965" kern="0">
                  <a:solidFill>
                    <a:prstClr val="black"/>
                  </a:solidFill>
                  <a:latin typeface="Meiryo UI"/>
                  <a:ea typeface="Meiryo UI"/>
                  <a:cs typeface="Arial" charset="0"/>
                </a:rPr>
                <a:t>医師等</a:t>
              </a:r>
            </a:p>
          </p:txBody>
        </p:sp>
      </p:grpSp>
      <p:sp>
        <p:nvSpPr>
          <p:cNvPr id="840" name="フローチャート: 代替処理 839">
            <a:extLst>
              <a:ext uri="{FF2B5EF4-FFF2-40B4-BE49-F238E27FC236}">
                <a16:creationId xmlns:a16="http://schemas.microsoft.com/office/drawing/2014/main" id="{3241FBDE-C9DF-D9AF-7E46-56235E69E759}"/>
              </a:ext>
            </a:extLst>
          </p:cNvPr>
          <p:cNvSpPr/>
          <p:nvPr/>
        </p:nvSpPr>
        <p:spPr bwMode="gray">
          <a:xfrm>
            <a:off x="8212645" y="3407516"/>
            <a:ext cx="1119735" cy="949152"/>
          </a:xfrm>
          <a:prstGeom prst="flowChartAlternateProcess">
            <a:avLst/>
          </a:prstGeom>
          <a:solidFill>
            <a:sysClr val="window" lastClr="FFFFFF"/>
          </a:solidFill>
          <a:ln w="19050" algn="ctr">
            <a:solidFill>
              <a:srgbClr val="009900"/>
            </a:solidFill>
            <a:prstDash val="sysDash"/>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r>
              <a:rPr kumimoji="1" lang="ja-JP" altLang="en-US" sz="1062" b="1" kern="0">
                <a:solidFill>
                  <a:srgbClr val="000000"/>
                </a:solidFill>
                <a:latin typeface="Meiryo UI"/>
                <a:ea typeface="Meiryo UI"/>
                <a:cs typeface="Arial" charset="0"/>
              </a:rPr>
              <a:t>閲覧</a:t>
            </a:r>
          </a:p>
        </p:txBody>
      </p:sp>
      <p:pic>
        <p:nvPicPr>
          <p:cNvPr id="841" name="図 840">
            <a:extLst>
              <a:ext uri="{FF2B5EF4-FFF2-40B4-BE49-F238E27FC236}">
                <a16:creationId xmlns:a16="http://schemas.microsoft.com/office/drawing/2014/main" id="{DD97DCAE-49B4-E279-0DD8-66EA1F427D19}"/>
              </a:ext>
            </a:extLst>
          </p:cNvPr>
          <p:cNvPicPr>
            <a:picLocks noChangeAspect="1"/>
          </p:cNvPicPr>
          <p:nvPr/>
        </p:nvPicPr>
        <p:blipFill rotWithShape="1">
          <a:blip r:embed="rId10"/>
          <a:srcRect l="2172" r="90034" b="69217"/>
          <a:stretch/>
        </p:blipFill>
        <p:spPr>
          <a:xfrm rot="20901538">
            <a:off x="7101249" y="3664300"/>
            <a:ext cx="389003" cy="493511"/>
          </a:xfrm>
          <a:prstGeom prst="rect">
            <a:avLst/>
          </a:prstGeom>
          <a:ln w="6350">
            <a:noFill/>
          </a:ln>
        </p:spPr>
      </p:pic>
      <p:pic>
        <p:nvPicPr>
          <p:cNvPr id="842" name="グラフィックス 841" descr="クレジット カード 枠線">
            <a:extLst>
              <a:ext uri="{FF2B5EF4-FFF2-40B4-BE49-F238E27FC236}">
                <a16:creationId xmlns:a16="http://schemas.microsoft.com/office/drawing/2014/main" id="{898344EC-3F35-E013-1DC6-A830FB9903E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rot="1970527">
            <a:off x="7491973" y="3831474"/>
            <a:ext cx="243305" cy="243305"/>
          </a:xfrm>
          <a:prstGeom prst="rect">
            <a:avLst/>
          </a:prstGeom>
        </p:spPr>
      </p:pic>
      <p:sp>
        <p:nvSpPr>
          <p:cNvPr id="843" name="テキスト ボックス 842">
            <a:extLst>
              <a:ext uri="{FF2B5EF4-FFF2-40B4-BE49-F238E27FC236}">
                <a16:creationId xmlns:a16="http://schemas.microsoft.com/office/drawing/2014/main" id="{11704FBA-B5A9-CF59-5880-6BCAED340B0A}"/>
              </a:ext>
            </a:extLst>
          </p:cNvPr>
          <p:cNvSpPr txBox="1"/>
          <p:nvPr/>
        </p:nvSpPr>
        <p:spPr bwMode="gray">
          <a:xfrm>
            <a:off x="7417424" y="3660426"/>
            <a:ext cx="348230" cy="178294"/>
          </a:xfrm>
          <a:prstGeom prst="rect">
            <a:avLst/>
          </a:prstGeom>
          <a:noFill/>
        </p:spPr>
        <p:txBody>
          <a:bodyPr wrap="none" lIns="0" tIns="0" rIns="0" bIns="0" rtlCol="0">
            <a:spAutoFit/>
          </a:bodyPr>
          <a:lstStyle/>
          <a:p>
            <a:pPr algn="ctr" defTabSz="956390">
              <a:buSzPct val="100000"/>
              <a:defRPr/>
            </a:pPr>
            <a:r>
              <a:rPr kumimoji="1" lang="ja-JP" altLang="en-US" sz="579" kern="0">
                <a:solidFill>
                  <a:prstClr val="black"/>
                </a:solidFill>
                <a:latin typeface="Meiryo UI"/>
                <a:ea typeface="Meiryo UI"/>
                <a:cs typeface="Arial" charset="0"/>
              </a:rPr>
              <a:t>マイナンバー</a:t>
            </a:r>
            <a:endParaRPr kumimoji="1" lang="en-US" altLang="ja-JP" sz="579" kern="0">
              <a:solidFill>
                <a:prstClr val="black"/>
              </a:solidFill>
              <a:latin typeface="Meiryo UI"/>
              <a:ea typeface="Meiryo UI"/>
              <a:cs typeface="Arial" charset="0"/>
            </a:endParaRPr>
          </a:p>
          <a:p>
            <a:pPr algn="ctr" defTabSz="956390">
              <a:buSzPct val="100000"/>
              <a:defRPr/>
            </a:pPr>
            <a:r>
              <a:rPr kumimoji="1" lang="ja-JP" altLang="en-US" sz="579" kern="0">
                <a:solidFill>
                  <a:prstClr val="black"/>
                </a:solidFill>
                <a:latin typeface="Meiryo UI"/>
                <a:ea typeface="Meiryo UI"/>
                <a:cs typeface="Arial" charset="0"/>
              </a:rPr>
              <a:t>カード</a:t>
            </a:r>
          </a:p>
        </p:txBody>
      </p:sp>
      <p:sp>
        <p:nvSpPr>
          <p:cNvPr id="844" name="テキスト ボックス 843">
            <a:extLst>
              <a:ext uri="{FF2B5EF4-FFF2-40B4-BE49-F238E27FC236}">
                <a16:creationId xmlns:a16="http://schemas.microsoft.com/office/drawing/2014/main" id="{65C2FD21-0B16-4211-6B2E-E06E57D0E18A}"/>
              </a:ext>
            </a:extLst>
          </p:cNvPr>
          <p:cNvSpPr txBox="1"/>
          <p:nvPr/>
        </p:nvSpPr>
        <p:spPr bwMode="gray">
          <a:xfrm>
            <a:off x="7141837" y="4139852"/>
            <a:ext cx="384722" cy="178254"/>
          </a:xfrm>
          <a:prstGeom prst="rect">
            <a:avLst/>
          </a:prstGeom>
          <a:noFill/>
        </p:spPr>
        <p:txBody>
          <a:bodyPr wrap="none" lIns="0" tIns="0" rIns="0" bIns="0" rtlCol="0">
            <a:spAutoFit/>
          </a:bodyPr>
          <a:lstStyle/>
          <a:p>
            <a:pPr algn="ctr" defTabSz="956390">
              <a:buSzPct val="100000"/>
              <a:defRPr/>
            </a:pPr>
            <a:r>
              <a:rPr kumimoji="1" lang="ja-JP" altLang="en-US" sz="579" kern="0">
                <a:solidFill>
                  <a:prstClr val="black"/>
                </a:solidFill>
                <a:latin typeface="Meiryo UI"/>
                <a:ea typeface="Meiryo UI"/>
                <a:cs typeface="Arial" charset="0"/>
              </a:rPr>
              <a:t>顔認証付き</a:t>
            </a:r>
            <a:endParaRPr kumimoji="1" lang="en-US" altLang="ja-JP" sz="579" kern="0">
              <a:solidFill>
                <a:prstClr val="black"/>
              </a:solidFill>
              <a:latin typeface="Meiryo UI"/>
              <a:ea typeface="Meiryo UI"/>
              <a:cs typeface="Arial" charset="0"/>
            </a:endParaRPr>
          </a:p>
          <a:p>
            <a:pPr algn="ctr" defTabSz="956390">
              <a:buSzPct val="100000"/>
              <a:defRPr/>
            </a:pPr>
            <a:r>
              <a:rPr kumimoji="1" lang="ja-JP" altLang="en-US" sz="579" kern="0">
                <a:solidFill>
                  <a:prstClr val="black"/>
                </a:solidFill>
                <a:latin typeface="Meiryo UI"/>
                <a:ea typeface="Meiryo UI"/>
                <a:cs typeface="Arial" charset="0"/>
              </a:rPr>
              <a:t>カードリーダー</a:t>
            </a:r>
          </a:p>
        </p:txBody>
      </p:sp>
      <p:sp>
        <p:nvSpPr>
          <p:cNvPr id="845" name="フローチャート: 代替処理 844">
            <a:extLst>
              <a:ext uri="{FF2B5EF4-FFF2-40B4-BE49-F238E27FC236}">
                <a16:creationId xmlns:a16="http://schemas.microsoft.com/office/drawing/2014/main" id="{08113DE0-FEAE-A00B-A679-9C8C42DCEFC0}"/>
              </a:ext>
            </a:extLst>
          </p:cNvPr>
          <p:cNvSpPr/>
          <p:nvPr/>
        </p:nvSpPr>
        <p:spPr bwMode="gray">
          <a:xfrm>
            <a:off x="7003236" y="3407516"/>
            <a:ext cx="848715" cy="949152"/>
          </a:xfrm>
          <a:prstGeom prst="flowChartAlternateProcess">
            <a:avLst/>
          </a:prstGeom>
          <a:noFill/>
          <a:ln w="19050" algn="ctr">
            <a:solidFill>
              <a:srgbClr val="009900"/>
            </a:solidFill>
            <a:prstDash val="sysDash"/>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r>
              <a:rPr kumimoji="1" lang="ja-JP" altLang="en-US" sz="1062" b="1" kern="0">
                <a:solidFill>
                  <a:srgbClr val="000000"/>
                </a:solidFill>
                <a:latin typeface="Meiryo UI"/>
                <a:ea typeface="Meiryo UI"/>
                <a:cs typeface="Arial" charset="0"/>
              </a:rPr>
              <a:t>受付</a:t>
            </a:r>
          </a:p>
        </p:txBody>
      </p:sp>
      <p:cxnSp>
        <p:nvCxnSpPr>
          <p:cNvPr id="846" name="直線矢印コネクタ 845">
            <a:extLst>
              <a:ext uri="{FF2B5EF4-FFF2-40B4-BE49-F238E27FC236}">
                <a16:creationId xmlns:a16="http://schemas.microsoft.com/office/drawing/2014/main" id="{026264B8-A88C-8E0E-03D4-0CA8E135E96C}"/>
              </a:ext>
            </a:extLst>
          </p:cNvPr>
          <p:cNvCxnSpPr>
            <a:cxnSpLocks/>
            <a:stCxn id="845" idx="3"/>
            <a:endCxn id="840" idx="1"/>
          </p:cNvCxnSpPr>
          <p:nvPr/>
        </p:nvCxnSpPr>
        <p:spPr bwMode="auto">
          <a:xfrm>
            <a:off x="7851952" y="3882092"/>
            <a:ext cx="360692" cy="0"/>
          </a:xfrm>
          <a:prstGeom prst="straightConnector1">
            <a:avLst/>
          </a:prstGeom>
          <a:solidFill>
            <a:schemeClr val="bg1"/>
          </a:solidFill>
          <a:ln w="9525" cap="flat" cmpd="sng" algn="ctr">
            <a:solidFill>
              <a:srgbClr val="FFC000"/>
            </a:solidFill>
            <a:prstDash val="dash"/>
            <a:round/>
            <a:headEnd type="none" w="med" len="med"/>
            <a:tailEnd type="triangle"/>
          </a:ln>
          <a:effectLst/>
        </p:spPr>
      </p:cxnSp>
      <p:sp>
        <p:nvSpPr>
          <p:cNvPr id="847" name="テキスト ボックス 846">
            <a:extLst>
              <a:ext uri="{FF2B5EF4-FFF2-40B4-BE49-F238E27FC236}">
                <a16:creationId xmlns:a16="http://schemas.microsoft.com/office/drawing/2014/main" id="{F18CFB7C-662E-E2D2-CFA0-480EDEE7A7D9}"/>
              </a:ext>
            </a:extLst>
          </p:cNvPr>
          <p:cNvSpPr txBox="1"/>
          <p:nvPr/>
        </p:nvSpPr>
        <p:spPr bwMode="gray">
          <a:xfrm>
            <a:off x="6040132" y="4414395"/>
            <a:ext cx="331207" cy="148578"/>
          </a:xfrm>
          <a:prstGeom prst="rect">
            <a:avLst/>
          </a:prstGeom>
          <a:noFill/>
        </p:spPr>
        <p:txBody>
          <a:bodyPr wrap="none" lIns="0" tIns="0" rIns="0" bIns="0" rtlCol="0">
            <a:spAutoFit/>
          </a:bodyPr>
          <a:lstStyle/>
          <a:p>
            <a:pPr algn="ctr" defTabSz="956390">
              <a:buSzPct val="100000"/>
              <a:defRPr/>
            </a:pPr>
            <a:r>
              <a:rPr lang="en-US" altLang="ja-JP" sz="965" b="1" kern="0">
                <a:solidFill>
                  <a:srgbClr val="000000"/>
                </a:solidFill>
                <a:latin typeface="Meiryo UI"/>
                <a:ea typeface="Meiryo UI"/>
                <a:cs typeface="Arial" charset="0"/>
              </a:rPr>
              <a:t>6</a:t>
            </a:r>
            <a:r>
              <a:rPr lang="ja-JP" altLang="en-US" sz="965" b="1" kern="0">
                <a:solidFill>
                  <a:srgbClr val="000000"/>
                </a:solidFill>
                <a:latin typeface="Meiryo UI"/>
                <a:ea typeface="Meiryo UI"/>
                <a:cs typeface="Arial" charset="0"/>
              </a:rPr>
              <a:t>情報</a:t>
            </a:r>
            <a:endParaRPr lang="en-US" altLang="ja-JP" sz="965" b="1" kern="0">
              <a:solidFill>
                <a:srgbClr val="000000"/>
              </a:solidFill>
              <a:latin typeface="Meiryo UI"/>
              <a:ea typeface="Meiryo UI"/>
              <a:cs typeface="Arial" charset="0"/>
            </a:endParaRPr>
          </a:p>
        </p:txBody>
      </p:sp>
      <p:grpSp>
        <p:nvGrpSpPr>
          <p:cNvPr id="848" name="グループ化 847">
            <a:extLst>
              <a:ext uri="{FF2B5EF4-FFF2-40B4-BE49-F238E27FC236}">
                <a16:creationId xmlns:a16="http://schemas.microsoft.com/office/drawing/2014/main" id="{042EA6A9-E3CD-64CD-0F6D-366BE5C3650C}"/>
              </a:ext>
            </a:extLst>
          </p:cNvPr>
          <p:cNvGrpSpPr/>
          <p:nvPr/>
        </p:nvGrpSpPr>
        <p:grpSpPr>
          <a:xfrm>
            <a:off x="8903311" y="3856800"/>
            <a:ext cx="371447" cy="451139"/>
            <a:chOff x="7428619" y="2944273"/>
            <a:chExt cx="384721" cy="467261"/>
          </a:xfrm>
        </p:grpSpPr>
        <p:pic>
          <p:nvPicPr>
            <p:cNvPr id="849" name="グラフィックス 848" descr="医師男性 枠線">
              <a:extLst>
                <a:ext uri="{FF2B5EF4-FFF2-40B4-BE49-F238E27FC236}">
                  <a16:creationId xmlns:a16="http://schemas.microsoft.com/office/drawing/2014/main" id="{6E377525-8180-232F-009A-52E7438CA62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456836" y="2944273"/>
              <a:ext cx="328288" cy="328288"/>
            </a:xfrm>
            <a:prstGeom prst="rect">
              <a:avLst/>
            </a:prstGeom>
          </p:spPr>
        </p:pic>
        <p:sp>
          <p:nvSpPr>
            <p:cNvPr id="850" name="テキスト ボックス 849">
              <a:extLst>
                <a:ext uri="{FF2B5EF4-FFF2-40B4-BE49-F238E27FC236}">
                  <a16:creationId xmlns:a16="http://schemas.microsoft.com/office/drawing/2014/main" id="{3EB96AC8-E127-D355-68C8-9794E20798FD}"/>
                </a:ext>
              </a:extLst>
            </p:cNvPr>
            <p:cNvSpPr txBox="1"/>
            <p:nvPr/>
          </p:nvSpPr>
          <p:spPr bwMode="gray">
            <a:xfrm>
              <a:off x="7428619" y="3257646"/>
              <a:ext cx="384721" cy="153888"/>
            </a:xfrm>
            <a:prstGeom prst="rect">
              <a:avLst/>
            </a:prstGeom>
            <a:noFill/>
          </p:spPr>
          <p:txBody>
            <a:bodyPr wrap="none" lIns="0" tIns="0" rIns="0" bIns="0" rtlCol="0">
              <a:spAutoFit/>
            </a:bodyPr>
            <a:lstStyle/>
            <a:p>
              <a:pPr algn="ctr" defTabSz="956390">
                <a:buSzPct val="100000"/>
                <a:defRPr/>
              </a:pPr>
              <a:r>
                <a:rPr kumimoji="1" lang="ja-JP" altLang="en-US" sz="965" kern="0">
                  <a:solidFill>
                    <a:prstClr val="black"/>
                  </a:solidFill>
                  <a:latin typeface="Meiryo UI"/>
                  <a:ea typeface="Meiryo UI"/>
                  <a:cs typeface="Arial" charset="0"/>
                </a:rPr>
                <a:t>医師等</a:t>
              </a:r>
            </a:p>
          </p:txBody>
        </p:sp>
      </p:grpSp>
      <p:pic>
        <p:nvPicPr>
          <p:cNvPr id="851" name="グラフィックス 850" descr="ノート PC 枠線">
            <a:extLst>
              <a:ext uri="{FF2B5EF4-FFF2-40B4-BE49-F238E27FC236}">
                <a16:creationId xmlns:a16="http://schemas.microsoft.com/office/drawing/2014/main" id="{3F7EB130-C232-8F08-94FB-12F54C08842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232297" y="3547359"/>
            <a:ext cx="717247" cy="678694"/>
          </a:xfrm>
          <a:prstGeom prst="rect">
            <a:avLst/>
          </a:prstGeom>
        </p:spPr>
      </p:pic>
      <p:grpSp>
        <p:nvGrpSpPr>
          <p:cNvPr id="852" name="グループ化 851">
            <a:extLst>
              <a:ext uri="{FF2B5EF4-FFF2-40B4-BE49-F238E27FC236}">
                <a16:creationId xmlns:a16="http://schemas.microsoft.com/office/drawing/2014/main" id="{45D16B62-135B-D735-8579-E7CF2BF08CC6}"/>
              </a:ext>
            </a:extLst>
          </p:cNvPr>
          <p:cNvGrpSpPr/>
          <p:nvPr/>
        </p:nvGrpSpPr>
        <p:grpSpPr>
          <a:xfrm>
            <a:off x="8475090" y="3748936"/>
            <a:ext cx="221646" cy="222415"/>
            <a:chOff x="-492444" y="2723094"/>
            <a:chExt cx="343591" cy="343591"/>
          </a:xfrm>
        </p:grpSpPr>
        <p:sp>
          <p:nvSpPr>
            <p:cNvPr id="853" name="正方形/長方形 852">
              <a:extLst>
                <a:ext uri="{FF2B5EF4-FFF2-40B4-BE49-F238E27FC236}">
                  <a16:creationId xmlns:a16="http://schemas.microsoft.com/office/drawing/2014/main" id="{76279906-58D5-550D-B691-DAFB2D3253A3}"/>
                </a:ext>
              </a:extLst>
            </p:cNvPr>
            <p:cNvSpPr/>
            <p:nvPr/>
          </p:nvSpPr>
          <p:spPr bwMode="gray">
            <a:xfrm>
              <a:off x="-450983" y="2806267"/>
              <a:ext cx="260484" cy="168708"/>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pic>
          <p:nvPicPr>
            <p:cNvPr id="854" name="グラフィックス 853" descr="テーブル 枠線">
              <a:extLst>
                <a:ext uri="{FF2B5EF4-FFF2-40B4-BE49-F238E27FC236}">
                  <a16:creationId xmlns:a16="http://schemas.microsoft.com/office/drawing/2014/main" id="{7A709B08-9282-4096-6B20-2FEE6BC17B9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2444" y="2723094"/>
              <a:ext cx="343591" cy="343591"/>
            </a:xfrm>
            <a:prstGeom prst="rect">
              <a:avLst/>
            </a:prstGeom>
          </p:spPr>
        </p:pic>
      </p:grpSp>
      <p:grpSp>
        <p:nvGrpSpPr>
          <p:cNvPr id="855" name="Group 86">
            <a:extLst>
              <a:ext uri="{FF2B5EF4-FFF2-40B4-BE49-F238E27FC236}">
                <a16:creationId xmlns:a16="http://schemas.microsoft.com/office/drawing/2014/main" id="{FEEFABF8-9DF9-FD95-F7FE-F1FB18E73463}"/>
              </a:ext>
            </a:extLst>
          </p:cNvPr>
          <p:cNvGrpSpPr>
            <a:grpSpLocks noChangeAspect="1"/>
          </p:cNvGrpSpPr>
          <p:nvPr/>
        </p:nvGrpSpPr>
        <p:grpSpPr bwMode="auto">
          <a:xfrm>
            <a:off x="1580091" y="2536792"/>
            <a:ext cx="142450" cy="142450"/>
            <a:chOff x="4487" y="449"/>
            <a:chExt cx="408" cy="408"/>
          </a:xfrm>
          <a:solidFill>
            <a:srgbClr val="000000"/>
          </a:solidFill>
        </p:grpSpPr>
        <p:sp>
          <p:nvSpPr>
            <p:cNvPr id="856" name="Freeform 87">
              <a:extLst>
                <a:ext uri="{FF2B5EF4-FFF2-40B4-BE49-F238E27FC236}">
                  <a16:creationId xmlns:a16="http://schemas.microsoft.com/office/drawing/2014/main" id="{5A6A7CED-0A0D-1A0B-8419-949BDB4D4E60}"/>
                </a:ext>
              </a:extLst>
            </p:cNvPr>
            <p:cNvSpPr>
              <a:spLocks/>
            </p:cNvSpPr>
            <p:nvPr/>
          </p:nvSpPr>
          <p:spPr bwMode="auto">
            <a:xfrm>
              <a:off x="4487" y="755"/>
              <a:ext cx="408" cy="102"/>
            </a:xfrm>
            <a:custGeom>
              <a:avLst/>
              <a:gdLst>
                <a:gd name="T0" fmla="*/ 236 w 276"/>
                <a:gd name="T1" fmla="*/ 69 h 69"/>
                <a:gd name="T2" fmla="*/ 41 w 276"/>
                <a:gd name="T3" fmla="*/ 69 h 69"/>
                <a:gd name="T4" fmla="*/ 0 w 276"/>
                <a:gd name="T5" fmla="*/ 29 h 69"/>
                <a:gd name="T6" fmla="*/ 0 w 276"/>
                <a:gd name="T7" fmla="*/ 6 h 69"/>
                <a:gd name="T8" fmla="*/ 6 w 276"/>
                <a:gd name="T9" fmla="*/ 0 h 69"/>
                <a:gd name="T10" fmla="*/ 12 w 276"/>
                <a:gd name="T11" fmla="*/ 6 h 69"/>
                <a:gd name="T12" fmla="*/ 12 w 276"/>
                <a:gd name="T13" fmla="*/ 29 h 69"/>
                <a:gd name="T14" fmla="*/ 41 w 276"/>
                <a:gd name="T15" fmla="*/ 57 h 69"/>
                <a:gd name="T16" fmla="*/ 236 w 276"/>
                <a:gd name="T17" fmla="*/ 57 h 69"/>
                <a:gd name="T18" fmla="*/ 264 w 276"/>
                <a:gd name="T19" fmla="*/ 29 h 69"/>
                <a:gd name="T20" fmla="*/ 264 w 276"/>
                <a:gd name="T21" fmla="*/ 6 h 69"/>
                <a:gd name="T22" fmla="*/ 270 w 276"/>
                <a:gd name="T23" fmla="*/ 0 h 69"/>
                <a:gd name="T24" fmla="*/ 276 w 276"/>
                <a:gd name="T25" fmla="*/ 6 h 69"/>
                <a:gd name="T26" fmla="*/ 276 w 276"/>
                <a:gd name="T27" fmla="*/ 29 h 69"/>
                <a:gd name="T28" fmla="*/ 236 w 27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6" h="69">
                  <a:moveTo>
                    <a:pt x="236" y="69"/>
                  </a:moveTo>
                  <a:cubicBezTo>
                    <a:pt x="41" y="69"/>
                    <a:pt x="41" y="69"/>
                    <a:pt x="41" y="69"/>
                  </a:cubicBezTo>
                  <a:cubicBezTo>
                    <a:pt x="18" y="69"/>
                    <a:pt x="0" y="51"/>
                    <a:pt x="0" y="29"/>
                  </a:cubicBezTo>
                  <a:cubicBezTo>
                    <a:pt x="0" y="6"/>
                    <a:pt x="0" y="6"/>
                    <a:pt x="0" y="6"/>
                  </a:cubicBezTo>
                  <a:cubicBezTo>
                    <a:pt x="0" y="3"/>
                    <a:pt x="3" y="0"/>
                    <a:pt x="6" y="0"/>
                  </a:cubicBezTo>
                  <a:cubicBezTo>
                    <a:pt x="10" y="0"/>
                    <a:pt x="12" y="3"/>
                    <a:pt x="12" y="6"/>
                  </a:cubicBezTo>
                  <a:cubicBezTo>
                    <a:pt x="12" y="29"/>
                    <a:pt x="12" y="29"/>
                    <a:pt x="12" y="29"/>
                  </a:cubicBezTo>
                  <a:cubicBezTo>
                    <a:pt x="12" y="45"/>
                    <a:pt x="25" y="57"/>
                    <a:pt x="41" y="57"/>
                  </a:cubicBezTo>
                  <a:cubicBezTo>
                    <a:pt x="236" y="57"/>
                    <a:pt x="236" y="57"/>
                    <a:pt x="236" y="57"/>
                  </a:cubicBezTo>
                  <a:cubicBezTo>
                    <a:pt x="251" y="57"/>
                    <a:pt x="264" y="45"/>
                    <a:pt x="264" y="29"/>
                  </a:cubicBezTo>
                  <a:cubicBezTo>
                    <a:pt x="264" y="6"/>
                    <a:pt x="264" y="6"/>
                    <a:pt x="264" y="6"/>
                  </a:cubicBezTo>
                  <a:cubicBezTo>
                    <a:pt x="264" y="3"/>
                    <a:pt x="267" y="0"/>
                    <a:pt x="270" y="0"/>
                  </a:cubicBezTo>
                  <a:cubicBezTo>
                    <a:pt x="274" y="0"/>
                    <a:pt x="276" y="3"/>
                    <a:pt x="276" y="6"/>
                  </a:cubicBezTo>
                  <a:cubicBezTo>
                    <a:pt x="276" y="29"/>
                    <a:pt x="276" y="29"/>
                    <a:pt x="276" y="29"/>
                  </a:cubicBezTo>
                  <a:cubicBezTo>
                    <a:pt x="276" y="51"/>
                    <a:pt x="258" y="69"/>
                    <a:pt x="236"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285" tIns="44142" rIns="88285" bIns="44142" numCol="1" anchor="t" anchorCtr="0" compatLnSpc="1">
              <a:prstTxWarp prst="textNoShape">
                <a:avLst/>
              </a:prstTxWarp>
            </a:bodyPr>
            <a:lstStyle/>
            <a:p>
              <a:pPr defTabSz="882853" fontAlgn="base">
                <a:spcBef>
                  <a:spcPct val="0"/>
                </a:spcBef>
                <a:spcAft>
                  <a:spcPct val="0"/>
                </a:spcAft>
                <a:defRPr/>
              </a:pPr>
              <a:endParaRPr lang="en-AU" sz="1738" kern="0">
                <a:solidFill>
                  <a:srgbClr val="1F497D"/>
                </a:solidFill>
                <a:latin typeface="ＭＳ Ｐゴシック" pitchFamily="50" charset="-128"/>
                <a:ea typeface="ＭＳ Ｐゴシック" pitchFamily="50" charset="-128"/>
                <a:cs typeface="Arial" charset="0"/>
              </a:endParaRPr>
            </a:p>
          </p:txBody>
        </p:sp>
        <p:sp>
          <p:nvSpPr>
            <p:cNvPr id="857" name="Freeform 88">
              <a:extLst>
                <a:ext uri="{FF2B5EF4-FFF2-40B4-BE49-F238E27FC236}">
                  <a16:creationId xmlns:a16="http://schemas.microsoft.com/office/drawing/2014/main" id="{01D0106B-FDC9-97D0-DE1F-D61098E04440}"/>
                </a:ext>
              </a:extLst>
            </p:cNvPr>
            <p:cNvSpPr>
              <a:spLocks/>
            </p:cNvSpPr>
            <p:nvPr/>
          </p:nvSpPr>
          <p:spPr bwMode="auto">
            <a:xfrm>
              <a:off x="4682" y="449"/>
              <a:ext cx="18" cy="323"/>
            </a:xfrm>
            <a:custGeom>
              <a:avLst/>
              <a:gdLst>
                <a:gd name="T0" fmla="*/ 6 w 12"/>
                <a:gd name="T1" fmla="*/ 218 h 218"/>
                <a:gd name="T2" fmla="*/ 0 w 12"/>
                <a:gd name="T3" fmla="*/ 212 h 218"/>
                <a:gd name="T4" fmla="*/ 0 w 12"/>
                <a:gd name="T5" fmla="*/ 6 h 218"/>
                <a:gd name="T6" fmla="*/ 6 w 12"/>
                <a:gd name="T7" fmla="*/ 0 h 218"/>
                <a:gd name="T8" fmla="*/ 12 w 12"/>
                <a:gd name="T9" fmla="*/ 6 h 218"/>
                <a:gd name="T10" fmla="*/ 12 w 12"/>
                <a:gd name="T11" fmla="*/ 212 h 218"/>
                <a:gd name="T12" fmla="*/ 6 w 12"/>
                <a:gd name="T13" fmla="*/ 218 h 218"/>
              </a:gdLst>
              <a:ahLst/>
              <a:cxnLst>
                <a:cxn ang="0">
                  <a:pos x="T0" y="T1"/>
                </a:cxn>
                <a:cxn ang="0">
                  <a:pos x="T2" y="T3"/>
                </a:cxn>
                <a:cxn ang="0">
                  <a:pos x="T4" y="T5"/>
                </a:cxn>
                <a:cxn ang="0">
                  <a:pos x="T6" y="T7"/>
                </a:cxn>
                <a:cxn ang="0">
                  <a:pos x="T8" y="T9"/>
                </a:cxn>
                <a:cxn ang="0">
                  <a:pos x="T10" y="T11"/>
                </a:cxn>
                <a:cxn ang="0">
                  <a:pos x="T12" y="T13"/>
                </a:cxn>
              </a:cxnLst>
              <a:rect l="0" t="0" r="r" b="b"/>
              <a:pathLst>
                <a:path w="12" h="218">
                  <a:moveTo>
                    <a:pt x="6" y="218"/>
                  </a:moveTo>
                  <a:cubicBezTo>
                    <a:pt x="3" y="218"/>
                    <a:pt x="0" y="215"/>
                    <a:pt x="0" y="212"/>
                  </a:cubicBezTo>
                  <a:cubicBezTo>
                    <a:pt x="0" y="6"/>
                    <a:pt x="0" y="6"/>
                    <a:pt x="0" y="6"/>
                  </a:cubicBezTo>
                  <a:cubicBezTo>
                    <a:pt x="0" y="3"/>
                    <a:pt x="3" y="0"/>
                    <a:pt x="6" y="0"/>
                  </a:cubicBezTo>
                  <a:cubicBezTo>
                    <a:pt x="10" y="0"/>
                    <a:pt x="12" y="3"/>
                    <a:pt x="12" y="6"/>
                  </a:cubicBezTo>
                  <a:cubicBezTo>
                    <a:pt x="12" y="212"/>
                    <a:pt x="12" y="212"/>
                    <a:pt x="12" y="212"/>
                  </a:cubicBezTo>
                  <a:cubicBezTo>
                    <a:pt x="12" y="215"/>
                    <a:pt x="10" y="218"/>
                    <a:pt x="6" y="2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285" tIns="44142" rIns="88285" bIns="44142" numCol="1" anchor="t" anchorCtr="0" compatLnSpc="1">
              <a:prstTxWarp prst="textNoShape">
                <a:avLst/>
              </a:prstTxWarp>
            </a:bodyPr>
            <a:lstStyle/>
            <a:p>
              <a:pPr defTabSz="882853" fontAlgn="base">
                <a:spcBef>
                  <a:spcPct val="0"/>
                </a:spcBef>
                <a:spcAft>
                  <a:spcPct val="0"/>
                </a:spcAft>
                <a:defRPr/>
              </a:pPr>
              <a:endParaRPr lang="en-AU" sz="1738" kern="0">
                <a:solidFill>
                  <a:srgbClr val="1F497D"/>
                </a:solidFill>
                <a:latin typeface="ＭＳ Ｐゴシック" pitchFamily="50" charset="-128"/>
                <a:ea typeface="ＭＳ Ｐゴシック" pitchFamily="50" charset="-128"/>
                <a:cs typeface="Arial" charset="0"/>
              </a:endParaRPr>
            </a:p>
          </p:txBody>
        </p:sp>
        <p:sp>
          <p:nvSpPr>
            <p:cNvPr id="858" name="Freeform 89">
              <a:extLst>
                <a:ext uri="{FF2B5EF4-FFF2-40B4-BE49-F238E27FC236}">
                  <a16:creationId xmlns:a16="http://schemas.microsoft.com/office/drawing/2014/main" id="{8846AF44-A0C0-B96D-F722-8D381BE63963}"/>
                </a:ext>
              </a:extLst>
            </p:cNvPr>
            <p:cNvSpPr>
              <a:spLocks/>
            </p:cNvSpPr>
            <p:nvPr/>
          </p:nvSpPr>
          <p:spPr bwMode="auto">
            <a:xfrm>
              <a:off x="4558" y="449"/>
              <a:ext cx="268" cy="144"/>
            </a:xfrm>
            <a:custGeom>
              <a:avLst/>
              <a:gdLst>
                <a:gd name="T0" fmla="*/ 174 w 181"/>
                <a:gd name="T1" fmla="*/ 96 h 97"/>
                <a:gd name="T2" fmla="*/ 170 w 181"/>
                <a:gd name="T3" fmla="*/ 95 h 97"/>
                <a:gd name="T4" fmla="*/ 90 w 181"/>
                <a:gd name="T5" fmla="*/ 15 h 97"/>
                <a:gd name="T6" fmla="*/ 10 w 181"/>
                <a:gd name="T7" fmla="*/ 95 h 97"/>
                <a:gd name="T8" fmla="*/ 2 w 181"/>
                <a:gd name="T9" fmla="*/ 95 h 97"/>
                <a:gd name="T10" fmla="*/ 2 w 181"/>
                <a:gd name="T11" fmla="*/ 86 h 97"/>
                <a:gd name="T12" fmla="*/ 86 w 181"/>
                <a:gd name="T13" fmla="*/ 2 h 97"/>
                <a:gd name="T14" fmla="*/ 94 w 181"/>
                <a:gd name="T15" fmla="*/ 2 h 97"/>
                <a:gd name="T16" fmla="*/ 178 w 181"/>
                <a:gd name="T17" fmla="*/ 86 h 97"/>
                <a:gd name="T18" fmla="*/ 178 w 181"/>
                <a:gd name="T19" fmla="*/ 95 h 97"/>
                <a:gd name="T20" fmla="*/ 174 w 181"/>
                <a:gd name="T21"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97">
                  <a:moveTo>
                    <a:pt x="174" y="96"/>
                  </a:moveTo>
                  <a:cubicBezTo>
                    <a:pt x="173" y="96"/>
                    <a:pt x="171" y="96"/>
                    <a:pt x="170" y="95"/>
                  </a:cubicBezTo>
                  <a:cubicBezTo>
                    <a:pt x="90" y="15"/>
                    <a:pt x="90" y="15"/>
                    <a:pt x="90" y="15"/>
                  </a:cubicBezTo>
                  <a:cubicBezTo>
                    <a:pt x="10" y="95"/>
                    <a:pt x="10" y="95"/>
                    <a:pt x="10" y="95"/>
                  </a:cubicBezTo>
                  <a:cubicBezTo>
                    <a:pt x="8" y="97"/>
                    <a:pt x="4" y="97"/>
                    <a:pt x="2" y="95"/>
                  </a:cubicBezTo>
                  <a:cubicBezTo>
                    <a:pt x="0" y="92"/>
                    <a:pt x="0" y="89"/>
                    <a:pt x="2" y="86"/>
                  </a:cubicBezTo>
                  <a:cubicBezTo>
                    <a:pt x="86" y="2"/>
                    <a:pt x="86" y="2"/>
                    <a:pt x="86" y="2"/>
                  </a:cubicBezTo>
                  <a:cubicBezTo>
                    <a:pt x="88" y="0"/>
                    <a:pt x="92" y="0"/>
                    <a:pt x="94" y="2"/>
                  </a:cubicBezTo>
                  <a:cubicBezTo>
                    <a:pt x="178" y="86"/>
                    <a:pt x="178" y="86"/>
                    <a:pt x="178" y="86"/>
                  </a:cubicBezTo>
                  <a:cubicBezTo>
                    <a:pt x="181" y="89"/>
                    <a:pt x="181" y="92"/>
                    <a:pt x="178" y="95"/>
                  </a:cubicBezTo>
                  <a:cubicBezTo>
                    <a:pt x="177" y="96"/>
                    <a:pt x="176" y="96"/>
                    <a:pt x="17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285" tIns="44142" rIns="88285" bIns="44142" numCol="1" anchor="t" anchorCtr="0" compatLnSpc="1">
              <a:prstTxWarp prst="textNoShape">
                <a:avLst/>
              </a:prstTxWarp>
            </a:bodyPr>
            <a:lstStyle/>
            <a:p>
              <a:pPr defTabSz="882853" fontAlgn="base">
                <a:spcBef>
                  <a:spcPct val="0"/>
                </a:spcBef>
                <a:spcAft>
                  <a:spcPct val="0"/>
                </a:spcAft>
                <a:defRPr/>
              </a:pPr>
              <a:endParaRPr lang="en-AU" sz="1738" kern="0">
                <a:solidFill>
                  <a:srgbClr val="1F497D"/>
                </a:solidFill>
                <a:latin typeface="ＭＳ Ｐゴシック" pitchFamily="50" charset="-128"/>
                <a:ea typeface="ＭＳ Ｐゴシック" pitchFamily="50" charset="-128"/>
                <a:cs typeface="Arial" charset="0"/>
              </a:endParaRPr>
            </a:p>
          </p:txBody>
        </p:sp>
      </p:grpSp>
      <p:sp>
        <p:nvSpPr>
          <p:cNvPr id="860" name="テキスト ボックス 859">
            <a:extLst>
              <a:ext uri="{FF2B5EF4-FFF2-40B4-BE49-F238E27FC236}">
                <a16:creationId xmlns:a16="http://schemas.microsoft.com/office/drawing/2014/main" id="{E011F5D0-C7A7-359B-AEE1-404CD51D3421}"/>
              </a:ext>
            </a:extLst>
          </p:cNvPr>
          <p:cNvSpPr txBox="1"/>
          <p:nvPr/>
        </p:nvSpPr>
        <p:spPr bwMode="gray">
          <a:xfrm>
            <a:off x="4587608" y="3437961"/>
            <a:ext cx="331207" cy="148578"/>
          </a:xfrm>
          <a:prstGeom prst="rect">
            <a:avLst/>
          </a:prstGeom>
          <a:noFill/>
        </p:spPr>
        <p:txBody>
          <a:bodyPr wrap="none" lIns="0" tIns="0" rIns="0" bIns="0" rtlCol="0">
            <a:spAutoFit/>
          </a:bodyPr>
          <a:lstStyle/>
          <a:p>
            <a:pPr algn="ctr" defTabSz="956390">
              <a:buSzPct val="100000"/>
              <a:defRPr/>
            </a:pPr>
            <a:r>
              <a:rPr lang="en-US" altLang="ja-JP" sz="965" b="1" kern="0">
                <a:solidFill>
                  <a:srgbClr val="000000"/>
                </a:solidFill>
                <a:latin typeface="Meiryo UI"/>
                <a:ea typeface="Meiryo UI"/>
                <a:cs typeface="Arial" charset="0"/>
              </a:rPr>
              <a:t>6</a:t>
            </a:r>
            <a:r>
              <a:rPr lang="ja-JP" altLang="en-US" sz="965" b="1" kern="0">
                <a:solidFill>
                  <a:srgbClr val="000000"/>
                </a:solidFill>
                <a:latin typeface="Meiryo UI"/>
                <a:ea typeface="Meiryo UI"/>
                <a:cs typeface="Arial" charset="0"/>
              </a:rPr>
              <a:t>情報</a:t>
            </a:r>
            <a:endParaRPr lang="en-US" altLang="ja-JP" sz="965" b="1" kern="0">
              <a:solidFill>
                <a:srgbClr val="000000"/>
              </a:solidFill>
              <a:latin typeface="Meiryo UI"/>
              <a:ea typeface="Meiryo UI"/>
              <a:cs typeface="Arial" charset="0"/>
            </a:endParaRPr>
          </a:p>
        </p:txBody>
      </p:sp>
      <p:cxnSp>
        <p:nvCxnSpPr>
          <p:cNvPr id="861" name="直線コネクタ 860">
            <a:extLst>
              <a:ext uri="{FF2B5EF4-FFF2-40B4-BE49-F238E27FC236}">
                <a16:creationId xmlns:a16="http://schemas.microsoft.com/office/drawing/2014/main" id="{CC8D5736-3D47-70C3-67DF-B49D71671FD1}"/>
              </a:ext>
            </a:extLst>
          </p:cNvPr>
          <p:cNvCxnSpPr>
            <a:cxnSpLocks/>
          </p:cNvCxnSpPr>
          <p:nvPr/>
        </p:nvCxnSpPr>
        <p:spPr bwMode="auto">
          <a:xfrm>
            <a:off x="2682328" y="3350387"/>
            <a:ext cx="39776" cy="82072"/>
          </a:xfrm>
          <a:prstGeom prst="line">
            <a:avLst/>
          </a:prstGeom>
          <a:solidFill>
            <a:schemeClr val="bg1"/>
          </a:solidFill>
          <a:ln w="9525" cap="flat" cmpd="sng" algn="ctr">
            <a:solidFill>
              <a:srgbClr val="BBBCBC"/>
            </a:solidFill>
            <a:prstDash val="solid"/>
            <a:round/>
            <a:headEnd type="none" w="med" len="med"/>
            <a:tailEnd type="none" w="med" len="med"/>
          </a:ln>
          <a:effectLst/>
        </p:spPr>
      </p:cxnSp>
      <p:cxnSp>
        <p:nvCxnSpPr>
          <p:cNvPr id="862" name="直線コネクタ 861">
            <a:extLst>
              <a:ext uri="{FF2B5EF4-FFF2-40B4-BE49-F238E27FC236}">
                <a16:creationId xmlns:a16="http://schemas.microsoft.com/office/drawing/2014/main" id="{8A1E9EAF-6269-FECF-FE20-F416E2525AE1}"/>
              </a:ext>
            </a:extLst>
          </p:cNvPr>
          <p:cNvCxnSpPr>
            <a:cxnSpLocks/>
            <a:stCxn id="799" idx="4"/>
            <a:endCxn id="847" idx="0"/>
          </p:cNvCxnSpPr>
          <p:nvPr/>
        </p:nvCxnSpPr>
        <p:spPr bwMode="auto">
          <a:xfrm>
            <a:off x="6205735" y="4252947"/>
            <a:ext cx="1" cy="161449"/>
          </a:xfrm>
          <a:prstGeom prst="line">
            <a:avLst/>
          </a:prstGeom>
          <a:solidFill>
            <a:schemeClr val="bg1"/>
          </a:solidFill>
          <a:ln w="9525" cap="flat" cmpd="sng" algn="ctr">
            <a:solidFill>
              <a:srgbClr val="BBBCBC"/>
            </a:solidFill>
            <a:prstDash val="solid"/>
            <a:round/>
            <a:headEnd type="none" w="med" len="med"/>
            <a:tailEnd type="none" w="med" len="med"/>
          </a:ln>
          <a:effectLst/>
        </p:spPr>
      </p:cxnSp>
      <p:sp>
        <p:nvSpPr>
          <p:cNvPr id="863" name="テキスト ボックス 862">
            <a:extLst>
              <a:ext uri="{FF2B5EF4-FFF2-40B4-BE49-F238E27FC236}">
                <a16:creationId xmlns:a16="http://schemas.microsoft.com/office/drawing/2014/main" id="{DC390B15-7173-8FE6-E7BD-FD80F1B4EF81}"/>
              </a:ext>
            </a:extLst>
          </p:cNvPr>
          <p:cNvSpPr txBox="1"/>
          <p:nvPr/>
        </p:nvSpPr>
        <p:spPr>
          <a:xfrm>
            <a:off x="7781570" y="3700525"/>
            <a:ext cx="482825" cy="187359"/>
          </a:xfrm>
          <a:prstGeom prst="rect">
            <a:avLst/>
          </a:prstGeom>
          <a:noFill/>
        </p:spPr>
        <p:txBody>
          <a:bodyPr wrap="none" rtlCol="0">
            <a:spAutoFit/>
          </a:bodyPr>
          <a:lstStyle/>
          <a:p>
            <a:pPr algn="ctr" defTabSz="882853" fontAlgn="base">
              <a:lnSpc>
                <a:spcPct val="80000"/>
              </a:lnSpc>
              <a:spcBef>
                <a:spcPct val="0"/>
              </a:spcBef>
              <a:spcAft>
                <a:spcPct val="0"/>
              </a:spcAft>
              <a:defRPr/>
            </a:pPr>
            <a:r>
              <a:rPr kumimoji="1" lang="ja-JP" altLang="en-US" sz="772">
                <a:solidFill>
                  <a:srgbClr val="F79646"/>
                </a:solidFill>
                <a:latin typeface="Meiryo UI" panose="020B0604030504040204" pitchFamily="50" charset="-128"/>
                <a:ea typeface="Meiryo UI" panose="020B0604030504040204" pitchFamily="50" charset="-128"/>
              </a:rPr>
              <a:t>閲覧可</a:t>
            </a:r>
          </a:p>
        </p:txBody>
      </p:sp>
      <p:sp>
        <p:nvSpPr>
          <p:cNvPr id="864" name="正方形/長方形 863">
            <a:extLst>
              <a:ext uri="{FF2B5EF4-FFF2-40B4-BE49-F238E27FC236}">
                <a16:creationId xmlns:a16="http://schemas.microsoft.com/office/drawing/2014/main" id="{EB3E688D-B925-CC99-1684-2BF08A196349}"/>
              </a:ext>
            </a:extLst>
          </p:cNvPr>
          <p:cNvSpPr/>
          <p:nvPr/>
        </p:nvSpPr>
        <p:spPr bwMode="gray">
          <a:xfrm>
            <a:off x="6934757" y="4597910"/>
            <a:ext cx="2514930" cy="648589"/>
          </a:xfrm>
          <a:prstGeom prst="rect">
            <a:avLst/>
          </a:prstGeom>
          <a:solidFill>
            <a:sysClr val="window" lastClr="FFFFFF"/>
          </a:solidFill>
          <a:ln w="34925" algn="ctr">
            <a:solidFill>
              <a:srgbClr val="009900"/>
            </a:solidFill>
            <a:prstDash val="solid"/>
            <a:miter lim="800000"/>
            <a:headEnd/>
            <a:tailEnd/>
          </a:ln>
        </p:spPr>
        <p:txBody>
          <a:bodyPr rot="0" spcFirstLastPara="0" vertOverflow="overflow" horzOverflow="overflow" vert="horz" wrap="square" lIns="34758" tIns="34758" rIns="34758" bIns="34758" numCol="1" spcCol="0" rtlCol="0" fromWordArt="0" anchor="t" anchorCtr="0" forceAA="0" compatLnSpc="1">
            <a:prstTxWarp prst="textNoShape">
              <a:avLst/>
            </a:prstTxWarp>
            <a:noAutofit/>
          </a:bodyPr>
          <a:lstStyle/>
          <a:p>
            <a:pPr algn="ctr" defTabSz="956390">
              <a:buSzPct val="100000"/>
              <a:defRPr/>
            </a:pPr>
            <a:r>
              <a:rPr kumimoji="1" lang="ja-JP" altLang="en-US" sz="1159" b="1" kern="0">
                <a:solidFill>
                  <a:prstClr val="black"/>
                </a:solidFill>
                <a:latin typeface="Meiryo UI"/>
                <a:ea typeface="Meiryo UI"/>
                <a:cs typeface="Arial" charset="0"/>
              </a:rPr>
              <a:t>自宅等</a:t>
            </a:r>
            <a:endParaRPr kumimoji="1" lang="en-US" altLang="ja-JP" sz="1159" b="1" kern="0">
              <a:solidFill>
                <a:prstClr val="black"/>
              </a:solidFill>
              <a:latin typeface="Meiryo UI"/>
              <a:ea typeface="Meiryo UI"/>
              <a:cs typeface="Arial" charset="0"/>
            </a:endParaRPr>
          </a:p>
        </p:txBody>
      </p:sp>
      <p:grpSp>
        <p:nvGrpSpPr>
          <p:cNvPr id="865" name="グループ化 864">
            <a:extLst>
              <a:ext uri="{FF2B5EF4-FFF2-40B4-BE49-F238E27FC236}">
                <a16:creationId xmlns:a16="http://schemas.microsoft.com/office/drawing/2014/main" id="{13CEC397-13A9-E894-7B29-D2586F7AB335}"/>
              </a:ext>
            </a:extLst>
          </p:cNvPr>
          <p:cNvGrpSpPr>
            <a:grpSpLocks noChangeAspect="1"/>
          </p:cNvGrpSpPr>
          <p:nvPr/>
        </p:nvGrpSpPr>
        <p:grpSpPr>
          <a:xfrm>
            <a:off x="7046253" y="4581311"/>
            <a:ext cx="455574" cy="658840"/>
            <a:chOff x="8111019" y="4612322"/>
            <a:chExt cx="467140" cy="675565"/>
          </a:xfrm>
        </p:grpSpPr>
        <p:grpSp>
          <p:nvGrpSpPr>
            <p:cNvPr id="866" name="グループ化 865">
              <a:extLst>
                <a:ext uri="{FF2B5EF4-FFF2-40B4-BE49-F238E27FC236}">
                  <a16:creationId xmlns:a16="http://schemas.microsoft.com/office/drawing/2014/main" id="{A7236D46-1B52-64A6-09ED-3C18BD3CD6B0}"/>
                </a:ext>
              </a:extLst>
            </p:cNvPr>
            <p:cNvGrpSpPr>
              <a:grpSpLocks noChangeAspect="1"/>
            </p:cNvGrpSpPr>
            <p:nvPr/>
          </p:nvGrpSpPr>
          <p:grpSpPr>
            <a:xfrm>
              <a:off x="8143009" y="4612322"/>
              <a:ext cx="405042" cy="675565"/>
              <a:chOff x="4499825" y="2878274"/>
              <a:chExt cx="335190" cy="559059"/>
            </a:xfrm>
          </p:grpSpPr>
          <p:sp>
            <p:nvSpPr>
              <p:cNvPr id="872" name="Freeform 19">
                <a:extLst>
                  <a:ext uri="{FF2B5EF4-FFF2-40B4-BE49-F238E27FC236}">
                    <a16:creationId xmlns:a16="http://schemas.microsoft.com/office/drawing/2014/main" id="{43686F52-599B-A55D-404D-0F52FED26C84}"/>
                  </a:ext>
                </a:extLst>
              </p:cNvPr>
              <p:cNvSpPr>
                <a:spLocks/>
              </p:cNvSpPr>
              <p:nvPr/>
            </p:nvSpPr>
            <p:spPr bwMode="auto">
              <a:xfrm>
                <a:off x="4499825" y="2878274"/>
                <a:ext cx="335190" cy="559059"/>
              </a:xfrm>
              <a:custGeom>
                <a:avLst/>
                <a:gdLst>
                  <a:gd name="T0" fmla="*/ 240 w 240"/>
                  <a:gd name="T1" fmla="*/ 372 h 400"/>
                  <a:gd name="T2" fmla="*/ 212 w 240"/>
                  <a:gd name="T3" fmla="*/ 400 h 400"/>
                  <a:gd name="T4" fmla="*/ 28 w 240"/>
                  <a:gd name="T5" fmla="*/ 400 h 400"/>
                  <a:gd name="T6" fmla="*/ 0 w 240"/>
                  <a:gd name="T7" fmla="*/ 372 h 400"/>
                  <a:gd name="T8" fmla="*/ 0 w 240"/>
                  <a:gd name="T9" fmla="*/ 28 h 400"/>
                  <a:gd name="T10" fmla="*/ 28 w 240"/>
                  <a:gd name="T11" fmla="*/ 0 h 400"/>
                  <a:gd name="T12" fmla="*/ 212 w 240"/>
                  <a:gd name="T13" fmla="*/ 0 h 400"/>
                  <a:gd name="T14" fmla="*/ 240 w 240"/>
                  <a:gd name="T15" fmla="*/ 28 h 400"/>
                  <a:gd name="T16" fmla="*/ 240 w 240"/>
                  <a:gd name="T17" fmla="*/ 37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400">
                    <a:moveTo>
                      <a:pt x="240" y="372"/>
                    </a:moveTo>
                    <a:cubicBezTo>
                      <a:pt x="240" y="387"/>
                      <a:pt x="227" y="400"/>
                      <a:pt x="212" y="400"/>
                    </a:cubicBezTo>
                    <a:cubicBezTo>
                      <a:pt x="28" y="400"/>
                      <a:pt x="28" y="400"/>
                      <a:pt x="28" y="400"/>
                    </a:cubicBezTo>
                    <a:cubicBezTo>
                      <a:pt x="13" y="400"/>
                      <a:pt x="0" y="387"/>
                      <a:pt x="0" y="372"/>
                    </a:cubicBezTo>
                    <a:cubicBezTo>
                      <a:pt x="0" y="28"/>
                      <a:pt x="0" y="28"/>
                      <a:pt x="0" y="28"/>
                    </a:cubicBezTo>
                    <a:cubicBezTo>
                      <a:pt x="0" y="12"/>
                      <a:pt x="13" y="0"/>
                      <a:pt x="28" y="0"/>
                    </a:cubicBezTo>
                    <a:cubicBezTo>
                      <a:pt x="212" y="0"/>
                      <a:pt x="212" y="0"/>
                      <a:pt x="212" y="0"/>
                    </a:cubicBezTo>
                    <a:cubicBezTo>
                      <a:pt x="227" y="0"/>
                      <a:pt x="240" y="12"/>
                      <a:pt x="240" y="28"/>
                    </a:cubicBezTo>
                    <a:lnTo>
                      <a:pt x="240" y="372"/>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285" tIns="44142" rIns="88285" bIns="44142" numCol="1" anchor="t" anchorCtr="0" compatLnSpc="1">
                <a:prstTxWarp prst="textNoShape">
                  <a:avLst/>
                </a:prstTxWarp>
              </a:bodyPr>
              <a:lstStyle/>
              <a:p>
                <a:pPr defTabSz="882853" fontAlgn="base">
                  <a:lnSpc>
                    <a:spcPct val="80000"/>
                  </a:lnSpc>
                  <a:spcBef>
                    <a:spcPct val="0"/>
                  </a:spcBef>
                  <a:spcAft>
                    <a:spcPct val="0"/>
                  </a:spcAft>
                  <a:defRPr/>
                </a:pPr>
                <a:endParaRPr kumimoji="1" lang="en-IE" sz="1159" i="1">
                  <a:solidFill>
                    <a:prstClr val="black"/>
                  </a:solidFill>
                  <a:latin typeface="Meiryo UI"/>
                  <a:ea typeface="Meiryo UI"/>
                </a:endParaRPr>
              </a:p>
            </p:txBody>
          </p:sp>
          <p:sp>
            <p:nvSpPr>
              <p:cNvPr id="873" name="Rectangle 20">
                <a:extLst>
                  <a:ext uri="{FF2B5EF4-FFF2-40B4-BE49-F238E27FC236}">
                    <a16:creationId xmlns:a16="http://schemas.microsoft.com/office/drawing/2014/main" id="{B2308B67-795C-C3B2-B48A-522140025E65}"/>
                  </a:ext>
                </a:extLst>
              </p:cNvPr>
              <p:cNvSpPr>
                <a:spLocks noChangeArrowheads="1"/>
              </p:cNvSpPr>
              <p:nvPr/>
            </p:nvSpPr>
            <p:spPr bwMode="auto">
              <a:xfrm>
                <a:off x="4535302" y="2930876"/>
                <a:ext cx="265461" cy="4061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8285" tIns="44142" rIns="88285" bIns="44142" numCol="1" anchor="t" anchorCtr="0" compatLnSpc="1">
                <a:prstTxWarp prst="textNoShape">
                  <a:avLst/>
                </a:prstTxWarp>
              </a:bodyPr>
              <a:lstStyle/>
              <a:p>
                <a:pPr defTabSz="882853" fontAlgn="base">
                  <a:lnSpc>
                    <a:spcPct val="80000"/>
                  </a:lnSpc>
                  <a:spcBef>
                    <a:spcPct val="0"/>
                  </a:spcBef>
                  <a:spcAft>
                    <a:spcPct val="0"/>
                  </a:spcAft>
                  <a:defRPr/>
                </a:pPr>
                <a:endParaRPr kumimoji="1" lang="en-IE" sz="1159" i="1">
                  <a:solidFill>
                    <a:prstClr val="black"/>
                  </a:solidFill>
                  <a:latin typeface="Meiryo UI"/>
                  <a:ea typeface="Meiryo UI"/>
                </a:endParaRPr>
              </a:p>
            </p:txBody>
          </p:sp>
          <p:sp>
            <p:nvSpPr>
              <p:cNvPr id="874" name="Oval 21">
                <a:extLst>
                  <a:ext uri="{FF2B5EF4-FFF2-40B4-BE49-F238E27FC236}">
                    <a16:creationId xmlns:a16="http://schemas.microsoft.com/office/drawing/2014/main" id="{D5FBF963-AC05-2CC7-50C7-5184AE4E0BB2}"/>
                  </a:ext>
                </a:extLst>
              </p:cNvPr>
              <p:cNvSpPr>
                <a:spLocks noChangeArrowheads="1"/>
              </p:cNvSpPr>
              <p:nvPr/>
            </p:nvSpPr>
            <p:spPr bwMode="auto">
              <a:xfrm>
                <a:off x="4641730" y="3363932"/>
                <a:ext cx="51380" cy="5015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285" tIns="44142" rIns="88285" bIns="44142" numCol="1" anchor="t" anchorCtr="0" compatLnSpc="1">
                <a:prstTxWarp prst="textNoShape">
                  <a:avLst/>
                </a:prstTxWarp>
              </a:bodyPr>
              <a:lstStyle/>
              <a:p>
                <a:pPr defTabSz="882853" fontAlgn="base">
                  <a:lnSpc>
                    <a:spcPct val="80000"/>
                  </a:lnSpc>
                  <a:spcBef>
                    <a:spcPct val="0"/>
                  </a:spcBef>
                  <a:spcAft>
                    <a:spcPct val="0"/>
                  </a:spcAft>
                  <a:defRPr/>
                </a:pPr>
                <a:endParaRPr kumimoji="1" lang="en-IE" sz="1159" i="1">
                  <a:solidFill>
                    <a:prstClr val="black"/>
                  </a:solidFill>
                  <a:latin typeface="Meiryo UI"/>
                  <a:ea typeface="Meiryo UI"/>
                </a:endParaRPr>
              </a:p>
            </p:txBody>
          </p:sp>
          <p:sp>
            <p:nvSpPr>
              <p:cNvPr id="875" name="Freeform 22">
                <a:extLst>
                  <a:ext uri="{FF2B5EF4-FFF2-40B4-BE49-F238E27FC236}">
                    <a16:creationId xmlns:a16="http://schemas.microsoft.com/office/drawing/2014/main" id="{C36733CB-34DF-C20F-FD85-17751697E4F2}"/>
                  </a:ext>
                </a:extLst>
              </p:cNvPr>
              <p:cNvSpPr>
                <a:spLocks/>
              </p:cNvSpPr>
              <p:nvPr/>
            </p:nvSpPr>
            <p:spPr bwMode="auto">
              <a:xfrm>
                <a:off x="4629497" y="2900293"/>
                <a:ext cx="75846" cy="11010"/>
              </a:xfrm>
              <a:custGeom>
                <a:avLst/>
                <a:gdLst>
                  <a:gd name="T0" fmla="*/ 4 w 54"/>
                  <a:gd name="T1" fmla="*/ 8 h 8"/>
                  <a:gd name="T2" fmla="*/ 0 w 54"/>
                  <a:gd name="T3" fmla="*/ 4 h 8"/>
                  <a:gd name="T4" fmla="*/ 0 w 54"/>
                  <a:gd name="T5" fmla="*/ 4 h 8"/>
                  <a:gd name="T6" fmla="*/ 4 w 54"/>
                  <a:gd name="T7" fmla="*/ 0 h 8"/>
                  <a:gd name="T8" fmla="*/ 4 w 54"/>
                  <a:gd name="T9" fmla="*/ 0 h 8"/>
                  <a:gd name="T10" fmla="*/ 50 w 54"/>
                  <a:gd name="T11" fmla="*/ 0 h 8"/>
                  <a:gd name="T12" fmla="*/ 54 w 54"/>
                  <a:gd name="T13" fmla="*/ 4 h 8"/>
                  <a:gd name="T14" fmla="*/ 54 w 54"/>
                  <a:gd name="T15" fmla="*/ 4 h 8"/>
                  <a:gd name="T16" fmla="*/ 50 w 54"/>
                  <a:gd name="T17" fmla="*/ 8 h 8"/>
                  <a:gd name="T18" fmla="*/ 50 w 54"/>
                  <a:gd name="T19" fmla="*/ 8 h 8"/>
                  <a:gd name="T20" fmla="*/ 4 w 54"/>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8">
                    <a:moveTo>
                      <a:pt x="4" y="8"/>
                    </a:moveTo>
                    <a:cubicBezTo>
                      <a:pt x="2" y="8"/>
                      <a:pt x="0" y="7"/>
                      <a:pt x="0" y="4"/>
                    </a:cubicBezTo>
                    <a:cubicBezTo>
                      <a:pt x="0" y="4"/>
                      <a:pt x="0" y="4"/>
                      <a:pt x="0" y="4"/>
                    </a:cubicBezTo>
                    <a:cubicBezTo>
                      <a:pt x="0" y="2"/>
                      <a:pt x="2" y="0"/>
                      <a:pt x="4" y="0"/>
                    </a:cubicBezTo>
                    <a:cubicBezTo>
                      <a:pt x="4" y="0"/>
                      <a:pt x="4" y="0"/>
                      <a:pt x="4" y="0"/>
                    </a:cubicBezTo>
                    <a:cubicBezTo>
                      <a:pt x="50" y="0"/>
                      <a:pt x="50" y="0"/>
                      <a:pt x="50" y="0"/>
                    </a:cubicBezTo>
                    <a:cubicBezTo>
                      <a:pt x="52" y="0"/>
                      <a:pt x="54" y="2"/>
                      <a:pt x="54" y="4"/>
                    </a:cubicBezTo>
                    <a:cubicBezTo>
                      <a:pt x="54" y="4"/>
                      <a:pt x="54" y="4"/>
                      <a:pt x="54" y="4"/>
                    </a:cubicBezTo>
                    <a:cubicBezTo>
                      <a:pt x="54" y="7"/>
                      <a:pt x="52" y="8"/>
                      <a:pt x="50" y="8"/>
                    </a:cubicBezTo>
                    <a:cubicBezTo>
                      <a:pt x="50" y="8"/>
                      <a:pt x="50" y="8"/>
                      <a:pt x="50" y="8"/>
                    </a:cubicBezTo>
                    <a:cubicBezTo>
                      <a:pt x="4" y="8"/>
                      <a:pt x="4" y="8"/>
                      <a:pt x="4"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8285" tIns="44142" rIns="88285" bIns="44142" numCol="1" anchor="t" anchorCtr="0" compatLnSpc="1">
                <a:prstTxWarp prst="textNoShape">
                  <a:avLst/>
                </a:prstTxWarp>
              </a:bodyPr>
              <a:lstStyle/>
              <a:p>
                <a:pPr defTabSz="882853" fontAlgn="base">
                  <a:lnSpc>
                    <a:spcPct val="80000"/>
                  </a:lnSpc>
                  <a:spcBef>
                    <a:spcPct val="0"/>
                  </a:spcBef>
                  <a:spcAft>
                    <a:spcPct val="0"/>
                  </a:spcAft>
                  <a:defRPr/>
                </a:pPr>
                <a:endParaRPr kumimoji="1" lang="en-IE" sz="1159" i="1">
                  <a:solidFill>
                    <a:prstClr val="black"/>
                  </a:solidFill>
                  <a:latin typeface="Meiryo UI"/>
                  <a:ea typeface="Meiryo UI"/>
                </a:endParaRPr>
              </a:p>
            </p:txBody>
          </p:sp>
        </p:grpSp>
        <p:sp>
          <p:nvSpPr>
            <p:cNvPr id="867" name="正方形/長方形 866">
              <a:extLst>
                <a:ext uri="{FF2B5EF4-FFF2-40B4-BE49-F238E27FC236}">
                  <a16:creationId xmlns:a16="http://schemas.microsoft.com/office/drawing/2014/main" id="{CBF509D9-B18E-3931-3175-A4F893129189}"/>
                </a:ext>
              </a:extLst>
            </p:cNvPr>
            <p:cNvSpPr/>
            <p:nvPr/>
          </p:nvSpPr>
          <p:spPr>
            <a:xfrm>
              <a:off x="8185539" y="4672168"/>
              <a:ext cx="320783" cy="501280"/>
            </a:xfrm>
            <a:prstGeom prst="rect">
              <a:avLst/>
            </a:prstGeom>
            <a:solidFill>
              <a:srgbClr val="FFD448"/>
            </a:solidFill>
          </p:spPr>
          <p:txBody>
            <a:bodyPr wrap="square" lIns="0" tIns="34758" rIns="0" bIns="34758">
              <a:noAutofit/>
            </a:bodyPr>
            <a:lstStyle/>
            <a:p>
              <a:pPr algn="ctr" defTabSz="882853" fontAlgn="base">
                <a:lnSpc>
                  <a:spcPct val="80000"/>
                </a:lnSpc>
                <a:spcBef>
                  <a:spcPct val="0"/>
                </a:spcBef>
                <a:spcAft>
                  <a:spcPct val="0"/>
                </a:spcAft>
                <a:defRPr/>
              </a:pPr>
              <a:endParaRPr kumimoji="1" lang="ja-JP" altLang="en-US" sz="1931" b="1" i="1">
                <a:solidFill>
                  <a:prstClr val="black"/>
                </a:solidFill>
                <a:latin typeface="Meiryo UI"/>
                <a:ea typeface="Meiryo UI"/>
              </a:endParaRPr>
            </a:p>
          </p:txBody>
        </p:sp>
        <p:pic>
          <p:nvPicPr>
            <p:cNvPr id="868" name="Picture 11" descr="マイナンバーPRキャラクター マイナちゃんの画像と説明">
              <a:extLst>
                <a:ext uri="{FF2B5EF4-FFF2-40B4-BE49-F238E27FC236}">
                  <a16:creationId xmlns:a16="http://schemas.microsoft.com/office/drawing/2014/main" id="{F491F6BA-B151-2C3B-4D54-CF1912B2B1A1}"/>
                </a:ext>
              </a:extLst>
            </p:cNvPr>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b="13899"/>
            <a:stretch/>
          </p:blipFill>
          <p:spPr bwMode="auto">
            <a:xfrm>
              <a:off x="8199990" y="4869129"/>
              <a:ext cx="302131" cy="304765"/>
            </a:xfrm>
            <a:prstGeom prst="rect">
              <a:avLst/>
            </a:prstGeom>
            <a:noFill/>
            <a:extLst>
              <a:ext uri="{909E8E84-426E-40DD-AFC4-6F175D3DCCD1}">
                <a14:hiddenFill xmlns:a14="http://schemas.microsoft.com/office/drawing/2010/main">
                  <a:solidFill>
                    <a:srgbClr val="FFFFFF"/>
                  </a:solidFill>
                </a14:hiddenFill>
              </a:ext>
            </a:extLst>
          </p:spPr>
        </p:pic>
        <p:sp>
          <p:nvSpPr>
            <p:cNvPr id="869" name="テキスト ボックス 868">
              <a:extLst>
                <a:ext uri="{FF2B5EF4-FFF2-40B4-BE49-F238E27FC236}">
                  <a16:creationId xmlns:a16="http://schemas.microsoft.com/office/drawing/2014/main" id="{14AFF897-082A-EBDE-FC29-E4AA9135B774}"/>
                </a:ext>
              </a:extLst>
            </p:cNvPr>
            <p:cNvSpPr txBox="1"/>
            <p:nvPr/>
          </p:nvSpPr>
          <p:spPr>
            <a:xfrm>
              <a:off x="8111019" y="4632841"/>
              <a:ext cx="467140" cy="307963"/>
            </a:xfrm>
            <a:prstGeom prst="rect">
              <a:avLst/>
            </a:prstGeom>
            <a:noFill/>
          </p:spPr>
          <p:txBody>
            <a:bodyPr wrap="none" rtlCol="0">
              <a:spAutoFit/>
            </a:bodyPr>
            <a:lstStyle/>
            <a:p>
              <a:pPr algn="ctr" defTabSz="882853" fontAlgn="base">
                <a:spcBef>
                  <a:spcPct val="0"/>
                </a:spcBef>
                <a:spcAft>
                  <a:spcPct val="0"/>
                </a:spcAft>
                <a:defRPr/>
              </a:pPr>
              <a:r>
                <a:rPr kumimoji="1" lang="ja-JP" altLang="en-US" sz="676">
                  <a:solidFill>
                    <a:srgbClr val="002060"/>
                  </a:solidFill>
                  <a:latin typeface="Meiryo UI"/>
                  <a:ea typeface="Meiryo UI"/>
                </a:rPr>
                <a:t>マイナ</a:t>
              </a:r>
              <a:endParaRPr kumimoji="1" lang="en-US" altLang="ja-JP" sz="676">
                <a:solidFill>
                  <a:srgbClr val="002060"/>
                </a:solidFill>
                <a:latin typeface="Meiryo UI"/>
                <a:ea typeface="Meiryo UI"/>
              </a:endParaRPr>
            </a:p>
            <a:p>
              <a:pPr algn="ctr" defTabSz="882853" fontAlgn="base">
                <a:spcBef>
                  <a:spcPct val="0"/>
                </a:spcBef>
                <a:spcAft>
                  <a:spcPct val="0"/>
                </a:spcAft>
                <a:defRPr/>
              </a:pPr>
              <a:r>
                <a:rPr kumimoji="1" lang="ja-JP" altLang="en-US" sz="676">
                  <a:solidFill>
                    <a:srgbClr val="002060"/>
                  </a:solidFill>
                  <a:latin typeface="Meiryo UI"/>
                  <a:ea typeface="Meiryo UI"/>
                </a:rPr>
                <a:t>ポータル</a:t>
              </a:r>
            </a:p>
          </p:txBody>
        </p:sp>
        <p:pic>
          <p:nvPicPr>
            <p:cNvPr id="870" name="Picture 11" descr="マイナンバーPRキャラクター マイナちゃんの画像と説明">
              <a:extLst>
                <a:ext uri="{FF2B5EF4-FFF2-40B4-BE49-F238E27FC236}">
                  <a16:creationId xmlns:a16="http://schemas.microsoft.com/office/drawing/2014/main" id="{47B3FCCE-6441-C6B6-8191-C11137A491A1}"/>
                </a:ext>
              </a:extLst>
            </p:cNvPr>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b="13899"/>
            <a:stretch/>
          </p:blipFill>
          <p:spPr bwMode="auto">
            <a:xfrm>
              <a:off x="8198249" y="4869381"/>
              <a:ext cx="302131" cy="304765"/>
            </a:xfrm>
            <a:prstGeom prst="rect">
              <a:avLst/>
            </a:prstGeom>
            <a:noFill/>
            <a:extLst>
              <a:ext uri="{909E8E84-426E-40DD-AFC4-6F175D3DCCD1}">
                <a14:hiddenFill xmlns:a14="http://schemas.microsoft.com/office/drawing/2010/main">
                  <a:solidFill>
                    <a:srgbClr val="FFFFFF"/>
                  </a:solidFill>
                </a14:hiddenFill>
              </a:ext>
            </a:extLst>
          </p:spPr>
        </p:pic>
        <p:pic>
          <p:nvPicPr>
            <p:cNvPr id="871" name="Picture 11" descr="マイナンバーPRキャラクター マイナちゃんの画像と説明">
              <a:extLst>
                <a:ext uri="{FF2B5EF4-FFF2-40B4-BE49-F238E27FC236}">
                  <a16:creationId xmlns:a16="http://schemas.microsoft.com/office/drawing/2014/main" id="{CC29A0A1-419F-3193-CE4C-BCE16B30541A}"/>
                </a:ext>
              </a:extLst>
            </p:cNvPr>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b="13899"/>
            <a:stretch/>
          </p:blipFill>
          <p:spPr bwMode="auto">
            <a:xfrm>
              <a:off x="8198249" y="4868651"/>
              <a:ext cx="302131" cy="304765"/>
            </a:xfrm>
            <a:prstGeom prst="rect">
              <a:avLst/>
            </a:prstGeom>
            <a:noFill/>
            <a:extLst>
              <a:ext uri="{909E8E84-426E-40DD-AFC4-6F175D3DCCD1}">
                <a14:hiddenFill xmlns:a14="http://schemas.microsoft.com/office/drawing/2010/main">
                  <a:solidFill>
                    <a:srgbClr val="FFFFFF"/>
                  </a:solidFill>
                </a14:hiddenFill>
              </a:ext>
            </a:extLst>
          </p:spPr>
        </p:pic>
      </p:grpSp>
      <p:pic>
        <p:nvPicPr>
          <p:cNvPr id="876" name="グラフィックス 875" descr="オフィス ワーカー (女性) 枠線">
            <a:extLst>
              <a:ext uri="{FF2B5EF4-FFF2-40B4-BE49-F238E27FC236}">
                <a16:creationId xmlns:a16="http://schemas.microsoft.com/office/drawing/2014/main" id="{1E970BF2-199E-B030-6CF9-6853DF124F3A}"/>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9085060" y="4758533"/>
            <a:ext cx="323365" cy="323365"/>
          </a:xfrm>
          <a:prstGeom prst="rect">
            <a:avLst/>
          </a:prstGeom>
        </p:spPr>
      </p:pic>
      <p:sp>
        <p:nvSpPr>
          <p:cNvPr id="877" name="テキスト ボックス 876">
            <a:extLst>
              <a:ext uri="{FF2B5EF4-FFF2-40B4-BE49-F238E27FC236}">
                <a16:creationId xmlns:a16="http://schemas.microsoft.com/office/drawing/2014/main" id="{51568DFB-D893-906A-B346-D693D31196D1}"/>
              </a:ext>
            </a:extLst>
          </p:cNvPr>
          <p:cNvSpPr txBox="1"/>
          <p:nvPr/>
        </p:nvSpPr>
        <p:spPr bwMode="gray">
          <a:xfrm>
            <a:off x="9128110" y="5071624"/>
            <a:ext cx="247630" cy="148578"/>
          </a:xfrm>
          <a:prstGeom prst="rect">
            <a:avLst/>
          </a:prstGeom>
          <a:noFill/>
        </p:spPr>
        <p:txBody>
          <a:bodyPr wrap="square" lIns="0" tIns="0" rIns="0" bIns="0" rtlCol="0">
            <a:spAutoFit/>
          </a:bodyPr>
          <a:lstStyle/>
          <a:p>
            <a:pPr algn="ctr" defTabSz="956390">
              <a:buSzPct val="100000"/>
              <a:defRPr/>
            </a:pPr>
            <a:r>
              <a:rPr kumimoji="1" lang="ja-JP" altLang="en-US" sz="965" kern="0">
                <a:solidFill>
                  <a:prstClr val="black"/>
                </a:solidFill>
                <a:latin typeface="Meiryo UI"/>
                <a:ea typeface="Meiryo UI"/>
                <a:cs typeface="Arial" charset="0"/>
              </a:rPr>
              <a:t>国民</a:t>
            </a:r>
          </a:p>
        </p:txBody>
      </p:sp>
      <p:cxnSp>
        <p:nvCxnSpPr>
          <p:cNvPr id="878" name="直線矢印コネクタ 877">
            <a:extLst>
              <a:ext uri="{FF2B5EF4-FFF2-40B4-BE49-F238E27FC236}">
                <a16:creationId xmlns:a16="http://schemas.microsoft.com/office/drawing/2014/main" id="{D0E13C1C-BC07-04A6-1312-C814403A2B64}"/>
              </a:ext>
            </a:extLst>
          </p:cNvPr>
          <p:cNvCxnSpPr>
            <a:cxnSpLocks/>
          </p:cNvCxnSpPr>
          <p:nvPr/>
        </p:nvCxnSpPr>
        <p:spPr bwMode="gray">
          <a:xfrm>
            <a:off x="5606543" y="4928943"/>
            <a:ext cx="1336976" cy="0"/>
          </a:xfrm>
          <a:prstGeom prst="straightConnector1">
            <a:avLst/>
          </a:prstGeom>
          <a:noFill/>
          <a:ln w="31750" cap="flat" cmpd="sng" algn="ctr">
            <a:solidFill>
              <a:srgbClr val="009900"/>
            </a:solidFill>
            <a:prstDash val="solid"/>
            <a:tailEnd type="arrow" w="med" len="med"/>
          </a:ln>
          <a:effectLst/>
        </p:spPr>
      </p:cxnSp>
      <p:grpSp>
        <p:nvGrpSpPr>
          <p:cNvPr id="879" name="グループ化 878">
            <a:extLst>
              <a:ext uri="{FF2B5EF4-FFF2-40B4-BE49-F238E27FC236}">
                <a16:creationId xmlns:a16="http://schemas.microsoft.com/office/drawing/2014/main" id="{41412E14-C9F3-D0C7-CCD4-FFEB1FABD4B4}"/>
              </a:ext>
            </a:extLst>
          </p:cNvPr>
          <p:cNvGrpSpPr/>
          <p:nvPr/>
        </p:nvGrpSpPr>
        <p:grpSpPr>
          <a:xfrm>
            <a:off x="6031944" y="4724422"/>
            <a:ext cx="347579" cy="347579"/>
            <a:chOff x="3025134" y="3540909"/>
            <a:chExt cx="360000" cy="360000"/>
          </a:xfrm>
        </p:grpSpPr>
        <p:sp>
          <p:nvSpPr>
            <p:cNvPr id="880" name="フローチャート: 結合子 879">
              <a:extLst>
                <a:ext uri="{FF2B5EF4-FFF2-40B4-BE49-F238E27FC236}">
                  <a16:creationId xmlns:a16="http://schemas.microsoft.com/office/drawing/2014/main" id="{BB8350C1-DDE8-BD05-7500-01D483CAA959}"/>
                </a:ext>
              </a:extLst>
            </p:cNvPr>
            <p:cNvSpPr/>
            <p:nvPr/>
          </p:nvSpPr>
          <p:spPr bwMode="gray">
            <a:xfrm>
              <a:off x="3025134" y="3540909"/>
              <a:ext cx="360000" cy="360000"/>
            </a:xfrm>
            <a:prstGeom prst="flowChartConnector">
              <a:avLst/>
            </a:prstGeom>
            <a:solidFill>
              <a:sysClr val="window" lastClr="FFFFFF"/>
            </a:solidFill>
            <a:ln w="12700" algn="ctr">
              <a:solidFill>
                <a:srgbClr val="BBBCBC"/>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grpSp>
          <p:nvGrpSpPr>
            <p:cNvPr id="881" name="グループ化 880">
              <a:extLst>
                <a:ext uri="{FF2B5EF4-FFF2-40B4-BE49-F238E27FC236}">
                  <a16:creationId xmlns:a16="http://schemas.microsoft.com/office/drawing/2014/main" id="{E42A5893-0A50-8301-6D16-43B44ED0D98B}"/>
                </a:ext>
              </a:extLst>
            </p:cNvPr>
            <p:cNvGrpSpPr/>
            <p:nvPr/>
          </p:nvGrpSpPr>
          <p:grpSpPr>
            <a:xfrm>
              <a:off x="3061134" y="3576909"/>
              <a:ext cx="288000" cy="288000"/>
              <a:chOff x="-492444" y="2723094"/>
              <a:chExt cx="343591" cy="343591"/>
            </a:xfrm>
          </p:grpSpPr>
          <p:sp>
            <p:nvSpPr>
              <p:cNvPr id="882" name="正方形/長方形 881">
                <a:extLst>
                  <a:ext uri="{FF2B5EF4-FFF2-40B4-BE49-F238E27FC236}">
                    <a16:creationId xmlns:a16="http://schemas.microsoft.com/office/drawing/2014/main" id="{7EF25B53-6865-C019-738F-2687BB485EE4}"/>
                  </a:ext>
                </a:extLst>
              </p:cNvPr>
              <p:cNvSpPr/>
              <p:nvPr/>
            </p:nvSpPr>
            <p:spPr bwMode="gray">
              <a:xfrm>
                <a:off x="-450983" y="2806267"/>
                <a:ext cx="260484" cy="168708"/>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pic>
            <p:nvPicPr>
              <p:cNvPr id="883" name="グラフィックス 882" descr="テーブル 枠線">
                <a:extLst>
                  <a:ext uri="{FF2B5EF4-FFF2-40B4-BE49-F238E27FC236}">
                    <a16:creationId xmlns:a16="http://schemas.microsoft.com/office/drawing/2014/main" id="{B54C8CB3-921E-FAC2-ADE1-C5979070A16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2444" y="2723094"/>
                <a:ext cx="343591" cy="343591"/>
              </a:xfrm>
              <a:prstGeom prst="rect">
                <a:avLst/>
              </a:prstGeom>
            </p:spPr>
          </p:pic>
        </p:grpSp>
      </p:grpSp>
      <p:sp>
        <p:nvSpPr>
          <p:cNvPr id="885" name="フローチャート: 代替処理 884">
            <a:extLst>
              <a:ext uri="{FF2B5EF4-FFF2-40B4-BE49-F238E27FC236}">
                <a16:creationId xmlns:a16="http://schemas.microsoft.com/office/drawing/2014/main" id="{F768CD14-D3B9-286A-BEB3-BBD65AB217AF}"/>
              </a:ext>
            </a:extLst>
          </p:cNvPr>
          <p:cNvSpPr/>
          <p:nvPr/>
        </p:nvSpPr>
        <p:spPr bwMode="gray">
          <a:xfrm>
            <a:off x="7731481" y="4843570"/>
            <a:ext cx="1268219" cy="348287"/>
          </a:xfrm>
          <a:prstGeom prst="flowChartAlternateProcess">
            <a:avLst/>
          </a:prstGeom>
          <a:solidFill>
            <a:sysClr val="window" lastClr="FFFFFF"/>
          </a:solidFill>
          <a:ln w="19050" algn="ctr">
            <a:solidFill>
              <a:srgbClr val="009900"/>
            </a:solidFill>
            <a:prstDash val="sysDash"/>
            <a:miter lim="800000"/>
            <a:headEnd/>
            <a:tailEnd/>
          </a:ln>
        </p:spPr>
        <p:txBody>
          <a:bodyPr rot="0" spcFirstLastPara="0" vertOverflow="overflow" horzOverflow="overflow" vert="horz" wrap="square" lIns="34758" tIns="17379" rIns="34758" bIns="17379" numCol="1" spcCol="0" rtlCol="0" fromWordArt="0" anchor="t" anchorCtr="0" forceAA="0" compatLnSpc="1">
            <a:prstTxWarp prst="textNoShape">
              <a:avLst/>
            </a:prstTxWarp>
            <a:noAutofit/>
          </a:bodyPr>
          <a:lstStyle/>
          <a:p>
            <a:pPr algn="ctr" defTabSz="956390">
              <a:buSzPct val="100000"/>
              <a:defRPr/>
            </a:pPr>
            <a:endParaRPr kumimoji="1" lang="ja-JP" altLang="en-US" sz="1062" b="1" kern="0">
              <a:solidFill>
                <a:srgbClr val="000000"/>
              </a:solidFill>
              <a:latin typeface="Meiryo UI"/>
              <a:ea typeface="Meiryo UI"/>
              <a:cs typeface="Arial" charset="0"/>
            </a:endParaRPr>
          </a:p>
        </p:txBody>
      </p:sp>
      <p:sp>
        <p:nvSpPr>
          <p:cNvPr id="886" name="テキスト ボックス 885">
            <a:extLst>
              <a:ext uri="{FF2B5EF4-FFF2-40B4-BE49-F238E27FC236}">
                <a16:creationId xmlns:a16="http://schemas.microsoft.com/office/drawing/2014/main" id="{2BE20F58-647D-6C1F-1715-3D6384843246}"/>
              </a:ext>
            </a:extLst>
          </p:cNvPr>
          <p:cNvSpPr txBox="1"/>
          <p:nvPr/>
        </p:nvSpPr>
        <p:spPr>
          <a:xfrm>
            <a:off x="7784949" y="4927571"/>
            <a:ext cx="260012" cy="166223"/>
          </a:xfrm>
          <a:prstGeom prst="rect">
            <a:avLst/>
          </a:prstGeom>
          <a:noFill/>
        </p:spPr>
        <p:txBody>
          <a:bodyPr wrap="none" lIns="0" tIns="0" rIns="0" bIns="0" rtlCol="0">
            <a:spAutoFit/>
          </a:bodyPr>
          <a:lstStyle/>
          <a:p>
            <a:pPr defTabSz="441427">
              <a:lnSpc>
                <a:spcPct val="120000"/>
              </a:lnSpc>
              <a:spcAft>
                <a:spcPts val="579"/>
              </a:spcAft>
              <a:buClr>
                <a:srgbClr val="103185"/>
              </a:buClr>
              <a:defRPr/>
            </a:pPr>
            <a:r>
              <a:rPr kumimoji="1" lang="ja-JP" altLang="en-US" sz="1014" b="1">
                <a:solidFill>
                  <a:srgbClr val="000000"/>
                </a:solidFill>
                <a:latin typeface="Meiryo UI"/>
                <a:ea typeface="Meiryo UI"/>
              </a:rPr>
              <a:t>閲覧</a:t>
            </a:r>
          </a:p>
        </p:txBody>
      </p:sp>
      <p:sp>
        <p:nvSpPr>
          <p:cNvPr id="887" name="四角形: 角を丸くする 886">
            <a:extLst>
              <a:ext uri="{FF2B5EF4-FFF2-40B4-BE49-F238E27FC236}">
                <a16:creationId xmlns:a16="http://schemas.microsoft.com/office/drawing/2014/main" id="{ACCAAC72-90E7-F6CB-206B-5D6A0915F155}"/>
              </a:ext>
            </a:extLst>
          </p:cNvPr>
          <p:cNvSpPr/>
          <p:nvPr/>
        </p:nvSpPr>
        <p:spPr>
          <a:xfrm>
            <a:off x="8136855" y="4947263"/>
            <a:ext cx="731113" cy="147260"/>
          </a:xfrm>
          <a:prstGeom prst="roundRect">
            <a:avLst/>
          </a:prstGeom>
          <a:solidFill>
            <a:schemeClr val="tx2"/>
          </a:solidFill>
        </p:spPr>
        <p:txBody>
          <a:bodyPr wrap="none" lIns="34758" tIns="34758" rIns="34758" bIns="34758" rtlCol="0" anchor="ctr">
            <a:noAutofit/>
          </a:bodyPr>
          <a:lstStyle/>
          <a:p>
            <a:pPr algn="ctr" defTabSz="882853" fontAlgn="base">
              <a:lnSpc>
                <a:spcPct val="80000"/>
              </a:lnSpc>
              <a:spcBef>
                <a:spcPct val="0"/>
              </a:spcBef>
              <a:spcAft>
                <a:spcPct val="0"/>
              </a:spcAft>
              <a:defRPr/>
            </a:pPr>
            <a:r>
              <a:rPr kumimoji="1" lang="ja-JP" altLang="en-US" sz="772">
                <a:solidFill>
                  <a:prstClr val="white"/>
                </a:solidFill>
                <a:latin typeface="Meiryo UI"/>
                <a:ea typeface="Meiryo UI"/>
                <a:cs typeface="Arial" charset="0"/>
              </a:rPr>
              <a:t>わたしの情報</a:t>
            </a:r>
          </a:p>
        </p:txBody>
      </p:sp>
      <p:cxnSp>
        <p:nvCxnSpPr>
          <p:cNvPr id="888" name="直線コネクタ 887">
            <a:extLst>
              <a:ext uri="{FF2B5EF4-FFF2-40B4-BE49-F238E27FC236}">
                <a16:creationId xmlns:a16="http://schemas.microsoft.com/office/drawing/2014/main" id="{C3AFD9AC-3072-7818-77AB-E94AADE409E1}"/>
              </a:ext>
            </a:extLst>
          </p:cNvPr>
          <p:cNvCxnSpPr>
            <a:cxnSpLocks/>
            <a:stCxn id="880" idx="0"/>
            <a:endCxn id="847" idx="2"/>
          </p:cNvCxnSpPr>
          <p:nvPr/>
        </p:nvCxnSpPr>
        <p:spPr bwMode="auto">
          <a:xfrm flipV="1">
            <a:off x="6205735" y="4562975"/>
            <a:ext cx="1" cy="161449"/>
          </a:xfrm>
          <a:prstGeom prst="line">
            <a:avLst/>
          </a:prstGeom>
          <a:solidFill>
            <a:schemeClr val="bg1"/>
          </a:solidFill>
          <a:ln w="9525" cap="flat" cmpd="sng" algn="ctr">
            <a:solidFill>
              <a:srgbClr val="BBBCBC"/>
            </a:solidFill>
            <a:prstDash val="solid"/>
            <a:round/>
            <a:headEnd type="none" w="med" len="med"/>
            <a:tailEnd type="none" w="med" len="med"/>
          </a:ln>
          <a:effectLst/>
        </p:spPr>
      </p:cxnSp>
      <p:graphicFrame>
        <p:nvGraphicFramePr>
          <p:cNvPr id="889" name="表 349">
            <a:extLst>
              <a:ext uri="{FF2B5EF4-FFF2-40B4-BE49-F238E27FC236}">
                <a16:creationId xmlns:a16="http://schemas.microsoft.com/office/drawing/2014/main" id="{8AF5EA6E-3F13-8840-304A-C7574162E187}"/>
              </a:ext>
            </a:extLst>
          </p:cNvPr>
          <p:cNvGraphicFramePr>
            <a:graphicFrameLocks noGrp="1"/>
          </p:cNvGraphicFramePr>
          <p:nvPr/>
        </p:nvGraphicFramePr>
        <p:xfrm>
          <a:off x="326218" y="3770146"/>
          <a:ext cx="2766353" cy="1484052"/>
        </p:xfrm>
        <a:graphic>
          <a:graphicData uri="http://schemas.openxmlformats.org/drawingml/2006/table">
            <a:tbl>
              <a:tblPr firstRow="1" bandRow="1"/>
              <a:tblGrid>
                <a:gridCol w="678886">
                  <a:extLst>
                    <a:ext uri="{9D8B030D-6E8A-4147-A177-3AD203B41FA5}">
                      <a16:colId xmlns:a16="http://schemas.microsoft.com/office/drawing/2014/main" val="1116468700"/>
                    </a:ext>
                  </a:extLst>
                </a:gridCol>
                <a:gridCol w="565883">
                  <a:extLst>
                    <a:ext uri="{9D8B030D-6E8A-4147-A177-3AD203B41FA5}">
                      <a16:colId xmlns:a16="http://schemas.microsoft.com/office/drawing/2014/main" val="1480644301"/>
                    </a:ext>
                  </a:extLst>
                </a:gridCol>
                <a:gridCol w="1521584">
                  <a:extLst>
                    <a:ext uri="{9D8B030D-6E8A-4147-A177-3AD203B41FA5}">
                      <a16:colId xmlns:a16="http://schemas.microsoft.com/office/drawing/2014/main" val="610326469"/>
                    </a:ext>
                  </a:extLst>
                </a:gridCol>
              </a:tblGrid>
              <a:tr h="235427">
                <a:tc gridSpan="3">
                  <a:txBody>
                    <a:bodyPr/>
                    <a:lstStyle>
                      <a:lvl1pPr marL="0" algn="l" defTabSz="914400" rtl="0" eaLnBrk="1" latinLnBrk="0" hangingPunct="1">
                        <a:defRPr kumimoji="1" sz="1800" b="1" kern="1200">
                          <a:solidFill>
                            <a:schemeClr val="lt1"/>
                          </a:solidFill>
                          <a:latin typeface="Arial"/>
                          <a:ea typeface="Meiryo UI"/>
                        </a:defRPr>
                      </a:lvl1pPr>
                      <a:lvl2pPr marL="457200" algn="l" defTabSz="914400" rtl="0" eaLnBrk="1" latinLnBrk="0" hangingPunct="1">
                        <a:defRPr kumimoji="1" sz="1800" b="1" kern="1200">
                          <a:solidFill>
                            <a:schemeClr val="lt1"/>
                          </a:solidFill>
                          <a:latin typeface="Arial"/>
                          <a:ea typeface="Meiryo UI"/>
                        </a:defRPr>
                      </a:lvl2pPr>
                      <a:lvl3pPr marL="914400" algn="l" defTabSz="914400" rtl="0" eaLnBrk="1" latinLnBrk="0" hangingPunct="1">
                        <a:defRPr kumimoji="1" sz="1800" b="1" kern="1200">
                          <a:solidFill>
                            <a:schemeClr val="lt1"/>
                          </a:solidFill>
                          <a:latin typeface="Arial"/>
                          <a:ea typeface="Meiryo UI"/>
                        </a:defRPr>
                      </a:lvl3pPr>
                      <a:lvl4pPr marL="1371600" algn="l" defTabSz="914400" rtl="0" eaLnBrk="1" latinLnBrk="0" hangingPunct="1">
                        <a:defRPr kumimoji="1" sz="1800" b="1" kern="1200">
                          <a:solidFill>
                            <a:schemeClr val="lt1"/>
                          </a:solidFill>
                          <a:latin typeface="Arial"/>
                          <a:ea typeface="Meiryo UI"/>
                        </a:defRPr>
                      </a:lvl4pPr>
                      <a:lvl5pPr marL="1828800" algn="l" defTabSz="914400" rtl="0" eaLnBrk="1" latinLnBrk="0" hangingPunct="1">
                        <a:defRPr kumimoji="1" sz="1800" b="1" kern="1200">
                          <a:solidFill>
                            <a:schemeClr val="lt1"/>
                          </a:solidFill>
                          <a:latin typeface="Arial"/>
                          <a:ea typeface="Meiryo UI"/>
                        </a:defRPr>
                      </a:lvl5pPr>
                      <a:lvl6pPr marL="2286000" algn="l" defTabSz="914400" rtl="0" eaLnBrk="1" latinLnBrk="0" hangingPunct="1">
                        <a:defRPr kumimoji="1" sz="1800" b="1" kern="1200">
                          <a:solidFill>
                            <a:schemeClr val="lt1"/>
                          </a:solidFill>
                          <a:latin typeface="Arial"/>
                          <a:ea typeface="Meiryo UI"/>
                        </a:defRPr>
                      </a:lvl6pPr>
                      <a:lvl7pPr marL="2743200" algn="l" defTabSz="914400" rtl="0" eaLnBrk="1" latinLnBrk="0" hangingPunct="1">
                        <a:defRPr kumimoji="1" sz="1800" b="1" kern="1200">
                          <a:solidFill>
                            <a:schemeClr val="lt1"/>
                          </a:solidFill>
                          <a:latin typeface="Arial"/>
                          <a:ea typeface="Meiryo UI"/>
                        </a:defRPr>
                      </a:lvl7pPr>
                      <a:lvl8pPr marL="3200400" algn="l" defTabSz="914400" rtl="0" eaLnBrk="1" latinLnBrk="0" hangingPunct="1">
                        <a:defRPr kumimoji="1" sz="1800" b="1" kern="1200">
                          <a:solidFill>
                            <a:schemeClr val="lt1"/>
                          </a:solidFill>
                          <a:latin typeface="Arial"/>
                          <a:ea typeface="Meiryo UI"/>
                        </a:defRPr>
                      </a:lvl8pPr>
                      <a:lvl9pPr marL="3657600" algn="l" defTabSz="914400" rtl="0" eaLnBrk="1" latinLnBrk="0" hangingPunct="1">
                        <a:defRPr kumimoji="1" sz="1800" b="1" kern="1200">
                          <a:solidFill>
                            <a:schemeClr val="lt1"/>
                          </a:solidFill>
                          <a:latin typeface="Arial"/>
                          <a:ea typeface="Meiryo UI"/>
                        </a:defRPr>
                      </a:lvl9pPr>
                    </a:lstStyle>
                    <a:p>
                      <a:pPr algn="ctr"/>
                      <a:r>
                        <a:rPr kumimoji="1" lang="ja-JP" altLang="en-US" sz="1000"/>
                        <a:t>共有情報の詳細</a:t>
                      </a:r>
                    </a:p>
                  </a:txBody>
                  <a:tcPr marL="88285" marR="88285" marT="44142" marB="44142">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1F497D"/>
                    </a:solidFill>
                  </a:tcPr>
                </a:tc>
                <a:tc hMerge="1">
                  <a:txBody>
                    <a:bodyPr/>
                    <a:lstStyle/>
                    <a:p>
                      <a:endParaRPr kumimoji="1" lang="ja-JP" altLang="en-US" sz="800"/>
                    </a:p>
                  </a:txBody>
                  <a:tcPr/>
                </a:tc>
                <a:tc hMerge="1">
                  <a:txBody>
                    <a:bodyPr/>
                    <a:lstStyle/>
                    <a:p>
                      <a:endParaRPr kumimoji="1" lang="ja-JP" altLang="en-US" sz="800"/>
                    </a:p>
                  </a:txBody>
                  <a:tcPr>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3740760445"/>
                  </a:ext>
                </a:extLst>
              </a:tr>
              <a:tr h="823993">
                <a:tc rowSpan="2">
                  <a:txBody>
                    <a:bodyPr/>
                    <a:lstStyle>
                      <a:lvl1pPr marL="0" algn="l" defTabSz="914400" rtl="0" eaLnBrk="1" latinLnBrk="0" hangingPunct="1">
                        <a:defRPr kumimoji="1" sz="1800" kern="1200">
                          <a:solidFill>
                            <a:schemeClr val="dk1"/>
                          </a:solidFill>
                          <a:latin typeface="Arial"/>
                          <a:ea typeface="Meiryo UI"/>
                        </a:defRPr>
                      </a:lvl1pPr>
                      <a:lvl2pPr marL="457200" algn="l" defTabSz="914400" rtl="0" eaLnBrk="1" latinLnBrk="0" hangingPunct="1">
                        <a:defRPr kumimoji="1" sz="1800" kern="1200">
                          <a:solidFill>
                            <a:schemeClr val="dk1"/>
                          </a:solidFill>
                          <a:latin typeface="Arial"/>
                          <a:ea typeface="Meiryo UI"/>
                        </a:defRPr>
                      </a:lvl2pPr>
                      <a:lvl3pPr marL="914400" algn="l" defTabSz="914400" rtl="0" eaLnBrk="1" latinLnBrk="0" hangingPunct="1">
                        <a:defRPr kumimoji="1" sz="1800" kern="1200">
                          <a:solidFill>
                            <a:schemeClr val="dk1"/>
                          </a:solidFill>
                          <a:latin typeface="Arial"/>
                          <a:ea typeface="Meiryo UI"/>
                        </a:defRPr>
                      </a:lvl3pPr>
                      <a:lvl4pPr marL="1371600" algn="l" defTabSz="914400" rtl="0" eaLnBrk="1" latinLnBrk="0" hangingPunct="1">
                        <a:defRPr kumimoji="1" sz="1800" kern="1200">
                          <a:solidFill>
                            <a:schemeClr val="dk1"/>
                          </a:solidFill>
                          <a:latin typeface="Arial"/>
                          <a:ea typeface="Meiryo UI"/>
                        </a:defRPr>
                      </a:lvl4pPr>
                      <a:lvl5pPr marL="1828800" algn="l" defTabSz="914400" rtl="0" eaLnBrk="1" latinLnBrk="0" hangingPunct="1">
                        <a:defRPr kumimoji="1" sz="1800" kern="1200">
                          <a:solidFill>
                            <a:schemeClr val="dk1"/>
                          </a:solidFill>
                          <a:latin typeface="Arial"/>
                          <a:ea typeface="Meiryo UI"/>
                        </a:defRPr>
                      </a:lvl5pPr>
                      <a:lvl6pPr marL="2286000" algn="l" defTabSz="914400" rtl="0" eaLnBrk="1" latinLnBrk="0" hangingPunct="1">
                        <a:defRPr kumimoji="1" sz="1800" kern="1200">
                          <a:solidFill>
                            <a:schemeClr val="dk1"/>
                          </a:solidFill>
                          <a:latin typeface="Arial"/>
                          <a:ea typeface="Meiryo UI"/>
                        </a:defRPr>
                      </a:lvl6pPr>
                      <a:lvl7pPr marL="2743200" algn="l" defTabSz="914400" rtl="0" eaLnBrk="1" latinLnBrk="0" hangingPunct="1">
                        <a:defRPr kumimoji="1" sz="1800" kern="1200">
                          <a:solidFill>
                            <a:schemeClr val="dk1"/>
                          </a:solidFill>
                          <a:latin typeface="Arial"/>
                          <a:ea typeface="Meiryo UI"/>
                        </a:defRPr>
                      </a:lvl7pPr>
                      <a:lvl8pPr marL="3200400" algn="l" defTabSz="914400" rtl="0" eaLnBrk="1" latinLnBrk="0" hangingPunct="1">
                        <a:defRPr kumimoji="1" sz="1800" kern="1200">
                          <a:solidFill>
                            <a:schemeClr val="dk1"/>
                          </a:solidFill>
                          <a:latin typeface="Arial"/>
                          <a:ea typeface="Meiryo UI"/>
                        </a:defRPr>
                      </a:lvl8pPr>
                      <a:lvl9pPr marL="3657600" algn="l" defTabSz="914400" rtl="0" eaLnBrk="1" latinLnBrk="0" hangingPunct="1">
                        <a:defRPr kumimoji="1" sz="1800" kern="1200">
                          <a:solidFill>
                            <a:schemeClr val="dk1"/>
                          </a:solidFill>
                          <a:latin typeface="Arial"/>
                          <a:ea typeface="Meiryo UI"/>
                        </a:defRPr>
                      </a:lvl9pPr>
                    </a:lstStyle>
                    <a:p>
                      <a:r>
                        <a:rPr kumimoji="1" lang="ja-JP" altLang="en-US" sz="1000"/>
                        <a:t>医療情報</a:t>
                      </a:r>
                    </a:p>
                  </a:txBody>
                  <a:tcPr marL="88285" marR="88285" marT="44142" marB="44142">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Arial"/>
                          <a:ea typeface="Meiryo UI"/>
                        </a:defRPr>
                      </a:lvl1pPr>
                      <a:lvl2pPr marL="457200" algn="l" defTabSz="914400" rtl="0" eaLnBrk="1" latinLnBrk="0" hangingPunct="1">
                        <a:defRPr kumimoji="1" sz="1800" kern="1200">
                          <a:solidFill>
                            <a:schemeClr val="dk1"/>
                          </a:solidFill>
                          <a:latin typeface="Arial"/>
                          <a:ea typeface="Meiryo UI"/>
                        </a:defRPr>
                      </a:lvl2pPr>
                      <a:lvl3pPr marL="914400" algn="l" defTabSz="914400" rtl="0" eaLnBrk="1" latinLnBrk="0" hangingPunct="1">
                        <a:defRPr kumimoji="1" sz="1800" kern="1200">
                          <a:solidFill>
                            <a:schemeClr val="dk1"/>
                          </a:solidFill>
                          <a:latin typeface="Arial"/>
                          <a:ea typeface="Meiryo UI"/>
                        </a:defRPr>
                      </a:lvl3pPr>
                      <a:lvl4pPr marL="1371600" algn="l" defTabSz="914400" rtl="0" eaLnBrk="1" latinLnBrk="0" hangingPunct="1">
                        <a:defRPr kumimoji="1" sz="1800" kern="1200">
                          <a:solidFill>
                            <a:schemeClr val="dk1"/>
                          </a:solidFill>
                          <a:latin typeface="Arial"/>
                          <a:ea typeface="Meiryo UI"/>
                        </a:defRPr>
                      </a:lvl4pPr>
                      <a:lvl5pPr marL="1828800" algn="l" defTabSz="914400" rtl="0" eaLnBrk="1" latinLnBrk="0" hangingPunct="1">
                        <a:defRPr kumimoji="1" sz="1800" kern="1200">
                          <a:solidFill>
                            <a:schemeClr val="dk1"/>
                          </a:solidFill>
                          <a:latin typeface="Arial"/>
                          <a:ea typeface="Meiryo UI"/>
                        </a:defRPr>
                      </a:lvl5pPr>
                      <a:lvl6pPr marL="2286000" algn="l" defTabSz="914400" rtl="0" eaLnBrk="1" latinLnBrk="0" hangingPunct="1">
                        <a:defRPr kumimoji="1" sz="1800" kern="1200">
                          <a:solidFill>
                            <a:schemeClr val="dk1"/>
                          </a:solidFill>
                          <a:latin typeface="Arial"/>
                          <a:ea typeface="Meiryo UI"/>
                        </a:defRPr>
                      </a:lvl6pPr>
                      <a:lvl7pPr marL="2743200" algn="l" defTabSz="914400" rtl="0" eaLnBrk="1" latinLnBrk="0" hangingPunct="1">
                        <a:defRPr kumimoji="1" sz="1800" kern="1200">
                          <a:solidFill>
                            <a:schemeClr val="dk1"/>
                          </a:solidFill>
                          <a:latin typeface="Arial"/>
                          <a:ea typeface="Meiryo UI"/>
                        </a:defRPr>
                      </a:lvl7pPr>
                      <a:lvl8pPr marL="3200400" algn="l" defTabSz="914400" rtl="0" eaLnBrk="1" latinLnBrk="0" hangingPunct="1">
                        <a:defRPr kumimoji="1" sz="1800" kern="1200">
                          <a:solidFill>
                            <a:schemeClr val="dk1"/>
                          </a:solidFill>
                          <a:latin typeface="Arial"/>
                          <a:ea typeface="Meiryo UI"/>
                        </a:defRPr>
                      </a:lvl8pPr>
                      <a:lvl9pPr marL="3657600" algn="l" defTabSz="914400" rtl="0" eaLnBrk="1" latinLnBrk="0" hangingPunct="1">
                        <a:defRPr kumimoji="1" sz="1800" kern="1200">
                          <a:solidFill>
                            <a:schemeClr val="dk1"/>
                          </a:solidFill>
                          <a:latin typeface="Arial"/>
                          <a:ea typeface="Meiryo UI"/>
                        </a:defRPr>
                      </a:lvl9pPr>
                    </a:lstStyle>
                    <a:p>
                      <a:r>
                        <a:rPr kumimoji="1" lang="en-US" altLang="ja-JP" sz="1000"/>
                        <a:t>5</a:t>
                      </a:r>
                      <a:r>
                        <a:rPr kumimoji="1" lang="ja-JP" altLang="en-US" sz="1000"/>
                        <a:t>情報</a:t>
                      </a:r>
                    </a:p>
                  </a:txBody>
                  <a:tcPr marL="88285" marR="88285" marT="44142" marB="44142">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Arial"/>
                          <a:ea typeface="Meiryo UI"/>
                        </a:defRPr>
                      </a:lvl1pPr>
                      <a:lvl2pPr marL="457200" algn="l" defTabSz="914400" rtl="0" eaLnBrk="1" latinLnBrk="0" hangingPunct="1">
                        <a:defRPr kumimoji="1" sz="1800" kern="1200">
                          <a:solidFill>
                            <a:schemeClr val="dk1"/>
                          </a:solidFill>
                          <a:latin typeface="Arial"/>
                          <a:ea typeface="Meiryo UI"/>
                        </a:defRPr>
                      </a:lvl2pPr>
                      <a:lvl3pPr marL="914400" algn="l" defTabSz="914400" rtl="0" eaLnBrk="1" latinLnBrk="0" hangingPunct="1">
                        <a:defRPr kumimoji="1" sz="1800" kern="1200">
                          <a:solidFill>
                            <a:schemeClr val="dk1"/>
                          </a:solidFill>
                          <a:latin typeface="Arial"/>
                          <a:ea typeface="Meiryo UI"/>
                        </a:defRPr>
                      </a:lvl3pPr>
                      <a:lvl4pPr marL="1371600" algn="l" defTabSz="914400" rtl="0" eaLnBrk="1" latinLnBrk="0" hangingPunct="1">
                        <a:defRPr kumimoji="1" sz="1800" kern="1200">
                          <a:solidFill>
                            <a:schemeClr val="dk1"/>
                          </a:solidFill>
                          <a:latin typeface="Arial"/>
                          <a:ea typeface="Meiryo UI"/>
                        </a:defRPr>
                      </a:lvl4pPr>
                      <a:lvl5pPr marL="1828800" algn="l" defTabSz="914400" rtl="0" eaLnBrk="1" latinLnBrk="0" hangingPunct="1">
                        <a:defRPr kumimoji="1" sz="1800" kern="1200">
                          <a:solidFill>
                            <a:schemeClr val="dk1"/>
                          </a:solidFill>
                          <a:latin typeface="Arial"/>
                          <a:ea typeface="Meiryo UI"/>
                        </a:defRPr>
                      </a:lvl5pPr>
                      <a:lvl6pPr marL="2286000" algn="l" defTabSz="914400" rtl="0" eaLnBrk="1" latinLnBrk="0" hangingPunct="1">
                        <a:defRPr kumimoji="1" sz="1800" kern="1200">
                          <a:solidFill>
                            <a:schemeClr val="dk1"/>
                          </a:solidFill>
                          <a:latin typeface="Arial"/>
                          <a:ea typeface="Meiryo UI"/>
                        </a:defRPr>
                      </a:lvl6pPr>
                      <a:lvl7pPr marL="2743200" algn="l" defTabSz="914400" rtl="0" eaLnBrk="1" latinLnBrk="0" hangingPunct="1">
                        <a:defRPr kumimoji="1" sz="1800" kern="1200">
                          <a:solidFill>
                            <a:schemeClr val="dk1"/>
                          </a:solidFill>
                          <a:latin typeface="Arial"/>
                          <a:ea typeface="Meiryo UI"/>
                        </a:defRPr>
                      </a:lvl7pPr>
                      <a:lvl8pPr marL="3200400" algn="l" defTabSz="914400" rtl="0" eaLnBrk="1" latinLnBrk="0" hangingPunct="1">
                        <a:defRPr kumimoji="1" sz="1800" kern="1200">
                          <a:solidFill>
                            <a:schemeClr val="dk1"/>
                          </a:solidFill>
                          <a:latin typeface="Arial"/>
                          <a:ea typeface="Meiryo UI"/>
                        </a:defRPr>
                      </a:lvl8pPr>
                      <a:lvl9pPr marL="3657600" algn="l" defTabSz="914400" rtl="0" eaLnBrk="1" latinLnBrk="0" hangingPunct="1">
                        <a:defRPr kumimoji="1" sz="1800" kern="1200">
                          <a:solidFill>
                            <a:schemeClr val="dk1"/>
                          </a:solidFill>
                          <a:latin typeface="Arial"/>
                          <a:ea typeface="Meiryo UI"/>
                        </a:defRPr>
                      </a:lvl9pPr>
                    </a:lstStyle>
                    <a:p>
                      <a:r>
                        <a:rPr kumimoji="1" lang="ja-JP" altLang="en-US" sz="1000"/>
                        <a:t>・傷病名</a:t>
                      </a:r>
                    </a:p>
                    <a:p>
                      <a:r>
                        <a:rPr kumimoji="1" lang="ja-JP" altLang="en-US" sz="1000"/>
                        <a:t>・アレルギー</a:t>
                      </a:r>
                    </a:p>
                    <a:p>
                      <a:r>
                        <a:rPr kumimoji="1" lang="ja-JP" altLang="en-US" sz="1000"/>
                        <a:t>・感染症</a:t>
                      </a:r>
                    </a:p>
                    <a:p>
                      <a:r>
                        <a:rPr kumimoji="1" lang="ja-JP" altLang="en-US" sz="1000"/>
                        <a:t>・薬剤禁忌</a:t>
                      </a:r>
                    </a:p>
                    <a:p>
                      <a:r>
                        <a:rPr kumimoji="1" lang="ja-JP" altLang="en-US" sz="1000"/>
                        <a:t>・検査</a:t>
                      </a:r>
                      <a:r>
                        <a:rPr kumimoji="1" lang="en-US" altLang="ja-JP" sz="1000"/>
                        <a:t>(</a:t>
                      </a:r>
                      <a:r>
                        <a:rPr kumimoji="1" lang="ja-JP" altLang="en-US" sz="1000"/>
                        <a:t>救急、生活習慣病</a:t>
                      </a:r>
                      <a:r>
                        <a:rPr kumimoji="1" lang="en-US" altLang="ja-JP" sz="1000"/>
                        <a:t>)</a:t>
                      </a:r>
                    </a:p>
                  </a:txBody>
                  <a:tcPr marL="88285" marR="88285" marT="44142" marB="44142">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82719938"/>
                  </a:ext>
                </a:extLst>
              </a:tr>
              <a:tr h="235427">
                <a:tc vMerge="1">
                  <a:txBody>
                    <a:bodyPr/>
                    <a:lstStyle/>
                    <a:p>
                      <a:endParaRPr kumimoji="1" lang="ja-JP" altLang="en-US" sz="800"/>
                    </a:p>
                  </a:txBody>
                  <a:tcPr/>
                </a:tc>
                <a:tc>
                  <a:txBody>
                    <a:bodyPr/>
                    <a:lstStyle>
                      <a:lvl1pPr marL="0" algn="l" defTabSz="914400" rtl="0" eaLnBrk="1" latinLnBrk="0" hangingPunct="1">
                        <a:defRPr kumimoji="1" sz="1800" kern="1200">
                          <a:solidFill>
                            <a:schemeClr val="dk1"/>
                          </a:solidFill>
                          <a:latin typeface="Arial"/>
                          <a:ea typeface="Meiryo UI"/>
                        </a:defRPr>
                      </a:lvl1pPr>
                      <a:lvl2pPr marL="457200" algn="l" defTabSz="914400" rtl="0" eaLnBrk="1" latinLnBrk="0" hangingPunct="1">
                        <a:defRPr kumimoji="1" sz="1800" kern="1200">
                          <a:solidFill>
                            <a:schemeClr val="dk1"/>
                          </a:solidFill>
                          <a:latin typeface="Arial"/>
                          <a:ea typeface="Meiryo UI"/>
                        </a:defRPr>
                      </a:lvl2pPr>
                      <a:lvl3pPr marL="914400" algn="l" defTabSz="914400" rtl="0" eaLnBrk="1" latinLnBrk="0" hangingPunct="1">
                        <a:defRPr kumimoji="1" sz="1800" kern="1200">
                          <a:solidFill>
                            <a:schemeClr val="dk1"/>
                          </a:solidFill>
                          <a:latin typeface="Arial"/>
                          <a:ea typeface="Meiryo UI"/>
                        </a:defRPr>
                      </a:lvl3pPr>
                      <a:lvl4pPr marL="1371600" algn="l" defTabSz="914400" rtl="0" eaLnBrk="1" latinLnBrk="0" hangingPunct="1">
                        <a:defRPr kumimoji="1" sz="1800" kern="1200">
                          <a:solidFill>
                            <a:schemeClr val="dk1"/>
                          </a:solidFill>
                          <a:latin typeface="Arial"/>
                          <a:ea typeface="Meiryo UI"/>
                        </a:defRPr>
                      </a:lvl4pPr>
                      <a:lvl5pPr marL="1828800" algn="l" defTabSz="914400" rtl="0" eaLnBrk="1" latinLnBrk="0" hangingPunct="1">
                        <a:defRPr kumimoji="1" sz="1800" kern="1200">
                          <a:solidFill>
                            <a:schemeClr val="dk1"/>
                          </a:solidFill>
                          <a:latin typeface="Arial"/>
                          <a:ea typeface="Meiryo UI"/>
                        </a:defRPr>
                      </a:lvl5pPr>
                      <a:lvl6pPr marL="2286000" algn="l" defTabSz="914400" rtl="0" eaLnBrk="1" latinLnBrk="0" hangingPunct="1">
                        <a:defRPr kumimoji="1" sz="1800" kern="1200">
                          <a:solidFill>
                            <a:schemeClr val="dk1"/>
                          </a:solidFill>
                          <a:latin typeface="Arial"/>
                          <a:ea typeface="Meiryo UI"/>
                        </a:defRPr>
                      </a:lvl6pPr>
                      <a:lvl7pPr marL="2743200" algn="l" defTabSz="914400" rtl="0" eaLnBrk="1" latinLnBrk="0" hangingPunct="1">
                        <a:defRPr kumimoji="1" sz="1800" kern="1200">
                          <a:solidFill>
                            <a:schemeClr val="dk1"/>
                          </a:solidFill>
                          <a:latin typeface="Arial"/>
                          <a:ea typeface="Meiryo UI"/>
                        </a:defRPr>
                      </a:lvl7pPr>
                      <a:lvl8pPr marL="3200400" algn="l" defTabSz="914400" rtl="0" eaLnBrk="1" latinLnBrk="0" hangingPunct="1">
                        <a:defRPr kumimoji="1" sz="1800" kern="1200">
                          <a:solidFill>
                            <a:schemeClr val="dk1"/>
                          </a:solidFill>
                          <a:latin typeface="Arial"/>
                          <a:ea typeface="Meiryo UI"/>
                        </a:defRPr>
                      </a:lvl8pPr>
                      <a:lvl9pPr marL="3657600" algn="l" defTabSz="914400" rtl="0" eaLnBrk="1" latinLnBrk="0" hangingPunct="1">
                        <a:defRPr kumimoji="1" sz="1800" kern="1200">
                          <a:solidFill>
                            <a:schemeClr val="dk1"/>
                          </a:solidFill>
                          <a:latin typeface="Arial"/>
                          <a:ea typeface="Meiryo UI"/>
                        </a:defRPr>
                      </a:lvl9pPr>
                    </a:lstStyle>
                    <a:p>
                      <a:r>
                        <a:rPr kumimoji="1" lang="en-US" altLang="ja-JP" sz="1000"/>
                        <a:t>6</a:t>
                      </a:r>
                      <a:r>
                        <a:rPr kumimoji="1" lang="ja-JP" altLang="en-US" sz="1000"/>
                        <a:t>情報</a:t>
                      </a:r>
                    </a:p>
                  </a:txBody>
                  <a:tcPr marL="88285" marR="88285" marT="44142" marB="44142">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Arial"/>
                          <a:ea typeface="Meiryo UI"/>
                        </a:defRPr>
                      </a:lvl1pPr>
                      <a:lvl2pPr marL="457200" algn="l" defTabSz="914400" rtl="0" eaLnBrk="1" latinLnBrk="0" hangingPunct="1">
                        <a:defRPr kumimoji="1" sz="1800" kern="1200">
                          <a:solidFill>
                            <a:schemeClr val="dk1"/>
                          </a:solidFill>
                          <a:latin typeface="Arial"/>
                          <a:ea typeface="Meiryo UI"/>
                        </a:defRPr>
                      </a:lvl2pPr>
                      <a:lvl3pPr marL="914400" algn="l" defTabSz="914400" rtl="0" eaLnBrk="1" latinLnBrk="0" hangingPunct="1">
                        <a:defRPr kumimoji="1" sz="1800" kern="1200">
                          <a:solidFill>
                            <a:schemeClr val="dk1"/>
                          </a:solidFill>
                          <a:latin typeface="Arial"/>
                          <a:ea typeface="Meiryo UI"/>
                        </a:defRPr>
                      </a:lvl3pPr>
                      <a:lvl4pPr marL="1371600" algn="l" defTabSz="914400" rtl="0" eaLnBrk="1" latinLnBrk="0" hangingPunct="1">
                        <a:defRPr kumimoji="1" sz="1800" kern="1200">
                          <a:solidFill>
                            <a:schemeClr val="dk1"/>
                          </a:solidFill>
                          <a:latin typeface="Arial"/>
                          <a:ea typeface="Meiryo UI"/>
                        </a:defRPr>
                      </a:lvl4pPr>
                      <a:lvl5pPr marL="1828800" algn="l" defTabSz="914400" rtl="0" eaLnBrk="1" latinLnBrk="0" hangingPunct="1">
                        <a:defRPr kumimoji="1" sz="1800" kern="1200">
                          <a:solidFill>
                            <a:schemeClr val="dk1"/>
                          </a:solidFill>
                          <a:latin typeface="Arial"/>
                          <a:ea typeface="Meiryo UI"/>
                        </a:defRPr>
                      </a:lvl5pPr>
                      <a:lvl6pPr marL="2286000" algn="l" defTabSz="914400" rtl="0" eaLnBrk="1" latinLnBrk="0" hangingPunct="1">
                        <a:defRPr kumimoji="1" sz="1800" kern="1200">
                          <a:solidFill>
                            <a:schemeClr val="dk1"/>
                          </a:solidFill>
                          <a:latin typeface="Arial"/>
                          <a:ea typeface="Meiryo UI"/>
                        </a:defRPr>
                      </a:lvl6pPr>
                      <a:lvl7pPr marL="2743200" algn="l" defTabSz="914400" rtl="0" eaLnBrk="1" latinLnBrk="0" hangingPunct="1">
                        <a:defRPr kumimoji="1" sz="1800" kern="1200">
                          <a:solidFill>
                            <a:schemeClr val="dk1"/>
                          </a:solidFill>
                          <a:latin typeface="Arial"/>
                          <a:ea typeface="Meiryo UI"/>
                        </a:defRPr>
                      </a:lvl7pPr>
                      <a:lvl8pPr marL="3200400" algn="l" defTabSz="914400" rtl="0" eaLnBrk="1" latinLnBrk="0" hangingPunct="1">
                        <a:defRPr kumimoji="1" sz="1800" kern="1200">
                          <a:solidFill>
                            <a:schemeClr val="dk1"/>
                          </a:solidFill>
                          <a:latin typeface="Arial"/>
                          <a:ea typeface="Meiryo UI"/>
                        </a:defRPr>
                      </a:lvl8pPr>
                      <a:lvl9pPr marL="3657600" algn="l" defTabSz="914400" rtl="0" eaLnBrk="1" latinLnBrk="0" hangingPunct="1">
                        <a:defRPr kumimoji="1" sz="1800" kern="1200">
                          <a:solidFill>
                            <a:schemeClr val="dk1"/>
                          </a:solidFill>
                          <a:latin typeface="Arial"/>
                          <a:ea typeface="Meiryo UI"/>
                        </a:defRPr>
                      </a:lvl9pPr>
                    </a:lstStyle>
                    <a:p>
                      <a:r>
                        <a:rPr kumimoji="1" lang="ja-JP" altLang="en-US" sz="1000"/>
                        <a:t>・</a:t>
                      </a:r>
                      <a:r>
                        <a:rPr kumimoji="1" lang="en-US" altLang="ja-JP" sz="1000"/>
                        <a:t>5</a:t>
                      </a:r>
                      <a:r>
                        <a:rPr kumimoji="1" lang="ja-JP" altLang="en-US" sz="1000"/>
                        <a:t>情報 </a:t>
                      </a:r>
                      <a:r>
                        <a:rPr kumimoji="1" lang="en-US" altLang="ja-JP" sz="1000"/>
                        <a:t>+ </a:t>
                      </a:r>
                      <a:r>
                        <a:rPr kumimoji="1" lang="ja-JP" altLang="en-US" sz="1000"/>
                        <a:t>処方情報</a:t>
                      </a:r>
                    </a:p>
                  </a:txBody>
                  <a:tcPr marL="88285" marR="88285" marT="44142" marB="44142">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846113500"/>
                  </a:ext>
                </a:extLst>
              </a:tr>
            </a:tbl>
          </a:graphicData>
        </a:graphic>
      </p:graphicFrame>
      <p:grpSp>
        <p:nvGrpSpPr>
          <p:cNvPr id="890" name="グループ化 889">
            <a:extLst>
              <a:ext uri="{FF2B5EF4-FFF2-40B4-BE49-F238E27FC236}">
                <a16:creationId xmlns:a16="http://schemas.microsoft.com/office/drawing/2014/main" id="{AE60D295-A351-893E-2078-5247F9F6FCCA}"/>
              </a:ext>
            </a:extLst>
          </p:cNvPr>
          <p:cNvGrpSpPr/>
          <p:nvPr/>
        </p:nvGrpSpPr>
        <p:grpSpPr>
          <a:xfrm>
            <a:off x="535796" y="4288502"/>
            <a:ext cx="278063" cy="278063"/>
            <a:chOff x="3025134" y="3540909"/>
            <a:chExt cx="360000" cy="360000"/>
          </a:xfrm>
        </p:grpSpPr>
        <p:sp>
          <p:nvSpPr>
            <p:cNvPr id="891" name="フローチャート: 結合子 890">
              <a:extLst>
                <a:ext uri="{FF2B5EF4-FFF2-40B4-BE49-F238E27FC236}">
                  <a16:creationId xmlns:a16="http://schemas.microsoft.com/office/drawing/2014/main" id="{D3C45562-060C-4C00-F225-DE83C8F51103}"/>
                </a:ext>
              </a:extLst>
            </p:cNvPr>
            <p:cNvSpPr/>
            <p:nvPr/>
          </p:nvSpPr>
          <p:spPr bwMode="gray">
            <a:xfrm>
              <a:off x="3025134" y="3540909"/>
              <a:ext cx="360000" cy="360000"/>
            </a:xfrm>
            <a:prstGeom prst="flowChartConnector">
              <a:avLst/>
            </a:prstGeom>
            <a:solidFill>
              <a:sysClr val="window" lastClr="FFFFFF"/>
            </a:solidFill>
            <a:ln w="12700" algn="ctr">
              <a:solidFill>
                <a:srgbClr val="BBBCBC"/>
              </a:solid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grpSp>
          <p:nvGrpSpPr>
            <p:cNvPr id="892" name="グループ化 891">
              <a:extLst>
                <a:ext uri="{FF2B5EF4-FFF2-40B4-BE49-F238E27FC236}">
                  <a16:creationId xmlns:a16="http://schemas.microsoft.com/office/drawing/2014/main" id="{06C9F3E3-AF6B-85B7-62E8-4AFE998DD1CF}"/>
                </a:ext>
              </a:extLst>
            </p:cNvPr>
            <p:cNvGrpSpPr/>
            <p:nvPr/>
          </p:nvGrpSpPr>
          <p:grpSpPr>
            <a:xfrm>
              <a:off x="3061134" y="3576909"/>
              <a:ext cx="288000" cy="288000"/>
              <a:chOff x="-492444" y="2723094"/>
              <a:chExt cx="343591" cy="343591"/>
            </a:xfrm>
          </p:grpSpPr>
          <p:sp>
            <p:nvSpPr>
              <p:cNvPr id="893" name="正方形/長方形 892">
                <a:extLst>
                  <a:ext uri="{FF2B5EF4-FFF2-40B4-BE49-F238E27FC236}">
                    <a16:creationId xmlns:a16="http://schemas.microsoft.com/office/drawing/2014/main" id="{3222D227-C504-A6D7-89AE-7E1A14719EAB}"/>
                  </a:ext>
                </a:extLst>
              </p:cNvPr>
              <p:cNvSpPr/>
              <p:nvPr/>
            </p:nvSpPr>
            <p:spPr bwMode="gray">
              <a:xfrm>
                <a:off x="-450983" y="2806267"/>
                <a:ext cx="260484" cy="168708"/>
              </a:xfrm>
              <a:prstGeom prst="rect">
                <a:avLst/>
              </a:prstGeom>
              <a:solidFill>
                <a:sysClr val="window" lastClr="FFFFFF"/>
              </a:solidFill>
              <a:ln w="12700" algn="ctr">
                <a:noFill/>
                <a:miter lim="800000"/>
                <a:headEnd/>
                <a:tailEnd/>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56390">
                  <a:buSzPct val="100000"/>
                  <a:defRPr/>
                </a:pPr>
                <a:endParaRPr kumimoji="1" lang="ja-JP" altLang="en-US" sz="1159" kern="0">
                  <a:solidFill>
                    <a:prstClr val="black"/>
                  </a:solidFill>
                  <a:latin typeface="Meiryo UI"/>
                  <a:ea typeface="Meiryo UI"/>
                  <a:cs typeface="Arial" charset="0"/>
                </a:endParaRPr>
              </a:p>
            </p:txBody>
          </p:sp>
          <p:pic>
            <p:nvPicPr>
              <p:cNvPr id="894" name="グラフィックス 893" descr="テーブル 枠線">
                <a:extLst>
                  <a:ext uri="{FF2B5EF4-FFF2-40B4-BE49-F238E27FC236}">
                    <a16:creationId xmlns:a16="http://schemas.microsoft.com/office/drawing/2014/main" id="{B1287551-8510-F035-84EF-4DCA31AF027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92444" y="2723094"/>
                <a:ext cx="343591" cy="343591"/>
              </a:xfrm>
              <a:prstGeom prst="rect">
                <a:avLst/>
              </a:prstGeom>
            </p:spPr>
          </p:pic>
        </p:grpSp>
      </p:grpSp>
      <p:sp>
        <p:nvSpPr>
          <p:cNvPr id="3" name="正方形/長方形 2">
            <a:extLst>
              <a:ext uri="{FF2B5EF4-FFF2-40B4-BE49-F238E27FC236}">
                <a16:creationId xmlns:a16="http://schemas.microsoft.com/office/drawing/2014/main" id="{A4BCDF91-5A93-6C27-D2F4-FAFDA9279A45}"/>
              </a:ext>
            </a:extLst>
          </p:cNvPr>
          <p:cNvSpPr/>
          <p:nvPr/>
        </p:nvSpPr>
        <p:spPr>
          <a:xfrm>
            <a:off x="5330048" y="158068"/>
            <a:ext cx="4379489" cy="2433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441427"/>
            <a:r>
              <a:rPr kumimoji="1" lang="ja-JP" altLang="ja-JP" sz="965" kern="100" dirty="0">
                <a:solidFill>
                  <a:srgbClr val="000000"/>
                </a:solidFill>
                <a:latin typeface="メイリオ"/>
                <a:ea typeface="メイリオ"/>
                <a:cs typeface="Times New Roman" panose="02020603050405020304" pitchFamily="18" charset="0"/>
              </a:rPr>
              <a:t>第</a:t>
            </a:r>
            <a:r>
              <a:rPr kumimoji="1" lang="en-US" altLang="ja-JP" sz="965" kern="100" dirty="0">
                <a:solidFill>
                  <a:srgbClr val="000000"/>
                </a:solidFill>
                <a:latin typeface="メイリオ"/>
                <a:ea typeface="メイリオ"/>
                <a:cs typeface="Times New Roman" panose="02020603050405020304" pitchFamily="18" charset="0"/>
              </a:rPr>
              <a:t>20</a:t>
            </a:r>
            <a:r>
              <a:rPr kumimoji="1" lang="ja-JP" altLang="ja-JP" sz="965" kern="100" dirty="0">
                <a:solidFill>
                  <a:srgbClr val="000000"/>
                </a:solidFill>
                <a:latin typeface="メイリオ"/>
                <a:ea typeface="メイリオ"/>
                <a:cs typeface="Times New Roman" panose="02020603050405020304" pitchFamily="18" charset="0"/>
              </a:rPr>
              <a:t>回</a:t>
            </a:r>
            <a:r>
              <a:rPr kumimoji="1" lang="ja-JP" altLang="en-US" sz="965" kern="100" dirty="0">
                <a:solidFill>
                  <a:srgbClr val="000000"/>
                </a:solidFill>
                <a:latin typeface="メイリオ"/>
                <a:ea typeface="メイリオ"/>
                <a:cs typeface="Times New Roman" panose="02020603050405020304" pitchFamily="18" charset="0"/>
              </a:rPr>
              <a:t>医療等情報利活用</a:t>
            </a:r>
            <a:r>
              <a:rPr kumimoji="1" lang="ja-JP" altLang="ja-JP" sz="965" kern="100" dirty="0">
                <a:solidFill>
                  <a:srgbClr val="000000"/>
                </a:solidFill>
                <a:latin typeface="メイリオ"/>
                <a:ea typeface="メイリオ"/>
                <a:cs typeface="Times New Roman" panose="02020603050405020304" pitchFamily="18" charset="0"/>
              </a:rPr>
              <a:t>ワーキンググループ</a:t>
            </a:r>
            <a:r>
              <a:rPr kumimoji="1" lang="ja-JP" altLang="en-US" sz="965" kern="100" dirty="0">
                <a:solidFill>
                  <a:srgbClr val="000000"/>
                </a:solidFill>
                <a:latin typeface="メイリオ"/>
                <a:ea typeface="メイリオ"/>
                <a:cs typeface="Times New Roman" panose="02020603050405020304" pitchFamily="18" charset="0"/>
              </a:rPr>
              <a:t>（令和６年１月</a:t>
            </a:r>
            <a:r>
              <a:rPr kumimoji="1" lang="en-US" altLang="ja-JP" sz="965" kern="100" dirty="0">
                <a:solidFill>
                  <a:srgbClr val="000000"/>
                </a:solidFill>
                <a:latin typeface="メイリオ"/>
                <a:ea typeface="メイリオ"/>
                <a:cs typeface="Times New Roman" panose="02020603050405020304" pitchFamily="18" charset="0"/>
              </a:rPr>
              <a:t>24</a:t>
            </a:r>
            <a:r>
              <a:rPr kumimoji="1" lang="ja-JP" altLang="en-US" sz="965" kern="100" dirty="0">
                <a:solidFill>
                  <a:srgbClr val="000000"/>
                </a:solidFill>
                <a:latin typeface="メイリオ"/>
                <a:ea typeface="メイリオ"/>
                <a:cs typeface="Times New Roman" panose="02020603050405020304" pitchFamily="18" charset="0"/>
              </a:rPr>
              <a:t>日）</a:t>
            </a:r>
            <a:r>
              <a:rPr kumimoji="1" lang="ja-JP" altLang="en-US" sz="965" dirty="0">
                <a:solidFill>
                  <a:srgbClr val="000000"/>
                </a:solidFill>
                <a:latin typeface="メイリオ"/>
                <a:ea typeface="メイリオ"/>
              </a:rPr>
              <a:t>資料２</a:t>
            </a:r>
          </a:p>
        </p:txBody>
      </p:sp>
      <p:sp>
        <p:nvSpPr>
          <p:cNvPr id="2" name="スライド番号プレースホルダー 1">
            <a:extLst>
              <a:ext uri="{FF2B5EF4-FFF2-40B4-BE49-F238E27FC236}">
                <a16:creationId xmlns:a16="http://schemas.microsoft.com/office/drawing/2014/main" id="{0C79A53B-1DC5-81FB-85A8-5B8D47FFC54D}"/>
              </a:ext>
            </a:extLst>
          </p:cNvPr>
          <p:cNvSpPr txBox="1">
            <a:spLocks/>
          </p:cNvSpPr>
          <p:nvPr/>
        </p:nvSpPr>
        <p:spPr>
          <a:xfrm>
            <a:off x="9304374" y="6380660"/>
            <a:ext cx="597287" cy="359025"/>
          </a:xfrm>
          <a:prstGeom prst="rect">
            <a:avLst/>
          </a:prstGeom>
        </p:spPr>
        <p:txBody>
          <a:bodyPr vert="horz" lIns="69516" tIns="34758" rIns="69516" bIns="34758" rtlCol="0" anchor="b" anchorCtr="0"/>
          <a:lstStyle>
            <a:defPPr>
              <a:defRPr lang="en-US"/>
            </a:defPPr>
            <a:lvl1pPr marL="0" algn="r" defTabSz="457200" rtl="0" eaLnBrk="1" latinLnBrk="0" hangingPunct="1">
              <a:defRPr sz="1800" b="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882853">
              <a:defRPr/>
            </a:pPr>
            <a:fld id="{9E2A29CB-BA86-48A6-80E1-CB8750A963B5}" type="slidenum">
              <a:rPr kumimoji="1" lang="ja-JP" altLang="en-US" sz="1545" b="1">
                <a:solidFill>
                  <a:srgbClr val="FFFFFF">
                    <a:lumMod val="65000"/>
                  </a:srgbClr>
                </a:solidFill>
                <a:latin typeface="メイリオ"/>
                <a:ea typeface="メイリオ"/>
              </a:rPr>
              <a:pPr defTabSz="882853">
                <a:defRPr/>
              </a:pPr>
              <a:t>19</a:t>
            </a:fld>
            <a:endParaRPr kumimoji="1" lang="ja-JP" altLang="en-US" sz="1545" b="1" dirty="0">
              <a:solidFill>
                <a:srgbClr val="FFFFFF">
                  <a:lumMod val="65000"/>
                </a:srgbClr>
              </a:solidFill>
              <a:latin typeface="メイリオ"/>
              <a:ea typeface="メイリオ"/>
            </a:endParaRPr>
          </a:p>
        </p:txBody>
      </p:sp>
    </p:spTree>
    <p:extLst>
      <p:ext uri="{BB962C8B-B14F-4D97-AF65-F5344CB8AC3E}">
        <p14:creationId xmlns:p14="http://schemas.microsoft.com/office/powerpoint/2010/main" val="395700260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6" name="Text Box 14"/>
          <p:cNvSpPr txBox="1">
            <a:spLocks noChangeArrowheads="1"/>
          </p:cNvSpPr>
          <p:nvPr/>
        </p:nvSpPr>
        <p:spPr bwMode="auto">
          <a:xfrm>
            <a:off x="340359" y="5127449"/>
            <a:ext cx="4598107" cy="1193468"/>
          </a:xfrm>
          <a:prstGeom prst="rect">
            <a:avLst/>
          </a:prstGeom>
          <a:noFill/>
          <a:ln w="9525">
            <a:noFill/>
            <a:miter lim="800000"/>
            <a:headEnd/>
            <a:tailEnd/>
          </a:ln>
        </p:spPr>
        <p:txBody>
          <a:bodyPr>
            <a:spAutoFit/>
          </a:bodyPr>
          <a:lstStyle/>
          <a:p>
            <a:pPr defTabSz="881653">
              <a:defRPr/>
            </a:pPr>
            <a:endParaRPr kumimoji="1" lang="en-US" altLang="ja-JP" sz="1257">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a:p>
            <a:pPr defTabSz="881653">
              <a:defRPr/>
            </a:pPr>
            <a:endParaRPr kumimoji="1" lang="en-US" altLang="ja-JP" sz="1257">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a:p>
            <a:pPr defTabSz="881653">
              <a:defRPr/>
            </a:pPr>
            <a:r>
              <a:rPr kumimoji="1" lang="ja-JP" altLang="en-US"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　　</a:t>
            </a:r>
            <a:r>
              <a:rPr kumimoji="1" lang="en-US" altLang="ja-JP"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　保険外併用療養費においては、患者から</a:t>
            </a:r>
            <a:endParaRPr kumimoji="1" lang="en-US" altLang="ja-JP" sz="1547">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a:p>
            <a:pPr defTabSz="881653">
              <a:defRPr/>
            </a:pPr>
            <a:r>
              <a:rPr kumimoji="1" lang="ja-JP" altLang="en-US"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　 　　　料金徴収する際の要件（料金の掲示等）を</a:t>
            </a:r>
            <a:endParaRPr kumimoji="1" lang="en-US" altLang="ja-JP" sz="1547">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a:p>
            <a:pPr defTabSz="881653">
              <a:defRPr/>
            </a:pPr>
            <a:r>
              <a:rPr kumimoji="1" lang="ja-JP" altLang="en-US"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　         明確に定めている。</a:t>
            </a:r>
          </a:p>
        </p:txBody>
      </p:sp>
      <p:sp>
        <p:nvSpPr>
          <p:cNvPr id="3088" name="Rectangle 16"/>
          <p:cNvSpPr>
            <a:spLocks noChangeArrowheads="1"/>
          </p:cNvSpPr>
          <p:nvPr/>
        </p:nvSpPr>
        <p:spPr bwMode="auto">
          <a:xfrm>
            <a:off x="987463" y="2446542"/>
            <a:ext cx="3508812" cy="740891"/>
          </a:xfrm>
          <a:prstGeom prst="rect">
            <a:avLst/>
          </a:prstGeom>
          <a:noFill/>
          <a:ln w="9525">
            <a:noFill/>
            <a:miter lim="800000"/>
            <a:headEnd/>
            <a:tailEnd/>
          </a:ln>
        </p:spPr>
        <p:txBody>
          <a:bodyPr wrap="none" anchor="ctr"/>
          <a:lstStyle/>
          <a:p>
            <a:pPr defTabSz="881653">
              <a:defRPr/>
            </a:pPr>
            <a:r>
              <a:rPr kumimoji="1" lang="ja-JP" altLang="en-US" sz="1740">
                <a:solidFill>
                  <a:prstClr val="black"/>
                </a:solidFill>
                <a:latin typeface="Arial" panose="020B0604020202020204" pitchFamily="34" charset="0"/>
                <a:ea typeface="ＭＳ Ｐゴシック" panose="020B0600070205080204" pitchFamily="50" charset="-128"/>
                <a:cs typeface="Arial" panose="020B0604020202020204" pitchFamily="34" charset="0"/>
              </a:rPr>
              <a:t>　　保険外併用療養費の仕組み　</a:t>
            </a:r>
          </a:p>
        </p:txBody>
      </p:sp>
      <p:sp>
        <p:nvSpPr>
          <p:cNvPr id="3089" name="Rectangle 17"/>
          <p:cNvSpPr>
            <a:spLocks noChangeArrowheads="1"/>
          </p:cNvSpPr>
          <p:nvPr/>
        </p:nvSpPr>
        <p:spPr bwMode="auto">
          <a:xfrm>
            <a:off x="7744780" y="4202105"/>
            <a:ext cx="1158250" cy="484726"/>
          </a:xfrm>
          <a:prstGeom prst="rect">
            <a:avLst/>
          </a:prstGeom>
          <a:noFill/>
          <a:ln w="9525">
            <a:noFill/>
            <a:miter lim="800000"/>
            <a:headEnd/>
            <a:tailEnd/>
          </a:ln>
        </p:spPr>
        <p:txBody>
          <a:bodyPr wrap="none" anchor="ctr"/>
          <a:lstStyle/>
          <a:p>
            <a:pPr algn="ctr" defTabSz="881653">
              <a:defRPr/>
            </a:pPr>
            <a:endParaRPr kumimoji="1" lang="ja-JP" altLang="ja-JP" sz="1160">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090" name="AutoShape 18"/>
          <p:cNvSpPr>
            <a:spLocks noChangeArrowheads="1"/>
          </p:cNvSpPr>
          <p:nvPr/>
        </p:nvSpPr>
        <p:spPr bwMode="auto">
          <a:xfrm>
            <a:off x="5085049" y="854599"/>
            <a:ext cx="4538856" cy="5764992"/>
          </a:xfrm>
          <a:prstGeom prst="roundRect">
            <a:avLst>
              <a:gd name="adj" fmla="val 3636"/>
            </a:avLst>
          </a:prstGeom>
          <a:noFill/>
          <a:ln w="15875">
            <a:solidFill>
              <a:schemeClr val="tx1"/>
            </a:solidFill>
            <a:round/>
            <a:headEnd/>
            <a:tailEnd/>
          </a:ln>
        </p:spPr>
        <p:txBody>
          <a:bodyPr wrap="none" anchor="ctr"/>
          <a:lstStyle/>
          <a:p>
            <a:pPr defTabSz="881653">
              <a:defRPr/>
            </a:pPr>
            <a:endParaRPr kumimoji="1" lang="ja-JP" altLang="en-US" sz="1740">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091" name="Rectangle 19" descr="右上がり対角線"/>
          <p:cNvSpPr>
            <a:spLocks noChangeArrowheads="1"/>
          </p:cNvSpPr>
          <p:nvPr/>
        </p:nvSpPr>
        <p:spPr bwMode="auto">
          <a:xfrm>
            <a:off x="5103760" y="4276951"/>
            <a:ext cx="1888738" cy="2341719"/>
          </a:xfrm>
          <a:prstGeom prst="rect">
            <a:avLst/>
          </a:prstGeom>
          <a:noFill/>
          <a:ln w="9525">
            <a:noFill/>
            <a:miter lim="800000"/>
            <a:headEnd/>
            <a:tailEnd/>
          </a:ln>
        </p:spPr>
        <p:txBody>
          <a:bodyPr wrap="square" anchor="ctr"/>
          <a:lstStyle/>
          <a:p>
            <a:pPr defTabSz="881653">
              <a:lnSpc>
                <a:spcPts val="2224"/>
              </a:lnSpc>
              <a:defRPr/>
            </a:pPr>
            <a:r>
              <a:rPr kumimoji="1" lang="en-US" altLang="ja-JP" sz="1740" u="sng">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740" u="sng">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選定療養</a:t>
            </a:r>
            <a:r>
              <a:rPr kumimoji="1" lang="ja-JP" altLang="en-US" sz="174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a:t>
            </a:r>
          </a:p>
          <a:p>
            <a:pPr defTabSz="881653">
              <a:lnSpc>
                <a:spcPts val="1740"/>
              </a:lnSpc>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特別の療養環境</a:t>
            </a:r>
            <a:br>
              <a:rPr kumimoji="1"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b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（差額ベッド） </a:t>
            </a:r>
          </a:p>
          <a:p>
            <a:pPr defTabSz="881653">
              <a:lnSpc>
                <a:spcPts val="1740"/>
              </a:lnSpc>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予約診療　　　　　　　　　　　　　</a:t>
            </a:r>
          </a:p>
          <a:p>
            <a:pPr defTabSz="881653">
              <a:lnSpc>
                <a:spcPts val="1740"/>
              </a:lnSpc>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時間外診療　　　  </a:t>
            </a:r>
          </a:p>
          <a:p>
            <a:pPr defTabSz="881653">
              <a:lnSpc>
                <a:spcPts val="1740"/>
              </a:lnSpc>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大病院の初診</a:t>
            </a:r>
            <a:endParaRPr kumimoji="1"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1740"/>
              </a:lnSpc>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大病院の再診</a:t>
            </a:r>
            <a:endParaRPr kumimoji="1"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1740"/>
              </a:lnSpc>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a:t>
            </a:r>
            <a:r>
              <a:rPr kumimoji="1"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180</a:t>
            </a: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日以上の入院</a:t>
            </a:r>
          </a:p>
          <a:p>
            <a:pPr defTabSz="881653">
              <a:lnSpc>
                <a:spcPts val="1740"/>
              </a:lnSpc>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制限回数を超える</a:t>
            </a:r>
            <a:br>
              <a:rPr kumimoji="1"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b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医療行為</a:t>
            </a:r>
          </a:p>
        </p:txBody>
      </p:sp>
      <p:sp>
        <p:nvSpPr>
          <p:cNvPr id="3092" name="Rectangle 20"/>
          <p:cNvSpPr>
            <a:spLocks noChangeArrowheads="1"/>
          </p:cNvSpPr>
          <p:nvPr/>
        </p:nvSpPr>
        <p:spPr bwMode="auto">
          <a:xfrm>
            <a:off x="5103768" y="847832"/>
            <a:ext cx="4372572" cy="3169524"/>
          </a:xfrm>
          <a:prstGeom prst="rect">
            <a:avLst/>
          </a:prstGeom>
          <a:noFill/>
          <a:ln w="9525">
            <a:noFill/>
            <a:miter lim="800000"/>
            <a:headEnd/>
            <a:tailEnd/>
          </a:ln>
        </p:spPr>
        <p:txBody>
          <a:bodyPr wrap="none" anchor="ctr"/>
          <a:lstStyle/>
          <a:p>
            <a:pPr defTabSz="881653">
              <a:lnSpc>
                <a:spcPts val="2224"/>
              </a:lnSpc>
              <a:defRPr/>
            </a:pPr>
            <a:r>
              <a:rPr kumimoji="1" lang="en-US" altLang="ja-JP" sz="1740" u="sng"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740" u="sng"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評価療養</a:t>
            </a:r>
            <a:r>
              <a:rPr kumimoji="1" lang="ja-JP" altLang="en-US" sz="1547"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a:t>
            </a:r>
            <a:endParaRPr kumimoji="1" lang="ja-JP" altLang="en-US"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2224"/>
              </a:lnSpc>
              <a:defRPr/>
            </a:pPr>
            <a:r>
              <a:rPr kumimoji="1" lang="ja-JP" altLang="en-US"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先進医療</a:t>
            </a:r>
          </a:p>
          <a:p>
            <a:pPr defTabSz="881653">
              <a:lnSpc>
                <a:spcPts val="2224"/>
              </a:lnSpc>
              <a:defRPr/>
            </a:pPr>
            <a:r>
              <a:rPr kumimoji="1" lang="ja-JP" altLang="en-US"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医薬品、医療機器、再生医療等製品の治験に係る診療</a:t>
            </a:r>
          </a:p>
          <a:p>
            <a:pPr defTabSz="881653">
              <a:lnSpc>
                <a:spcPts val="2224"/>
              </a:lnSpc>
              <a:defRPr/>
            </a:pPr>
            <a:r>
              <a:rPr kumimoji="1" lang="ja-JP" altLang="en-US"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薬事承認後で保険収載前の医薬品、医療機器、</a:t>
            </a:r>
            <a:endParaRPr kumimoji="1" lang="en-US" altLang="ja-JP"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2224"/>
              </a:lnSpc>
              <a:defRPr/>
            </a:pPr>
            <a:r>
              <a:rPr kumimoji="1" lang="ja-JP" altLang="en-US"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再生医療等製品の使用</a:t>
            </a:r>
          </a:p>
          <a:p>
            <a:pPr defTabSz="881653">
              <a:lnSpc>
                <a:spcPts val="2224"/>
              </a:lnSpc>
              <a:defRPr/>
            </a:pPr>
            <a:r>
              <a:rPr kumimoji="1" lang="ja-JP" altLang="en-US"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薬価基準収載医薬品の適応外使用</a:t>
            </a:r>
            <a:endParaRPr kumimoji="1" lang="en-US" altLang="ja-JP"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2224"/>
              </a:lnSpc>
              <a:defRPr/>
            </a:pPr>
            <a:r>
              <a:rPr kumimoji="1" lang="ja-JP" altLang="en-US" sz="1064"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（用法・用量・効能・効果の一部変更の承認申請がなされたもの）</a:t>
            </a:r>
          </a:p>
          <a:p>
            <a:pPr defTabSz="881653">
              <a:lnSpc>
                <a:spcPts val="2224"/>
              </a:lnSpc>
              <a:defRPr/>
            </a:pPr>
            <a:r>
              <a:rPr kumimoji="1" lang="ja-JP" altLang="en-US"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保険適用医療機器、再生医療等製品の適応外使用</a:t>
            </a:r>
            <a:endParaRPr kumimoji="1" lang="en-US" altLang="ja-JP"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2224"/>
              </a:lnSpc>
              <a:defRPr/>
            </a:pPr>
            <a:r>
              <a:rPr kumimoji="1" lang="ja-JP" altLang="en-US" sz="1064"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（使用目的・効能・効果等の一部変更の承認申請がなされたもの）</a:t>
            </a:r>
            <a:endParaRPr kumimoji="1" lang="en-US" altLang="ja-JP" sz="1064"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2224"/>
              </a:lnSpc>
              <a:defRPr/>
            </a:pPr>
            <a:r>
              <a:rPr kumimoji="1" lang="ja-JP" altLang="en-US"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プログラム医療機器の使用</a:t>
            </a:r>
            <a:endParaRPr kumimoji="1" lang="en-US" altLang="ja-JP" sz="1353"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2224"/>
              </a:lnSpc>
              <a:defRPr/>
            </a:pPr>
            <a:r>
              <a:rPr kumimoji="1" lang="ja-JP" altLang="en-US" sz="1064"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（薬事の第１段階承認後のもの、チャレンジ申請で再評価を目指すもの）</a:t>
            </a:r>
            <a:endParaRPr kumimoji="1" lang="en-US" altLang="ja-JP" sz="1064"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094" name="Rectangle 22"/>
          <p:cNvSpPr>
            <a:spLocks noChangeArrowheads="1"/>
          </p:cNvSpPr>
          <p:nvPr/>
        </p:nvSpPr>
        <p:spPr bwMode="auto">
          <a:xfrm>
            <a:off x="220911" y="901075"/>
            <a:ext cx="4804512" cy="1553826"/>
          </a:xfrm>
          <a:prstGeom prst="rect">
            <a:avLst/>
          </a:prstGeom>
          <a:solidFill>
            <a:srgbClr val="FFFFCC">
              <a:alpha val="49803"/>
            </a:srgbClr>
          </a:solidFill>
          <a:ln w="9525">
            <a:noFill/>
            <a:miter lim="800000"/>
            <a:headEnd/>
            <a:tailEnd/>
          </a:ln>
        </p:spPr>
        <p:txBody>
          <a:bodyPr wrap="none" anchor="ctr"/>
          <a:lstStyle/>
          <a:p>
            <a:pPr algn="ctr" defTabSz="881653">
              <a:defRPr/>
            </a:pPr>
            <a:endParaRPr kumimoji="1" lang="ja-JP" altLang="ja-JP" sz="2320">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095" name="Rectangle 23"/>
          <p:cNvSpPr>
            <a:spLocks noChangeArrowheads="1"/>
          </p:cNvSpPr>
          <p:nvPr/>
        </p:nvSpPr>
        <p:spPr bwMode="auto">
          <a:xfrm>
            <a:off x="530141" y="1472382"/>
            <a:ext cx="1149941" cy="162598"/>
          </a:xfrm>
          <a:prstGeom prst="rect">
            <a:avLst/>
          </a:prstGeom>
          <a:noFill/>
          <a:ln w="9525">
            <a:noFill/>
            <a:miter lim="800000"/>
            <a:headEnd/>
            <a:tailEnd/>
          </a:ln>
        </p:spPr>
        <p:txBody>
          <a:bodyPr wrap="none" anchor="ctr"/>
          <a:lstStyle/>
          <a:p>
            <a:pPr defTabSz="881653">
              <a:defRPr/>
            </a:pPr>
            <a:endParaRPr kumimoji="1" lang="ja-JP" altLang="ja-JP" sz="1547">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096" name="Rectangle 24"/>
          <p:cNvSpPr>
            <a:spLocks noChangeArrowheads="1"/>
          </p:cNvSpPr>
          <p:nvPr/>
        </p:nvSpPr>
        <p:spPr bwMode="auto">
          <a:xfrm>
            <a:off x="184982" y="2176620"/>
            <a:ext cx="1149941" cy="162598"/>
          </a:xfrm>
          <a:prstGeom prst="rect">
            <a:avLst/>
          </a:prstGeom>
          <a:noFill/>
          <a:ln w="9525">
            <a:noFill/>
            <a:miter lim="800000"/>
            <a:headEnd/>
            <a:tailEnd/>
          </a:ln>
        </p:spPr>
        <p:txBody>
          <a:bodyPr wrap="none" anchor="ctr"/>
          <a:lstStyle/>
          <a:p>
            <a:pPr defTabSz="881653">
              <a:defRPr/>
            </a:pPr>
            <a:r>
              <a:rPr kumimoji="1" lang="ja-JP" altLang="en-US"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③　選定療養　　　　　　保険導入を前提としないもの</a:t>
            </a:r>
          </a:p>
        </p:txBody>
      </p:sp>
      <p:sp>
        <p:nvSpPr>
          <p:cNvPr id="3097" name="Rectangle 25"/>
          <p:cNvSpPr>
            <a:spLocks noChangeArrowheads="1"/>
          </p:cNvSpPr>
          <p:nvPr/>
        </p:nvSpPr>
        <p:spPr bwMode="auto">
          <a:xfrm>
            <a:off x="184982" y="1411284"/>
            <a:ext cx="1149941" cy="162598"/>
          </a:xfrm>
          <a:prstGeom prst="rect">
            <a:avLst/>
          </a:prstGeom>
          <a:noFill/>
          <a:ln w="9525">
            <a:noFill/>
            <a:miter lim="800000"/>
            <a:headEnd/>
            <a:tailEnd/>
          </a:ln>
        </p:spPr>
        <p:txBody>
          <a:bodyPr wrap="none" anchor="ctr"/>
          <a:lstStyle/>
          <a:p>
            <a:pPr defTabSz="881653">
              <a:defRPr/>
            </a:pPr>
            <a:r>
              <a:rPr kumimoji="1" lang="ja-JP" altLang="en-US"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①　評価療養</a:t>
            </a:r>
            <a:endParaRPr kumimoji="1" lang="en-US" altLang="ja-JP" sz="1547">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098" name="Rectangle 26"/>
          <p:cNvSpPr>
            <a:spLocks noChangeArrowheads="1"/>
          </p:cNvSpPr>
          <p:nvPr/>
        </p:nvSpPr>
        <p:spPr bwMode="auto">
          <a:xfrm>
            <a:off x="184982" y="1248686"/>
            <a:ext cx="1149941" cy="162598"/>
          </a:xfrm>
          <a:prstGeom prst="rect">
            <a:avLst/>
          </a:prstGeom>
          <a:noFill/>
          <a:ln w="9525">
            <a:noFill/>
            <a:miter lim="800000"/>
            <a:headEnd/>
            <a:tailEnd/>
          </a:ln>
        </p:spPr>
        <p:txBody>
          <a:bodyPr wrap="none" anchor="ctr"/>
          <a:lstStyle/>
          <a:p>
            <a:pPr defTabSz="881653">
              <a:defRPr/>
            </a:pPr>
            <a:r>
              <a:rPr kumimoji="1" lang="ja-JP" altLang="en-US" sz="1547" b="1" u="sng">
                <a:solidFill>
                  <a:prstClr val="black"/>
                </a:solidFill>
                <a:latin typeface="Arial" panose="020B0604020202020204" pitchFamily="34" charset="0"/>
                <a:ea typeface="ＭＳ Ｐゴシック" panose="020B0600070205080204" pitchFamily="50" charset="-128"/>
                <a:cs typeface="Arial" panose="020B0604020202020204" pitchFamily="34" charset="0"/>
              </a:rPr>
              <a:t>○　保険診療との併用が認められている療養</a:t>
            </a:r>
            <a:endParaRPr kumimoji="1" lang="en-US" altLang="ja-JP" sz="1547" b="1" u="sng">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a:p>
            <a:pPr defTabSz="881653">
              <a:defRPr/>
            </a:pPr>
            <a:r>
              <a:rPr kumimoji="1" lang="ja-JP" altLang="en-US"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　　　　　　　　　　　　　　　</a:t>
            </a:r>
            <a:r>
              <a:rPr kumimoji="1" lang="ja-JP" altLang="en-US" sz="1547">
                <a:solidFill>
                  <a:srgbClr val="FF0000"/>
                </a:solidFill>
                <a:latin typeface="Arial" panose="020B0604020202020204" pitchFamily="34" charset="0"/>
                <a:ea typeface="ＭＳ Ｐゴシック" panose="020B0600070205080204" pitchFamily="50" charset="-128"/>
                <a:cs typeface="Arial" panose="020B0604020202020204" pitchFamily="34" charset="0"/>
              </a:rPr>
              <a:t>　　</a:t>
            </a:r>
            <a:endParaRPr kumimoji="1" lang="en-US" altLang="ja-JP" sz="1547">
              <a:solidFill>
                <a:srgbClr val="FF0000"/>
              </a:solidFill>
              <a:latin typeface="Arial" panose="020B0604020202020204" pitchFamily="34" charset="0"/>
              <a:ea typeface="ＭＳ Ｐゴシック" panose="020B0600070205080204" pitchFamily="50" charset="-128"/>
              <a:cs typeface="Arial" panose="020B0604020202020204" pitchFamily="34" charset="0"/>
            </a:endParaRPr>
          </a:p>
          <a:p>
            <a:pPr defTabSz="881653">
              <a:defRPr/>
            </a:pPr>
            <a:endParaRPr kumimoji="1" lang="ja-JP" altLang="en-US" sz="1547" b="1" u="sng">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 name="Rectangle 2"/>
          <p:cNvSpPr txBox="1">
            <a:spLocks noChangeArrowheads="1"/>
          </p:cNvSpPr>
          <p:nvPr/>
        </p:nvSpPr>
        <p:spPr bwMode="auto">
          <a:xfrm>
            <a:off x="2491939" y="115699"/>
            <a:ext cx="4922151" cy="452209"/>
          </a:xfrm>
          <a:prstGeom prst="rect">
            <a:avLst/>
          </a:prstGeom>
          <a:noFill/>
          <a:ln w="9525">
            <a:noFill/>
            <a:miter lim="800000"/>
            <a:headEnd/>
            <a:tailEnd/>
          </a:ln>
          <a:effectLst/>
        </p:spPr>
        <p:txBody>
          <a:bodyPr anchor="ctr"/>
          <a:lstStyle/>
          <a:p>
            <a:pPr algn="ctr" defTabSz="881653">
              <a:defRPr/>
            </a:pPr>
            <a:r>
              <a:rPr kumimoji="1" lang="ja-JP" altLang="en-US" sz="1934" kern="0">
                <a:solidFill>
                  <a:prstClr val="black"/>
                </a:solidFill>
                <a:latin typeface="HGP創英角ｺﾞｼｯｸUB" panose="020B0900000000000000" pitchFamily="50" charset="-128"/>
                <a:ea typeface="HGP創英角ｺﾞｼｯｸUB" panose="020B0900000000000000" pitchFamily="50" charset="-128"/>
                <a:cs typeface="Arial" panose="020B0604020202020204" pitchFamily="34" charset="0"/>
              </a:rPr>
              <a:t>保険外併用療養費制度について</a:t>
            </a:r>
          </a:p>
        </p:txBody>
      </p:sp>
      <p:sp>
        <p:nvSpPr>
          <p:cNvPr id="2" name="テキスト ボックス 1"/>
          <p:cNvSpPr txBox="1"/>
          <p:nvPr/>
        </p:nvSpPr>
        <p:spPr>
          <a:xfrm>
            <a:off x="7249106" y="309197"/>
            <a:ext cx="2489796" cy="479042"/>
          </a:xfrm>
          <a:prstGeom prst="rect">
            <a:avLst/>
          </a:prstGeom>
          <a:noFill/>
        </p:spPr>
        <p:txBody>
          <a:bodyPr wrap="square" rtlCol="0">
            <a:spAutoFit/>
          </a:bodyPr>
          <a:lstStyle/>
          <a:p>
            <a:pPr defTabSz="881653">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平成</a:t>
            </a:r>
            <a:r>
              <a:rPr kumimoji="1"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18</a:t>
            </a: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年の法改正により創設</a:t>
            </a:r>
            <a:r>
              <a:rPr kumimoji="1" lang="ja-JP" altLang="en-US" sz="116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（特定療養費制度から範囲拡大）</a:t>
            </a:r>
          </a:p>
        </p:txBody>
      </p:sp>
      <p:sp>
        <p:nvSpPr>
          <p:cNvPr id="5" name="大かっこ 4"/>
          <p:cNvSpPr/>
          <p:nvPr/>
        </p:nvSpPr>
        <p:spPr>
          <a:xfrm>
            <a:off x="7232608" y="309197"/>
            <a:ext cx="2341355" cy="475827"/>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algn="ctr" defTabSz="881653">
              <a:defRPr/>
            </a:pPr>
            <a:endParaRPr kumimoji="1" lang="ja-JP" altLang="en-US" sz="1740">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0" name="Rectangle 25"/>
          <p:cNvSpPr>
            <a:spLocks noChangeArrowheads="1"/>
          </p:cNvSpPr>
          <p:nvPr/>
        </p:nvSpPr>
        <p:spPr bwMode="auto">
          <a:xfrm>
            <a:off x="184982" y="1805260"/>
            <a:ext cx="1149941" cy="162598"/>
          </a:xfrm>
          <a:prstGeom prst="rect">
            <a:avLst/>
          </a:prstGeom>
          <a:noFill/>
          <a:ln w="9525">
            <a:noFill/>
            <a:miter lim="800000"/>
            <a:headEnd/>
            <a:tailEnd/>
          </a:ln>
        </p:spPr>
        <p:txBody>
          <a:bodyPr wrap="none" anchor="ctr"/>
          <a:lstStyle/>
          <a:p>
            <a:pPr defTabSz="881653">
              <a:defRPr/>
            </a:pPr>
            <a:r>
              <a:rPr kumimoji="1" lang="ja-JP" altLang="en-US"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②　患者申出療養</a:t>
            </a:r>
            <a:endParaRPr kumimoji="1" lang="en-US" altLang="ja-JP" sz="1547">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1" name="Rectangle 25"/>
          <p:cNvSpPr>
            <a:spLocks noChangeArrowheads="1"/>
          </p:cNvSpPr>
          <p:nvPr/>
        </p:nvSpPr>
        <p:spPr bwMode="auto">
          <a:xfrm>
            <a:off x="2087726" y="1620019"/>
            <a:ext cx="3063346" cy="162598"/>
          </a:xfrm>
          <a:prstGeom prst="rect">
            <a:avLst/>
          </a:prstGeom>
          <a:noFill/>
          <a:ln w="9525">
            <a:noFill/>
            <a:miter lim="800000"/>
            <a:headEnd/>
            <a:tailEnd/>
          </a:ln>
        </p:spPr>
        <p:txBody>
          <a:bodyPr wrap="none" anchor="ctr"/>
          <a:lstStyle/>
          <a:p>
            <a:pPr defTabSz="881653">
              <a:defRPr/>
            </a:pPr>
            <a:r>
              <a:rPr kumimoji="1" lang="ja-JP" altLang="en-US" sz="1547" b="1" u="sng">
                <a:solidFill>
                  <a:prstClr val="black"/>
                </a:solidFill>
                <a:latin typeface="Arial" panose="020B0604020202020204" pitchFamily="34" charset="0"/>
                <a:ea typeface="ＭＳ Ｐゴシック" panose="020B0600070205080204" pitchFamily="50" charset="-128"/>
                <a:cs typeface="Arial" panose="020B0604020202020204" pitchFamily="34" charset="0"/>
              </a:rPr>
              <a:t>保険導入のための評価を行う</a:t>
            </a:r>
            <a:r>
              <a:rPr kumimoji="1" lang="ja-JP" altLang="en-US"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もの</a:t>
            </a:r>
            <a:endParaRPr kumimoji="1" lang="en-US" altLang="ja-JP" sz="1547">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 name="右中かっこ 2"/>
          <p:cNvSpPr/>
          <p:nvPr/>
        </p:nvSpPr>
        <p:spPr>
          <a:xfrm>
            <a:off x="1850379" y="1411224"/>
            <a:ext cx="222677" cy="556629"/>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defTabSz="880216" fontAlgn="base">
              <a:spcBef>
                <a:spcPct val="0"/>
              </a:spcBef>
              <a:spcAft>
                <a:spcPct val="0"/>
              </a:spcAft>
              <a:defRPr/>
            </a:pPr>
            <a:endParaRPr kumimoji="1" lang="ja-JP" altLang="en-US" sz="1547" b="1">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p:txBody>
      </p:sp>
      <p:cxnSp>
        <p:nvCxnSpPr>
          <p:cNvPr id="6" name="直線矢印コネクタ 5"/>
          <p:cNvCxnSpPr/>
          <p:nvPr/>
        </p:nvCxnSpPr>
        <p:spPr>
          <a:xfrm>
            <a:off x="1482044" y="2246166"/>
            <a:ext cx="591041" cy="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sp>
        <p:nvSpPr>
          <p:cNvPr id="4" name="正方形/長方形 3"/>
          <p:cNvSpPr/>
          <p:nvPr/>
        </p:nvSpPr>
        <p:spPr>
          <a:xfrm>
            <a:off x="5103754" y="3981429"/>
            <a:ext cx="1891865" cy="360099"/>
          </a:xfrm>
          <a:prstGeom prst="rect">
            <a:avLst/>
          </a:prstGeom>
        </p:spPr>
        <p:txBody>
          <a:bodyPr wrap="none">
            <a:spAutoFit/>
          </a:bodyPr>
          <a:lstStyle/>
          <a:p>
            <a:pPr defTabSz="881653">
              <a:defRPr/>
            </a:pPr>
            <a:r>
              <a:rPr kumimoji="1" lang="en-US" altLang="ja-JP" sz="1740" u="sng">
                <a:solidFill>
                  <a:prstClr val="black"/>
                </a:solidFill>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1740" u="sng">
                <a:solidFill>
                  <a:prstClr val="black"/>
                </a:solidFill>
                <a:latin typeface="Arial" panose="020B0604020202020204" pitchFamily="34" charset="0"/>
                <a:ea typeface="ＭＳ Ｐゴシック" panose="020B0600070205080204" pitchFamily="50" charset="-128"/>
                <a:cs typeface="Arial" panose="020B0604020202020204" pitchFamily="34" charset="0"/>
              </a:rPr>
              <a:t>　患者申出療養</a:t>
            </a:r>
            <a:endParaRPr kumimoji="1" lang="ja-JP" altLang="en-US" sz="1740">
              <a:solidFill>
                <a:prstClr val="black"/>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 name="スライド番号プレースホルダー 6"/>
          <p:cNvSpPr>
            <a:spLocks noGrp="1"/>
          </p:cNvSpPr>
          <p:nvPr>
            <p:ph type="sldNum" sz="quarter" idx="12"/>
          </p:nvPr>
        </p:nvSpPr>
        <p:spPr>
          <a:xfrm>
            <a:off x="8903031" y="5568409"/>
            <a:ext cx="2234487" cy="352975"/>
          </a:xfrm>
        </p:spPr>
        <p:txBody>
          <a:bodyPr/>
          <a:lstStyle/>
          <a:p>
            <a:pPr defTabSz="883985">
              <a:defRPr/>
            </a:pPr>
            <a:fld id="{9E2A29CB-BA86-48A6-80E1-CB8750A963B5}" type="slidenum">
              <a:rPr kumimoji="1" lang="ja-JP" altLang="en-US" sz="1353">
                <a:solidFill>
                  <a:prstClr val="black">
                    <a:tint val="75000"/>
                  </a:prstClr>
                </a:solidFill>
                <a:latin typeface="ＭＳ Ｐゴシック" panose="020B0600070205080204" pitchFamily="50" charset="-128"/>
                <a:ea typeface="ＭＳ Ｐゴシック" panose="020B0600070205080204" pitchFamily="50" charset="-128"/>
              </a:rPr>
              <a:pPr defTabSz="883985">
                <a:defRPr/>
              </a:pPr>
              <a:t>2</a:t>
            </a:fld>
            <a:endParaRPr kumimoji="1" lang="ja-JP" altLang="en-US" sz="1353">
              <a:solidFill>
                <a:prstClr val="black">
                  <a:tint val="75000"/>
                </a:prstClr>
              </a:solidFill>
              <a:latin typeface="ＭＳ Ｐゴシック" panose="020B0600070205080204" pitchFamily="50" charset="-128"/>
              <a:ea typeface="ＭＳ Ｐゴシック" panose="020B0600070205080204" pitchFamily="50" charset="-128"/>
            </a:endParaRPr>
          </a:p>
        </p:txBody>
      </p:sp>
      <p:sp>
        <p:nvSpPr>
          <p:cNvPr id="9" name="テキスト ボックス 8">
            <a:extLst>
              <a:ext uri="{FF2B5EF4-FFF2-40B4-BE49-F238E27FC236}">
                <a16:creationId xmlns:a16="http://schemas.microsoft.com/office/drawing/2014/main" id="{18BEA2AD-1A62-F816-0CFA-753F0B671A06}"/>
              </a:ext>
            </a:extLst>
          </p:cNvPr>
          <p:cNvSpPr txBox="1"/>
          <p:nvPr/>
        </p:nvSpPr>
        <p:spPr>
          <a:xfrm>
            <a:off x="6855710" y="4312877"/>
            <a:ext cx="2936393" cy="2465227"/>
          </a:xfrm>
          <a:prstGeom prst="rect">
            <a:avLst/>
          </a:prstGeom>
          <a:noFill/>
        </p:spPr>
        <p:txBody>
          <a:bodyPr wrap="square">
            <a:spAutoFit/>
          </a:bodyPr>
          <a:lstStyle/>
          <a:p>
            <a:pPr defTabSz="881653">
              <a:lnSpc>
                <a:spcPts val="1740"/>
              </a:lnSpc>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歯科の金合金等　</a:t>
            </a:r>
          </a:p>
          <a:p>
            <a:pPr defTabSz="881653">
              <a:lnSpc>
                <a:spcPts val="1740"/>
              </a:lnSpc>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金属床総義歯　</a:t>
            </a:r>
          </a:p>
          <a:p>
            <a:pPr defTabSz="881653">
              <a:lnSpc>
                <a:spcPts val="1740"/>
              </a:lnSpc>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小児う蝕の指導管理 　　　 　　</a:t>
            </a:r>
          </a:p>
          <a:p>
            <a:pPr defTabSz="881653">
              <a:lnSpc>
                <a:spcPts val="1740"/>
              </a:lnSpc>
              <a:defRPr/>
            </a:pPr>
            <a:r>
              <a:rPr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a:t>
            </a:r>
            <a:r>
              <a:rPr kumimoji="1" lang="ja-JP" altLang="en-US" sz="1353" b="1">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a:t>
            </a: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水晶体再建に使用する</a:t>
            </a:r>
            <a:endParaRPr kumimoji="1"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1740"/>
              </a:lnSpc>
              <a:defRPr/>
            </a:pP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多焦点眼内レンズ</a:t>
            </a:r>
            <a:endParaRPr kumimoji="1"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1740"/>
              </a:lnSpc>
              <a:defRPr/>
            </a:pPr>
            <a:r>
              <a:rPr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保険適用期間終了後の</a:t>
            </a:r>
            <a:endParaRPr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1740"/>
              </a:lnSpc>
              <a:defRPr/>
            </a:pPr>
            <a:r>
              <a:rPr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プログラム医療機器</a:t>
            </a:r>
            <a:endParaRPr kumimoji="1"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1740"/>
              </a:lnSpc>
              <a:defRPr/>
            </a:pPr>
            <a:r>
              <a:rPr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a:t>
            </a:r>
            <a:r>
              <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間歇スキャン式持続血糖測定器</a:t>
            </a:r>
            <a:endParaRPr kumimoji="1"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1740"/>
              </a:lnSpc>
              <a:defRPr/>
            </a:pPr>
            <a:r>
              <a:rPr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精子の凍結及び融解</a:t>
            </a:r>
            <a:endParaRPr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1740"/>
              </a:lnSpc>
              <a:defRPr/>
            </a:pPr>
            <a:r>
              <a:rPr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　長期収載品</a:t>
            </a:r>
            <a:endParaRPr kumimoji="1" lang="en-US" altLang="ja-JP"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defTabSz="881653">
              <a:lnSpc>
                <a:spcPts val="1740"/>
              </a:lnSpc>
              <a:defRPr/>
            </a:pPr>
            <a:endParaRPr kumimoji="1" lang="ja-JP" altLang="en-US" sz="1353">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7" name="Rectangle 12">
            <a:extLst>
              <a:ext uri="{FF2B5EF4-FFF2-40B4-BE49-F238E27FC236}">
                <a16:creationId xmlns:a16="http://schemas.microsoft.com/office/drawing/2014/main" id="{4CD84929-77F3-9483-A2D6-F030673AD3E6}"/>
              </a:ext>
            </a:extLst>
          </p:cNvPr>
          <p:cNvSpPr>
            <a:spLocks noChangeArrowheads="1"/>
          </p:cNvSpPr>
          <p:nvPr/>
        </p:nvSpPr>
        <p:spPr bwMode="auto">
          <a:xfrm>
            <a:off x="1071463" y="3359389"/>
            <a:ext cx="1567951" cy="348204"/>
          </a:xfrm>
          <a:prstGeom prst="rect">
            <a:avLst/>
          </a:prstGeom>
          <a:noFill/>
          <a:ln w="9525">
            <a:noFill/>
            <a:miter lim="800000"/>
            <a:headEnd/>
            <a:tailEnd/>
          </a:ln>
        </p:spPr>
        <p:txBody>
          <a:bodyPr wrap="none" anchor="ctr"/>
          <a:lstStyle/>
          <a:p>
            <a:pPr algn="ctr" defTabSz="881653">
              <a:defRPr/>
            </a:pPr>
            <a:r>
              <a:rPr kumimoji="1" lang="ja-JP" altLang="en-US" sz="1353">
                <a:solidFill>
                  <a:prstClr val="black"/>
                </a:solidFill>
                <a:latin typeface="Arial" panose="020B0604020202020204" pitchFamily="34" charset="0"/>
                <a:ea typeface="ＭＳ Ｐゴシック" panose="020B0600070205080204" pitchFamily="50" charset="-128"/>
                <a:cs typeface="Arial" panose="020B0604020202020204" pitchFamily="34" charset="0"/>
              </a:rPr>
              <a:t>（入院基本料など保険適用部分）</a:t>
            </a:r>
          </a:p>
        </p:txBody>
      </p:sp>
      <p:sp>
        <p:nvSpPr>
          <p:cNvPr id="8" name="Rectangle 13">
            <a:extLst>
              <a:ext uri="{FF2B5EF4-FFF2-40B4-BE49-F238E27FC236}">
                <a16:creationId xmlns:a16="http://schemas.microsoft.com/office/drawing/2014/main" id="{6451B405-3874-5348-3DEA-36E58830BF20}"/>
              </a:ext>
            </a:extLst>
          </p:cNvPr>
          <p:cNvSpPr>
            <a:spLocks noChangeArrowheads="1"/>
          </p:cNvSpPr>
          <p:nvPr/>
        </p:nvSpPr>
        <p:spPr bwMode="auto">
          <a:xfrm>
            <a:off x="3350930" y="3359479"/>
            <a:ext cx="908986" cy="348021"/>
          </a:xfrm>
          <a:prstGeom prst="rect">
            <a:avLst/>
          </a:prstGeom>
          <a:noFill/>
          <a:ln w="9525">
            <a:noFill/>
            <a:miter lim="800000"/>
            <a:headEnd/>
            <a:tailEnd/>
          </a:ln>
        </p:spPr>
        <p:txBody>
          <a:bodyPr wrap="none" anchor="ctr"/>
          <a:lstStyle/>
          <a:p>
            <a:pPr algn="ctr" defTabSz="881653">
              <a:defRPr/>
            </a:pPr>
            <a:r>
              <a:rPr kumimoji="1" lang="ja-JP" altLang="en-US" sz="1353">
                <a:solidFill>
                  <a:prstClr val="black"/>
                </a:solidFill>
                <a:latin typeface="Arial" panose="020B0604020202020204" pitchFamily="34" charset="0"/>
                <a:ea typeface="ＭＳ Ｐゴシック" panose="020B0600070205080204" pitchFamily="50" charset="-128"/>
                <a:cs typeface="Arial" panose="020B0604020202020204" pitchFamily="34" charset="0"/>
              </a:rPr>
              <a:t>（保険適用外部分）</a:t>
            </a:r>
          </a:p>
        </p:txBody>
      </p:sp>
      <p:sp>
        <p:nvSpPr>
          <p:cNvPr id="10" name="右中かっこ 9">
            <a:extLst>
              <a:ext uri="{FF2B5EF4-FFF2-40B4-BE49-F238E27FC236}">
                <a16:creationId xmlns:a16="http://schemas.microsoft.com/office/drawing/2014/main" id="{F3B9A987-2AD4-F447-8733-2E5637251970}"/>
              </a:ext>
            </a:extLst>
          </p:cNvPr>
          <p:cNvSpPr/>
          <p:nvPr/>
        </p:nvSpPr>
        <p:spPr>
          <a:xfrm rot="16200000">
            <a:off x="3577937" y="3084982"/>
            <a:ext cx="392402" cy="1475361"/>
          </a:xfrm>
          <a:prstGeom prst="rightBrace">
            <a:avLst>
              <a:gd name="adj1" fmla="val 31439"/>
              <a:gd name="adj2" fmla="val 51693"/>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883985">
              <a:defRPr/>
            </a:pPr>
            <a:endParaRPr kumimoji="1" lang="ja-JP" altLang="en-US" sz="1934">
              <a:solidFill>
                <a:prstClr val="black"/>
              </a:solidFill>
              <a:latin typeface="Calibri"/>
              <a:ea typeface="ＭＳ Ｐゴシック" panose="020B0600070205080204" pitchFamily="50" charset="-128"/>
            </a:endParaRPr>
          </a:p>
        </p:txBody>
      </p:sp>
      <p:sp>
        <p:nvSpPr>
          <p:cNvPr id="11" name="右中かっこ 10">
            <a:extLst>
              <a:ext uri="{FF2B5EF4-FFF2-40B4-BE49-F238E27FC236}">
                <a16:creationId xmlns:a16="http://schemas.microsoft.com/office/drawing/2014/main" id="{2E1D6592-CE7D-E88E-1C02-A1E0AEA2C01F}"/>
              </a:ext>
            </a:extLst>
          </p:cNvPr>
          <p:cNvSpPr/>
          <p:nvPr/>
        </p:nvSpPr>
        <p:spPr>
          <a:xfrm rot="16200000">
            <a:off x="1670454" y="2665746"/>
            <a:ext cx="392401" cy="2319961"/>
          </a:xfrm>
          <a:prstGeom prst="rightBrace">
            <a:avLst>
              <a:gd name="adj1" fmla="val 31439"/>
              <a:gd name="adj2" fmla="val 51693"/>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883985">
              <a:defRPr/>
            </a:pPr>
            <a:endParaRPr kumimoji="1" lang="ja-JP" altLang="en-US" sz="1934">
              <a:solidFill>
                <a:prstClr val="black"/>
              </a:solidFill>
              <a:latin typeface="Calibri"/>
              <a:ea typeface="ＭＳ Ｐゴシック" panose="020B0600070205080204" pitchFamily="50" charset="-128"/>
            </a:endParaRPr>
          </a:p>
        </p:txBody>
      </p:sp>
      <p:sp>
        <p:nvSpPr>
          <p:cNvPr id="12" name="正方形/長方形 11">
            <a:extLst>
              <a:ext uri="{FF2B5EF4-FFF2-40B4-BE49-F238E27FC236}">
                <a16:creationId xmlns:a16="http://schemas.microsoft.com/office/drawing/2014/main" id="{49666FA4-63F0-2A51-38C8-82BDBDAF5F46}"/>
              </a:ext>
            </a:extLst>
          </p:cNvPr>
          <p:cNvSpPr/>
          <p:nvPr/>
        </p:nvSpPr>
        <p:spPr>
          <a:xfrm>
            <a:off x="719822" y="4022650"/>
            <a:ext cx="2321880" cy="702382"/>
          </a:xfrm>
          <a:prstGeom prst="rect">
            <a:avLst/>
          </a:prstGeom>
          <a:solidFill>
            <a:srgbClr val="66CCFF"/>
          </a:solidFill>
          <a:ln>
            <a:solidFill>
              <a:srgbClr val="66CC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3985">
              <a:defRPr/>
            </a:pPr>
            <a:r>
              <a:rPr kumimoji="1" lang="ja-JP" altLang="en-US" sz="1547" b="1">
                <a:solidFill>
                  <a:prstClr val="black"/>
                </a:solidFill>
                <a:latin typeface="Calibri"/>
                <a:ea typeface="ＭＳ Ｐゴシック" panose="020B0600070205080204" pitchFamily="50" charset="-128"/>
              </a:rPr>
              <a:t>保険外併用療養費</a:t>
            </a:r>
          </a:p>
          <a:p>
            <a:pPr algn="ctr" defTabSz="883985">
              <a:defRPr/>
            </a:pPr>
            <a:r>
              <a:rPr kumimoji="1" lang="ja-JP" altLang="en-US" sz="1353">
                <a:solidFill>
                  <a:prstClr val="black"/>
                </a:solidFill>
                <a:latin typeface="Calibri"/>
                <a:ea typeface="ＭＳ Ｐゴシック" panose="020B0600070205080204" pitchFamily="50" charset="-128"/>
              </a:rPr>
              <a:t>（医療保険で給付）</a:t>
            </a:r>
          </a:p>
        </p:txBody>
      </p:sp>
      <p:sp>
        <p:nvSpPr>
          <p:cNvPr id="13" name="正方形/長方形 12">
            <a:extLst>
              <a:ext uri="{FF2B5EF4-FFF2-40B4-BE49-F238E27FC236}">
                <a16:creationId xmlns:a16="http://schemas.microsoft.com/office/drawing/2014/main" id="{AEC597FF-96B7-4D6B-EAAD-1F5F56496F47}"/>
              </a:ext>
            </a:extLst>
          </p:cNvPr>
          <p:cNvSpPr/>
          <p:nvPr/>
        </p:nvSpPr>
        <p:spPr>
          <a:xfrm>
            <a:off x="719822" y="4728096"/>
            <a:ext cx="2321880" cy="301979"/>
          </a:xfrm>
          <a:prstGeom prst="rect">
            <a:avLst/>
          </a:prstGeom>
          <a:pattFill prst="ltUpDiag">
            <a:fgClr>
              <a:srgbClr val="66CCFF"/>
            </a:fgClr>
            <a:bgClr>
              <a:schemeClr val="bg1"/>
            </a:bgClr>
          </a:pattFill>
          <a:ln>
            <a:solidFill>
              <a:srgbClr val="66CC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3985">
              <a:defRPr/>
            </a:pPr>
            <a:r>
              <a:rPr kumimoji="1" lang="ja-JP" altLang="en-US" sz="1547" b="1">
                <a:solidFill>
                  <a:prstClr val="black"/>
                </a:solidFill>
                <a:latin typeface="Calibri"/>
                <a:ea typeface="ＭＳ Ｐゴシック" panose="020B0600070205080204" pitchFamily="50" charset="-128"/>
              </a:rPr>
              <a:t>自己負担</a:t>
            </a:r>
            <a:r>
              <a:rPr kumimoji="1" lang="ja-JP" altLang="en-US" sz="1353">
                <a:solidFill>
                  <a:prstClr val="black"/>
                </a:solidFill>
                <a:latin typeface="Calibri"/>
                <a:ea typeface="ＭＳ Ｐゴシック" panose="020B0600070205080204" pitchFamily="50" charset="-128"/>
              </a:rPr>
              <a:t>（３割負担等）</a:t>
            </a:r>
          </a:p>
        </p:txBody>
      </p:sp>
      <p:sp>
        <p:nvSpPr>
          <p:cNvPr id="14" name="正方形/長方形 13">
            <a:extLst>
              <a:ext uri="{FF2B5EF4-FFF2-40B4-BE49-F238E27FC236}">
                <a16:creationId xmlns:a16="http://schemas.microsoft.com/office/drawing/2014/main" id="{AB91936D-4770-E978-476C-2B8CD1D6FAAD}"/>
              </a:ext>
            </a:extLst>
          </p:cNvPr>
          <p:cNvSpPr/>
          <p:nvPr/>
        </p:nvSpPr>
        <p:spPr>
          <a:xfrm>
            <a:off x="3051525" y="4031299"/>
            <a:ext cx="1464406" cy="998775"/>
          </a:xfrm>
          <a:prstGeom prst="rect">
            <a:avLst/>
          </a:prstGeom>
          <a:pattFill prst="ltUpDiag">
            <a:fgClr>
              <a:srgbClr val="00CC99"/>
            </a:fgClr>
            <a:bgClr>
              <a:schemeClr val="bg1"/>
            </a:bgClr>
          </a:pattFill>
          <a:ln>
            <a:solidFill>
              <a:srgbClr val="00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83985">
              <a:defRPr/>
            </a:pPr>
            <a:r>
              <a:rPr kumimoji="1" lang="ja-JP" altLang="en-US" sz="1547" b="1">
                <a:solidFill>
                  <a:prstClr val="black"/>
                </a:solidFill>
                <a:latin typeface="Calibri"/>
                <a:ea typeface="ＭＳ Ｐゴシック" panose="020B0600070205080204" pitchFamily="50" charset="-128"/>
              </a:rPr>
              <a:t>患者から</a:t>
            </a:r>
          </a:p>
          <a:p>
            <a:pPr algn="ctr" defTabSz="883985">
              <a:defRPr/>
            </a:pPr>
            <a:r>
              <a:rPr kumimoji="1" lang="ja-JP" altLang="en-US" sz="1547" b="1">
                <a:solidFill>
                  <a:prstClr val="black"/>
                </a:solidFill>
                <a:latin typeface="Calibri"/>
                <a:ea typeface="ＭＳ Ｐゴシック" panose="020B0600070205080204" pitchFamily="50" charset="-128"/>
              </a:rPr>
              <a:t>料金徴収可</a:t>
            </a:r>
          </a:p>
        </p:txBody>
      </p:sp>
      <p:sp>
        <p:nvSpPr>
          <p:cNvPr id="15" name="Rectangle 6">
            <a:extLst>
              <a:ext uri="{FF2B5EF4-FFF2-40B4-BE49-F238E27FC236}">
                <a16:creationId xmlns:a16="http://schemas.microsoft.com/office/drawing/2014/main" id="{F1306950-4F90-C829-096F-14228FA66FB7}"/>
              </a:ext>
            </a:extLst>
          </p:cNvPr>
          <p:cNvSpPr>
            <a:spLocks noChangeArrowheads="1"/>
          </p:cNvSpPr>
          <p:nvPr/>
        </p:nvSpPr>
        <p:spPr bwMode="auto">
          <a:xfrm>
            <a:off x="1280351" y="3080987"/>
            <a:ext cx="1121692" cy="417625"/>
          </a:xfrm>
          <a:prstGeom prst="rect">
            <a:avLst/>
          </a:prstGeom>
          <a:noFill/>
          <a:ln w="9525">
            <a:noFill/>
            <a:miter lim="800000"/>
            <a:headEnd/>
            <a:tailEnd/>
          </a:ln>
        </p:spPr>
        <p:txBody>
          <a:bodyPr wrap="none" anchor="ctr"/>
          <a:lstStyle/>
          <a:p>
            <a:pPr algn="ctr" defTabSz="881653">
              <a:defRPr/>
            </a:pPr>
            <a:r>
              <a:rPr kumimoji="1" lang="ja-JP" altLang="en-US"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基礎的部分</a:t>
            </a:r>
          </a:p>
        </p:txBody>
      </p:sp>
      <p:sp>
        <p:nvSpPr>
          <p:cNvPr id="16" name="Rectangle 11">
            <a:extLst>
              <a:ext uri="{FF2B5EF4-FFF2-40B4-BE49-F238E27FC236}">
                <a16:creationId xmlns:a16="http://schemas.microsoft.com/office/drawing/2014/main" id="{45B74882-F08C-800F-B6A4-C969108C644A}"/>
              </a:ext>
            </a:extLst>
          </p:cNvPr>
          <p:cNvSpPr>
            <a:spLocks noChangeArrowheads="1"/>
          </p:cNvSpPr>
          <p:nvPr/>
        </p:nvSpPr>
        <p:spPr bwMode="auto">
          <a:xfrm>
            <a:off x="3279945" y="3080987"/>
            <a:ext cx="907325" cy="417625"/>
          </a:xfrm>
          <a:prstGeom prst="rect">
            <a:avLst/>
          </a:prstGeom>
          <a:noFill/>
          <a:ln w="9525">
            <a:noFill/>
            <a:miter lim="800000"/>
            <a:headEnd/>
            <a:tailEnd/>
          </a:ln>
        </p:spPr>
        <p:txBody>
          <a:bodyPr wrap="none" anchor="ctr"/>
          <a:lstStyle/>
          <a:p>
            <a:pPr algn="ctr" defTabSz="881653">
              <a:defRPr/>
            </a:pPr>
            <a:r>
              <a:rPr kumimoji="1" lang="ja-JP" altLang="en-US" sz="1547">
                <a:solidFill>
                  <a:prstClr val="black"/>
                </a:solidFill>
                <a:latin typeface="Arial" panose="020B0604020202020204" pitchFamily="34" charset="0"/>
                <a:ea typeface="ＭＳ Ｐゴシック" panose="020B0600070205080204" pitchFamily="50" charset="-128"/>
                <a:cs typeface="Arial" panose="020B0604020202020204" pitchFamily="34" charset="0"/>
              </a:rPr>
              <a:t>上乗せ部分</a:t>
            </a:r>
          </a:p>
        </p:txBody>
      </p:sp>
      <p:sp>
        <p:nvSpPr>
          <p:cNvPr id="17" name="スライド番号プレースホルダ 29">
            <a:extLst>
              <a:ext uri="{FF2B5EF4-FFF2-40B4-BE49-F238E27FC236}">
                <a16:creationId xmlns:a16="http://schemas.microsoft.com/office/drawing/2014/main" id="{BFDCCA11-DB12-CF1B-6B60-BF1279D5DC3A}"/>
              </a:ext>
            </a:extLst>
          </p:cNvPr>
          <p:cNvSpPr txBox="1">
            <a:spLocks/>
          </p:cNvSpPr>
          <p:nvPr/>
        </p:nvSpPr>
        <p:spPr>
          <a:xfrm>
            <a:off x="7408483" y="6397855"/>
            <a:ext cx="2234487" cy="352975"/>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defTabSz="883985">
              <a:defRPr/>
            </a:pPr>
            <a:fld id="{0B2F95FF-E40F-416C-A809-4854A63BB9D8}" type="slidenum">
              <a:rPr kumimoji="1" lang="ja-JP" altLang="en-US" sz="1740" b="1">
                <a:solidFill>
                  <a:prstClr val="black"/>
                </a:solidFill>
                <a:latin typeface="Calibri"/>
                <a:ea typeface="ＭＳ Ｐゴシック" panose="020B0600070205080204" pitchFamily="50" charset="-128"/>
              </a:rPr>
              <a:pPr algn="r" defTabSz="883985">
                <a:defRPr/>
              </a:pPr>
              <a:t>2</a:t>
            </a:fld>
            <a:endParaRPr kumimoji="1" lang="ja-JP" altLang="en-US" sz="1740" b="1">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0241181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BD0CDE4-95BF-40C2-8D04-22F52F291EF4}"/>
              </a:ext>
            </a:extLst>
          </p:cNvPr>
          <p:cNvSpPr>
            <a:spLocks noGrp="1"/>
          </p:cNvSpPr>
          <p:nvPr>
            <p:ph type="title"/>
          </p:nvPr>
        </p:nvSpPr>
        <p:spPr/>
        <p:txBody>
          <a:bodyPr/>
          <a:lstStyle/>
          <a:p>
            <a:r>
              <a:rPr lang="ja-JP" altLang="en-US" sz="1931" dirty="0"/>
              <a:t>医療</a:t>
            </a:r>
            <a:r>
              <a:rPr lang="en-US" altLang="ja-JP" sz="1931" dirty="0"/>
              <a:t>DX</a:t>
            </a:r>
            <a:r>
              <a:rPr lang="ja-JP" altLang="en-US" sz="1931" dirty="0"/>
              <a:t>の推進に関する工程表</a:t>
            </a:r>
            <a:r>
              <a:rPr lang="en-US" altLang="ja-JP" sz="1931" dirty="0"/>
              <a:t>〔</a:t>
            </a:r>
            <a:r>
              <a:rPr lang="ja-JP" altLang="en-US" sz="1931" dirty="0"/>
              <a:t>全体像</a:t>
            </a:r>
            <a:r>
              <a:rPr lang="en-US" altLang="ja-JP" sz="1931" dirty="0"/>
              <a:t>〕</a:t>
            </a:r>
            <a:endParaRPr kumimoji="1" lang="ja-JP" altLang="en-US" dirty="0"/>
          </a:p>
        </p:txBody>
      </p:sp>
      <p:graphicFrame>
        <p:nvGraphicFramePr>
          <p:cNvPr id="7" name="表 6">
            <a:extLst>
              <a:ext uri="{FF2B5EF4-FFF2-40B4-BE49-F238E27FC236}">
                <a16:creationId xmlns:a16="http://schemas.microsoft.com/office/drawing/2014/main" id="{C36684B4-F1E5-4265-987D-FB3EF4D0BAD0}"/>
              </a:ext>
            </a:extLst>
          </p:cNvPr>
          <p:cNvGraphicFramePr>
            <a:graphicFrameLocks noGrp="1"/>
          </p:cNvGraphicFramePr>
          <p:nvPr/>
        </p:nvGraphicFramePr>
        <p:xfrm>
          <a:off x="593096" y="932499"/>
          <a:ext cx="8927202" cy="5830379"/>
        </p:xfrm>
        <a:graphic>
          <a:graphicData uri="http://schemas.openxmlformats.org/drawingml/2006/table">
            <a:tbl>
              <a:tblPr firstRow="1" bandRow="1">
                <a:tableStyleId>{5C22544A-7EE6-4342-B048-85BDC9FD1C3A}</a:tableStyleId>
              </a:tblPr>
              <a:tblGrid>
                <a:gridCol w="1652290">
                  <a:extLst>
                    <a:ext uri="{9D8B030D-6E8A-4147-A177-3AD203B41FA5}">
                      <a16:colId xmlns:a16="http://schemas.microsoft.com/office/drawing/2014/main" val="3232326705"/>
                    </a:ext>
                  </a:extLst>
                </a:gridCol>
                <a:gridCol w="1818728">
                  <a:extLst>
                    <a:ext uri="{9D8B030D-6E8A-4147-A177-3AD203B41FA5}">
                      <a16:colId xmlns:a16="http://schemas.microsoft.com/office/drawing/2014/main" val="3179913311"/>
                    </a:ext>
                  </a:extLst>
                </a:gridCol>
                <a:gridCol w="1818728">
                  <a:extLst>
                    <a:ext uri="{9D8B030D-6E8A-4147-A177-3AD203B41FA5}">
                      <a16:colId xmlns:a16="http://schemas.microsoft.com/office/drawing/2014/main" val="1742076216"/>
                    </a:ext>
                  </a:extLst>
                </a:gridCol>
                <a:gridCol w="1818728">
                  <a:extLst>
                    <a:ext uri="{9D8B030D-6E8A-4147-A177-3AD203B41FA5}">
                      <a16:colId xmlns:a16="http://schemas.microsoft.com/office/drawing/2014/main" val="3153104905"/>
                    </a:ext>
                  </a:extLst>
                </a:gridCol>
                <a:gridCol w="1818728">
                  <a:extLst>
                    <a:ext uri="{9D8B030D-6E8A-4147-A177-3AD203B41FA5}">
                      <a16:colId xmlns:a16="http://schemas.microsoft.com/office/drawing/2014/main" val="3674931299"/>
                    </a:ext>
                  </a:extLst>
                </a:gridCol>
              </a:tblGrid>
              <a:tr h="323711">
                <a:tc>
                  <a:txBody>
                    <a:bodyPr/>
                    <a:lstStyle/>
                    <a:p>
                      <a:pPr algn="ctr"/>
                      <a:endParaRPr kumimoji="1" lang="ja-JP" altLang="en-US" sz="800" dirty="0"/>
                    </a:p>
                  </a:txBody>
                  <a:tcPr marL="88285" marR="88285" marT="44142" marB="44142"/>
                </a:tc>
                <a:tc>
                  <a:txBody>
                    <a:bodyPr/>
                    <a:lstStyle/>
                    <a:p>
                      <a:pPr algn="ctr"/>
                      <a:r>
                        <a:rPr kumimoji="1" lang="en-US" altLang="ja-JP" sz="800" dirty="0"/>
                        <a:t>2023</a:t>
                      </a:r>
                      <a:r>
                        <a:rPr kumimoji="1" lang="ja-JP" altLang="en-US" sz="800" dirty="0"/>
                        <a:t>年度</a:t>
                      </a:r>
                      <a:endParaRPr kumimoji="1" lang="en-US" altLang="ja-JP" sz="800" dirty="0"/>
                    </a:p>
                    <a:p>
                      <a:pPr algn="ctr"/>
                      <a:r>
                        <a:rPr kumimoji="1" lang="ja-JP" altLang="en-US" sz="800" dirty="0"/>
                        <a:t>（令和</a:t>
                      </a:r>
                      <a:r>
                        <a:rPr kumimoji="1" lang="en-US" altLang="ja-JP" sz="800" dirty="0"/>
                        <a:t>5</a:t>
                      </a:r>
                      <a:r>
                        <a:rPr kumimoji="1" lang="ja-JP" altLang="en-US" sz="800" dirty="0"/>
                        <a:t>年度）</a:t>
                      </a:r>
                    </a:p>
                  </a:txBody>
                  <a:tcPr marL="88285" marR="88285" marT="44142" marB="44142"/>
                </a:tc>
                <a:tc>
                  <a:txBody>
                    <a:bodyPr/>
                    <a:lstStyle/>
                    <a:p>
                      <a:pPr algn="ctr"/>
                      <a:r>
                        <a:rPr kumimoji="1" lang="en-US" altLang="ja-JP" sz="800" dirty="0"/>
                        <a:t>2024</a:t>
                      </a:r>
                      <a:r>
                        <a:rPr kumimoji="1" lang="ja-JP" altLang="en-US" sz="800" dirty="0"/>
                        <a:t>年度</a:t>
                      </a:r>
                      <a:endParaRPr kumimoji="1" lang="en-US" altLang="ja-JP" sz="800" dirty="0"/>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00" dirty="0"/>
                        <a:t>（令和</a:t>
                      </a:r>
                      <a:r>
                        <a:rPr kumimoji="1" lang="en-US" altLang="ja-JP" sz="800" dirty="0"/>
                        <a:t>6</a:t>
                      </a:r>
                      <a:r>
                        <a:rPr kumimoji="1" lang="ja-JP" altLang="en-US" sz="800" dirty="0"/>
                        <a:t>年度）</a:t>
                      </a:r>
                    </a:p>
                  </a:txBody>
                  <a:tcPr marL="88285" marR="88285" marT="44142" marB="44142"/>
                </a:tc>
                <a:tc>
                  <a:txBody>
                    <a:bodyPr/>
                    <a:lstStyle/>
                    <a:p>
                      <a:pPr algn="ctr"/>
                      <a:r>
                        <a:rPr kumimoji="1" lang="en-US" altLang="ja-JP" sz="800" dirty="0"/>
                        <a:t>2025</a:t>
                      </a:r>
                      <a:r>
                        <a:rPr kumimoji="1" lang="ja-JP" altLang="en-US" sz="800" dirty="0"/>
                        <a:t>年度</a:t>
                      </a:r>
                      <a:endParaRPr kumimoji="1" lang="en-US" altLang="ja-JP" sz="800" dirty="0"/>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00" dirty="0"/>
                        <a:t>（令和</a:t>
                      </a:r>
                      <a:r>
                        <a:rPr kumimoji="1" lang="en-US" altLang="ja-JP" sz="800" dirty="0"/>
                        <a:t>7</a:t>
                      </a:r>
                      <a:r>
                        <a:rPr kumimoji="1" lang="ja-JP" altLang="en-US" sz="800" dirty="0"/>
                        <a:t>年度）</a:t>
                      </a:r>
                    </a:p>
                  </a:txBody>
                  <a:tcPr marL="88285" marR="88285" marT="44142" marB="44142"/>
                </a:tc>
                <a:tc>
                  <a:txBody>
                    <a:bodyPr/>
                    <a:lstStyle/>
                    <a:p>
                      <a:pPr algn="ctr"/>
                      <a:r>
                        <a:rPr kumimoji="1" lang="en-US" altLang="ja-JP" sz="800" dirty="0"/>
                        <a:t>2026</a:t>
                      </a:r>
                      <a:r>
                        <a:rPr kumimoji="1" lang="ja-JP" altLang="en-US" sz="800" dirty="0"/>
                        <a:t>年度～</a:t>
                      </a:r>
                      <a:endParaRPr kumimoji="1" lang="en-US" altLang="ja-JP" sz="800" dirty="0"/>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00" dirty="0"/>
                        <a:t>（令和</a:t>
                      </a:r>
                      <a:r>
                        <a:rPr kumimoji="1" lang="en-US" altLang="ja-JP" sz="800" dirty="0"/>
                        <a:t>8</a:t>
                      </a:r>
                      <a:r>
                        <a:rPr kumimoji="1" lang="ja-JP" altLang="en-US" sz="800"/>
                        <a:t>年度～）</a:t>
                      </a:r>
                      <a:endParaRPr kumimoji="1" lang="ja-JP" altLang="en-US" sz="800" dirty="0"/>
                    </a:p>
                  </a:txBody>
                  <a:tcPr marL="88285" marR="88285" marT="44142" marB="44142"/>
                </a:tc>
                <a:extLst>
                  <a:ext uri="{0D108BD9-81ED-4DB2-BD59-A6C34878D82A}">
                    <a16:rowId xmlns:a16="http://schemas.microsoft.com/office/drawing/2014/main" val="2025532391"/>
                  </a:ext>
                </a:extLst>
              </a:tr>
              <a:tr h="1276915">
                <a:tc>
                  <a:txBody>
                    <a:bodyPr/>
                    <a:lstStyle/>
                    <a:p>
                      <a:r>
                        <a:rPr kumimoji="1" lang="ja-JP" altLang="en-US" sz="1000" b="1" dirty="0">
                          <a:solidFill>
                            <a:schemeClr val="tx1"/>
                          </a:solidFill>
                        </a:rPr>
                        <a:t>マイナンバーカードと健康保険証の一体化の加速等</a:t>
                      </a:r>
                      <a:endParaRPr kumimoji="1" lang="en-US" altLang="ja-JP" sz="1000" b="1" dirty="0">
                        <a:solidFill>
                          <a:schemeClr val="tx1"/>
                        </a:solidFill>
                      </a:endParaRPr>
                    </a:p>
                    <a:p>
                      <a:endParaRPr kumimoji="1" lang="ja-JP" altLang="en-US" sz="1000" b="0" dirty="0"/>
                    </a:p>
                  </a:txBody>
                  <a:tcPr marL="34758" marR="69516" marT="34758" marB="34758" anchor="ctr">
                    <a:solidFill>
                      <a:srgbClr val="E4E7F0"/>
                    </a:solidFill>
                  </a:tcPr>
                </a:tc>
                <a:tc>
                  <a:txBody>
                    <a:bodyPr/>
                    <a:lstStyle/>
                    <a:p>
                      <a:endParaRPr kumimoji="1" lang="ja-JP" altLang="en-US" sz="1000" dirty="0"/>
                    </a:p>
                  </a:txBody>
                  <a:tcPr marL="34758" marR="34758" marT="34758" marB="34758" anchor="ctr">
                    <a:solidFill>
                      <a:srgbClr val="E4E7F0"/>
                    </a:solidFill>
                  </a:tcPr>
                </a:tc>
                <a:tc>
                  <a:txBody>
                    <a:bodyPr/>
                    <a:lstStyle/>
                    <a:p>
                      <a:endParaRPr kumimoji="1" lang="ja-JP" altLang="en-US" sz="1000" dirty="0"/>
                    </a:p>
                  </a:txBody>
                  <a:tcPr marL="34758" marR="34758" marT="34758" marB="34758" anchor="ctr">
                    <a:solidFill>
                      <a:srgbClr val="E4E7F0"/>
                    </a:solidFill>
                  </a:tcPr>
                </a:tc>
                <a:tc>
                  <a:txBody>
                    <a:bodyPr/>
                    <a:lstStyle/>
                    <a:p>
                      <a:endParaRPr kumimoji="1" lang="ja-JP" altLang="en-US" sz="1000" dirty="0"/>
                    </a:p>
                  </a:txBody>
                  <a:tcPr marL="34758" marR="34758" marT="34758" marB="34758" anchor="ctr">
                    <a:solidFill>
                      <a:srgbClr val="E4E7F0"/>
                    </a:solidFill>
                  </a:tcPr>
                </a:tc>
                <a:tc>
                  <a:txBody>
                    <a:bodyPr/>
                    <a:lstStyle/>
                    <a:p>
                      <a:endParaRPr kumimoji="1" lang="ja-JP" altLang="en-US" sz="1000" dirty="0"/>
                    </a:p>
                  </a:txBody>
                  <a:tcPr marL="34758" marR="34758" marT="34758" marB="34758" anchor="ctr">
                    <a:solidFill>
                      <a:srgbClr val="E4E7F0"/>
                    </a:solidFill>
                  </a:tcPr>
                </a:tc>
                <a:extLst>
                  <a:ext uri="{0D108BD9-81ED-4DB2-BD59-A6C34878D82A}">
                    <a16:rowId xmlns:a16="http://schemas.microsoft.com/office/drawing/2014/main" val="2356228040"/>
                  </a:ext>
                </a:extLst>
              </a:tr>
              <a:tr h="1402517">
                <a:tc>
                  <a:txBody>
                    <a:bodyPr/>
                    <a:lstStyle/>
                    <a:p>
                      <a:endParaRPr kumimoji="1" lang="en-US" altLang="ja-JP" sz="1000" b="0" dirty="0"/>
                    </a:p>
                    <a:p>
                      <a:endParaRPr kumimoji="1" lang="en-US" altLang="ja-JP" sz="1000" b="0" dirty="0">
                        <a:solidFill>
                          <a:schemeClr val="tx1"/>
                        </a:solidFill>
                      </a:endParaRPr>
                    </a:p>
                    <a:p>
                      <a:endParaRPr kumimoji="1" lang="en-US" altLang="ja-JP" sz="1000" b="0" dirty="0">
                        <a:solidFill>
                          <a:schemeClr val="tx1"/>
                        </a:solidFill>
                      </a:endParaRPr>
                    </a:p>
                    <a:p>
                      <a:endParaRPr kumimoji="1" lang="en-US" altLang="ja-JP" sz="1000" b="0" dirty="0">
                        <a:solidFill>
                          <a:schemeClr val="tx1"/>
                        </a:solidFill>
                      </a:endParaRPr>
                    </a:p>
                    <a:p>
                      <a:endParaRPr kumimoji="1" lang="en-US" altLang="ja-JP" sz="1000" b="0" dirty="0">
                        <a:solidFill>
                          <a:schemeClr val="tx1"/>
                        </a:solidFill>
                      </a:endParaRPr>
                    </a:p>
                    <a:p>
                      <a:endParaRPr kumimoji="1" lang="en-US" altLang="ja-JP" sz="1000" b="0" dirty="0">
                        <a:solidFill>
                          <a:schemeClr val="tx1"/>
                        </a:solidFill>
                      </a:endParaRPr>
                    </a:p>
                    <a:p>
                      <a:endParaRPr kumimoji="1" lang="en-US" altLang="ja-JP" sz="1000" b="0" dirty="0">
                        <a:solidFill>
                          <a:schemeClr val="tx1"/>
                        </a:solidFill>
                      </a:endParaRPr>
                    </a:p>
                    <a:p>
                      <a:endParaRPr kumimoji="1" lang="en-US" altLang="ja-JP" sz="1000" b="1" dirty="0"/>
                    </a:p>
                    <a:p>
                      <a:r>
                        <a:rPr kumimoji="1" lang="ja-JP" altLang="en-US" sz="1000" b="1" dirty="0"/>
                        <a:t>電子カルテ情報の標準化等</a:t>
                      </a:r>
                    </a:p>
                  </a:txBody>
                  <a:tcPr marL="34758" marR="34758" marT="34758" marB="34758" anchor="ctr">
                    <a:solidFill>
                      <a:srgbClr val="F0F5FA"/>
                    </a:solidFill>
                  </a:tcPr>
                </a:tc>
                <a:tc>
                  <a:txBody>
                    <a:bodyPr/>
                    <a:lstStyle/>
                    <a:p>
                      <a:endParaRPr kumimoji="1" lang="ja-JP" altLang="en-US" sz="1000" dirty="0"/>
                    </a:p>
                  </a:txBody>
                  <a:tcPr marL="34758" marR="34758" marT="34758" marB="34758" anchor="ctr">
                    <a:solidFill>
                      <a:srgbClr val="F0F5FA"/>
                    </a:solidFill>
                  </a:tcPr>
                </a:tc>
                <a:tc>
                  <a:txBody>
                    <a:bodyPr/>
                    <a:lstStyle/>
                    <a:p>
                      <a:endParaRPr kumimoji="1" lang="ja-JP" altLang="en-US" sz="1000" dirty="0"/>
                    </a:p>
                  </a:txBody>
                  <a:tcPr marL="34758" marR="34758" marT="34758" marB="34758" anchor="ctr">
                    <a:solidFill>
                      <a:srgbClr val="F0F5FA"/>
                    </a:solidFill>
                  </a:tcPr>
                </a:tc>
                <a:tc>
                  <a:txBody>
                    <a:bodyPr/>
                    <a:lstStyle/>
                    <a:p>
                      <a:endParaRPr kumimoji="1" lang="ja-JP" altLang="en-US" sz="1000" dirty="0"/>
                    </a:p>
                  </a:txBody>
                  <a:tcPr marL="34758" marR="34758" marT="34758" marB="34758" anchor="ctr">
                    <a:solidFill>
                      <a:srgbClr val="F0F5FA"/>
                    </a:solidFill>
                  </a:tcPr>
                </a:tc>
                <a:tc>
                  <a:txBody>
                    <a:bodyPr/>
                    <a:lstStyle/>
                    <a:p>
                      <a:endParaRPr kumimoji="1" lang="ja-JP" altLang="en-US" sz="1000" dirty="0"/>
                    </a:p>
                  </a:txBody>
                  <a:tcPr marL="34758" marR="34758" marT="34758" marB="34758" anchor="ctr">
                    <a:solidFill>
                      <a:srgbClr val="F0F5FA"/>
                    </a:solidFill>
                  </a:tcPr>
                </a:tc>
                <a:extLst>
                  <a:ext uri="{0D108BD9-81ED-4DB2-BD59-A6C34878D82A}">
                    <a16:rowId xmlns:a16="http://schemas.microsoft.com/office/drawing/2014/main" val="1990140508"/>
                  </a:ext>
                </a:extLst>
              </a:tr>
              <a:tr h="1511530">
                <a:tc>
                  <a:txBody>
                    <a:bodyPr/>
                    <a:lstStyle/>
                    <a:p>
                      <a:r>
                        <a:rPr kumimoji="1" lang="ja-JP" altLang="en-US" sz="1000" b="1" dirty="0">
                          <a:solidFill>
                            <a:schemeClr val="tx1"/>
                          </a:solidFill>
                        </a:rPr>
                        <a:t>自治体・医療機関</a:t>
                      </a:r>
                      <a:r>
                        <a:rPr kumimoji="1" lang="en-US" altLang="ja-JP" sz="1000" b="1" dirty="0">
                          <a:solidFill>
                            <a:schemeClr val="tx1"/>
                          </a:solidFill>
                        </a:rPr>
                        <a:t>/</a:t>
                      </a:r>
                      <a:r>
                        <a:rPr kumimoji="1" lang="ja-JP" altLang="en-US" sz="1000" b="1" dirty="0">
                          <a:solidFill>
                            <a:schemeClr val="tx1"/>
                          </a:solidFill>
                        </a:rPr>
                        <a:t>介護事業所間の連携　等</a:t>
                      </a:r>
                      <a:endParaRPr kumimoji="1" lang="en-US" altLang="ja-JP" sz="1000" b="1" dirty="0">
                        <a:solidFill>
                          <a:schemeClr val="tx1"/>
                        </a:solidFill>
                      </a:endParaRPr>
                    </a:p>
                    <a:p>
                      <a:r>
                        <a:rPr kumimoji="1" lang="ja-JP" altLang="en-US" sz="1000" b="0" dirty="0">
                          <a:solidFill>
                            <a:schemeClr val="tx1"/>
                          </a:solidFill>
                        </a:rPr>
                        <a:t>・自治体が実施する介護、予防接種、母子保健等の事業の手続に必要な情報の連携</a:t>
                      </a:r>
                      <a:endParaRPr kumimoji="1" lang="en-US" altLang="ja-JP" sz="1000" b="1" dirty="0">
                        <a:solidFill>
                          <a:schemeClr val="tx1"/>
                        </a:solidFill>
                      </a:endParaRPr>
                    </a:p>
                  </a:txBody>
                  <a:tcPr marL="34758" marR="34758" marT="34758" marB="34758" anchor="ctr">
                    <a:solidFill>
                      <a:srgbClr val="E4E7F0"/>
                    </a:solidFill>
                  </a:tcPr>
                </a:tc>
                <a:tc>
                  <a:txBody>
                    <a:bodyPr/>
                    <a:lstStyle/>
                    <a:p>
                      <a:endParaRPr kumimoji="1" lang="ja-JP" altLang="en-US" sz="1000" dirty="0"/>
                    </a:p>
                  </a:txBody>
                  <a:tcPr marL="34758" marR="34758" marT="34758" marB="34758" anchor="ctr">
                    <a:solidFill>
                      <a:srgbClr val="E4E7F0"/>
                    </a:solidFill>
                  </a:tcPr>
                </a:tc>
                <a:tc>
                  <a:txBody>
                    <a:bodyPr/>
                    <a:lstStyle/>
                    <a:p>
                      <a:endParaRPr kumimoji="1" lang="ja-JP" altLang="en-US" sz="1000" dirty="0"/>
                    </a:p>
                  </a:txBody>
                  <a:tcPr marL="34758" marR="34758" marT="34758" marB="34758" anchor="ctr">
                    <a:solidFill>
                      <a:srgbClr val="E4E7F0"/>
                    </a:solidFill>
                  </a:tcPr>
                </a:tc>
                <a:tc>
                  <a:txBody>
                    <a:bodyPr/>
                    <a:lstStyle/>
                    <a:p>
                      <a:endParaRPr kumimoji="1" lang="ja-JP" altLang="en-US" sz="1000" dirty="0"/>
                    </a:p>
                  </a:txBody>
                  <a:tcPr marL="34758" marR="34758" marT="34758" marB="34758" anchor="ctr">
                    <a:solidFill>
                      <a:srgbClr val="E4E7F0"/>
                    </a:solidFill>
                  </a:tcPr>
                </a:tc>
                <a:tc>
                  <a:txBody>
                    <a:bodyPr/>
                    <a:lstStyle/>
                    <a:p>
                      <a:endParaRPr kumimoji="1" lang="ja-JP" altLang="en-US" sz="1000" dirty="0"/>
                    </a:p>
                  </a:txBody>
                  <a:tcPr marL="34758" marR="34758" marT="34758" marB="34758" anchor="ctr">
                    <a:solidFill>
                      <a:srgbClr val="E4E7F0"/>
                    </a:solidFill>
                  </a:tcPr>
                </a:tc>
                <a:extLst>
                  <a:ext uri="{0D108BD9-81ED-4DB2-BD59-A6C34878D82A}">
                    <a16:rowId xmlns:a16="http://schemas.microsoft.com/office/drawing/2014/main" val="2647155555"/>
                  </a:ext>
                </a:extLst>
              </a:tr>
              <a:tr h="1268694">
                <a:tc>
                  <a:txBody>
                    <a:bodyPr/>
                    <a:lstStyle/>
                    <a:p>
                      <a:r>
                        <a:rPr kumimoji="1" lang="ja-JP" altLang="en-US" sz="1000" b="1" dirty="0"/>
                        <a:t>診療報酬改定</a:t>
                      </a:r>
                      <a:r>
                        <a:rPr kumimoji="1" lang="en-US" altLang="ja-JP" sz="1000" b="1" dirty="0"/>
                        <a:t>DX</a:t>
                      </a:r>
                    </a:p>
                    <a:p>
                      <a:r>
                        <a:rPr kumimoji="1" lang="en-US" altLang="ja-JP" sz="1000" b="0" dirty="0"/>
                        <a:t>〔</a:t>
                      </a:r>
                      <a:r>
                        <a:rPr kumimoji="1" lang="ja-JP" altLang="en-US" sz="1000" b="0" dirty="0"/>
                        <a:t>医療機関等システムのモダンシステム化</a:t>
                      </a:r>
                      <a:r>
                        <a:rPr kumimoji="1" lang="en-US" altLang="ja-JP" sz="1000" b="0" dirty="0"/>
                        <a:t>〕</a:t>
                      </a:r>
                      <a:endParaRPr kumimoji="1" lang="ja-JP" altLang="en-US" sz="1000" b="0" dirty="0"/>
                    </a:p>
                  </a:txBody>
                  <a:tcPr marL="34758" marR="34758" marT="34758" marB="34758" anchor="ctr">
                    <a:solidFill>
                      <a:srgbClr val="F0F5FA"/>
                    </a:solidFill>
                  </a:tcPr>
                </a:tc>
                <a:tc>
                  <a:txBody>
                    <a:bodyPr/>
                    <a:lstStyle/>
                    <a:p>
                      <a:endParaRPr kumimoji="1" lang="ja-JP" altLang="en-US" sz="1000" dirty="0"/>
                    </a:p>
                  </a:txBody>
                  <a:tcPr marL="34758" marR="34758" marT="34758" marB="34758" anchor="ctr">
                    <a:solidFill>
                      <a:srgbClr val="F0F5FA"/>
                    </a:solidFill>
                  </a:tcPr>
                </a:tc>
                <a:tc>
                  <a:txBody>
                    <a:bodyPr/>
                    <a:lstStyle/>
                    <a:p>
                      <a:endParaRPr kumimoji="1" lang="ja-JP" altLang="en-US" sz="1000" dirty="0"/>
                    </a:p>
                  </a:txBody>
                  <a:tcPr marL="34758" marR="34758" marT="34758" marB="34758" anchor="ctr">
                    <a:solidFill>
                      <a:srgbClr val="F0F5FA"/>
                    </a:solidFill>
                  </a:tcPr>
                </a:tc>
                <a:tc>
                  <a:txBody>
                    <a:bodyPr/>
                    <a:lstStyle/>
                    <a:p>
                      <a:endParaRPr kumimoji="1" lang="ja-JP" altLang="en-US" sz="1000" dirty="0"/>
                    </a:p>
                  </a:txBody>
                  <a:tcPr marL="34758" marR="34758" marT="34758" marB="34758" anchor="ctr">
                    <a:solidFill>
                      <a:srgbClr val="F0F5FA"/>
                    </a:solidFill>
                  </a:tcPr>
                </a:tc>
                <a:tc>
                  <a:txBody>
                    <a:bodyPr/>
                    <a:lstStyle/>
                    <a:p>
                      <a:endParaRPr kumimoji="1" lang="ja-JP" altLang="en-US" sz="1000" dirty="0"/>
                    </a:p>
                  </a:txBody>
                  <a:tcPr marL="34758" marR="34758" marT="34758" marB="34758" anchor="ctr">
                    <a:solidFill>
                      <a:srgbClr val="F0F5FA"/>
                    </a:solidFill>
                  </a:tcPr>
                </a:tc>
                <a:extLst>
                  <a:ext uri="{0D108BD9-81ED-4DB2-BD59-A6C34878D82A}">
                    <a16:rowId xmlns:a16="http://schemas.microsoft.com/office/drawing/2014/main" val="628251034"/>
                  </a:ext>
                </a:extLst>
              </a:tr>
            </a:tbl>
          </a:graphicData>
        </a:graphic>
      </p:graphicFrame>
      <p:sp>
        <p:nvSpPr>
          <p:cNvPr id="10" name="矢印: 五方向 9">
            <a:extLst>
              <a:ext uri="{FF2B5EF4-FFF2-40B4-BE49-F238E27FC236}">
                <a16:creationId xmlns:a16="http://schemas.microsoft.com/office/drawing/2014/main" id="{B788AB0F-9BB0-41AF-A310-EFA6E6036886}"/>
              </a:ext>
            </a:extLst>
          </p:cNvPr>
          <p:cNvSpPr/>
          <p:nvPr/>
        </p:nvSpPr>
        <p:spPr>
          <a:xfrm>
            <a:off x="2295007" y="6158823"/>
            <a:ext cx="3292060" cy="402005"/>
          </a:xfrm>
          <a:prstGeom prst="homePlate">
            <a:avLst>
              <a:gd name="adj" fmla="val 22930"/>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1035852">
              <a:defRPr/>
            </a:pPr>
            <a:r>
              <a:rPr kumimoji="1" lang="ja-JP" altLang="en-US" sz="772" b="1" dirty="0">
                <a:solidFill>
                  <a:srgbClr val="000000"/>
                </a:solidFill>
                <a:latin typeface="Segoe UI"/>
                <a:ea typeface="メイリオ"/>
              </a:rPr>
              <a:t>共通算定モジュールの設計・開発</a:t>
            </a:r>
          </a:p>
        </p:txBody>
      </p:sp>
      <p:sp>
        <p:nvSpPr>
          <p:cNvPr id="14" name="矢印: 五方向 13">
            <a:extLst>
              <a:ext uri="{FF2B5EF4-FFF2-40B4-BE49-F238E27FC236}">
                <a16:creationId xmlns:a16="http://schemas.microsoft.com/office/drawing/2014/main" id="{1C71D1BB-5DF2-4402-8FE1-929DAFD50397}"/>
              </a:ext>
            </a:extLst>
          </p:cNvPr>
          <p:cNvSpPr/>
          <p:nvPr/>
        </p:nvSpPr>
        <p:spPr>
          <a:xfrm>
            <a:off x="2295007" y="5660233"/>
            <a:ext cx="1970624" cy="354693"/>
          </a:xfrm>
          <a:prstGeom prst="homePlate">
            <a:avLst>
              <a:gd name="adj" fmla="val 22930"/>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1035852">
              <a:defRPr/>
            </a:pPr>
            <a:r>
              <a:rPr kumimoji="1" lang="ja-JP" altLang="en-US" sz="772" b="1" dirty="0">
                <a:solidFill>
                  <a:srgbClr val="000000"/>
                </a:solidFill>
                <a:latin typeface="Segoe UI"/>
                <a:ea typeface="メイリオ"/>
              </a:rPr>
              <a:t>マスタの開発・改善</a:t>
            </a:r>
            <a:endParaRPr kumimoji="1" lang="en-US" altLang="ja-JP" sz="772" b="1" dirty="0">
              <a:solidFill>
                <a:srgbClr val="000000"/>
              </a:solidFill>
              <a:latin typeface="Segoe UI"/>
              <a:ea typeface="メイリオ"/>
            </a:endParaRPr>
          </a:p>
          <a:p>
            <a:pPr algn="ctr" defTabSz="1035852">
              <a:defRPr/>
            </a:pPr>
            <a:r>
              <a:rPr kumimoji="1" lang="ja-JP" altLang="en-US" sz="772" b="1" dirty="0">
                <a:solidFill>
                  <a:srgbClr val="000000"/>
                </a:solidFill>
                <a:latin typeface="Segoe UI"/>
                <a:ea typeface="メイリオ"/>
              </a:rPr>
              <a:t>電子点数表の改善</a:t>
            </a:r>
          </a:p>
        </p:txBody>
      </p:sp>
      <p:sp>
        <p:nvSpPr>
          <p:cNvPr id="22" name="テキスト ボックス 21">
            <a:extLst>
              <a:ext uri="{FF2B5EF4-FFF2-40B4-BE49-F238E27FC236}">
                <a16:creationId xmlns:a16="http://schemas.microsoft.com/office/drawing/2014/main" id="{8ED918ED-9B4F-49B8-A5E6-2528AB87297F}"/>
              </a:ext>
            </a:extLst>
          </p:cNvPr>
          <p:cNvSpPr txBox="1"/>
          <p:nvPr/>
        </p:nvSpPr>
        <p:spPr>
          <a:xfrm>
            <a:off x="5123953" y="1714890"/>
            <a:ext cx="680732" cy="397800"/>
          </a:xfrm>
          <a:prstGeom prst="rect">
            <a:avLst/>
          </a:prstGeom>
          <a:solidFill>
            <a:schemeClr val="accent3">
              <a:lumMod val="60000"/>
              <a:lumOff val="40000"/>
            </a:schemeClr>
          </a:solidFill>
        </p:spPr>
        <p:txBody>
          <a:bodyPr wrap="square" lIns="0" tIns="0" rIns="0" bIns="0" rtlCol="0" anchor="ctr">
            <a:noAutofit/>
          </a:bodyPr>
          <a:lstStyle/>
          <a:p>
            <a:pPr defTabSz="1035852">
              <a:buClr>
                <a:srgbClr val="103185"/>
              </a:buClr>
              <a:defRPr/>
            </a:pPr>
            <a:r>
              <a:rPr kumimoji="1" lang="ja-JP" altLang="en-US" sz="772" b="1" dirty="0">
                <a:solidFill>
                  <a:srgbClr val="000000"/>
                </a:solidFill>
                <a:latin typeface="Segoe UI"/>
                <a:ea typeface="メイリオ"/>
              </a:rPr>
              <a:t>○令和</a:t>
            </a:r>
            <a:r>
              <a:rPr kumimoji="1" lang="en-US" altLang="ja-JP" sz="772" b="1" dirty="0">
                <a:solidFill>
                  <a:srgbClr val="000000"/>
                </a:solidFill>
                <a:latin typeface="Segoe UI"/>
                <a:ea typeface="メイリオ"/>
              </a:rPr>
              <a:t>6</a:t>
            </a:r>
            <a:r>
              <a:rPr kumimoji="1" lang="ja-JP" altLang="en-US" sz="772" b="1" dirty="0">
                <a:solidFill>
                  <a:srgbClr val="000000"/>
                </a:solidFill>
                <a:latin typeface="Segoe UI"/>
                <a:ea typeface="メイリオ"/>
              </a:rPr>
              <a:t>年秋</a:t>
            </a:r>
            <a:endParaRPr kumimoji="1" lang="en-US" altLang="ja-JP" sz="772" b="1" dirty="0">
              <a:solidFill>
                <a:srgbClr val="000000"/>
              </a:solidFill>
              <a:latin typeface="Segoe UI"/>
              <a:ea typeface="メイリオ"/>
            </a:endParaRPr>
          </a:p>
          <a:p>
            <a:pPr defTabSz="1035852">
              <a:buClr>
                <a:srgbClr val="103185"/>
              </a:buClr>
              <a:defRPr/>
            </a:pPr>
            <a:r>
              <a:rPr kumimoji="1" lang="ja-JP" altLang="en-US" sz="772" b="1" dirty="0">
                <a:solidFill>
                  <a:srgbClr val="000000"/>
                </a:solidFill>
                <a:latin typeface="Segoe UI"/>
                <a:ea typeface="メイリオ"/>
              </a:rPr>
              <a:t>・保険証廃止</a:t>
            </a:r>
            <a:endParaRPr kumimoji="1" lang="en-US" altLang="ja-JP" sz="772" b="1" dirty="0">
              <a:solidFill>
                <a:srgbClr val="000000"/>
              </a:solidFill>
              <a:latin typeface="Segoe UI"/>
              <a:ea typeface="メイリオ"/>
            </a:endParaRPr>
          </a:p>
        </p:txBody>
      </p:sp>
      <p:sp>
        <p:nvSpPr>
          <p:cNvPr id="25" name="矢印: 五方向 24">
            <a:extLst>
              <a:ext uri="{FF2B5EF4-FFF2-40B4-BE49-F238E27FC236}">
                <a16:creationId xmlns:a16="http://schemas.microsoft.com/office/drawing/2014/main" id="{3F16AD07-82A5-48FF-8685-7D2CB67EBF9B}"/>
              </a:ext>
            </a:extLst>
          </p:cNvPr>
          <p:cNvSpPr/>
          <p:nvPr/>
        </p:nvSpPr>
        <p:spPr>
          <a:xfrm>
            <a:off x="2264863" y="1667958"/>
            <a:ext cx="1796191" cy="407638"/>
          </a:xfrm>
          <a:prstGeom prst="homePlate">
            <a:avLst>
              <a:gd name="adj" fmla="val 37438"/>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772" b="1" dirty="0">
                <a:solidFill>
                  <a:srgbClr val="000000"/>
                </a:solidFill>
                <a:latin typeface="Segoe UI"/>
                <a:ea typeface="メイリオ"/>
              </a:rPr>
              <a:t>訪問診療等、柔道整復師・あん摩マッサージ指圧師・はり師・きゅう師の施術所等でのオンライン資格確認の構築</a:t>
            </a:r>
          </a:p>
        </p:txBody>
      </p:sp>
      <p:sp>
        <p:nvSpPr>
          <p:cNvPr id="29" name="テキスト ボックス 28">
            <a:extLst>
              <a:ext uri="{FF2B5EF4-FFF2-40B4-BE49-F238E27FC236}">
                <a16:creationId xmlns:a16="http://schemas.microsoft.com/office/drawing/2014/main" id="{FFA5AD97-7952-4A2A-91EE-761E2EB0A667}"/>
              </a:ext>
            </a:extLst>
          </p:cNvPr>
          <p:cNvSpPr txBox="1"/>
          <p:nvPr/>
        </p:nvSpPr>
        <p:spPr>
          <a:xfrm>
            <a:off x="646858" y="1277322"/>
            <a:ext cx="5248525" cy="188898"/>
          </a:xfrm>
          <a:prstGeom prst="rect">
            <a:avLst/>
          </a:prstGeom>
          <a:solidFill>
            <a:schemeClr val="bg1"/>
          </a:solidFill>
        </p:spPr>
        <p:txBody>
          <a:bodyPr wrap="square" lIns="0" tIns="0" rIns="0" bIns="0" rtlCol="0">
            <a:spAutoFit/>
          </a:bodyPr>
          <a:lstStyle/>
          <a:p>
            <a:pPr defTabSz="1035852">
              <a:lnSpc>
                <a:spcPts val="1545"/>
              </a:lnSpc>
              <a:buClr>
                <a:srgbClr val="103185"/>
              </a:buClr>
              <a:defRPr/>
            </a:pPr>
            <a:r>
              <a:rPr kumimoji="1" lang="ja-JP" altLang="en-US" sz="1159" b="1" dirty="0">
                <a:solidFill>
                  <a:srgbClr val="000000"/>
                </a:solidFill>
                <a:latin typeface="Segoe UI"/>
                <a:ea typeface="メイリオ"/>
              </a:rPr>
              <a:t>マイナンバーカードと健康保険証の一体化の加速等</a:t>
            </a:r>
            <a:endParaRPr kumimoji="1" lang="en-US" altLang="ja-JP" sz="1159" b="1" dirty="0">
              <a:solidFill>
                <a:srgbClr val="000000"/>
              </a:solidFill>
              <a:latin typeface="Segoe UI"/>
              <a:ea typeface="メイリオ"/>
            </a:endParaRPr>
          </a:p>
        </p:txBody>
      </p:sp>
      <p:sp>
        <p:nvSpPr>
          <p:cNvPr id="31" name="山形 66">
            <a:extLst>
              <a:ext uri="{FF2B5EF4-FFF2-40B4-BE49-F238E27FC236}">
                <a16:creationId xmlns:a16="http://schemas.microsoft.com/office/drawing/2014/main" id="{F3A2CCD9-4720-4D1A-B789-36B12084EFA9}"/>
              </a:ext>
            </a:extLst>
          </p:cNvPr>
          <p:cNvSpPr/>
          <p:nvPr/>
        </p:nvSpPr>
        <p:spPr>
          <a:xfrm>
            <a:off x="5727987" y="5677209"/>
            <a:ext cx="167397" cy="312821"/>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32" name="山形 66">
            <a:extLst>
              <a:ext uri="{FF2B5EF4-FFF2-40B4-BE49-F238E27FC236}">
                <a16:creationId xmlns:a16="http://schemas.microsoft.com/office/drawing/2014/main" id="{D12528D5-BD7B-45DA-9EF7-19C062719F96}"/>
              </a:ext>
            </a:extLst>
          </p:cNvPr>
          <p:cNvSpPr/>
          <p:nvPr/>
        </p:nvSpPr>
        <p:spPr>
          <a:xfrm>
            <a:off x="5550856" y="5680569"/>
            <a:ext cx="167397" cy="312821"/>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40" name="テキスト ボックス 39">
            <a:extLst>
              <a:ext uri="{FF2B5EF4-FFF2-40B4-BE49-F238E27FC236}">
                <a16:creationId xmlns:a16="http://schemas.microsoft.com/office/drawing/2014/main" id="{722E5957-4DBA-4D68-B3CA-4E4CAD48FBDC}"/>
              </a:ext>
            </a:extLst>
          </p:cNvPr>
          <p:cNvSpPr txBox="1"/>
          <p:nvPr/>
        </p:nvSpPr>
        <p:spPr>
          <a:xfrm>
            <a:off x="5991279" y="5729279"/>
            <a:ext cx="1391407" cy="254172"/>
          </a:xfrm>
          <a:prstGeom prst="rect">
            <a:avLst/>
          </a:prstGeom>
          <a:noFill/>
        </p:spPr>
        <p:txBody>
          <a:bodyPr wrap="none" lIns="0" tIns="0" rIns="0" bIns="0" rtlCol="0">
            <a:spAutoFit/>
          </a:bodyPr>
          <a:lstStyle/>
          <a:p>
            <a:pPr defTabSz="1035852">
              <a:lnSpc>
                <a:spcPts val="965"/>
              </a:lnSpc>
              <a:buClr>
                <a:srgbClr val="103185"/>
              </a:buClr>
              <a:defRPr/>
            </a:pPr>
            <a:r>
              <a:rPr kumimoji="1" lang="ja-JP" altLang="en-US" sz="772" dirty="0">
                <a:solidFill>
                  <a:srgbClr val="000000"/>
                </a:solidFill>
                <a:latin typeface="Segoe UI"/>
                <a:ea typeface="メイリオ"/>
              </a:rPr>
              <a:t>マスタ・コードの標準化の促進</a:t>
            </a:r>
            <a:endParaRPr kumimoji="1" lang="en-US" altLang="ja-JP" sz="772" dirty="0">
              <a:solidFill>
                <a:srgbClr val="000000"/>
              </a:solidFill>
              <a:latin typeface="Segoe UI"/>
              <a:ea typeface="メイリオ"/>
            </a:endParaRPr>
          </a:p>
          <a:p>
            <a:pPr defTabSz="1035852">
              <a:lnSpc>
                <a:spcPts val="965"/>
              </a:lnSpc>
              <a:buClr>
                <a:srgbClr val="103185"/>
              </a:buClr>
              <a:defRPr/>
            </a:pPr>
            <a:r>
              <a:rPr kumimoji="1" lang="ja-JP" altLang="en-US" sz="772" dirty="0">
                <a:solidFill>
                  <a:srgbClr val="000000"/>
                </a:solidFill>
                <a:latin typeface="Segoe UI"/>
                <a:ea typeface="メイリオ"/>
              </a:rPr>
              <a:t>提供拡大</a:t>
            </a:r>
            <a:endParaRPr kumimoji="1" lang="en-US" altLang="ja-JP" sz="772" dirty="0">
              <a:solidFill>
                <a:srgbClr val="000000"/>
              </a:solidFill>
              <a:latin typeface="Segoe UI"/>
              <a:ea typeface="メイリオ"/>
            </a:endParaRPr>
          </a:p>
        </p:txBody>
      </p:sp>
      <p:sp>
        <p:nvSpPr>
          <p:cNvPr id="4" name="矢印: 五方向 3">
            <a:extLst>
              <a:ext uri="{FF2B5EF4-FFF2-40B4-BE49-F238E27FC236}">
                <a16:creationId xmlns:a16="http://schemas.microsoft.com/office/drawing/2014/main" id="{0828A787-FAD3-BD87-E545-B33EEBE184CF}"/>
              </a:ext>
            </a:extLst>
          </p:cNvPr>
          <p:cNvSpPr/>
          <p:nvPr/>
        </p:nvSpPr>
        <p:spPr>
          <a:xfrm>
            <a:off x="2243920" y="2109783"/>
            <a:ext cx="1796191" cy="161768"/>
          </a:xfrm>
          <a:prstGeom prst="homePlate">
            <a:avLst>
              <a:gd name="adj" fmla="val 37438"/>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772" b="1" dirty="0">
                <a:solidFill>
                  <a:srgbClr val="000000"/>
                </a:solidFill>
                <a:latin typeface="Segoe UI"/>
                <a:ea typeface="メイリオ"/>
              </a:rPr>
              <a:t>スマホからの資格確認の構築</a:t>
            </a:r>
          </a:p>
        </p:txBody>
      </p:sp>
      <p:sp>
        <p:nvSpPr>
          <p:cNvPr id="6" name="テキスト ボックス 5">
            <a:extLst>
              <a:ext uri="{FF2B5EF4-FFF2-40B4-BE49-F238E27FC236}">
                <a16:creationId xmlns:a16="http://schemas.microsoft.com/office/drawing/2014/main" id="{95FDEF5E-0705-52D3-D447-B975E3D34701}"/>
              </a:ext>
            </a:extLst>
          </p:cNvPr>
          <p:cNvSpPr txBox="1"/>
          <p:nvPr/>
        </p:nvSpPr>
        <p:spPr>
          <a:xfrm>
            <a:off x="660348" y="3933504"/>
            <a:ext cx="7229633" cy="188898"/>
          </a:xfrm>
          <a:prstGeom prst="rect">
            <a:avLst/>
          </a:prstGeom>
          <a:solidFill>
            <a:schemeClr val="bg1"/>
          </a:solidFill>
        </p:spPr>
        <p:txBody>
          <a:bodyPr wrap="square" lIns="0" tIns="0" rIns="0" bIns="0" rtlCol="0">
            <a:spAutoFit/>
          </a:bodyPr>
          <a:lstStyle/>
          <a:p>
            <a:pPr defTabSz="1035852">
              <a:lnSpc>
                <a:spcPts val="1545"/>
              </a:lnSpc>
              <a:buClr>
                <a:srgbClr val="103185"/>
              </a:buClr>
              <a:defRPr/>
            </a:pPr>
            <a:r>
              <a:rPr kumimoji="1" lang="ja-JP" altLang="en-US" sz="1159" b="1" dirty="0">
                <a:solidFill>
                  <a:srgbClr val="000000"/>
                </a:solidFill>
                <a:latin typeface="Segoe UI"/>
                <a:ea typeface="メイリオ"/>
              </a:rPr>
              <a:t>医療機関・薬局間だけでなく、自治体、介護事業所と情報を共有、マイナポで閲覧に加え、申請情報の入力</a:t>
            </a:r>
            <a:endParaRPr kumimoji="1" lang="en-US" altLang="ja-JP" sz="1159" b="1" dirty="0">
              <a:solidFill>
                <a:srgbClr val="000000"/>
              </a:solidFill>
              <a:latin typeface="Segoe UI"/>
              <a:ea typeface="メイリオ"/>
            </a:endParaRPr>
          </a:p>
        </p:txBody>
      </p:sp>
      <p:sp>
        <p:nvSpPr>
          <p:cNvPr id="8" name="矢印: 五方向 7">
            <a:extLst>
              <a:ext uri="{FF2B5EF4-FFF2-40B4-BE49-F238E27FC236}">
                <a16:creationId xmlns:a16="http://schemas.microsoft.com/office/drawing/2014/main" id="{58D4625A-25D9-8107-4824-D86E0172B389}"/>
              </a:ext>
            </a:extLst>
          </p:cNvPr>
          <p:cNvSpPr/>
          <p:nvPr/>
        </p:nvSpPr>
        <p:spPr>
          <a:xfrm>
            <a:off x="2288284" y="2719030"/>
            <a:ext cx="3578317" cy="199337"/>
          </a:xfrm>
          <a:prstGeom prst="homePlate">
            <a:avLst>
              <a:gd name="adj" fmla="val 37438"/>
            </a:avLst>
          </a:prstGeom>
          <a:solidFill>
            <a:schemeClr val="accent1">
              <a:lumMod val="20000"/>
              <a:lumOff val="80000"/>
            </a:schemeClr>
          </a:solidFill>
          <a:ln>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772" b="1" dirty="0">
                <a:solidFill>
                  <a:srgbClr val="000000"/>
                </a:solidFill>
                <a:latin typeface="Segoe UI"/>
                <a:ea typeface="メイリオ"/>
              </a:rPr>
              <a:t>電子処方箋を実施する医療機関・薬局を拡大</a:t>
            </a:r>
          </a:p>
        </p:txBody>
      </p:sp>
      <p:sp>
        <p:nvSpPr>
          <p:cNvPr id="16" name="矢印: 五方向 15">
            <a:extLst>
              <a:ext uri="{FF2B5EF4-FFF2-40B4-BE49-F238E27FC236}">
                <a16:creationId xmlns:a16="http://schemas.microsoft.com/office/drawing/2014/main" id="{729B1549-CC3A-C9D3-F47D-3DB2360441E8}"/>
              </a:ext>
            </a:extLst>
          </p:cNvPr>
          <p:cNvSpPr/>
          <p:nvPr/>
        </p:nvSpPr>
        <p:spPr>
          <a:xfrm>
            <a:off x="5895384" y="3134215"/>
            <a:ext cx="3593996" cy="221992"/>
          </a:xfrm>
          <a:prstGeom prst="homePlate">
            <a:avLst>
              <a:gd name="adj" fmla="val 37438"/>
            </a:avLst>
          </a:prstGeom>
          <a:solidFill>
            <a:schemeClr val="accent1">
              <a:lumMod val="20000"/>
              <a:lumOff val="80000"/>
            </a:schemeClr>
          </a:solidFill>
          <a:ln>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772" b="1" dirty="0">
                <a:solidFill>
                  <a:srgbClr val="000000"/>
                </a:solidFill>
                <a:latin typeface="Segoe UI"/>
                <a:ea typeface="メイリオ"/>
              </a:rPr>
              <a:t>診療情報提供書・退院時サマリーの交換</a:t>
            </a:r>
            <a:endParaRPr kumimoji="1" lang="en-US" altLang="ja-JP" sz="772" b="1" dirty="0">
              <a:solidFill>
                <a:srgbClr val="000000"/>
              </a:solidFill>
              <a:latin typeface="Segoe UI"/>
              <a:ea typeface="メイリオ"/>
            </a:endParaRPr>
          </a:p>
          <a:p>
            <a:pPr algn="ctr" defTabSz="1035852">
              <a:defRPr/>
            </a:pPr>
            <a:r>
              <a:rPr kumimoji="1" lang="ja-JP" altLang="en-US" sz="772" b="1" dirty="0">
                <a:solidFill>
                  <a:srgbClr val="000000"/>
                </a:solidFill>
                <a:latin typeface="Segoe UI"/>
                <a:ea typeface="メイリオ"/>
              </a:rPr>
              <a:t>検査値</a:t>
            </a:r>
            <a:r>
              <a:rPr kumimoji="1" lang="en-US" altLang="ja-JP" sz="772" b="1" dirty="0">
                <a:solidFill>
                  <a:srgbClr val="000000"/>
                </a:solidFill>
                <a:latin typeface="Segoe UI"/>
                <a:ea typeface="メイリオ"/>
              </a:rPr>
              <a:t>〔</a:t>
            </a:r>
            <a:r>
              <a:rPr kumimoji="1" lang="ja-JP" altLang="en-US" sz="772" b="1" dirty="0">
                <a:solidFill>
                  <a:srgbClr val="000000"/>
                </a:solidFill>
                <a:latin typeface="Segoe UI"/>
                <a:ea typeface="メイリオ"/>
              </a:rPr>
              <a:t>生活習慣病、救急</a:t>
            </a:r>
            <a:r>
              <a:rPr kumimoji="1" lang="en-US" altLang="ja-JP" sz="772" b="1" dirty="0">
                <a:solidFill>
                  <a:srgbClr val="000000"/>
                </a:solidFill>
                <a:latin typeface="Segoe UI"/>
                <a:ea typeface="メイリオ"/>
              </a:rPr>
              <a:t>〕</a:t>
            </a:r>
            <a:r>
              <a:rPr kumimoji="1" lang="ja-JP" altLang="en-US" sz="772" b="1" dirty="0">
                <a:solidFill>
                  <a:srgbClr val="000000"/>
                </a:solidFill>
                <a:latin typeface="Segoe UI"/>
                <a:ea typeface="メイリオ"/>
              </a:rPr>
              <a:t>、アレルギー、薬剤禁忌、傷病名等を共有</a:t>
            </a:r>
            <a:endParaRPr kumimoji="1" lang="en-US" altLang="ja-JP" sz="772" b="1" dirty="0">
              <a:solidFill>
                <a:srgbClr val="000000"/>
              </a:solidFill>
              <a:latin typeface="Segoe UI"/>
              <a:ea typeface="メイリオ"/>
            </a:endParaRPr>
          </a:p>
          <a:p>
            <a:pPr algn="ctr" defTabSz="1035852">
              <a:defRPr/>
            </a:pPr>
            <a:r>
              <a:rPr kumimoji="1" lang="ja-JP" altLang="en-US" sz="772" b="1" dirty="0">
                <a:solidFill>
                  <a:srgbClr val="000000"/>
                </a:solidFill>
                <a:latin typeface="Segoe UI"/>
                <a:ea typeface="メイリオ"/>
              </a:rPr>
              <a:t>順次、医療機関、共有する医療情報を拡大</a:t>
            </a:r>
          </a:p>
        </p:txBody>
      </p:sp>
      <p:sp>
        <p:nvSpPr>
          <p:cNvPr id="19" name="テキスト ボックス 18">
            <a:extLst>
              <a:ext uri="{FF2B5EF4-FFF2-40B4-BE49-F238E27FC236}">
                <a16:creationId xmlns:a16="http://schemas.microsoft.com/office/drawing/2014/main" id="{E15B6A32-88E2-1429-74E4-2515F64C712C}"/>
              </a:ext>
            </a:extLst>
          </p:cNvPr>
          <p:cNvSpPr txBox="1"/>
          <p:nvPr/>
        </p:nvSpPr>
        <p:spPr>
          <a:xfrm>
            <a:off x="5991279" y="2689264"/>
            <a:ext cx="1103961" cy="237725"/>
          </a:xfrm>
          <a:prstGeom prst="rect">
            <a:avLst/>
          </a:prstGeom>
          <a:solidFill>
            <a:schemeClr val="accent3">
              <a:lumMod val="60000"/>
              <a:lumOff val="40000"/>
            </a:schemeClr>
          </a:solidFill>
        </p:spPr>
        <p:txBody>
          <a:bodyPr wrap="square" lIns="0" tIns="0" rIns="0" bIns="0" rtlCol="0" anchor="t">
            <a:spAutoFit/>
          </a:bodyPr>
          <a:lstStyle/>
          <a:p>
            <a:pPr algn="ctr" defTabSz="441427">
              <a:buClr>
                <a:srgbClr val="103185"/>
              </a:buClr>
            </a:pPr>
            <a:r>
              <a:rPr kumimoji="1" lang="ja-JP" altLang="en-US" sz="772" b="1" dirty="0">
                <a:solidFill>
                  <a:srgbClr val="000000"/>
                </a:solidFill>
                <a:latin typeface="Segoe UI"/>
                <a:ea typeface="メイリオ"/>
              </a:rPr>
              <a:t>概ね全ての</a:t>
            </a:r>
            <a:endParaRPr kumimoji="1" lang="en-US" altLang="ja-JP" sz="772" b="1" dirty="0">
              <a:solidFill>
                <a:srgbClr val="000000"/>
              </a:solidFill>
              <a:latin typeface="Segoe UI"/>
              <a:ea typeface="メイリオ"/>
            </a:endParaRPr>
          </a:p>
          <a:p>
            <a:pPr algn="ctr" defTabSz="441427">
              <a:buClr>
                <a:srgbClr val="103185"/>
              </a:buClr>
            </a:pPr>
            <a:r>
              <a:rPr kumimoji="1" lang="ja-JP" altLang="en-US" sz="772" b="1" dirty="0">
                <a:solidFill>
                  <a:srgbClr val="000000"/>
                </a:solidFill>
                <a:latin typeface="Segoe UI"/>
                <a:ea typeface="メイリオ"/>
              </a:rPr>
              <a:t>医療機関・薬局で導入</a:t>
            </a:r>
            <a:endParaRPr kumimoji="1" lang="en-US" altLang="ja-JP" sz="772" b="1" dirty="0">
              <a:solidFill>
                <a:srgbClr val="FFFFFF"/>
              </a:solidFill>
              <a:latin typeface="Segoe UI"/>
              <a:ea typeface="メイリオ"/>
            </a:endParaRPr>
          </a:p>
        </p:txBody>
      </p:sp>
      <p:sp>
        <p:nvSpPr>
          <p:cNvPr id="21" name="テキスト ボックス 20">
            <a:extLst>
              <a:ext uri="{FF2B5EF4-FFF2-40B4-BE49-F238E27FC236}">
                <a16:creationId xmlns:a16="http://schemas.microsoft.com/office/drawing/2014/main" id="{90F66F6C-D399-1ECB-6850-854DC712DDD8}"/>
              </a:ext>
            </a:extLst>
          </p:cNvPr>
          <p:cNvSpPr txBox="1"/>
          <p:nvPr/>
        </p:nvSpPr>
        <p:spPr>
          <a:xfrm>
            <a:off x="660350" y="2502342"/>
            <a:ext cx="5071392" cy="188898"/>
          </a:xfrm>
          <a:prstGeom prst="rect">
            <a:avLst/>
          </a:prstGeom>
          <a:solidFill>
            <a:schemeClr val="bg1"/>
          </a:solidFill>
        </p:spPr>
        <p:txBody>
          <a:bodyPr wrap="square" lIns="0" tIns="0" rIns="0" bIns="0" rtlCol="0">
            <a:spAutoFit/>
          </a:bodyPr>
          <a:lstStyle/>
          <a:p>
            <a:pPr defTabSz="441427">
              <a:lnSpc>
                <a:spcPts val="1545"/>
              </a:lnSpc>
              <a:buClr>
                <a:srgbClr val="103185"/>
              </a:buClr>
              <a:defRPr/>
            </a:pPr>
            <a:r>
              <a:rPr kumimoji="1" lang="ja-JP" altLang="en-US" sz="1159" b="1" dirty="0">
                <a:solidFill>
                  <a:srgbClr val="000000"/>
                </a:solidFill>
                <a:latin typeface="Segoe UI"/>
                <a:ea typeface="メイリオ"/>
              </a:rPr>
              <a:t>医療機関・薬局間での共有・マイナポでの閲覧が可能な医療情報を拡大</a:t>
            </a:r>
            <a:endParaRPr kumimoji="1" lang="en-US" altLang="ja-JP" sz="1159" b="1" dirty="0">
              <a:solidFill>
                <a:srgbClr val="000000"/>
              </a:solidFill>
              <a:latin typeface="Segoe UI"/>
              <a:ea typeface="メイリオ"/>
            </a:endParaRPr>
          </a:p>
        </p:txBody>
      </p:sp>
      <p:sp>
        <p:nvSpPr>
          <p:cNvPr id="43" name="矢印: 五方向 42">
            <a:extLst>
              <a:ext uri="{FF2B5EF4-FFF2-40B4-BE49-F238E27FC236}">
                <a16:creationId xmlns:a16="http://schemas.microsoft.com/office/drawing/2014/main" id="{2142E654-0C3A-CBA8-B3BE-CA2CAE7E8897}"/>
              </a:ext>
            </a:extLst>
          </p:cNvPr>
          <p:cNvSpPr/>
          <p:nvPr/>
        </p:nvSpPr>
        <p:spPr>
          <a:xfrm>
            <a:off x="2264864" y="4460540"/>
            <a:ext cx="1695567" cy="581071"/>
          </a:xfrm>
          <a:prstGeom prst="homePlate">
            <a:avLst>
              <a:gd name="adj" fmla="val 19924"/>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34758" tIns="0" rIns="0" bIns="0" numCol="1" spcCol="0" rtlCol="0" fromWordArt="0" anchor="ctr" anchorCtr="0" forceAA="0" compatLnSpc="1">
            <a:prstTxWarp prst="textNoShape">
              <a:avLst/>
            </a:prstTxWarp>
            <a:noAutofit/>
          </a:bodyPr>
          <a:lstStyle/>
          <a:p>
            <a:pPr defTabSz="1035852">
              <a:defRPr/>
            </a:pPr>
            <a:r>
              <a:rPr kumimoji="1" lang="ja-JP" altLang="en-US" sz="772" b="1" dirty="0">
                <a:solidFill>
                  <a:srgbClr val="000000"/>
                </a:solidFill>
                <a:latin typeface="Segoe UI"/>
                <a:ea typeface="メイリオ"/>
              </a:rPr>
              <a:t>　業務運用の見直し</a:t>
            </a:r>
            <a:endParaRPr kumimoji="1" lang="en-US" altLang="ja-JP" sz="772" b="1" dirty="0">
              <a:solidFill>
                <a:srgbClr val="000000"/>
              </a:solidFill>
              <a:latin typeface="Segoe UI"/>
              <a:ea typeface="メイリオ"/>
            </a:endParaRPr>
          </a:p>
          <a:p>
            <a:pPr defTabSz="1035852">
              <a:defRPr/>
            </a:pPr>
            <a:r>
              <a:rPr kumimoji="1" lang="ja-JP" altLang="en-US" sz="772" b="1" dirty="0">
                <a:solidFill>
                  <a:srgbClr val="000000"/>
                </a:solidFill>
                <a:latin typeface="Segoe UI"/>
                <a:ea typeface="メイリオ"/>
              </a:rPr>
              <a:t>　医療機関・自治体との</a:t>
            </a:r>
            <a:endParaRPr kumimoji="1" lang="en-US" altLang="ja-JP" sz="772" b="1" dirty="0">
              <a:solidFill>
                <a:srgbClr val="000000"/>
              </a:solidFill>
              <a:latin typeface="Segoe UI"/>
              <a:ea typeface="メイリオ"/>
            </a:endParaRPr>
          </a:p>
          <a:p>
            <a:pPr defTabSz="1035852">
              <a:defRPr/>
            </a:pPr>
            <a:r>
              <a:rPr kumimoji="1" lang="ja-JP" altLang="en-US" sz="772" b="1" dirty="0">
                <a:solidFill>
                  <a:srgbClr val="000000"/>
                </a:solidFill>
                <a:latin typeface="Segoe UI"/>
                <a:ea typeface="メイリオ"/>
              </a:rPr>
              <a:t>　　　　　　情報連携基盤の整備</a:t>
            </a:r>
            <a:endParaRPr kumimoji="1" lang="en-US" altLang="ja-JP" sz="772" b="1" dirty="0">
              <a:solidFill>
                <a:srgbClr val="000000"/>
              </a:solidFill>
              <a:latin typeface="Segoe UI"/>
              <a:ea typeface="メイリオ"/>
            </a:endParaRPr>
          </a:p>
          <a:p>
            <a:pPr defTabSz="1035852">
              <a:defRPr/>
            </a:pPr>
            <a:r>
              <a:rPr lang="ja-JP" altLang="en-US" sz="772" b="1" dirty="0">
                <a:solidFill>
                  <a:srgbClr val="000000"/>
                </a:solidFill>
                <a:latin typeface="Segoe UI"/>
                <a:ea typeface="メイリオ"/>
              </a:rPr>
              <a:t>　実証事業</a:t>
            </a:r>
            <a:endParaRPr kumimoji="1" lang="en-US" altLang="ja-JP" sz="772" b="1" dirty="0">
              <a:solidFill>
                <a:srgbClr val="000000"/>
              </a:solidFill>
              <a:latin typeface="Segoe UI"/>
              <a:ea typeface="メイリオ"/>
            </a:endParaRPr>
          </a:p>
        </p:txBody>
      </p:sp>
      <p:sp>
        <p:nvSpPr>
          <p:cNvPr id="46" name="矢印: 五方向 45">
            <a:extLst>
              <a:ext uri="{FF2B5EF4-FFF2-40B4-BE49-F238E27FC236}">
                <a16:creationId xmlns:a16="http://schemas.microsoft.com/office/drawing/2014/main" id="{1FD237F6-66BE-B81B-C374-CF1593342295}"/>
              </a:ext>
            </a:extLst>
          </p:cNvPr>
          <p:cNvSpPr/>
          <p:nvPr/>
        </p:nvSpPr>
        <p:spPr>
          <a:xfrm>
            <a:off x="2264864" y="5087923"/>
            <a:ext cx="3381092" cy="132215"/>
          </a:xfrm>
          <a:prstGeom prst="homePlate">
            <a:avLst>
              <a:gd name="adj" fmla="val 37438"/>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772" b="1" dirty="0">
                <a:solidFill>
                  <a:srgbClr val="000000"/>
                </a:solidFill>
                <a:latin typeface="Segoe UI"/>
                <a:ea typeface="メイリオ"/>
              </a:rPr>
              <a:t>マイナポの申請サイトの改修</a:t>
            </a:r>
          </a:p>
        </p:txBody>
      </p:sp>
      <p:sp>
        <p:nvSpPr>
          <p:cNvPr id="47" name="テキスト ボックス 46">
            <a:extLst>
              <a:ext uri="{FF2B5EF4-FFF2-40B4-BE49-F238E27FC236}">
                <a16:creationId xmlns:a16="http://schemas.microsoft.com/office/drawing/2014/main" id="{33F76180-51B8-DBA2-8B27-A6182C5B3A91}"/>
              </a:ext>
            </a:extLst>
          </p:cNvPr>
          <p:cNvSpPr txBox="1"/>
          <p:nvPr/>
        </p:nvSpPr>
        <p:spPr>
          <a:xfrm>
            <a:off x="4326224" y="5647192"/>
            <a:ext cx="1224632" cy="375869"/>
          </a:xfrm>
          <a:prstGeom prst="rect">
            <a:avLst/>
          </a:prstGeom>
          <a:solidFill>
            <a:schemeClr val="accent3">
              <a:lumMod val="60000"/>
              <a:lumOff val="40000"/>
            </a:schemeClr>
          </a:solidFill>
        </p:spPr>
        <p:txBody>
          <a:bodyPr wrap="square" lIns="0" tIns="0" rIns="0" bIns="0" rtlCol="0" anchor="ctr" anchorCtr="0">
            <a:noAutofit/>
          </a:bodyPr>
          <a:lstStyle/>
          <a:p>
            <a:pPr algn="ctr" defTabSz="1035852">
              <a:spcBef>
                <a:spcPts val="290"/>
              </a:spcBef>
              <a:buClr>
                <a:srgbClr val="103185"/>
              </a:buClr>
              <a:defRPr/>
            </a:pPr>
            <a:r>
              <a:rPr kumimoji="1" lang="ja-JP" altLang="en-US" sz="772" b="1" dirty="0">
                <a:solidFill>
                  <a:srgbClr val="000000"/>
                </a:solidFill>
                <a:latin typeface="Segoe UI"/>
                <a:ea typeface="メイリオ"/>
              </a:rPr>
              <a:t>マスタ及び電子点数表</a:t>
            </a:r>
            <a:br>
              <a:rPr lang="en-US" altLang="ja-JP" sz="772" b="1" dirty="0">
                <a:solidFill>
                  <a:srgbClr val="000000"/>
                </a:solidFill>
                <a:latin typeface="Segoe UI"/>
                <a:ea typeface="メイリオ"/>
              </a:rPr>
            </a:br>
            <a:r>
              <a:rPr kumimoji="1" lang="ja-JP" altLang="en-US" sz="772" b="1" dirty="0">
                <a:solidFill>
                  <a:srgbClr val="000000"/>
                </a:solidFill>
                <a:latin typeface="Segoe UI"/>
                <a:ea typeface="メイリオ"/>
              </a:rPr>
              <a:t>改善版の提供開始</a:t>
            </a:r>
            <a:endParaRPr kumimoji="1" lang="en-US" altLang="ja-JP" sz="772" b="1" dirty="0">
              <a:solidFill>
                <a:srgbClr val="000000"/>
              </a:solidFill>
              <a:latin typeface="Segoe UI"/>
              <a:ea typeface="メイリオ"/>
            </a:endParaRPr>
          </a:p>
        </p:txBody>
      </p:sp>
      <p:sp>
        <p:nvSpPr>
          <p:cNvPr id="48" name="矢印: 五方向 47">
            <a:extLst>
              <a:ext uri="{FF2B5EF4-FFF2-40B4-BE49-F238E27FC236}">
                <a16:creationId xmlns:a16="http://schemas.microsoft.com/office/drawing/2014/main" id="{EA6C04C2-6375-6C6A-5434-28D669862131}"/>
              </a:ext>
            </a:extLst>
          </p:cNvPr>
          <p:cNvSpPr/>
          <p:nvPr/>
        </p:nvSpPr>
        <p:spPr>
          <a:xfrm>
            <a:off x="7592129" y="6157541"/>
            <a:ext cx="1840554" cy="402005"/>
          </a:xfrm>
          <a:prstGeom prst="homePlate">
            <a:avLst>
              <a:gd name="adj" fmla="val 22930"/>
            </a:avLst>
          </a:prstGeom>
          <a:solidFill>
            <a:schemeClr val="accent1">
              <a:lumMod val="20000"/>
              <a:lumOff val="80000"/>
            </a:schemeClr>
          </a:solidFill>
          <a:ln>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1035852">
              <a:defRPr/>
            </a:pPr>
            <a:r>
              <a:rPr kumimoji="1" lang="ja-JP" altLang="en-US" sz="772" b="1" dirty="0">
                <a:solidFill>
                  <a:srgbClr val="000000"/>
                </a:solidFill>
                <a:latin typeface="Segoe UI"/>
                <a:ea typeface="メイリオ"/>
              </a:rPr>
              <a:t>機能を更に追加しながら、</a:t>
            </a:r>
            <a:endParaRPr kumimoji="1" lang="en-US" altLang="ja-JP" sz="772" b="1" dirty="0">
              <a:solidFill>
                <a:srgbClr val="000000"/>
              </a:solidFill>
              <a:latin typeface="Segoe UI"/>
              <a:ea typeface="メイリオ"/>
            </a:endParaRPr>
          </a:p>
          <a:p>
            <a:pPr algn="ctr" defTabSz="1035852">
              <a:defRPr/>
            </a:pPr>
            <a:r>
              <a:rPr kumimoji="1" lang="ja-JP" altLang="en-US" sz="772" b="1" dirty="0">
                <a:solidFill>
                  <a:srgbClr val="000000"/>
                </a:solidFill>
                <a:latin typeface="Segoe UI"/>
                <a:ea typeface="メイリオ"/>
              </a:rPr>
              <a:t>医療機関数を拡大</a:t>
            </a:r>
          </a:p>
        </p:txBody>
      </p:sp>
      <p:sp>
        <p:nvSpPr>
          <p:cNvPr id="50" name="テキスト ボックス 49">
            <a:extLst>
              <a:ext uri="{FF2B5EF4-FFF2-40B4-BE49-F238E27FC236}">
                <a16:creationId xmlns:a16="http://schemas.microsoft.com/office/drawing/2014/main" id="{C854ED3D-288A-B50E-A064-F7A223E9337A}"/>
              </a:ext>
            </a:extLst>
          </p:cNvPr>
          <p:cNvSpPr txBox="1"/>
          <p:nvPr/>
        </p:nvSpPr>
        <p:spPr>
          <a:xfrm>
            <a:off x="646859" y="5432199"/>
            <a:ext cx="6650799" cy="188898"/>
          </a:xfrm>
          <a:prstGeom prst="rect">
            <a:avLst/>
          </a:prstGeom>
          <a:solidFill>
            <a:schemeClr val="bg1"/>
          </a:solidFill>
        </p:spPr>
        <p:txBody>
          <a:bodyPr wrap="square" lIns="0" tIns="0" rIns="0" bIns="0" rtlCol="0">
            <a:spAutoFit/>
          </a:bodyPr>
          <a:lstStyle/>
          <a:p>
            <a:pPr defTabSz="1035852">
              <a:lnSpc>
                <a:spcPts val="1545"/>
              </a:lnSpc>
              <a:buClr>
                <a:srgbClr val="103185"/>
              </a:buClr>
              <a:defRPr/>
            </a:pPr>
            <a:r>
              <a:rPr kumimoji="1" lang="ja-JP" altLang="en-US" sz="1159" b="1" dirty="0">
                <a:solidFill>
                  <a:srgbClr val="000000"/>
                </a:solidFill>
                <a:latin typeface="Segoe UI"/>
                <a:ea typeface="メイリオ"/>
              </a:rPr>
              <a:t>医療機関等のシステムについて、診療報酬の共通算定モジュールを通し、抜本的にモダンシステム化</a:t>
            </a:r>
            <a:endParaRPr kumimoji="1" lang="en-US" altLang="ja-JP" sz="1159" b="1" dirty="0">
              <a:solidFill>
                <a:srgbClr val="000000"/>
              </a:solidFill>
              <a:latin typeface="Segoe UI"/>
              <a:ea typeface="メイリオ"/>
            </a:endParaRPr>
          </a:p>
        </p:txBody>
      </p:sp>
      <p:sp>
        <p:nvSpPr>
          <p:cNvPr id="51" name="矢印: 五方向 50">
            <a:extLst>
              <a:ext uri="{FF2B5EF4-FFF2-40B4-BE49-F238E27FC236}">
                <a16:creationId xmlns:a16="http://schemas.microsoft.com/office/drawing/2014/main" id="{88291C57-A331-8115-E904-529862ADA5A4}"/>
              </a:ext>
            </a:extLst>
          </p:cNvPr>
          <p:cNvSpPr/>
          <p:nvPr/>
        </p:nvSpPr>
        <p:spPr>
          <a:xfrm>
            <a:off x="5648244" y="6157719"/>
            <a:ext cx="1840554" cy="402005"/>
          </a:xfrm>
          <a:prstGeom prst="homePlate">
            <a:avLst>
              <a:gd name="adj" fmla="val 22930"/>
            </a:avLst>
          </a:prstGeom>
          <a:solidFill>
            <a:schemeClr val="accent3">
              <a:lumMod val="20000"/>
              <a:lumOff val="80000"/>
            </a:schemeClr>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1035852">
              <a:defRPr/>
            </a:pPr>
            <a:r>
              <a:rPr kumimoji="1" lang="ja-JP" altLang="en-US" sz="772" b="1" dirty="0">
                <a:solidFill>
                  <a:srgbClr val="000000"/>
                </a:solidFill>
                <a:latin typeface="Segoe UI"/>
                <a:ea typeface="メイリオ"/>
              </a:rPr>
              <a:t>共通算定モジュールの</a:t>
            </a:r>
            <a:r>
              <a:rPr kumimoji="1" lang="en-US" altLang="ja-JP" sz="772" b="1" dirty="0">
                <a:solidFill>
                  <a:srgbClr val="000000"/>
                </a:solidFill>
                <a:latin typeface="Segoe UI"/>
                <a:ea typeface="メイリオ"/>
              </a:rPr>
              <a:t>α</a:t>
            </a:r>
            <a:r>
              <a:rPr kumimoji="1" lang="ja-JP" altLang="en-US" sz="772" b="1" dirty="0">
                <a:solidFill>
                  <a:srgbClr val="000000"/>
                </a:solidFill>
                <a:latin typeface="Segoe UI"/>
                <a:ea typeface="メイリオ"/>
              </a:rPr>
              <a:t>版提供開始</a:t>
            </a:r>
            <a:endParaRPr kumimoji="1" lang="en-US" altLang="ja-JP" sz="772" b="1" dirty="0">
              <a:solidFill>
                <a:srgbClr val="000000"/>
              </a:solidFill>
              <a:latin typeface="Segoe UI"/>
              <a:ea typeface="メイリオ"/>
            </a:endParaRPr>
          </a:p>
          <a:p>
            <a:pPr algn="ctr" defTabSz="1035852">
              <a:defRPr/>
            </a:pPr>
            <a:r>
              <a:rPr kumimoji="1" lang="ja-JP" altLang="en-US" sz="772" b="1" dirty="0">
                <a:solidFill>
                  <a:srgbClr val="000000"/>
                </a:solidFill>
                <a:latin typeface="Segoe UI"/>
                <a:ea typeface="メイリオ"/>
              </a:rPr>
              <a:t>先行医療機関で実施、改善</a:t>
            </a:r>
            <a:endParaRPr kumimoji="1" lang="en-US" altLang="ja-JP" sz="772" b="1" dirty="0">
              <a:solidFill>
                <a:srgbClr val="000000"/>
              </a:solidFill>
              <a:latin typeface="Segoe UI"/>
              <a:ea typeface="メイリオ"/>
            </a:endParaRPr>
          </a:p>
          <a:p>
            <a:pPr algn="ctr" defTabSz="1035852">
              <a:defRPr/>
            </a:pPr>
            <a:r>
              <a:rPr kumimoji="1" lang="ja-JP" altLang="en-US" sz="772" b="1" dirty="0">
                <a:solidFill>
                  <a:srgbClr val="000000"/>
                </a:solidFill>
                <a:latin typeface="Segoe UI"/>
                <a:ea typeface="メイリオ"/>
              </a:rPr>
              <a:t>順次、機能を追加</a:t>
            </a:r>
          </a:p>
        </p:txBody>
      </p:sp>
      <p:sp>
        <p:nvSpPr>
          <p:cNvPr id="52" name="矢印: 五方向 51">
            <a:extLst>
              <a:ext uri="{FF2B5EF4-FFF2-40B4-BE49-F238E27FC236}">
                <a16:creationId xmlns:a16="http://schemas.microsoft.com/office/drawing/2014/main" id="{F64831B1-6316-E44B-E9C3-52F17F8C3FC1}"/>
              </a:ext>
            </a:extLst>
          </p:cNvPr>
          <p:cNvSpPr/>
          <p:nvPr/>
        </p:nvSpPr>
        <p:spPr>
          <a:xfrm>
            <a:off x="5799624" y="5098091"/>
            <a:ext cx="3448711" cy="173783"/>
          </a:xfrm>
          <a:prstGeom prst="homePlate">
            <a:avLst>
              <a:gd name="adj" fmla="val 37438"/>
            </a:avLst>
          </a:prstGeom>
          <a:solidFill>
            <a:schemeClr val="accent1">
              <a:lumMod val="20000"/>
              <a:lumOff val="80000"/>
            </a:schemeClr>
          </a:solidFill>
          <a:ln>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772" b="1" dirty="0">
                <a:solidFill>
                  <a:srgbClr val="000000"/>
                </a:solidFill>
                <a:latin typeface="Segoe UI"/>
                <a:ea typeface="メイリオ"/>
              </a:rPr>
              <a:t>診断書等の自治体への電子提出の実現</a:t>
            </a:r>
            <a:endParaRPr kumimoji="1" lang="en-US" altLang="ja-JP" sz="772" b="1" dirty="0">
              <a:solidFill>
                <a:srgbClr val="000000"/>
              </a:solidFill>
              <a:latin typeface="Segoe UI"/>
              <a:ea typeface="メイリオ"/>
            </a:endParaRPr>
          </a:p>
          <a:p>
            <a:pPr algn="ctr" defTabSz="1035852">
              <a:defRPr/>
            </a:pPr>
            <a:r>
              <a:rPr kumimoji="1" lang="ja-JP" altLang="en-US" sz="772" b="1" dirty="0">
                <a:solidFill>
                  <a:srgbClr val="000000"/>
                </a:solidFill>
                <a:latin typeface="Segoe UI"/>
                <a:ea typeface="メイリオ"/>
              </a:rPr>
              <a:t>順次、対象文書を拡大</a:t>
            </a:r>
            <a:endParaRPr kumimoji="1" lang="en-US" altLang="ja-JP" sz="772" b="1" dirty="0">
              <a:solidFill>
                <a:srgbClr val="000000"/>
              </a:solidFill>
              <a:latin typeface="Segoe UI"/>
              <a:ea typeface="メイリオ"/>
            </a:endParaRPr>
          </a:p>
        </p:txBody>
      </p:sp>
      <p:sp>
        <p:nvSpPr>
          <p:cNvPr id="20" name="大かっこ 19">
            <a:extLst>
              <a:ext uri="{FF2B5EF4-FFF2-40B4-BE49-F238E27FC236}">
                <a16:creationId xmlns:a16="http://schemas.microsoft.com/office/drawing/2014/main" id="{CEC793E4-7A38-45E6-6EC9-DE4BEB55F5AF}"/>
              </a:ext>
            </a:extLst>
          </p:cNvPr>
          <p:cNvSpPr/>
          <p:nvPr/>
        </p:nvSpPr>
        <p:spPr>
          <a:xfrm>
            <a:off x="5799626" y="6288741"/>
            <a:ext cx="1511523" cy="240300"/>
          </a:xfrm>
          <a:prstGeom prst="bracketPair">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41427"/>
            <a:endParaRPr kumimoji="1" lang="ja-JP" altLang="en-US" sz="1738">
              <a:solidFill>
                <a:srgbClr val="000000"/>
              </a:solidFill>
              <a:latin typeface="Segoe UI"/>
              <a:ea typeface="メイリオ"/>
            </a:endParaRPr>
          </a:p>
        </p:txBody>
      </p:sp>
      <p:sp>
        <p:nvSpPr>
          <p:cNvPr id="35" name="矢印: 五方向 34">
            <a:extLst>
              <a:ext uri="{FF2B5EF4-FFF2-40B4-BE49-F238E27FC236}">
                <a16:creationId xmlns:a16="http://schemas.microsoft.com/office/drawing/2014/main" id="{F87FD0A9-84FF-22C5-6AE3-5D5D195C8849}"/>
              </a:ext>
            </a:extLst>
          </p:cNvPr>
          <p:cNvSpPr/>
          <p:nvPr/>
        </p:nvSpPr>
        <p:spPr>
          <a:xfrm>
            <a:off x="4080319" y="1679342"/>
            <a:ext cx="977081" cy="395633"/>
          </a:xfrm>
          <a:prstGeom prst="homePlate">
            <a:avLst>
              <a:gd name="adj" fmla="val 25969"/>
            </a:avLst>
          </a:prstGeom>
          <a:solidFill>
            <a:schemeClr val="accent1">
              <a:lumMod val="20000"/>
              <a:lumOff val="80000"/>
            </a:schemeClr>
          </a:solidFill>
          <a:ln>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defTabSz="1035852">
              <a:defRPr/>
            </a:pPr>
            <a:r>
              <a:rPr kumimoji="1" lang="ja-JP" altLang="en-US" sz="772" b="1" dirty="0">
                <a:solidFill>
                  <a:srgbClr val="000000"/>
                </a:solidFill>
                <a:latin typeface="Segoe UI"/>
                <a:ea typeface="メイリオ"/>
              </a:rPr>
              <a:t> 運用開始</a:t>
            </a:r>
          </a:p>
        </p:txBody>
      </p:sp>
      <p:sp>
        <p:nvSpPr>
          <p:cNvPr id="36" name="矢印: 五方向 35">
            <a:extLst>
              <a:ext uri="{FF2B5EF4-FFF2-40B4-BE49-F238E27FC236}">
                <a16:creationId xmlns:a16="http://schemas.microsoft.com/office/drawing/2014/main" id="{858A6E1B-3E40-E539-4A44-737C04F20091}"/>
              </a:ext>
            </a:extLst>
          </p:cNvPr>
          <p:cNvSpPr/>
          <p:nvPr/>
        </p:nvSpPr>
        <p:spPr>
          <a:xfrm>
            <a:off x="4090835" y="2103718"/>
            <a:ext cx="957986" cy="171086"/>
          </a:xfrm>
          <a:prstGeom prst="homePlate">
            <a:avLst>
              <a:gd name="adj" fmla="val 41344"/>
            </a:avLst>
          </a:prstGeom>
          <a:solidFill>
            <a:schemeClr val="accent1">
              <a:lumMod val="20000"/>
              <a:lumOff val="80000"/>
            </a:schemeClr>
          </a:solidFill>
          <a:ln>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defTabSz="1035852">
              <a:defRPr/>
            </a:pPr>
            <a:r>
              <a:rPr kumimoji="1" lang="ja-JP" altLang="en-US" sz="772" b="1" dirty="0">
                <a:solidFill>
                  <a:srgbClr val="000000"/>
                </a:solidFill>
                <a:latin typeface="Segoe UI"/>
                <a:ea typeface="メイリオ"/>
              </a:rPr>
              <a:t>運用開始</a:t>
            </a:r>
          </a:p>
        </p:txBody>
      </p:sp>
      <p:sp>
        <p:nvSpPr>
          <p:cNvPr id="57" name="矢印: 五方向 56">
            <a:extLst>
              <a:ext uri="{FF2B5EF4-FFF2-40B4-BE49-F238E27FC236}">
                <a16:creationId xmlns:a16="http://schemas.microsoft.com/office/drawing/2014/main" id="{18CC9E5F-E5BC-9BF4-1EA6-FEACB7243427}"/>
              </a:ext>
            </a:extLst>
          </p:cNvPr>
          <p:cNvSpPr/>
          <p:nvPr/>
        </p:nvSpPr>
        <p:spPr>
          <a:xfrm>
            <a:off x="2243920" y="2319208"/>
            <a:ext cx="1732005" cy="139917"/>
          </a:xfrm>
          <a:prstGeom prst="homePlate">
            <a:avLst>
              <a:gd name="adj" fmla="val 37438"/>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579" b="1" dirty="0">
                <a:solidFill>
                  <a:srgbClr val="000000"/>
                </a:solidFill>
                <a:latin typeface="Segoe UI"/>
                <a:ea typeface="メイリオ"/>
              </a:rPr>
              <a:t>生活保護（医療扶助）のオンライン資格確認対応</a:t>
            </a:r>
          </a:p>
        </p:txBody>
      </p:sp>
      <p:sp>
        <p:nvSpPr>
          <p:cNvPr id="59" name="矢印: 五方向 58">
            <a:extLst>
              <a:ext uri="{FF2B5EF4-FFF2-40B4-BE49-F238E27FC236}">
                <a16:creationId xmlns:a16="http://schemas.microsoft.com/office/drawing/2014/main" id="{850A4A4B-17CB-9939-5E0C-5DFD6C354D8A}"/>
              </a:ext>
            </a:extLst>
          </p:cNvPr>
          <p:cNvSpPr/>
          <p:nvPr/>
        </p:nvSpPr>
        <p:spPr>
          <a:xfrm>
            <a:off x="3975925" y="2306100"/>
            <a:ext cx="1091918" cy="169949"/>
          </a:xfrm>
          <a:prstGeom prst="homePlate">
            <a:avLst>
              <a:gd name="adj" fmla="val 41344"/>
            </a:avLst>
          </a:prstGeom>
          <a:solidFill>
            <a:schemeClr val="accent1">
              <a:lumMod val="20000"/>
              <a:lumOff val="80000"/>
            </a:schemeClr>
          </a:solidFill>
          <a:ln>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defTabSz="1035852">
              <a:defRPr/>
            </a:pPr>
            <a:r>
              <a:rPr kumimoji="1" lang="ja-JP" altLang="en-US" sz="772" b="1" dirty="0">
                <a:solidFill>
                  <a:srgbClr val="000000"/>
                </a:solidFill>
                <a:latin typeface="Segoe UI"/>
                <a:ea typeface="メイリオ"/>
              </a:rPr>
              <a:t>運用開始</a:t>
            </a:r>
          </a:p>
        </p:txBody>
      </p:sp>
      <p:sp>
        <p:nvSpPr>
          <p:cNvPr id="3" name="二等辺三角形 2">
            <a:extLst>
              <a:ext uri="{FF2B5EF4-FFF2-40B4-BE49-F238E27FC236}">
                <a16:creationId xmlns:a16="http://schemas.microsoft.com/office/drawing/2014/main" id="{4ADFB53E-B669-EC03-4890-A5237A686CBE}"/>
              </a:ext>
            </a:extLst>
          </p:cNvPr>
          <p:cNvSpPr/>
          <p:nvPr/>
        </p:nvSpPr>
        <p:spPr>
          <a:xfrm rot="10800000">
            <a:off x="2205533" y="1526043"/>
            <a:ext cx="136377" cy="111623"/>
          </a:xfrm>
          <a:prstGeom prst="triangle">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tlCol="0" anchor="ctr"/>
          <a:lstStyle/>
          <a:p>
            <a:pPr algn="ctr" defTabSz="441427"/>
            <a:endParaRPr kumimoji="1" lang="ja-JP" altLang="en-US" sz="1159" dirty="0">
              <a:solidFill>
                <a:sysClr val="windowText" lastClr="000000"/>
              </a:solidFill>
              <a:latin typeface="Segoe UI"/>
              <a:ea typeface="メイリオ"/>
            </a:endParaRPr>
          </a:p>
        </p:txBody>
      </p:sp>
      <p:sp>
        <p:nvSpPr>
          <p:cNvPr id="11" name="テキスト ボックス 10">
            <a:extLst>
              <a:ext uri="{FF2B5EF4-FFF2-40B4-BE49-F238E27FC236}">
                <a16:creationId xmlns:a16="http://schemas.microsoft.com/office/drawing/2014/main" id="{F30C82A4-1C9D-FBF6-5E9D-F938AC6E7327}"/>
              </a:ext>
            </a:extLst>
          </p:cNvPr>
          <p:cNvSpPr txBox="1"/>
          <p:nvPr/>
        </p:nvSpPr>
        <p:spPr>
          <a:xfrm>
            <a:off x="2214629" y="1528128"/>
            <a:ext cx="2516840" cy="118863"/>
          </a:xfrm>
          <a:prstGeom prst="rect">
            <a:avLst/>
          </a:prstGeom>
          <a:noFill/>
        </p:spPr>
        <p:txBody>
          <a:bodyPr wrap="square" lIns="0" tIns="0" rIns="0" bIns="0">
            <a:spAutoFit/>
          </a:bodyPr>
          <a:lstStyle/>
          <a:p>
            <a:pPr algn="ctr" defTabSz="1035852">
              <a:defRPr/>
            </a:pPr>
            <a:r>
              <a:rPr kumimoji="1" lang="ja-JP" altLang="en-US" sz="772" b="1" dirty="0">
                <a:solidFill>
                  <a:srgbClr val="000000"/>
                </a:solidFill>
                <a:latin typeface="Segoe UI"/>
                <a:ea typeface="メイリオ"/>
              </a:rPr>
              <a:t>保険医療機関等のオンライン資格確認の原則義務化</a:t>
            </a:r>
          </a:p>
        </p:txBody>
      </p:sp>
      <p:sp>
        <p:nvSpPr>
          <p:cNvPr id="15" name="テキスト ボックス 14">
            <a:extLst>
              <a:ext uri="{FF2B5EF4-FFF2-40B4-BE49-F238E27FC236}">
                <a16:creationId xmlns:a16="http://schemas.microsoft.com/office/drawing/2014/main" id="{8156D61B-A0B9-D2AC-CECE-DE2F3C72EA2D}"/>
              </a:ext>
            </a:extLst>
          </p:cNvPr>
          <p:cNvSpPr txBox="1"/>
          <p:nvPr/>
        </p:nvSpPr>
        <p:spPr>
          <a:xfrm>
            <a:off x="4326222" y="5963178"/>
            <a:ext cx="1807460" cy="264204"/>
          </a:xfrm>
          <a:prstGeom prst="rect">
            <a:avLst/>
          </a:prstGeom>
          <a:noFill/>
        </p:spPr>
        <p:txBody>
          <a:bodyPr wrap="square" lIns="0" tIns="69516" rIns="0" bIns="69516" rtlCol="0" anchor="ctr" anchorCtr="0">
            <a:spAutoFit/>
          </a:bodyPr>
          <a:lstStyle/>
          <a:p>
            <a:pPr defTabSz="1035852">
              <a:lnSpc>
                <a:spcPts val="965"/>
              </a:lnSpc>
              <a:buClr>
                <a:srgbClr val="103185"/>
              </a:buClr>
              <a:defRPr/>
            </a:pPr>
            <a:r>
              <a:rPr kumimoji="1" lang="ja-JP" altLang="en-US" sz="772" b="1" dirty="0">
                <a:solidFill>
                  <a:srgbClr val="000000"/>
                </a:solidFill>
                <a:latin typeface="Segoe UI"/>
                <a:ea typeface="メイリオ"/>
              </a:rPr>
              <a:t>➡ 医療機関・ベンダの負担軽減 </a:t>
            </a:r>
            <a:endParaRPr kumimoji="1" lang="en-US" altLang="ja-JP" sz="772" b="1" dirty="0">
              <a:solidFill>
                <a:srgbClr val="000000"/>
              </a:solidFill>
              <a:latin typeface="Segoe UI"/>
              <a:ea typeface="メイリオ"/>
            </a:endParaRPr>
          </a:p>
        </p:txBody>
      </p:sp>
      <p:sp>
        <p:nvSpPr>
          <p:cNvPr id="30" name="テキスト ボックス 29">
            <a:extLst>
              <a:ext uri="{FF2B5EF4-FFF2-40B4-BE49-F238E27FC236}">
                <a16:creationId xmlns:a16="http://schemas.microsoft.com/office/drawing/2014/main" id="{C6B4535F-3783-3CA4-E3AA-0FE80A29239B}"/>
              </a:ext>
            </a:extLst>
          </p:cNvPr>
          <p:cNvSpPr txBox="1"/>
          <p:nvPr/>
        </p:nvSpPr>
        <p:spPr>
          <a:xfrm>
            <a:off x="7589687" y="6491810"/>
            <a:ext cx="1807460" cy="264204"/>
          </a:xfrm>
          <a:prstGeom prst="rect">
            <a:avLst/>
          </a:prstGeom>
          <a:noFill/>
        </p:spPr>
        <p:txBody>
          <a:bodyPr wrap="square" lIns="0" tIns="69516" rIns="0" bIns="69516" rtlCol="0" anchor="ctr" anchorCtr="0">
            <a:spAutoFit/>
          </a:bodyPr>
          <a:lstStyle/>
          <a:p>
            <a:pPr defTabSz="1035852">
              <a:lnSpc>
                <a:spcPts val="965"/>
              </a:lnSpc>
              <a:buClr>
                <a:srgbClr val="103185"/>
              </a:buClr>
              <a:defRPr/>
            </a:pPr>
            <a:r>
              <a:rPr kumimoji="1" lang="ja-JP" altLang="en-US" sz="772" b="1" dirty="0">
                <a:solidFill>
                  <a:srgbClr val="000000"/>
                </a:solidFill>
                <a:latin typeface="Segoe UI"/>
                <a:ea typeface="メイリオ"/>
              </a:rPr>
              <a:t>➡ 医療機関・ベンダの更なる負担軽減 </a:t>
            </a:r>
            <a:endParaRPr kumimoji="1" lang="en-US" altLang="ja-JP" sz="772" b="1" dirty="0">
              <a:solidFill>
                <a:srgbClr val="000000"/>
              </a:solidFill>
              <a:latin typeface="Segoe UI"/>
              <a:ea typeface="メイリオ"/>
            </a:endParaRPr>
          </a:p>
        </p:txBody>
      </p:sp>
      <p:sp>
        <p:nvSpPr>
          <p:cNvPr id="9" name="テキスト ボックス 8">
            <a:extLst>
              <a:ext uri="{FF2B5EF4-FFF2-40B4-BE49-F238E27FC236}">
                <a16:creationId xmlns:a16="http://schemas.microsoft.com/office/drawing/2014/main" id="{5D2F9A7A-2927-4BD9-A55D-40C47F331892}"/>
              </a:ext>
            </a:extLst>
          </p:cNvPr>
          <p:cNvSpPr txBox="1"/>
          <p:nvPr/>
        </p:nvSpPr>
        <p:spPr>
          <a:xfrm>
            <a:off x="207158" y="2607635"/>
            <a:ext cx="380810" cy="2735468"/>
          </a:xfrm>
          <a:prstGeom prst="rect">
            <a:avLst/>
          </a:prstGeom>
          <a:solidFill>
            <a:schemeClr val="accent1">
              <a:lumMod val="20000"/>
              <a:lumOff val="80000"/>
            </a:schemeClr>
          </a:solidFill>
        </p:spPr>
        <p:txBody>
          <a:bodyPr vert="eaVert" wrap="square" rtlCol="0">
            <a:spAutoFit/>
          </a:bodyPr>
          <a:lstStyle/>
          <a:p>
            <a:pPr algn="ctr" defTabSz="441427">
              <a:lnSpc>
                <a:spcPct val="120000"/>
              </a:lnSpc>
              <a:spcAft>
                <a:spcPts val="579"/>
              </a:spcAft>
              <a:buClr>
                <a:srgbClr val="103185"/>
              </a:buClr>
            </a:pPr>
            <a:r>
              <a:rPr kumimoji="1" lang="ja-JP" altLang="en-US" sz="1062" b="1" dirty="0">
                <a:solidFill>
                  <a:srgbClr val="000000"/>
                </a:solidFill>
                <a:latin typeface="Segoe UI"/>
                <a:ea typeface="メイリオ"/>
              </a:rPr>
              <a:t>全国医療情報プラットフォームの構築</a:t>
            </a:r>
          </a:p>
        </p:txBody>
      </p:sp>
      <p:sp>
        <p:nvSpPr>
          <p:cNvPr id="60" name="正方形/長方形 59">
            <a:extLst>
              <a:ext uri="{FF2B5EF4-FFF2-40B4-BE49-F238E27FC236}">
                <a16:creationId xmlns:a16="http://schemas.microsoft.com/office/drawing/2014/main" id="{F875E907-7988-442B-A01D-0BCFC1F003FE}"/>
              </a:ext>
            </a:extLst>
          </p:cNvPr>
          <p:cNvSpPr/>
          <p:nvPr/>
        </p:nvSpPr>
        <p:spPr>
          <a:xfrm>
            <a:off x="3008305" y="2971543"/>
            <a:ext cx="90631" cy="305418"/>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endParaRPr kumimoji="1" lang="ja-JP" altLang="en-US" sz="1159" dirty="0">
              <a:solidFill>
                <a:sysClr val="windowText" lastClr="000000"/>
              </a:solidFill>
              <a:latin typeface="Segoe UI"/>
              <a:ea typeface="メイリオ"/>
            </a:endParaRPr>
          </a:p>
        </p:txBody>
      </p:sp>
      <p:sp>
        <p:nvSpPr>
          <p:cNvPr id="63" name="正方形/長方形 62">
            <a:extLst>
              <a:ext uri="{FF2B5EF4-FFF2-40B4-BE49-F238E27FC236}">
                <a16:creationId xmlns:a16="http://schemas.microsoft.com/office/drawing/2014/main" id="{265EC06F-4FC7-4704-BE2D-D960B57C0B27}"/>
              </a:ext>
            </a:extLst>
          </p:cNvPr>
          <p:cNvSpPr/>
          <p:nvPr/>
        </p:nvSpPr>
        <p:spPr>
          <a:xfrm>
            <a:off x="2864503" y="2971543"/>
            <a:ext cx="90631" cy="305418"/>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endParaRPr kumimoji="1" lang="ja-JP" altLang="en-US" sz="1159" dirty="0">
              <a:solidFill>
                <a:sysClr val="windowText" lastClr="000000"/>
              </a:solidFill>
              <a:latin typeface="Segoe UI"/>
              <a:ea typeface="メイリオ"/>
            </a:endParaRPr>
          </a:p>
        </p:txBody>
      </p:sp>
      <p:sp>
        <p:nvSpPr>
          <p:cNvPr id="64" name="正方形/長方形 63">
            <a:extLst>
              <a:ext uri="{FF2B5EF4-FFF2-40B4-BE49-F238E27FC236}">
                <a16:creationId xmlns:a16="http://schemas.microsoft.com/office/drawing/2014/main" id="{4FEE501E-9ADF-4630-A5A1-E5FE58396742}"/>
              </a:ext>
            </a:extLst>
          </p:cNvPr>
          <p:cNvSpPr/>
          <p:nvPr/>
        </p:nvSpPr>
        <p:spPr>
          <a:xfrm>
            <a:off x="2726448" y="2971543"/>
            <a:ext cx="90631" cy="305418"/>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endParaRPr kumimoji="1" lang="ja-JP" altLang="en-US" sz="1159" dirty="0">
              <a:solidFill>
                <a:sysClr val="windowText" lastClr="000000"/>
              </a:solidFill>
              <a:latin typeface="Segoe UI"/>
              <a:ea typeface="メイリオ"/>
            </a:endParaRPr>
          </a:p>
        </p:txBody>
      </p:sp>
      <p:sp>
        <p:nvSpPr>
          <p:cNvPr id="68" name="矢印: 五方向 67">
            <a:extLst>
              <a:ext uri="{FF2B5EF4-FFF2-40B4-BE49-F238E27FC236}">
                <a16:creationId xmlns:a16="http://schemas.microsoft.com/office/drawing/2014/main" id="{4CF9D5EF-0598-4023-933E-58F9C93B1CA0}"/>
              </a:ext>
            </a:extLst>
          </p:cNvPr>
          <p:cNvSpPr/>
          <p:nvPr/>
        </p:nvSpPr>
        <p:spPr>
          <a:xfrm>
            <a:off x="2314018" y="3350829"/>
            <a:ext cx="2633573" cy="254463"/>
          </a:xfrm>
          <a:prstGeom prst="homePlate">
            <a:avLst>
              <a:gd name="adj" fmla="val 37438"/>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772" b="1" dirty="0">
                <a:solidFill>
                  <a:srgbClr val="000000"/>
                </a:solidFill>
                <a:latin typeface="Segoe UI"/>
                <a:ea typeface="メイリオ"/>
              </a:rPr>
              <a:t>救急時に医療機関等で患者の医療情報を閲覧できる</a:t>
            </a:r>
            <a:endParaRPr kumimoji="1" lang="en-US" altLang="ja-JP" sz="772" b="1" dirty="0">
              <a:solidFill>
                <a:srgbClr val="000000"/>
              </a:solidFill>
              <a:latin typeface="Segoe UI"/>
              <a:ea typeface="メイリオ"/>
            </a:endParaRPr>
          </a:p>
          <a:p>
            <a:pPr algn="ctr" defTabSz="1035852">
              <a:defRPr/>
            </a:pPr>
            <a:r>
              <a:rPr kumimoji="1" lang="ja-JP" altLang="en-US" sz="772" b="1" dirty="0">
                <a:solidFill>
                  <a:srgbClr val="000000"/>
                </a:solidFill>
                <a:latin typeface="Segoe UI"/>
                <a:ea typeface="メイリオ"/>
              </a:rPr>
              <a:t>仕組み</a:t>
            </a:r>
            <a:r>
              <a:rPr lang="ja-JP" altLang="en-US" sz="772" b="1" dirty="0">
                <a:solidFill>
                  <a:srgbClr val="000000"/>
                </a:solidFill>
                <a:latin typeface="Segoe UI"/>
                <a:ea typeface="メイリオ"/>
              </a:rPr>
              <a:t>の整備</a:t>
            </a:r>
            <a:endParaRPr kumimoji="1" lang="ja-JP" altLang="en-US" sz="772" b="1" dirty="0">
              <a:solidFill>
                <a:srgbClr val="000000"/>
              </a:solidFill>
              <a:latin typeface="Segoe UI"/>
              <a:ea typeface="メイリオ"/>
            </a:endParaRPr>
          </a:p>
        </p:txBody>
      </p:sp>
      <p:sp>
        <p:nvSpPr>
          <p:cNvPr id="70" name="矢印: 五方向 69">
            <a:extLst>
              <a:ext uri="{FF2B5EF4-FFF2-40B4-BE49-F238E27FC236}">
                <a16:creationId xmlns:a16="http://schemas.microsoft.com/office/drawing/2014/main" id="{1D8BB2CA-4B70-4D3E-821C-8C29AA8A767A}"/>
              </a:ext>
            </a:extLst>
          </p:cNvPr>
          <p:cNvSpPr/>
          <p:nvPr/>
        </p:nvSpPr>
        <p:spPr>
          <a:xfrm>
            <a:off x="4978732" y="3461079"/>
            <a:ext cx="4536379" cy="175650"/>
          </a:xfrm>
          <a:prstGeom prst="homePlate">
            <a:avLst>
              <a:gd name="adj" fmla="val 37438"/>
            </a:avLst>
          </a:prstGeom>
          <a:solidFill>
            <a:schemeClr val="accent1">
              <a:lumMod val="20000"/>
              <a:lumOff val="80000"/>
            </a:schemeClr>
          </a:solidFill>
          <a:ln>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endParaRPr kumimoji="1" lang="ja-JP" altLang="en-US" sz="772" b="1" dirty="0">
              <a:solidFill>
                <a:srgbClr val="000000"/>
              </a:solidFill>
              <a:latin typeface="Segoe UI"/>
              <a:ea typeface="メイリオ"/>
            </a:endParaRPr>
          </a:p>
        </p:txBody>
      </p:sp>
      <p:sp>
        <p:nvSpPr>
          <p:cNvPr id="71" name="テキスト ボックス 70">
            <a:extLst>
              <a:ext uri="{FF2B5EF4-FFF2-40B4-BE49-F238E27FC236}">
                <a16:creationId xmlns:a16="http://schemas.microsoft.com/office/drawing/2014/main" id="{09224B3F-93BD-46ED-8C8D-C94DA1A2E04C}"/>
              </a:ext>
            </a:extLst>
          </p:cNvPr>
          <p:cNvSpPr txBox="1"/>
          <p:nvPr/>
        </p:nvSpPr>
        <p:spPr>
          <a:xfrm>
            <a:off x="5920220" y="3062366"/>
            <a:ext cx="397545" cy="125932"/>
          </a:xfrm>
          <a:prstGeom prst="rect">
            <a:avLst/>
          </a:prstGeom>
          <a:solidFill>
            <a:schemeClr val="bg1">
              <a:alpha val="49000"/>
            </a:schemeClr>
          </a:solidFill>
        </p:spPr>
        <p:txBody>
          <a:bodyPr wrap="none" lIns="0" tIns="0" rIns="0" bIns="0" rtlCol="0">
            <a:spAutoFit/>
          </a:bodyPr>
          <a:lstStyle/>
          <a:p>
            <a:pPr defTabSz="1035852">
              <a:lnSpc>
                <a:spcPts val="965"/>
              </a:lnSpc>
              <a:buClr>
                <a:srgbClr val="103185"/>
              </a:buClr>
              <a:defRPr/>
            </a:pPr>
            <a:r>
              <a:rPr kumimoji="1" lang="ja-JP" altLang="en-US" sz="772" b="1" dirty="0">
                <a:solidFill>
                  <a:srgbClr val="000000"/>
                </a:solidFill>
                <a:latin typeface="Segoe UI"/>
                <a:ea typeface="メイリオ"/>
              </a:rPr>
              <a:t>運用開始</a:t>
            </a:r>
            <a:endParaRPr kumimoji="1" lang="en-US" altLang="ja-JP" sz="772" b="1" dirty="0">
              <a:solidFill>
                <a:srgbClr val="000000"/>
              </a:solidFill>
              <a:latin typeface="Segoe UI"/>
              <a:ea typeface="メイリオ"/>
            </a:endParaRPr>
          </a:p>
        </p:txBody>
      </p:sp>
      <p:sp>
        <p:nvSpPr>
          <p:cNvPr id="73" name="テキスト ボックス 72">
            <a:extLst>
              <a:ext uri="{FF2B5EF4-FFF2-40B4-BE49-F238E27FC236}">
                <a16:creationId xmlns:a16="http://schemas.microsoft.com/office/drawing/2014/main" id="{E3169A4A-6BA9-41EC-8EF4-EF83A6C8A808}"/>
              </a:ext>
            </a:extLst>
          </p:cNvPr>
          <p:cNvSpPr txBox="1"/>
          <p:nvPr/>
        </p:nvSpPr>
        <p:spPr>
          <a:xfrm>
            <a:off x="5056696" y="3492655"/>
            <a:ext cx="795089" cy="125932"/>
          </a:xfrm>
          <a:prstGeom prst="rect">
            <a:avLst/>
          </a:prstGeom>
          <a:solidFill>
            <a:schemeClr val="bg1">
              <a:alpha val="49000"/>
            </a:schemeClr>
          </a:solidFill>
          <a:ln>
            <a:noFill/>
          </a:ln>
        </p:spPr>
        <p:txBody>
          <a:bodyPr wrap="none" lIns="0" tIns="0" rIns="0" bIns="0" rtlCol="0">
            <a:spAutoFit/>
          </a:bodyPr>
          <a:lstStyle/>
          <a:p>
            <a:pPr defTabSz="1035852">
              <a:lnSpc>
                <a:spcPts val="965"/>
              </a:lnSpc>
              <a:buClr>
                <a:srgbClr val="103185"/>
              </a:buClr>
              <a:defRPr/>
            </a:pPr>
            <a:r>
              <a:rPr kumimoji="1" lang="ja-JP" altLang="en-US" sz="772" b="1" dirty="0">
                <a:solidFill>
                  <a:srgbClr val="000000"/>
                </a:solidFill>
                <a:latin typeface="Segoe UI"/>
                <a:ea typeface="メイリオ"/>
              </a:rPr>
              <a:t>運用開始し、普及</a:t>
            </a:r>
            <a:endParaRPr kumimoji="1" lang="en-US" altLang="ja-JP" sz="772" b="1" dirty="0">
              <a:solidFill>
                <a:srgbClr val="000000"/>
              </a:solidFill>
              <a:latin typeface="Segoe UI"/>
              <a:ea typeface="メイリオ"/>
            </a:endParaRPr>
          </a:p>
        </p:txBody>
      </p:sp>
      <p:cxnSp>
        <p:nvCxnSpPr>
          <p:cNvPr id="23" name="直線コネクタ 22">
            <a:extLst>
              <a:ext uri="{FF2B5EF4-FFF2-40B4-BE49-F238E27FC236}">
                <a16:creationId xmlns:a16="http://schemas.microsoft.com/office/drawing/2014/main" id="{1D4F1AB7-E674-4136-9D68-7FD73070E05D}"/>
              </a:ext>
            </a:extLst>
          </p:cNvPr>
          <p:cNvCxnSpPr/>
          <p:nvPr/>
        </p:nvCxnSpPr>
        <p:spPr>
          <a:xfrm>
            <a:off x="7701421" y="4186870"/>
            <a:ext cx="0" cy="835566"/>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sp>
        <p:nvSpPr>
          <p:cNvPr id="54" name="山形 66">
            <a:extLst>
              <a:ext uri="{FF2B5EF4-FFF2-40B4-BE49-F238E27FC236}">
                <a16:creationId xmlns:a16="http://schemas.microsoft.com/office/drawing/2014/main" id="{BBA9ED0F-5C6C-4470-9E70-3C1E94859D9A}"/>
              </a:ext>
            </a:extLst>
          </p:cNvPr>
          <p:cNvSpPr/>
          <p:nvPr/>
        </p:nvSpPr>
        <p:spPr>
          <a:xfrm>
            <a:off x="3915464" y="4460540"/>
            <a:ext cx="233311" cy="573320"/>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56" name="山形 66">
            <a:extLst>
              <a:ext uri="{FF2B5EF4-FFF2-40B4-BE49-F238E27FC236}">
                <a16:creationId xmlns:a16="http://schemas.microsoft.com/office/drawing/2014/main" id="{2B6F479A-2DAC-4AF0-8021-882AF9CDC021}"/>
              </a:ext>
            </a:extLst>
          </p:cNvPr>
          <p:cNvSpPr/>
          <p:nvPr/>
        </p:nvSpPr>
        <p:spPr>
          <a:xfrm>
            <a:off x="4098168" y="4460540"/>
            <a:ext cx="233311" cy="553580"/>
          </a:xfrm>
          <a:prstGeom prst="chevron">
            <a:avLst>
              <a:gd name="adj" fmla="val 46167"/>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58" name="山形 66">
            <a:extLst>
              <a:ext uri="{FF2B5EF4-FFF2-40B4-BE49-F238E27FC236}">
                <a16:creationId xmlns:a16="http://schemas.microsoft.com/office/drawing/2014/main" id="{32DD53E5-C605-4DA7-89A3-2B628542C4F5}"/>
              </a:ext>
            </a:extLst>
          </p:cNvPr>
          <p:cNvSpPr/>
          <p:nvPr/>
        </p:nvSpPr>
        <p:spPr>
          <a:xfrm>
            <a:off x="4282060" y="4460540"/>
            <a:ext cx="233311" cy="573320"/>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61" name="山形 66">
            <a:extLst>
              <a:ext uri="{FF2B5EF4-FFF2-40B4-BE49-F238E27FC236}">
                <a16:creationId xmlns:a16="http://schemas.microsoft.com/office/drawing/2014/main" id="{1844C591-8A43-4012-8DB2-78A580B10FD0}"/>
              </a:ext>
            </a:extLst>
          </p:cNvPr>
          <p:cNvSpPr/>
          <p:nvPr/>
        </p:nvSpPr>
        <p:spPr>
          <a:xfrm>
            <a:off x="4472287" y="4460540"/>
            <a:ext cx="233311" cy="573320"/>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62" name="山形 66">
            <a:extLst>
              <a:ext uri="{FF2B5EF4-FFF2-40B4-BE49-F238E27FC236}">
                <a16:creationId xmlns:a16="http://schemas.microsoft.com/office/drawing/2014/main" id="{CE4EDEC1-B35B-4EE4-87CA-1DDE178911A4}"/>
              </a:ext>
            </a:extLst>
          </p:cNvPr>
          <p:cNvSpPr/>
          <p:nvPr/>
        </p:nvSpPr>
        <p:spPr>
          <a:xfrm>
            <a:off x="4656689" y="4460540"/>
            <a:ext cx="233311" cy="573320"/>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65" name="山形 66">
            <a:extLst>
              <a:ext uri="{FF2B5EF4-FFF2-40B4-BE49-F238E27FC236}">
                <a16:creationId xmlns:a16="http://schemas.microsoft.com/office/drawing/2014/main" id="{42E4EBDA-8FFF-4BBD-B9A1-70516750E1BA}"/>
              </a:ext>
            </a:extLst>
          </p:cNvPr>
          <p:cNvSpPr/>
          <p:nvPr/>
        </p:nvSpPr>
        <p:spPr>
          <a:xfrm>
            <a:off x="4841090" y="4460540"/>
            <a:ext cx="212508" cy="568651"/>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66" name="山形 66">
            <a:extLst>
              <a:ext uri="{FF2B5EF4-FFF2-40B4-BE49-F238E27FC236}">
                <a16:creationId xmlns:a16="http://schemas.microsoft.com/office/drawing/2014/main" id="{79CBBCEA-20E5-4C97-B08C-7E5DA921D88A}"/>
              </a:ext>
            </a:extLst>
          </p:cNvPr>
          <p:cNvSpPr/>
          <p:nvPr/>
        </p:nvSpPr>
        <p:spPr>
          <a:xfrm>
            <a:off x="5015961" y="4460540"/>
            <a:ext cx="233311" cy="573320"/>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67" name="山形 66">
            <a:extLst>
              <a:ext uri="{FF2B5EF4-FFF2-40B4-BE49-F238E27FC236}">
                <a16:creationId xmlns:a16="http://schemas.microsoft.com/office/drawing/2014/main" id="{DF4341D9-E322-479B-8FA1-8427640D802A}"/>
              </a:ext>
            </a:extLst>
          </p:cNvPr>
          <p:cNvSpPr/>
          <p:nvPr/>
        </p:nvSpPr>
        <p:spPr>
          <a:xfrm>
            <a:off x="5200363" y="4460540"/>
            <a:ext cx="233311" cy="573320"/>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69" name="山形 66">
            <a:extLst>
              <a:ext uri="{FF2B5EF4-FFF2-40B4-BE49-F238E27FC236}">
                <a16:creationId xmlns:a16="http://schemas.microsoft.com/office/drawing/2014/main" id="{F69F772A-0273-40E5-B466-D189E03F1302}"/>
              </a:ext>
            </a:extLst>
          </p:cNvPr>
          <p:cNvSpPr/>
          <p:nvPr/>
        </p:nvSpPr>
        <p:spPr>
          <a:xfrm>
            <a:off x="5384765" y="4460540"/>
            <a:ext cx="233311" cy="573320"/>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72" name="山形 66">
            <a:extLst>
              <a:ext uri="{FF2B5EF4-FFF2-40B4-BE49-F238E27FC236}">
                <a16:creationId xmlns:a16="http://schemas.microsoft.com/office/drawing/2014/main" id="{D7B04E19-F913-4DFC-A3F6-73C0B70FCA28}"/>
              </a:ext>
            </a:extLst>
          </p:cNvPr>
          <p:cNvSpPr/>
          <p:nvPr/>
        </p:nvSpPr>
        <p:spPr>
          <a:xfrm>
            <a:off x="5557574" y="4460540"/>
            <a:ext cx="233311" cy="573320"/>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74" name="山形 66">
            <a:extLst>
              <a:ext uri="{FF2B5EF4-FFF2-40B4-BE49-F238E27FC236}">
                <a16:creationId xmlns:a16="http://schemas.microsoft.com/office/drawing/2014/main" id="{60703E8F-641B-48A2-B16F-74CC561F2BDB}"/>
              </a:ext>
            </a:extLst>
          </p:cNvPr>
          <p:cNvSpPr/>
          <p:nvPr/>
        </p:nvSpPr>
        <p:spPr>
          <a:xfrm>
            <a:off x="5741976" y="4460540"/>
            <a:ext cx="233311" cy="573320"/>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75" name="山形 66">
            <a:extLst>
              <a:ext uri="{FF2B5EF4-FFF2-40B4-BE49-F238E27FC236}">
                <a16:creationId xmlns:a16="http://schemas.microsoft.com/office/drawing/2014/main" id="{6ED5E04B-BD96-4C10-AF29-6DCED25A42F6}"/>
              </a:ext>
            </a:extLst>
          </p:cNvPr>
          <p:cNvSpPr/>
          <p:nvPr/>
        </p:nvSpPr>
        <p:spPr>
          <a:xfrm>
            <a:off x="5926378" y="4460540"/>
            <a:ext cx="233311" cy="573320"/>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12" name="フローチャート: 手操作入力 11">
            <a:extLst>
              <a:ext uri="{FF2B5EF4-FFF2-40B4-BE49-F238E27FC236}">
                <a16:creationId xmlns:a16="http://schemas.microsoft.com/office/drawing/2014/main" id="{7067A2A8-4DDA-98D2-FCC3-71FAB715045A}"/>
              </a:ext>
            </a:extLst>
          </p:cNvPr>
          <p:cNvSpPr/>
          <p:nvPr/>
        </p:nvSpPr>
        <p:spPr>
          <a:xfrm>
            <a:off x="3959628" y="4357475"/>
            <a:ext cx="3761727" cy="685958"/>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3387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338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3387"/>
                </a:moveTo>
                <a:lnTo>
                  <a:pt x="10000" y="0"/>
                </a:lnTo>
                <a:lnTo>
                  <a:pt x="10000" y="10000"/>
                </a:lnTo>
                <a:lnTo>
                  <a:pt x="0" y="10000"/>
                </a:lnTo>
                <a:lnTo>
                  <a:pt x="0" y="3387"/>
                </a:lnTo>
                <a:close/>
              </a:path>
            </a:pathLst>
          </a:custGeom>
          <a:solidFill>
            <a:schemeClr val="accent1">
              <a:lumMod val="20000"/>
              <a:lumOff val="8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endParaRPr kumimoji="1" lang="ja-JP" altLang="en-US" sz="1159" dirty="0">
              <a:solidFill>
                <a:sysClr val="windowText" lastClr="000000"/>
              </a:solidFill>
              <a:latin typeface="Segoe UI"/>
              <a:ea typeface="メイリオ"/>
            </a:endParaRPr>
          </a:p>
        </p:txBody>
      </p:sp>
      <p:sp>
        <p:nvSpPr>
          <p:cNvPr id="33" name="テキスト ボックス 32">
            <a:extLst>
              <a:ext uri="{FF2B5EF4-FFF2-40B4-BE49-F238E27FC236}">
                <a16:creationId xmlns:a16="http://schemas.microsoft.com/office/drawing/2014/main" id="{A9F31853-E551-2B44-8E78-5AB1B8B108AA}"/>
              </a:ext>
            </a:extLst>
          </p:cNvPr>
          <p:cNvSpPr txBox="1"/>
          <p:nvPr/>
        </p:nvSpPr>
        <p:spPr>
          <a:xfrm>
            <a:off x="4051918" y="4771086"/>
            <a:ext cx="3631314" cy="211148"/>
          </a:xfrm>
          <a:prstGeom prst="rect">
            <a:avLst/>
          </a:prstGeom>
          <a:noFill/>
        </p:spPr>
        <p:txBody>
          <a:bodyPr wrap="square">
            <a:spAutoFit/>
          </a:bodyPr>
          <a:lstStyle/>
          <a:p>
            <a:pPr defTabSz="441427">
              <a:defRPr/>
            </a:pPr>
            <a:r>
              <a:rPr lang="ja-JP" altLang="en-US" sz="772" b="1" dirty="0">
                <a:solidFill>
                  <a:srgbClr val="000000"/>
                </a:solidFill>
                <a:latin typeface="メイリオ"/>
                <a:ea typeface="メイリオ"/>
              </a:rPr>
              <a:t>国民に直接メリットがある機能を開始　⇒　⇒　⇒</a:t>
            </a:r>
            <a:r>
              <a:rPr kumimoji="1" lang="ja-JP" altLang="en-US" sz="772" b="1" dirty="0">
                <a:solidFill>
                  <a:srgbClr val="000000"/>
                </a:solidFill>
                <a:latin typeface="Segoe UI"/>
                <a:ea typeface="メイリオ"/>
              </a:rPr>
              <a:t>　機能・実施自治体を拡大</a:t>
            </a:r>
            <a:endParaRPr kumimoji="1" lang="en-US" altLang="ja-JP" sz="772" b="1" dirty="0">
              <a:solidFill>
                <a:srgbClr val="000000"/>
              </a:solidFill>
              <a:latin typeface="Segoe UI"/>
              <a:ea typeface="メイリオ"/>
            </a:endParaRPr>
          </a:p>
        </p:txBody>
      </p:sp>
      <p:sp>
        <p:nvSpPr>
          <p:cNvPr id="28" name="矢印: 五方向 27">
            <a:extLst>
              <a:ext uri="{FF2B5EF4-FFF2-40B4-BE49-F238E27FC236}">
                <a16:creationId xmlns:a16="http://schemas.microsoft.com/office/drawing/2014/main" id="{27E2F69B-142D-C78F-74F4-84314FBF6C2E}"/>
              </a:ext>
            </a:extLst>
          </p:cNvPr>
          <p:cNvSpPr/>
          <p:nvPr/>
        </p:nvSpPr>
        <p:spPr>
          <a:xfrm>
            <a:off x="7703678" y="4155651"/>
            <a:ext cx="1844158" cy="887861"/>
          </a:xfrm>
          <a:prstGeom prst="homePlate">
            <a:avLst>
              <a:gd name="adj" fmla="val 11222"/>
            </a:avLst>
          </a:prstGeom>
          <a:solidFill>
            <a:schemeClr val="accent1">
              <a:lumMod val="20000"/>
              <a:lumOff val="80000"/>
            </a:schemeClr>
          </a:solidFill>
          <a:ln>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horz" wrap="square" lIns="34758" tIns="0" rIns="0" bIns="0" numCol="1" spcCol="0" rtlCol="0" fromWordArt="0" anchor="ctr" anchorCtr="0" forceAA="0" compatLnSpc="1">
            <a:prstTxWarp prst="textNoShape">
              <a:avLst/>
            </a:prstTxWarp>
            <a:noAutofit/>
          </a:bodyPr>
          <a:lstStyle/>
          <a:p>
            <a:pPr defTabSz="441427">
              <a:defRPr/>
            </a:pPr>
            <a:r>
              <a:rPr lang="ja-JP" altLang="en-US" sz="772" b="1" dirty="0">
                <a:solidFill>
                  <a:srgbClr val="000000"/>
                </a:solidFill>
                <a:latin typeface="メイリオ"/>
                <a:ea typeface="メイリオ"/>
              </a:rPr>
              <a:t>下記について全国的に運用</a:t>
            </a:r>
            <a:endParaRPr lang="en-US" altLang="ja-JP" sz="772" b="1" dirty="0">
              <a:solidFill>
                <a:srgbClr val="000000"/>
              </a:solidFill>
              <a:latin typeface="メイリオ"/>
              <a:ea typeface="メイリオ"/>
            </a:endParaRPr>
          </a:p>
          <a:p>
            <a:pPr defTabSz="441427">
              <a:defRPr/>
            </a:pPr>
            <a:r>
              <a:rPr lang="ja-JP" altLang="en-US" sz="772" b="1" dirty="0">
                <a:solidFill>
                  <a:srgbClr val="000000"/>
                </a:solidFill>
                <a:latin typeface="メイリオ"/>
                <a:ea typeface="メイリオ"/>
              </a:rPr>
              <a:t>・公費負担医療、地方単独医療費助成</a:t>
            </a:r>
            <a:endParaRPr kumimoji="1" lang="en-US" altLang="ja-JP" sz="772" b="1" dirty="0">
              <a:solidFill>
                <a:srgbClr val="000000"/>
              </a:solidFill>
              <a:latin typeface="Segoe UI"/>
              <a:ea typeface="メイリオ"/>
            </a:endParaRPr>
          </a:p>
          <a:p>
            <a:pPr defTabSz="441427">
              <a:defRPr/>
            </a:pPr>
            <a:r>
              <a:rPr lang="ja-JP" altLang="en-US" sz="772" b="1" dirty="0">
                <a:solidFill>
                  <a:srgbClr val="000000"/>
                </a:solidFill>
                <a:latin typeface="メイリオ"/>
                <a:ea typeface="メイリオ"/>
              </a:rPr>
              <a:t>・予防接種</a:t>
            </a:r>
            <a:endParaRPr lang="en-US" altLang="ja-JP" sz="772" b="1" dirty="0">
              <a:solidFill>
                <a:srgbClr val="000000"/>
              </a:solidFill>
              <a:latin typeface="メイリオ"/>
              <a:ea typeface="メイリオ"/>
            </a:endParaRPr>
          </a:p>
          <a:p>
            <a:pPr defTabSz="441427">
              <a:defRPr/>
            </a:pPr>
            <a:r>
              <a:rPr lang="ja-JP" altLang="en-US" sz="772" b="1" dirty="0">
                <a:solidFill>
                  <a:srgbClr val="000000"/>
                </a:solidFill>
                <a:latin typeface="メイリオ"/>
                <a:ea typeface="メイリオ"/>
              </a:rPr>
              <a:t>・母子保健情報</a:t>
            </a:r>
            <a:endParaRPr lang="en-US" altLang="ja-JP" sz="772" b="1" dirty="0">
              <a:solidFill>
                <a:srgbClr val="000000"/>
              </a:solidFill>
              <a:latin typeface="メイリオ"/>
              <a:ea typeface="メイリオ"/>
            </a:endParaRPr>
          </a:p>
          <a:p>
            <a:pPr defTabSz="441427">
              <a:defRPr/>
            </a:pPr>
            <a:r>
              <a:rPr lang="ja-JP" altLang="en-US" sz="772" b="1" dirty="0">
                <a:solidFill>
                  <a:srgbClr val="000000"/>
                </a:solidFill>
                <a:latin typeface="メイリオ"/>
                <a:ea typeface="メイリオ"/>
              </a:rPr>
              <a:t>・介護</a:t>
            </a:r>
            <a:endParaRPr lang="en-US" altLang="ja-JP" sz="772" b="1" dirty="0">
              <a:solidFill>
                <a:srgbClr val="000000"/>
              </a:solidFill>
              <a:latin typeface="メイリオ"/>
              <a:ea typeface="メイリオ"/>
            </a:endParaRPr>
          </a:p>
          <a:p>
            <a:pPr defTabSz="441427">
              <a:defRPr/>
            </a:pPr>
            <a:r>
              <a:rPr lang="ja-JP" altLang="en-US" sz="772" b="1" dirty="0">
                <a:solidFill>
                  <a:srgbClr val="000000"/>
                </a:solidFill>
                <a:latin typeface="メイリオ"/>
                <a:ea typeface="メイリオ"/>
              </a:rPr>
              <a:t>・自治体検診</a:t>
            </a:r>
            <a:endParaRPr lang="en-US" altLang="ja-JP" sz="772" b="1" dirty="0">
              <a:solidFill>
                <a:srgbClr val="000000"/>
              </a:solidFill>
              <a:latin typeface="メイリオ"/>
              <a:ea typeface="メイリオ"/>
            </a:endParaRPr>
          </a:p>
          <a:p>
            <a:pPr defTabSz="441427">
              <a:defRPr/>
            </a:pPr>
            <a:r>
              <a:rPr lang="ja-JP" altLang="en-US" sz="772" b="1" dirty="0">
                <a:solidFill>
                  <a:srgbClr val="000000"/>
                </a:solidFill>
                <a:latin typeface="メイリオ"/>
                <a:ea typeface="メイリオ"/>
              </a:rPr>
              <a:t>・感染症届出</a:t>
            </a:r>
            <a:endParaRPr lang="en-US" altLang="ja-JP" sz="772" b="1" dirty="0">
              <a:solidFill>
                <a:srgbClr val="000000"/>
              </a:solidFill>
              <a:latin typeface="メイリオ"/>
              <a:ea typeface="メイリオ"/>
            </a:endParaRPr>
          </a:p>
        </p:txBody>
      </p:sp>
      <p:sp>
        <p:nvSpPr>
          <p:cNvPr id="24" name="正方形/長方形 23">
            <a:extLst>
              <a:ext uri="{FF2B5EF4-FFF2-40B4-BE49-F238E27FC236}">
                <a16:creationId xmlns:a16="http://schemas.microsoft.com/office/drawing/2014/main" id="{A503C57C-EAD2-5050-6DDE-E2BC8D87E087}"/>
              </a:ext>
            </a:extLst>
          </p:cNvPr>
          <p:cNvSpPr/>
          <p:nvPr/>
        </p:nvSpPr>
        <p:spPr>
          <a:xfrm flipH="1">
            <a:off x="7696044" y="4163911"/>
            <a:ext cx="44142" cy="85834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endParaRPr kumimoji="1" lang="ja-JP" altLang="en-US" sz="1159" dirty="0">
              <a:solidFill>
                <a:sysClr val="windowText" lastClr="000000"/>
              </a:solidFill>
              <a:latin typeface="Segoe UI"/>
              <a:ea typeface="メイリオ"/>
            </a:endParaRPr>
          </a:p>
        </p:txBody>
      </p:sp>
      <p:sp>
        <p:nvSpPr>
          <p:cNvPr id="42" name="矢印: 五方向 41">
            <a:extLst>
              <a:ext uri="{FF2B5EF4-FFF2-40B4-BE49-F238E27FC236}">
                <a16:creationId xmlns:a16="http://schemas.microsoft.com/office/drawing/2014/main" id="{18A710B0-B87C-4441-1B00-FF82263292D0}"/>
              </a:ext>
            </a:extLst>
          </p:cNvPr>
          <p:cNvSpPr/>
          <p:nvPr/>
        </p:nvSpPr>
        <p:spPr>
          <a:xfrm>
            <a:off x="2246171" y="4210663"/>
            <a:ext cx="5461831" cy="209883"/>
          </a:xfrm>
          <a:prstGeom prst="homePlate">
            <a:avLst>
              <a:gd name="adj" fmla="val 37438"/>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772" b="1" dirty="0">
                <a:solidFill>
                  <a:srgbClr val="000000"/>
                </a:solidFill>
                <a:latin typeface="Segoe UI"/>
                <a:ea typeface="メイリオ"/>
              </a:rPr>
              <a:t>自治体システムの標準化、共有すべき文書の標準化・クラウド化</a:t>
            </a:r>
          </a:p>
        </p:txBody>
      </p:sp>
      <p:sp>
        <p:nvSpPr>
          <p:cNvPr id="26" name="テキスト ボックス 25">
            <a:extLst>
              <a:ext uri="{FF2B5EF4-FFF2-40B4-BE49-F238E27FC236}">
                <a16:creationId xmlns:a16="http://schemas.microsoft.com/office/drawing/2014/main" id="{FD5454F6-E7D5-047E-29A8-250ADBA489EF}"/>
              </a:ext>
            </a:extLst>
          </p:cNvPr>
          <p:cNvSpPr txBox="1"/>
          <p:nvPr/>
        </p:nvSpPr>
        <p:spPr>
          <a:xfrm>
            <a:off x="4129527" y="4654928"/>
            <a:ext cx="465974" cy="125932"/>
          </a:xfrm>
          <a:prstGeom prst="rect">
            <a:avLst/>
          </a:prstGeom>
          <a:solidFill>
            <a:schemeClr val="bg1">
              <a:alpha val="49000"/>
            </a:schemeClr>
          </a:solidFill>
          <a:ln>
            <a:noFill/>
          </a:ln>
        </p:spPr>
        <p:txBody>
          <a:bodyPr wrap="square" lIns="0" tIns="0" rIns="0" bIns="0" rtlCol="0">
            <a:spAutoFit/>
          </a:bodyPr>
          <a:lstStyle/>
          <a:p>
            <a:pPr defTabSz="1035852">
              <a:lnSpc>
                <a:spcPts val="965"/>
              </a:lnSpc>
              <a:buClr>
                <a:srgbClr val="103185"/>
              </a:buClr>
              <a:defRPr/>
            </a:pPr>
            <a:r>
              <a:rPr kumimoji="1" lang="ja-JP" altLang="en-US" sz="772" b="1" dirty="0">
                <a:solidFill>
                  <a:srgbClr val="000000"/>
                </a:solidFill>
                <a:latin typeface="Segoe UI"/>
                <a:ea typeface="メイリオ"/>
              </a:rPr>
              <a:t>先行実施</a:t>
            </a:r>
            <a:endParaRPr kumimoji="1" lang="en-US" altLang="ja-JP" sz="772" b="1" dirty="0">
              <a:solidFill>
                <a:srgbClr val="000000"/>
              </a:solidFill>
              <a:latin typeface="Segoe UI"/>
              <a:ea typeface="メイリオ"/>
            </a:endParaRPr>
          </a:p>
        </p:txBody>
      </p:sp>
      <p:cxnSp>
        <p:nvCxnSpPr>
          <p:cNvPr id="78" name="直線コネクタ 77">
            <a:extLst>
              <a:ext uri="{FF2B5EF4-FFF2-40B4-BE49-F238E27FC236}">
                <a16:creationId xmlns:a16="http://schemas.microsoft.com/office/drawing/2014/main" id="{13DA6C18-7AFA-430D-99B8-CD36DDBC35D0}"/>
              </a:ext>
            </a:extLst>
          </p:cNvPr>
          <p:cNvCxnSpPr/>
          <p:nvPr/>
        </p:nvCxnSpPr>
        <p:spPr>
          <a:xfrm>
            <a:off x="7703402" y="4178554"/>
            <a:ext cx="0" cy="835566"/>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sp>
        <p:nvSpPr>
          <p:cNvPr id="76" name="正方形/長方形 75">
            <a:extLst>
              <a:ext uri="{FF2B5EF4-FFF2-40B4-BE49-F238E27FC236}">
                <a16:creationId xmlns:a16="http://schemas.microsoft.com/office/drawing/2014/main" id="{F59D068D-1B10-4C12-8570-A4E910410087}"/>
              </a:ext>
            </a:extLst>
          </p:cNvPr>
          <p:cNvSpPr/>
          <p:nvPr/>
        </p:nvSpPr>
        <p:spPr>
          <a:xfrm>
            <a:off x="5763500" y="3135571"/>
            <a:ext cx="90631" cy="223734"/>
          </a:xfrm>
          <a:prstGeom prst="rect">
            <a:avLst/>
          </a:prstGeom>
          <a:solidFill>
            <a:schemeClr val="accent1">
              <a:lumMod val="20000"/>
              <a:lumOff val="8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endParaRPr kumimoji="1" lang="ja-JP" altLang="en-US" sz="1159" dirty="0">
              <a:solidFill>
                <a:sysClr val="windowText" lastClr="000000"/>
              </a:solidFill>
              <a:latin typeface="Segoe UI"/>
              <a:ea typeface="メイリオ"/>
            </a:endParaRPr>
          </a:p>
        </p:txBody>
      </p:sp>
      <p:sp>
        <p:nvSpPr>
          <p:cNvPr id="80" name="矢印: 五方向 79">
            <a:extLst>
              <a:ext uri="{FF2B5EF4-FFF2-40B4-BE49-F238E27FC236}">
                <a16:creationId xmlns:a16="http://schemas.microsoft.com/office/drawing/2014/main" id="{0E3EF3DB-54C2-44D4-A851-F93F5B717CE9}"/>
              </a:ext>
            </a:extLst>
          </p:cNvPr>
          <p:cNvSpPr/>
          <p:nvPr/>
        </p:nvSpPr>
        <p:spPr>
          <a:xfrm>
            <a:off x="3151530" y="2971543"/>
            <a:ext cx="2715072" cy="305339"/>
          </a:xfrm>
          <a:prstGeom prst="homePlate">
            <a:avLst>
              <a:gd name="adj" fmla="val 37438"/>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772" b="1" dirty="0">
                <a:solidFill>
                  <a:srgbClr val="000000"/>
                </a:solidFill>
                <a:latin typeface="Segoe UI"/>
                <a:ea typeface="メイリオ"/>
              </a:rPr>
              <a:t>全国医療情報プラットフォームの基盤構築</a:t>
            </a:r>
            <a:endParaRPr kumimoji="1" lang="en-US" altLang="ja-JP" sz="772" b="1" dirty="0">
              <a:solidFill>
                <a:srgbClr val="000000"/>
              </a:solidFill>
              <a:latin typeface="Segoe UI"/>
              <a:ea typeface="メイリオ"/>
            </a:endParaRPr>
          </a:p>
          <a:p>
            <a:pPr algn="ctr" defTabSz="1035852">
              <a:defRPr/>
            </a:pPr>
            <a:r>
              <a:rPr kumimoji="1" lang="ja-JP" altLang="en-US" sz="772" b="1" dirty="0">
                <a:solidFill>
                  <a:srgbClr val="000000"/>
                </a:solidFill>
                <a:latin typeface="Segoe UI"/>
                <a:ea typeface="メイリオ"/>
              </a:rPr>
              <a:t>（電子カルテ情報共有サービス（仮称）の整備）</a:t>
            </a:r>
          </a:p>
        </p:txBody>
      </p:sp>
      <p:sp>
        <p:nvSpPr>
          <p:cNvPr id="82" name="テキスト ボックス 81">
            <a:extLst>
              <a:ext uri="{FF2B5EF4-FFF2-40B4-BE49-F238E27FC236}">
                <a16:creationId xmlns:a16="http://schemas.microsoft.com/office/drawing/2014/main" id="{68049C81-CDF3-4E5F-994A-E4282A50EE56}"/>
              </a:ext>
            </a:extLst>
          </p:cNvPr>
          <p:cNvSpPr txBox="1"/>
          <p:nvPr/>
        </p:nvSpPr>
        <p:spPr>
          <a:xfrm>
            <a:off x="7673113" y="6100011"/>
            <a:ext cx="397545" cy="125932"/>
          </a:xfrm>
          <a:prstGeom prst="rect">
            <a:avLst/>
          </a:prstGeom>
          <a:solidFill>
            <a:schemeClr val="bg1">
              <a:alpha val="49000"/>
            </a:schemeClr>
          </a:solidFill>
        </p:spPr>
        <p:txBody>
          <a:bodyPr wrap="none" lIns="0" tIns="0" rIns="0" bIns="0" rtlCol="0">
            <a:spAutoFit/>
          </a:bodyPr>
          <a:lstStyle/>
          <a:p>
            <a:pPr defTabSz="1035852">
              <a:lnSpc>
                <a:spcPts val="965"/>
              </a:lnSpc>
              <a:buClr>
                <a:srgbClr val="103185"/>
              </a:buClr>
              <a:defRPr/>
            </a:pPr>
            <a:r>
              <a:rPr kumimoji="1" lang="ja-JP" altLang="en-US" sz="772" b="1" dirty="0">
                <a:solidFill>
                  <a:srgbClr val="000000"/>
                </a:solidFill>
                <a:latin typeface="Segoe UI"/>
                <a:ea typeface="メイリオ"/>
              </a:rPr>
              <a:t>本格実施</a:t>
            </a:r>
            <a:endParaRPr kumimoji="1" lang="en-US" altLang="ja-JP" sz="772" b="1" dirty="0">
              <a:solidFill>
                <a:srgbClr val="000000"/>
              </a:solidFill>
              <a:latin typeface="Segoe UI"/>
              <a:ea typeface="メイリオ"/>
            </a:endParaRPr>
          </a:p>
        </p:txBody>
      </p:sp>
      <p:sp>
        <p:nvSpPr>
          <p:cNvPr id="77" name="テキスト ボックス 76">
            <a:extLst>
              <a:ext uri="{FF2B5EF4-FFF2-40B4-BE49-F238E27FC236}">
                <a16:creationId xmlns:a16="http://schemas.microsoft.com/office/drawing/2014/main" id="{B20054BF-4F99-407F-A8CE-93117F79DAE8}"/>
              </a:ext>
            </a:extLst>
          </p:cNvPr>
          <p:cNvSpPr txBox="1"/>
          <p:nvPr/>
        </p:nvSpPr>
        <p:spPr>
          <a:xfrm>
            <a:off x="1566672" y="3406046"/>
            <a:ext cx="814003" cy="211148"/>
          </a:xfrm>
          <a:prstGeom prst="rect">
            <a:avLst/>
          </a:prstGeom>
          <a:noFill/>
        </p:spPr>
        <p:txBody>
          <a:bodyPr wrap="square">
            <a:spAutoFit/>
          </a:bodyPr>
          <a:lstStyle/>
          <a:p>
            <a:pPr defTabSz="441427"/>
            <a:r>
              <a:rPr kumimoji="1" lang="ja-JP" altLang="en-US" sz="772" dirty="0">
                <a:solidFill>
                  <a:srgbClr val="000000"/>
                </a:solidFill>
                <a:latin typeface="Segoe UI"/>
                <a:ea typeface="メイリオ"/>
              </a:rPr>
              <a:t>レセプト情報</a:t>
            </a:r>
            <a:endParaRPr kumimoji="1" lang="en-US" altLang="ja-JP" sz="772" dirty="0">
              <a:solidFill>
                <a:srgbClr val="000000"/>
              </a:solidFill>
              <a:latin typeface="Segoe UI"/>
              <a:ea typeface="メイリオ"/>
            </a:endParaRPr>
          </a:p>
        </p:txBody>
      </p:sp>
      <p:sp>
        <p:nvSpPr>
          <p:cNvPr id="79" name="テキスト ボックス 78">
            <a:extLst>
              <a:ext uri="{FF2B5EF4-FFF2-40B4-BE49-F238E27FC236}">
                <a16:creationId xmlns:a16="http://schemas.microsoft.com/office/drawing/2014/main" id="{9287DB29-B5FC-4C65-926D-CA7F56F68DCE}"/>
              </a:ext>
            </a:extLst>
          </p:cNvPr>
          <p:cNvSpPr txBox="1"/>
          <p:nvPr/>
        </p:nvSpPr>
        <p:spPr>
          <a:xfrm>
            <a:off x="1649821" y="2676337"/>
            <a:ext cx="730853" cy="211148"/>
          </a:xfrm>
          <a:prstGeom prst="rect">
            <a:avLst/>
          </a:prstGeom>
          <a:noFill/>
        </p:spPr>
        <p:txBody>
          <a:bodyPr wrap="square">
            <a:spAutoFit/>
          </a:bodyPr>
          <a:lstStyle/>
          <a:p>
            <a:pPr defTabSz="441427"/>
            <a:r>
              <a:rPr kumimoji="1" lang="ja-JP" altLang="en-US" sz="772" dirty="0">
                <a:solidFill>
                  <a:srgbClr val="000000"/>
                </a:solidFill>
                <a:latin typeface="Segoe UI"/>
                <a:ea typeface="メイリオ"/>
              </a:rPr>
              <a:t>電子処方箋</a:t>
            </a:r>
            <a:endParaRPr kumimoji="1" lang="en-US" altLang="ja-JP" sz="772" dirty="0">
              <a:solidFill>
                <a:srgbClr val="000000"/>
              </a:solidFill>
              <a:latin typeface="Segoe UI"/>
              <a:ea typeface="メイリオ"/>
            </a:endParaRPr>
          </a:p>
        </p:txBody>
      </p:sp>
      <p:sp>
        <p:nvSpPr>
          <p:cNvPr id="83" name="テキスト ボックス 82">
            <a:extLst>
              <a:ext uri="{FF2B5EF4-FFF2-40B4-BE49-F238E27FC236}">
                <a16:creationId xmlns:a16="http://schemas.microsoft.com/office/drawing/2014/main" id="{B7C46444-F73C-4D40-8929-7531277BFF2D}"/>
              </a:ext>
            </a:extLst>
          </p:cNvPr>
          <p:cNvSpPr txBox="1"/>
          <p:nvPr/>
        </p:nvSpPr>
        <p:spPr>
          <a:xfrm>
            <a:off x="1919293" y="3108487"/>
            <a:ext cx="943713" cy="211148"/>
          </a:xfrm>
          <a:prstGeom prst="rect">
            <a:avLst/>
          </a:prstGeom>
          <a:noFill/>
        </p:spPr>
        <p:txBody>
          <a:bodyPr wrap="square">
            <a:spAutoFit/>
          </a:bodyPr>
          <a:lstStyle/>
          <a:p>
            <a:pPr defTabSz="441427"/>
            <a:r>
              <a:rPr kumimoji="1" lang="ja-JP" altLang="en-US" sz="772" dirty="0">
                <a:solidFill>
                  <a:srgbClr val="000000"/>
                </a:solidFill>
                <a:latin typeface="Segoe UI"/>
                <a:ea typeface="メイリオ"/>
              </a:rPr>
              <a:t>電子カルテ情報</a:t>
            </a:r>
            <a:endParaRPr kumimoji="1" lang="en-US" altLang="ja-JP" sz="772" dirty="0">
              <a:solidFill>
                <a:srgbClr val="000000"/>
              </a:solidFill>
              <a:latin typeface="Segoe UI"/>
              <a:ea typeface="メイリオ"/>
            </a:endParaRPr>
          </a:p>
        </p:txBody>
      </p:sp>
      <p:sp>
        <p:nvSpPr>
          <p:cNvPr id="81" name="矢印: 五方向 80">
            <a:extLst>
              <a:ext uri="{FF2B5EF4-FFF2-40B4-BE49-F238E27FC236}">
                <a16:creationId xmlns:a16="http://schemas.microsoft.com/office/drawing/2014/main" id="{701B09B3-F7CC-414E-98FB-DE5311E561B6}"/>
              </a:ext>
            </a:extLst>
          </p:cNvPr>
          <p:cNvSpPr/>
          <p:nvPr/>
        </p:nvSpPr>
        <p:spPr>
          <a:xfrm>
            <a:off x="3184248" y="3629130"/>
            <a:ext cx="4474941" cy="176737"/>
          </a:xfrm>
          <a:prstGeom prst="homePlate">
            <a:avLst>
              <a:gd name="adj" fmla="val 37438"/>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772" b="1" dirty="0">
                <a:solidFill>
                  <a:srgbClr val="000000"/>
                </a:solidFill>
                <a:latin typeface="Segoe UI"/>
                <a:ea typeface="メイリオ"/>
              </a:rPr>
              <a:t>医療情報化支援基金の活用による電子カルテ情報の標準化を普及</a:t>
            </a:r>
          </a:p>
        </p:txBody>
      </p:sp>
      <p:sp>
        <p:nvSpPr>
          <p:cNvPr id="13" name="テキスト ボックス 12">
            <a:extLst>
              <a:ext uri="{FF2B5EF4-FFF2-40B4-BE49-F238E27FC236}">
                <a16:creationId xmlns:a16="http://schemas.microsoft.com/office/drawing/2014/main" id="{A395BED2-F160-50EF-18EE-C470F0D794E9}"/>
              </a:ext>
            </a:extLst>
          </p:cNvPr>
          <p:cNvSpPr txBox="1"/>
          <p:nvPr/>
        </p:nvSpPr>
        <p:spPr>
          <a:xfrm>
            <a:off x="560036" y="2855234"/>
            <a:ext cx="2480926" cy="534883"/>
          </a:xfrm>
          <a:prstGeom prst="rect">
            <a:avLst/>
          </a:prstGeom>
          <a:noFill/>
        </p:spPr>
        <p:txBody>
          <a:bodyPr wrap="square">
            <a:spAutoFit/>
          </a:bodyPr>
          <a:lstStyle/>
          <a:p>
            <a:pPr defTabSz="441427"/>
            <a:r>
              <a:rPr kumimoji="1" lang="ja-JP" altLang="en-US" sz="965" b="1" dirty="0">
                <a:solidFill>
                  <a:srgbClr val="000000"/>
                </a:solidFill>
                <a:latin typeface="Segoe UI"/>
                <a:ea typeface="メイリオ"/>
              </a:rPr>
              <a:t>情報共有基盤の整備</a:t>
            </a:r>
            <a:endParaRPr kumimoji="1" lang="en-US" altLang="ja-JP" sz="965" b="1" dirty="0">
              <a:solidFill>
                <a:srgbClr val="000000"/>
              </a:solidFill>
              <a:latin typeface="Segoe UI"/>
              <a:ea typeface="メイリオ"/>
            </a:endParaRPr>
          </a:p>
          <a:p>
            <a:pPr defTabSz="441427"/>
            <a:r>
              <a:rPr kumimoji="1" lang="ja-JP" altLang="en-US" sz="965" b="1" dirty="0">
                <a:solidFill>
                  <a:srgbClr val="000000"/>
                </a:solidFill>
                <a:latin typeface="Segoe UI"/>
                <a:ea typeface="メイリオ"/>
              </a:rPr>
              <a:t>共有等が可能な医療情報</a:t>
            </a:r>
            <a:endParaRPr kumimoji="1" lang="en-US" altLang="ja-JP" sz="965" b="1" dirty="0">
              <a:solidFill>
                <a:srgbClr val="000000"/>
              </a:solidFill>
              <a:latin typeface="Segoe UI"/>
              <a:ea typeface="メイリオ"/>
            </a:endParaRPr>
          </a:p>
          <a:p>
            <a:pPr defTabSz="441427"/>
            <a:r>
              <a:rPr kumimoji="1" lang="ja-JP" altLang="en-US" sz="965" b="1" dirty="0">
                <a:solidFill>
                  <a:srgbClr val="000000"/>
                </a:solidFill>
                <a:latin typeface="Segoe UI"/>
                <a:ea typeface="メイリオ"/>
              </a:rPr>
              <a:t>の範囲の拡大</a:t>
            </a:r>
            <a:endParaRPr kumimoji="1" lang="en-US" altLang="ja-JP" sz="965" b="1" dirty="0">
              <a:solidFill>
                <a:srgbClr val="000000"/>
              </a:solidFill>
              <a:latin typeface="Segoe UI"/>
              <a:ea typeface="メイリオ"/>
            </a:endParaRPr>
          </a:p>
        </p:txBody>
      </p:sp>
      <p:sp>
        <p:nvSpPr>
          <p:cNvPr id="17" name="矢印: 五方向 16">
            <a:extLst>
              <a:ext uri="{FF2B5EF4-FFF2-40B4-BE49-F238E27FC236}">
                <a16:creationId xmlns:a16="http://schemas.microsoft.com/office/drawing/2014/main" id="{3C65A5FC-A171-DA14-AEFA-1CF9B497EB18}"/>
              </a:ext>
            </a:extLst>
          </p:cNvPr>
          <p:cNvSpPr/>
          <p:nvPr/>
        </p:nvSpPr>
        <p:spPr>
          <a:xfrm>
            <a:off x="5645956" y="3784865"/>
            <a:ext cx="2887635" cy="134021"/>
          </a:xfrm>
          <a:prstGeom prst="homePlate">
            <a:avLst>
              <a:gd name="adj" fmla="val 22930"/>
            </a:avLst>
          </a:prstGeom>
          <a:solidFill>
            <a:schemeClr val="accent3">
              <a:lumMod val="20000"/>
              <a:lumOff val="80000"/>
            </a:schemeClr>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defTabSz="1035852">
              <a:defRPr/>
            </a:pPr>
            <a:r>
              <a:rPr kumimoji="1" lang="ja-JP" altLang="en-US" sz="772" b="1" dirty="0">
                <a:solidFill>
                  <a:srgbClr val="000000"/>
                </a:solidFill>
                <a:latin typeface="Segoe UI"/>
                <a:ea typeface="メイリオ"/>
              </a:rPr>
              <a:t>標準型電子カルテ</a:t>
            </a:r>
            <a:r>
              <a:rPr kumimoji="1" lang="en-US" altLang="ja-JP" sz="772" b="1" dirty="0">
                <a:solidFill>
                  <a:srgbClr val="000000"/>
                </a:solidFill>
                <a:latin typeface="Segoe UI"/>
                <a:ea typeface="メイリオ"/>
              </a:rPr>
              <a:t>α</a:t>
            </a:r>
            <a:r>
              <a:rPr kumimoji="1" lang="ja-JP" altLang="en-US" sz="772" b="1" dirty="0">
                <a:solidFill>
                  <a:srgbClr val="000000"/>
                </a:solidFill>
                <a:latin typeface="Segoe UI"/>
                <a:ea typeface="メイリオ"/>
              </a:rPr>
              <a:t>版提供開始</a:t>
            </a:r>
          </a:p>
        </p:txBody>
      </p:sp>
      <p:sp>
        <p:nvSpPr>
          <p:cNvPr id="18" name="矢印: 五方向 17">
            <a:extLst>
              <a:ext uri="{FF2B5EF4-FFF2-40B4-BE49-F238E27FC236}">
                <a16:creationId xmlns:a16="http://schemas.microsoft.com/office/drawing/2014/main" id="{65B84507-5284-66CF-ED3B-C9938BC2E264}"/>
              </a:ext>
            </a:extLst>
          </p:cNvPr>
          <p:cNvSpPr/>
          <p:nvPr/>
        </p:nvSpPr>
        <p:spPr>
          <a:xfrm>
            <a:off x="8734463" y="3774194"/>
            <a:ext cx="761199" cy="141483"/>
          </a:xfrm>
          <a:prstGeom prst="homePlate">
            <a:avLst>
              <a:gd name="adj" fmla="val 41344"/>
            </a:avLst>
          </a:prstGeom>
          <a:solidFill>
            <a:schemeClr val="accent1">
              <a:lumMod val="20000"/>
              <a:lumOff val="80000"/>
            </a:schemeClr>
          </a:solidFill>
          <a:ln>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defTabSz="1035852">
              <a:defRPr/>
            </a:pPr>
            <a:r>
              <a:rPr lang="ja-JP" altLang="en-US" sz="772" b="1" dirty="0">
                <a:solidFill>
                  <a:srgbClr val="000000"/>
                </a:solidFill>
                <a:latin typeface="Segoe UI"/>
                <a:ea typeface="メイリオ"/>
              </a:rPr>
              <a:t>本格実施</a:t>
            </a:r>
            <a:endParaRPr kumimoji="1" lang="ja-JP" altLang="en-US" sz="772" b="1" dirty="0">
              <a:solidFill>
                <a:srgbClr val="000000"/>
              </a:solidFill>
              <a:latin typeface="Segoe UI"/>
              <a:ea typeface="メイリオ"/>
            </a:endParaRPr>
          </a:p>
        </p:txBody>
      </p:sp>
      <p:sp>
        <p:nvSpPr>
          <p:cNvPr id="27" name="山形 66">
            <a:extLst>
              <a:ext uri="{FF2B5EF4-FFF2-40B4-BE49-F238E27FC236}">
                <a16:creationId xmlns:a16="http://schemas.microsoft.com/office/drawing/2014/main" id="{7475C4B7-D5A1-D96C-46B7-BF0C8CA5C1CA}"/>
              </a:ext>
            </a:extLst>
          </p:cNvPr>
          <p:cNvSpPr/>
          <p:nvPr/>
        </p:nvSpPr>
        <p:spPr>
          <a:xfrm>
            <a:off x="8539875" y="3800193"/>
            <a:ext cx="106574" cy="93407"/>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34" name="山形 66">
            <a:extLst>
              <a:ext uri="{FF2B5EF4-FFF2-40B4-BE49-F238E27FC236}">
                <a16:creationId xmlns:a16="http://schemas.microsoft.com/office/drawing/2014/main" id="{04FB93EA-6F0C-33C0-F9B8-8003FE736FB1}"/>
              </a:ext>
            </a:extLst>
          </p:cNvPr>
          <p:cNvSpPr/>
          <p:nvPr/>
        </p:nvSpPr>
        <p:spPr>
          <a:xfrm>
            <a:off x="8606021" y="3801543"/>
            <a:ext cx="106574" cy="93407"/>
          </a:xfrm>
          <a:prstGeom prst="chevron">
            <a:avLst>
              <a:gd name="adj" fmla="val 50028"/>
            </a:avLst>
          </a:prstGeom>
          <a:ln/>
        </p:spPr>
        <p:style>
          <a:lnRef idx="2">
            <a:schemeClr val="accent1"/>
          </a:lnRef>
          <a:fillRef idx="1">
            <a:schemeClr val="lt1"/>
          </a:fillRef>
          <a:effectRef idx="0">
            <a:schemeClr val="accent1"/>
          </a:effectRef>
          <a:fontRef idx="minor">
            <a:schemeClr val="dk1"/>
          </a:fontRef>
        </p:style>
        <p:txBody>
          <a:bodyPr vert="horz" rtlCol="0" anchor="ctr" anchorCtr="0"/>
          <a:lstStyle/>
          <a:p>
            <a:pPr algn="ctr" defTabSz="882853" fontAlgn="base">
              <a:lnSpc>
                <a:spcPct val="80000"/>
              </a:lnSpc>
              <a:spcBef>
                <a:spcPct val="0"/>
              </a:spcBef>
              <a:spcAft>
                <a:spcPct val="0"/>
              </a:spcAft>
              <a:defRPr/>
            </a:pPr>
            <a:endParaRPr lang="ja-JP" altLang="en-US" sz="772" kern="0" dirty="0">
              <a:solidFill>
                <a:srgbClr val="000000"/>
              </a:solidFill>
              <a:latin typeface="メイリオ"/>
              <a:ea typeface="メイリオ"/>
            </a:endParaRPr>
          </a:p>
        </p:txBody>
      </p:sp>
      <p:sp>
        <p:nvSpPr>
          <p:cNvPr id="5" name="矢印: 五方向 4">
            <a:extLst>
              <a:ext uri="{FF2B5EF4-FFF2-40B4-BE49-F238E27FC236}">
                <a16:creationId xmlns:a16="http://schemas.microsoft.com/office/drawing/2014/main" id="{3BECB312-B1ED-0DFF-1647-95D9F77A6A57}"/>
              </a:ext>
            </a:extLst>
          </p:cNvPr>
          <p:cNvSpPr/>
          <p:nvPr/>
        </p:nvSpPr>
        <p:spPr>
          <a:xfrm>
            <a:off x="2264861" y="5274718"/>
            <a:ext cx="5394326" cy="139963"/>
          </a:xfrm>
          <a:prstGeom prst="homePlate">
            <a:avLst>
              <a:gd name="adj" fmla="val 37438"/>
            </a:avLst>
          </a:prstGeom>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676" b="1" dirty="0">
                <a:solidFill>
                  <a:srgbClr val="000000"/>
                </a:solidFill>
                <a:latin typeface="Segoe UI"/>
                <a:ea typeface="メイリオ"/>
              </a:rPr>
              <a:t>民間</a:t>
            </a:r>
            <a:r>
              <a:rPr kumimoji="1" lang="en-US" altLang="ja-JP" sz="676" b="1" dirty="0">
                <a:solidFill>
                  <a:srgbClr val="000000"/>
                </a:solidFill>
                <a:latin typeface="Segoe UI"/>
                <a:ea typeface="メイリオ"/>
              </a:rPr>
              <a:t>PHR</a:t>
            </a:r>
            <a:r>
              <a:rPr kumimoji="1" lang="ja-JP" altLang="en-US" sz="676" b="1" dirty="0">
                <a:solidFill>
                  <a:srgbClr val="000000"/>
                </a:solidFill>
                <a:latin typeface="Segoe UI"/>
                <a:ea typeface="メイリオ"/>
              </a:rPr>
              <a:t>事業者団体等と連携したライフログデータ標準化、</a:t>
            </a:r>
            <a:r>
              <a:rPr kumimoji="1" lang="en-US" altLang="ja-JP" sz="676" b="1" dirty="0">
                <a:solidFill>
                  <a:srgbClr val="000000"/>
                </a:solidFill>
                <a:latin typeface="Segoe UI"/>
                <a:ea typeface="メイリオ"/>
              </a:rPr>
              <a:t> </a:t>
            </a:r>
            <a:r>
              <a:rPr kumimoji="1" lang="ja-JP" altLang="en-US" sz="676" b="1" dirty="0">
                <a:solidFill>
                  <a:srgbClr val="000000"/>
                </a:solidFill>
                <a:latin typeface="Segoe UI"/>
                <a:ea typeface="メイリオ"/>
              </a:rPr>
              <a:t>医療機関実証、</a:t>
            </a:r>
            <a:r>
              <a:rPr kumimoji="1" lang="en-US" altLang="ja-JP" sz="676" b="1" dirty="0">
                <a:solidFill>
                  <a:srgbClr val="000000"/>
                </a:solidFill>
                <a:latin typeface="Segoe UI"/>
                <a:ea typeface="メイリオ"/>
              </a:rPr>
              <a:t>2025</a:t>
            </a:r>
            <a:r>
              <a:rPr kumimoji="1" lang="ja-JP" altLang="en-US" sz="676" b="1" dirty="0">
                <a:solidFill>
                  <a:srgbClr val="000000"/>
                </a:solidFill>
                <a:latin typeface="Segoe UI"/>
                <a:ea typeface="メイリオ"/>
              </a:rPr>
              <a:t>年大阪・関西万博も見据えたユースケース創出支援</a:t>
            </a:r>
          </a:p>
        </p:txBody>
      </p:sp>
      <p:sp>
        <p:nvSpPr>
          <p:cNvPr id="38" name="矢印: 五方向 37">
            <a:extLst>
              <a:ext uri="{FF2B5EF4-FFF2-40B4-BE49-F238E27FC236}">
                <a16:creationId xmlns:a16="http://schemas.microsoft.com/office/drawing/2014/main" id="{CEFCFD34-84B0-B59A-D715-52C75FA8C20B}"/>
              </a:ext>
            </a:extLst>
          </p:cNvPr>
          <p:cNvSpPr/>
          <p:nvPr/>
        </p:nvSpPr>
        <p:spPr>
          <a:xfrm>
            <a:off x="7703404" y="5311405"/>
            <a:ext cx="1785975" cy="108373"/>
          </a:xfrm>
          <a:prstGeom prst="homePlate">
            <a:avLst>
              <a:gd name="adj" fmla="val 37438"/>
            </a:avLst>
          </a:prstGeom>
          <a:solidFill>
            <a:schemeClr val="accent1">
              <a:lumMod val="20000"/>
              <a:lumOff val="80000"/>
            </a:schemeClr>
          </a:solidFill>
          <a:ln>
            <a:solidFill>
              <a:schemeClr val="accent1"/>
            </a:solidFill>
          </a:ln>
        </p:spPr>
        <p:style>
          <a:lnRef idx="2">
            <a:schemeClr val="accent1"/>
          </a:lnRef>
          <a:fillRef idx="1">
            <a:schemeClr val="lt1"/>
          </a:fillRef>
          <a:effectRef idx="0">
            <a:schemeClr val="accent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p>
            <a:pPr algn="ctr" defTabSz="1035852">
              <a:defRPr/>
            </a:pPr>
            <a:r>
              <a:rPr kumimoji="1" lang="ja-JP" altLang="en-US" sz="772" b="1" dirty="0">
                <a:solidFill>
                  <a:srgbClr val="000000"/>
                </a:solidFill>
                <a:latin typeface="Segoe UI"/>
                <a:ea typeface="メイリオ"/>
              </a:rPr>
              <a:t>順次、ユースケースを拡大</a:t>
            </a:r>
            <a:endParaRPr kumimoji="1" lang="en-US" altLang="ja-JP" sz="772" b="1" dirty="0">
              <a:solidFill>
                <a:srgbClr val="000000"/>
              </a:solidFill>
              <a:latin typeface="Segoe UI"/>
              <a:ea typeface="メイリオ"/>
            </a:endParaRPr>
          </a:p>
        </p:txBody>
      </p:sp>
      <p:sp>
        <p:nvSpPr>
          <p:cNvPr id="44" name="正方形/長方形 43">
            <a:extLst>
              <a:ext uri="{FF2B5EF4-FFF2-40B4-BE49-F238E27FC236}">
                <a16:creationId xmlns:a16="http://schemas.microsoft.com/office/drawing/2014/main" id="{EE6CA00F-0F90-BE67-9F24-F8873CB0C0BD}"/>
              </a:ext>
            </a:extLst>
          </p:cNvPr>
          <p:cNvSpPr/>
          <p:nvPr/>
        </p:nvSpPr>
        <p:spPr>
          <a:xfrm>
            <a:off x="7645871" y="197683"/>
            <a:ext cx="2015955" cy="347579"/>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r>
              <a:rPr kumimoji="1" lang="ja-JP" altLang="en-US" sz="1159" dirty="0">
                <a:solidFill>
                  <a:srgbClr val="000000"/>
                </a:solidFill>
                <a:latin typeface="Segoe UI"/>
                <a:ea typeface="メイリオ"/>
              </a:rPr>
              <a:t>第</a:t>
            </a:r>
            <a:r>
              <a:rPr kumimoji="1" lang="en-US" altLang="ja-JP" sz="1159" dirty="0">
                <a:solidFill>
                  <a:srgbClr val="000000"/>
                </a:solidFill>
                <a:latin typeface="Segoe UI"/>
                <a:ea typeface="メイリオ"/>
              </a:rPr>
              <a:t>2</a:t>
            </a:r>
            <a:r>
              <a:rPr kumimoji="1" lang="ja-JP" altLang="en-US" sz="1159" dirty="0">
                <a:solidFill>
                  <a:srgbClr val="000000"/>
                </a:solidFill>
                <a:latin typeface="Segoe UI"/>
                <a:ea typeface="メイリオ"/>
              </a:rPr>
              <a:t>回医療</a:t>
            </a:r>
            <a:r>
              <a:rPr kumimoji="1" lang="en-US" altLang="ja-JP" sz="1159" dirty="0">
                <a:solidFill>
                  <a:srgbClr val="000000"/>
                </a:solidFill>
                <a:latin typeface="Segoe UI"/>
                <a:ea typeface="メイリオ"/>
              </a:rPr>
              <a:t>DX</a:t>
            </a:r>
            <a:r>
              <a:rPr kumimoji="1" lang="ja-JP" altLang="en-US" sz="1159" dirty="0">
                <a:solidFill>
                  <a:srgbClr val="000000"/>
                </a:solidFill>
                <a:latin typeface="Segoe UI"/>
                <a:ea typeface="メイリオ"/>
              </a:rPr>
              <a:t>推進本部資料</a:t>
            </a:r>
            <a:r>
              <a:rPr kumimoji="1" lang="en-US" altLang="ja-JP" sz="1159" dirty="0">
                <a:solidFill>
                  <a:srgbClr val="000000"/>
                </a:solidFill>
                <a:latin typeface="Segoe UI"/>
                <a:ea typeface="メイリオ"/>
              </a:rPr>
              <a:t>3</a:t>
            </a:r>
          </a:p>
        </p:txBody>
      </p:sp>
      <p:sp>
        <p:nvSpPr>
          <p:cNvPr id="37" name="スライド番号プレースホルダー 1">
            <a:extLst>
              <a:ext uri="{FF2B5EF4-FFF2-40B4-BE49-F238E27FC236}">
                <a16:creationId xmlns:a16="http://schemas.microsoft.com/office/drawing/2014/main" id="{23A8A0EC-2DE7-A397-5D6D-E57813F26C26}"/>
              </a:ext>
            </a:extLst>
          </p:cNvPr>
          <p:cNvSpPr txBox="1">
            <a:spLocks/>
          </p:cNvSpPr>
          <p:nvPr/>
        </p:nvSpPr>
        <p:spPr>
          <a:xfrm>
            <a:off x="9304374" y="6380660"/>
            <a:ext cx="597287" cy="359025"/>
          </a:xfrm>
          <a:prstGeom prst="rect">
            <a:avLst/>
          </a:prstGeom>
        </p:spPr>
        <p:txBody>
          <a:bodyPr vert="horz" lIns="69516" tIns="34758" rIns="69516" bIns="34758" rtlCol="0" anchor="b" anchorCtr="0"/>
          <a:lstStyle>
            <a:defPPr>
              <a:defRPr lang="en-US"/>
            </a:defPPr>
            <a:lvl1pPr marL="0" algn="r" defTabSz="457200" rtl="0" eaLnBrk="1" latinLnBrk="0" hangingPunct="1">
              <a:defRPr sz="1800" b="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882853">
              <a:defRPr/>
            </a:pPr>
            <a:fld id="{9E2A29CB-BA86-48A6-80E1-CB8750A963B5}" type="slidenum">
              <a:rPr kumimoji="1" lang="ja-JP" altLang="en-US" sz="1545" b="1">
                <a:solidFill>
                  <a:srgbClr val="FFFFFF">
                    <a:lumMod val="65000"/>
                  </a:srgbClr>
                </a:solidFill>
                <a:latin typeface="メイリオ"/>
                <a:ea typeface="メイリオ"/>
              </a:rPr>
              <a:pPr defTabSz="882853">
                <a:defRPr/>
              </a:pPr>
              <a:t>20</a:t>
            </a:fld>
            <a:endParaRPr kumimoji="1" lang="ja-JP" altLang="en-US" sz="1545" b="1" dirty="0">
              <a:solidFill>
                <a:srgbClr val="FFFFFF">
                  <a:lumMod val="65000"/>
                </a:srgbClr>
              </a:solidFill>
              <a:latin typeface="メイリオ"/>
              <a:ea typeface="メイリオ"/>
            </a:endParaRPr>
          </a:p>
        </p:txBody>
      </p:sp>
    </p:spTree>
    <p:extLst>
      <p:ext uri="{BB962C8B-B14F-4D97-AF65-F5344CB8AC3E}">
        <p14:creationId xmlns:p14="http://schemas.microsoft.com/office/powerpoint/2010/main" val="15699945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a:extLst>
              <a:ext uri="{FF2B5EF4-FFF2-40B4-BE49-F238E27FC236}">
                <a16:creationId xmlns:a16="http://schemas.microsoft.com/office/drawing/2014/main" id="{B2A1F102-7CB8-85E6-8012-B234A3AB565E}"/>
              </a:ext>
            </a:extLst>
          </p:cNvPr>
          <p:cNvGrpSpPr/>
          <p:nvPr/>
        </p:nvGrpSpPr>
        <p:grpSpPr>
          <a:xfrm>
            <a:off x="0" y="51124"/>
            <a:ext cx="9921552" cy="386396"/>
            <a:chOff x="0" y="56449"/>
            <a:chExt cx="9921552" cy="386396"/>
          </a:xfrm>
        </p:grpSpPr>
        <p:sp>
          <p:nvSpPr>
            <p:cNvPr id="9" name="正方形/長方形 8">
              <a:extLst>
                <a:ext uri="{FF2B5EF4-FFF2-40B4-BE49-F238E27FC236}">
                  <a16:creationId xmlns:a16="http://schemas.microsoft.com/office/drawing/2014/main" id="{B695C82C-FA72-4143-4612-9CD0E839B17B}"/>
                </a:ext>
              </a:extLst>
            </p:cNvPr>
            <p:cNvSpPr/>
            <p:nvPr/>
          </p:nvSpPr>
          <p:spPr>
            <a:xfrm>
              <a:off x="10788" y="56449"/>
              <a:ext cx="9910764" cy="313350"/>
            </a:xfrm>
            <a:prstGeom prst="rect">
              <a:avLst/>
            </a:prstGeom>
            <a:noFill/>
            <a:ln w="25400" cap="flat" cmpd="sng" algn="ctr">
              <a:noFill/>
              <a:prstDash val="solid"/>
            </a:ln>
            <a:effectLst/>
          </p:spPr>
          <p:txBody>
            <a:bodyPr lIns="0" tIns="36000" rIns="0" bIns="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800" b="1" i="0" u="none" strike="noStrike" kern="0" cap="none" spc="15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選定療養の対象品目（イメージ）</a:t>
              </a:r>
            </a:p>
          </p:txBody>
        </p:sp>
        <p:cxnSp>
          <p:nvCxnSpPr>
            <p:cNvPr id="12" name="直線コネクタ 11">
              <a:extLst>
                <a:ext uri="{FF2B5EF4-FFF2-40B4-BE49-F238E27FC236}">
                  <a16:creationId xmlns:a16="http://schemas.microsoft.com/office/drawing/2014/main" id="{4DAAE06D-88CB-0925-D586-717C77CBDE05}"/>
                </a:ext>
              </a:extLst>
            </p:cNvPr>
            <p:cNvCxnSpPr/>
            <p:nvPr/>
          </p:nvCxnSpPr>
          <p:spPr>
            <a:xfrm>
              <a:off x="0" y="442845"/>
              <a:ext cx="9921552" cy="0"/>
            </a:xfrm>
            <a:prstGeom prst="line">
              <a:avLst/>
            </a:prstGeom>
            <a:noFill/>
            <a:ln w="66675" cap="flat" cmpd="dbl" algn="ctr">
              <a:solidFill>
                <a:srgbClr val="4BACC6"/>
              </a:solidFill>
              <a:prstDash val="solid"/>
            </a:ln>
            <a:effectLst/>
          </p:spPr>
        </p:cxnSp>
      </p:grpSp>
      <p:sp>
        <p:nvSpPr>
          <p:cNvPr id="19" name="テキスト ボックス 18">
            <a:extLst>
              <a:ext uri="{FF2B5EF4-FFF2-40B4-BE49-F238E27FC236}">
                <a16:creationId xmlns:a16="http://schemas.microsoft.com/office/drawing/2014/main" id="{A13B8771-1228-82F2-AB41-139A74684E38}"/>
              </a:ext>
            </a:extLst>
          </p:cNvPr>
          <p:cNvSpPr txBox="1"/>
          <p:nvPr/>
        </p:nvSpPr>
        <p:spPr>
          <a:xfrm>
            <a:off x="193040" y="590908"/>
            <a:ext cx="9560560" cy="1849224"/>
          </a:xfrm>
          <a:prstGeom prst="rect">
            <a:avLst/>
          </a:prstGeom>
          <a:noFill/>
          <a:ln w="28575">
            <a:solidFill>
              <a:srgbClr val="4BACC6"/>
            </a:solidFill>
          </a:ln>
        </p:spPr>
        <p:txBody>
          <a:bodyPr wrap="square" lIns="72000" rIns="36000" rtlCol="0">
            <a:spAutoFit/>
          </a:bodyPr>
          <a:lstStyle/>
          <a:p>
            <a:pPr marL="180000" marR="0" lvl="0" indent="-180000" algn="l" defTabSz="457200" rtl="0" eaLnBrk="1" fontAlgn="auto" latinLnBrk="0" hangingPunct="1">
              <a:lnSpc>
                <a:spcPts val="1700"/>
              </a:lnSpc>
              <a:spcBef>
                <a:spcPts val="60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〇　選定療養の対象となる長期収載品の品目の範囲については、</a:t>
            </a:r>
            <a:r>
              <a:rPr kumimoji="1" lang="ja-JP" altLang="en-US" sz="1200" b="0" i="0" u="none" strike="noStrike" kern="1200" cap="none" spc="0" normalizeH="0" baseline="0" noProof="0" dirty="0">
                <a:ln>
                  <a:noFill/>
                </a:ln>
                <a:solidFill>
                  <a:srgbClr val="000000"/>
                </a:solidFill>
                <a:effectLst/>
                <a:uLnTx/>
                <a:uFillTx/>
                <a:latin typeface="メイリオ"/>
                <a:ea typeface="メイリオ"/>
                <a:cs typeface="+mn-cs"/>
              </a:rPr>
              <a:t>後発医薬品上市後、徐々に後発品に置換えが進むという実態を踏まえ、次の観点から検討。</a:t>
            </a:r>
            <a:endParaRPr kumimoji="1" lang="en-US" altLang="ja-JP" sz="1200" b="0" i="0" u="none" strike="noStrike" kern="1200" cap="none" spc="0" normalizeH="0" baseline="0" noProof="0" dirty="0">
              <a:ln>
                <a:noFill/>
              </a:ln>
              <a:solidFill>
                <a:srgbClr val="000000"/>
              </a:solidFill>
              <a:effectLst/>
              <a:uLnTx/>
              <a:uFillTx/>
              <a:latin typeface="メイリオ"/>
              <a:ea typeface="メイリオ"/>
              <a:cs typeface="+mn-cs"/>
            </a:endParaRPr>
          </a:p>
          <a:p>
            <a:pPr marL="355600" marR="0" lvl="0" indent="-173038" algn="l" defTabSz="457200" rtl="0" eaLnBrk="1" fontAlgn="auto" latinLnBrk="0" hangingPunct="1">
              <a:lnSpc>
                <a:spcPts val="1700"/>
              </a:lnSpc>
              <a:spcBef>
                <a:spcPts val="600"/>
              </a:spcBef>
              <a:spcAft>
                <a:spcPts val="0"/>
              </a:spcAft>
              <a:buClrTx/>
              <a:buSzTx/>
              <a:buFontTx/>
              <a:buNone/>
              <a:tabLst>
                <a:tab pos="182563" algn="l"/>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　長期収載品の薬価ルールにおいては後発品</a:t>
            </a:r>
            <a:r>
              <a:rPr kumimoji="1" lang="ja-JP" altLang="en-US" sz="13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上市後５年から段階的に薬価を引き下げることとしている。この点を参考に、</a:t>
            </a:r>
            <a:r>
              <a:rPr kumimoji="1" lang="ja-JP" altLang="en-US" sz="1300" b="1"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後発品上市後５年を経過した長期収載品については対象</a:t>
            </a:r>
            <a:r>
              <a:rPr kumimoji="1" lang="ja-JP" altLang="en-US" sz="13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en-US" altLang="ja-JP" sz="13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3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）としてはどうか。</a:t>
            </a:r>
            <a:endParaRPr kumimoji="1" lang="en-US" altLang="ja-JP" sz="13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355600" marR="0" lvl="0" indent="-173038" algn="l" defTabSz="457200" rtl="0" eaLnBrk="1" fontAlgn="auto" latinLnBrk="0" hangingPunct="1">
              <a:lnSpc>
                <a:spcPts val="1700"/>
              </a:lnSpc>
              <a:spcBef>
                <a:spcPts val="600"/>
              </a:spcBef>
              <a:spcAft>
                <a:spcPts val="0"/>
              </a:spcAft>
              <a:buClrTx/>
              <a:buSzTx/>
              <a:buFontTx/>
              <a:buNone/>
              <a:tabLst>
                <a:tab pos="182563" algn="l"/>
              </a:tabLst>
              <a:defRPr/>
            </a:pPr>
            <a:r>
              <a:rPr kumimoji="1" lang="ja-JP" altLang="en-US" sz="13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②　また、後発品上市後５年を経過していなくても、</a:t>
            </a:r>
            <a:r>
              <a:rPr kumimoji="1" lang="ja-JP" altLang="en-US" sz="1300" b="1"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置換率が</a:t>
            </a:r>
            <a:r>
              <a:rPr kumimoji="1" lang="en-US" altLang="ja-JP" sz="1300" b="1"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50%</a:t>
            </a:r>
            <a:r>
              <a:rPr kumimoji="1" lang="ja-JP" altLang="en-US" sz="1300" b="1"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に達している場合には、</a:t>
            </a:r>
            <a:r>
              <a:rPr kumimoji="1" lang="ja-JP" altLang="en-US" sz="13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後発品の選択が一般的に可能な状態となっていると考えられ、</a:t>
            </a:r>
            <a:r>
              <a:rPr kumimoji="1" lang="ja-JP" altLang="en-US" sz="1300" b="1"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選定療養の対象</a:t>
            </a:r>
            <a:r>
              <a:rPr kumimoji="1" lang="ja-JP" altLang="en-US" sz="13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としてはどうか。</a:t>
            </a:r>
            <a:endParaRPr kumimoji="1" lang="en-US" altLang="ja-JP" sz="13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355600" marR="0" lvl="0" indent="-173038" algn="l" defTabSz="457200" rtl="0" eaLnBrk="1" fontAlgn="auto" latinLnBrk="0" hangingPunct="1">
              <a:lnSpc>
                <a:spcPts val="1700"/>
              </a:lnSpc>
              <a:spcBef>
                <a:spcPts val="600"/>
              </a:spcBef>
              <a:spcAft>
                <a:spcPts val="0"/>
              </a:spcAft>
              <a:buClrTx/>
              <a:buSzTx/>
              <a:buFontTx/>
              <a:buNone/>
              <a:tabLst>
                <a:tab pos="182563" algn="l"/>
              </a:tabLst>
              <a:defRPr/>
            </a:pPr>
            <a:r>
              <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ただし、置換率が極めて低い場合（市場に後発医薬品がほぼ存在しない場合）については、対象外。</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75" name="スライド番号プレースホルダー 74">
            <a:extLst>
              <a:ext uri="{FF2B5EF4-FFF2-40B4-BE49-F238E27FC236}">
                <a16:creationId xmlns:a16="http://schemas.microsoft.com/office/drawing/2014/main" id="{A5016C38-A2C6-ED67-FA6D-0216E12CAA32}"/>
              </a:ext>
            </a:extLst>
          </p:cNvPr>
          <p:cNvSpPr>
            <a:spLocks noGrp="1"/>
          </p:cNvSpPr>
          <p:nvPr>
            <p:ph type="sldNum" sz="quarter" idx="4"/>
          </p:nvPr>
        </p:nvSpPr>
        <p:spPr>
          <a:xfrm>
            <a:off x="8533148" y="6539405"/>
            <a:ext cx="1271129" cy="358448"/>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メイリオ"/>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Arial" panose="020B0604020202020204" pitchFamily="34" charset="0"/>
            </a:endParaRPr>
          </a:p>
        </p:txBody>
      </p:sp>
      <p:cxnSp>
        <p:nvCxnSpPr>
          <p:cNvPr id="7" name="直線コネクタ 6">
            <a:extLst>
              <a:ext uri="{FF2B5EF4-FFF2-40B4-BE49-F238E27FC236}">
                <a16:creationId xmlns:a16="http://schemas.microsoft.com/office/drawing/2014/main" id="{B44D9FC7-21E8-81B0-C57E-FE7DCDE05149}"/>
              </a:ext>
            </a:extLst>
          </p:cNvPr>
          <p:cNvCxnSpPr>
            <a:cxnSpLocks/>
          </p:cNvCxnSpPr>
          <p:nvPr/>
        </p:nvCxnSpPr>
        <p:spPr>
          <a:xfrm>
            <a:off x="1296000" y="5097359"/>
            <a:ext cx="8208000" cy="0"/>
          </a:xfrm>
          <a:prstGeom prst="line">
            <a:avLst/>
          </a:prstGeom>
          <a:noFill/>
          <a:ln w="19050" cap="flat" cmpd="sng" algn="ctr">
            <a:solidFill>
              <a:srgbClr val="4472C4"/>
            </a:solidFill>
            <a:prstDash val="solid"/>
            <a:miter lim="800000"/>
          </a:ln>
          <a:effectLst/>
        </p:spPr>
      </p:cxnSp>
      <p:cxnSp>
        <p:nvCxnSpPr>
          <p:cNvPr id="18" name="直線コネクタ 17">
            <a:extLst>
              <a:ext uri="{FF2B5EF4-FFF2-40B4-BE49-F238E27FC236}">
                <a16:creationId xmlns:a16="http://schemas.microsoft.com/office/drawing/2014/main" id="{8DCDEB73-5142-1F96-2CDF-E19DE2E2F4BE}"/>
              </a:ext>
            </a:extLst>
          </p:cNvPr>
          <p:cNvCxnSpPr>
            <a:cxnSpLocks/>
          </p:cNvCxnSpPr>
          <p:nvPr/>
        </p:nvCxnSpPr>
        <p:spPr>
          <a:xfrm>
            <a:off x="5401800" y="3549359"/>
            <a:ext cx="0" cy="3096000"/>
          </a:xfrm>
          <a:prstGeom prst="line">
            <a:avLst/>
          </a:prstGeom>
          <a:noFill/>
          <a:ln w="19050" cap="flat" cmpd="sng" algn="ctr">
            <a:solidFill>
              <a:srgbClr val="4472C4"/>
            </a:solidFill>
            <a:prstDash val="solid"/>
            <a:miter lim="800000"/>
          </a:ln>
          <a:effectLst/>
        </p:spPr>
      </p:cxnSp>
      <p:grpSp>
        <p:nvGrpSpPr>
          <p:cNvPr id="20" name="グループ化 19">
            <a:extLst>
              <a:ext uri="{FF2B5EF4-FFF2-40B4-BE49-F238E27FC236}">
                <a16:creationId xmlns:a16="http://schemas.microsoft.com/office/drawing/2014/main" id="{2A8F1A0C-8C02-9377-DF06-4C9814FC7DBA}"/>
              </a:ext>
            </a:extLst>
          </p:cNvPr>
          <p:cNvGrpSpPr/>
          <p:nvPr/>
        </p:nvGrpSpPr>
        <p:grpSpPr>
          <a:xfrm>
            <a:off x="562516" y="3348400"/>
            <a:ext cx="9249234" cy="3491614"/>
            <a:chOff x="255933" y="1554958"/>
            <a:chExt cx="9249234" cy="3491614"/>
          </a:xfrm>
        </p:grpSpPr>
        <p:sp>
          <p:nvSpPr>
            <p:cNvPr id="21" name="正方形/長方形 20">
              <a:extLst>
                <a:ext uri="{FF2B5EF4-FFF2-40B4-BE49-F238E27FC236}">
                  <a16:creationId xmlns:a16="http://schemas.microsoft.com/office/drawing/2014/main" id="{8AB5571A-6436-71B6-48AE-944A73CB5E0F}"/>
                </a:ext>
              </a:extLst>
            </p:cNvPr>
            <p:cNvSpPr/>
            <p:nvPr/>
          </p:nvSpPr>
          <p:spPr>
            <a:xfrm>
              <a:off x="4109640" y="1554958"/>
              <a:ext cx="1175554" cy="288000"/>
            </a:xfrm>
            <a:prstGeom prst="rect">
              <a:avLst/>
            </a:prstGeom>
            <a:no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置換率</a:t>
              </a:r>
            </a:p>
          </p:txBody>
        </p:sp>
        <p:sp>
          <p:nvSpPr>
            <p:cNvPr id="22" name="正方形/長方形 21">
              <a:extLst>
                <a:ext uri="{FF2B5EF4-FFF2-40B4-BE49-F238E27FC236}">
                  <a16:creationId xmlns:a16="http://schemas.microsoft.com/office/drawing/2014/main" id="{815E8298-E99B-D9EB-4382-9E966701619A}"/>
                </a:ext>
              </a:extLst>
            </p:cNvPr>
            <p:cNvSpPr/>
            <p:nvPr/>
          </p:nvSpPr>
          <p:spPr>
            <a:xfrm>
              <a:off x="255933" y="2750271"/>
              <a:ext cx="864000" cy="360000"/>
            </a:xfrm>
            <a:prstGeom prst="rect">
              <a:avLst/>
            </a:prstGeom>
            <a:no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後発品</a:t>
              </a:r>
              <a:endParaRPr kumimoji="0" lang="en-US" altLang="ja-JP" sz="1400" b="1" i="0" u="none" strike="noStrike" kern="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収載年</a:t>
              </a:r>
            </a:p>
          </p:txBody>
        </p:sp>
        <p:sp>
          <p:nvSpPr>
            <p:cNvPr id="24" name="正方形/長方形 23">
              <a:extLst>
                <a:ext uri="{FF2B5EF4-FFF2-40B4-BE49-F238E27FC236}">
                  <a16:creationId xmlns:a16="http://schemas.microsoft.com/office/drawing/2014/main" id="{FE842E88-BD81-08C4-30C3-67B5CC06F3B9}"/>
                </a:ext>
              </a:extLst>
            </p:cNvPr>
            <p:cNvSpPr/>
            <p:nvPr/>
          </p:nvSpPr>
          <p:spPr>
            <a:xfrm>
              <a:off x="4934342" y="4861906"/>
              <a:ext cx="321750" cy="184666"/>
            </a:xfrm>
            <a:prstGeom prst="rect">
              <a:avLst/>
            </a:prstGeom>
            <a:solidFill>
              <a:sysClr val="window" lastClr="FFFFFF"/>
            </a:solidFill>
            <a:ln w="12700" cap="flat" cmpd="sng" algn="ctr">
              <a:noFill/>
              <a:prstDash val="solid"/>
              <a:miter lim="800000"/>
            </a:ln>
            <a:effectLst/>
          </p:spPr>
          <p:txBody>
            <a:bodyPr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低</a:t>
              </a:r>
            </a:p>
          </p:txBody>
        </p:sp>
        <p:sp>
          <p:nvSpPr>
            <p:cNvPr id="25" name="正方形/長方形 24">
              <a:extLst>
                <a:ext uri="{FF2B5EF4-FFF2-40B4-BE49-F238E27FC236}">
                  <a16:creationId xmlns:a16="http://schemas.microsoft.com/office/drawing/2014/main" id="{7D9D9F15-97D4-2208-35AA-0F1C44A03FD5}"/>
                </a:ext>
              </a:extLst>
            </p:cNvPr>
            <p:cNvSpPr/>
            <p:nvPr/>
          </p:nvSpPr>
          <p:spPr>
            <a:xfrm>
              <a:off x="592480" y="3174774"/>
              <a:ext cx="264573" cy="262377"/>
            </a:xfrm>
            <a:prstGeom prst="rect">
              <a:avLst/>
            </a:prstGeom>
            <a:no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新</a:t>
              </a:r>
            </a:p>
          </p:txBody>
        </p:sp>
        <p:sp>
          <p:nvSpPr>
            <p:cNvPr id="26" name="正方形/長方形 25">
              <a:extLst>
                <a:ext uri="{FF2B5EF4-FFF2-40B4-BE49-F238E27FC236}">
                  <a16:creationId xmlns:a16="http://schemas.microsoft.com/office/drawing/2014/main" id="{F288A239-78E5-3EAC-BFFE-1622BDF57D18}"/>
                </a:ext>
              </a:extLst>
            </p:cNvPr>
            <p:cNvSpPr/>
            <p:nvPr/>
          </p:nvSpPr>
          <p:spPr>
            <a:xfrm>
              <a:off x="9183417" y="3189320"/>
              <a:ext cx="321750" cy="276481"/>
            </a:xfrm>
            <a:prstGeom prst="rect">
              <a:avLst/>
            </a:prstGeom>
            <a:no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旧</a:t>
              </a:r>
            </a:p>
          </p:txBody>
        </p:sp>
        <p:sp>
          <p:nvSpPr>
            <p:cNvPr id="27" name="四角形: 角を丸くする 26">
              <a:extLst>
                <a:ext uri="{FF2B5EF4-FFF2-40B4-BE49-F238E27FC236}">
                  <a16:creationId xmlns:a16="http://schemas.microsoft.com/office/drawing/2014/main" id="{108DC87F-BE4B-E73D-7C73-85DA3566E16E}"/>
                </a:ext>
              </a:extLst>
            </p:cNvPr>
            <p:cNvSpPr/>
            <p:nvPr/>
          </p:nvSpPr>
          <p:spPr>
            <a:xfrm>
              <a:off x="1097417" y="1865963"/>
              <a:ext cx="3960000" cy="1404000"/>
            </a:xfrm>
            <a:prstGeom prst="roundRect">
              <a:avLst>
                <a:gd name="adj" fmla="val 8744"/>
              </a:avLst>
            </a:prstGeom>
            <a:solidFill>
              <a:srgbClr val="70AD47">
                <a:lumMod val="20000"/>
                <a:lumOff val="80000"/>
              </a:srgbClr>
            </a:solidFill>
            <a:ln w="12700" cap="flat" cmpd="sng" algn="ctr">
              <a:noFill/>
              <a:prstDash val="solid"/>
              <a:miter lim="800000"/>
            </a:ln>
            <a:effectLst/>
          </p:spPr>
          <p:txBody>
            <a:bodyPr lIns="0" tIns="0" rIns="0" bIns="585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上市後５年未満・置換率</a:t>
              </a:r>
              <a:r>
                <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50%</a:t>
              </a: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以上</a:t>
              </a:r>
              <a:endPar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選定療養</a:t>
              </a:r>
              <a:endPar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176213" marR="0" lvl="0" indent="-176213" algn="ctr" defTabSz="914400" rtl="0" eaLnBrk="1" fontAlgn="auto" latinLnBrk="0" hangingPunct="1">
                <a:lnSpc>
                  <a:spcPct val="100000"/>
                </a:lnSpc>
                <a:spcBef>
                  <a:spcPts val="60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ja-JP" altLang="en-US" sz="1100" b="0" i="0" u="none" strike="noStrike" kern="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対象成分数：約６０）</a:t>
              </a:r>
              <a:r>
                <a:rPr kumimoji="0" lang="en-US" altLang="ja-JP" sz="1100" b="0" i="0" u="none" strike="noStrike" kern="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a:t>
              </a:r>
              <a:endParaRPr kumimoji="0" lang="ja-JP" altLang="en-US" sz="1100" b="0" i="0" u="none" strike="noStrike" kern="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endParaRPr>
            </a:p>
          </p:txBody>
        </p:sp>
        <p:sp>
          <p:nvSpPr>
            <p:cNvPr id="28" name="四角形: 角を丸くする 27">
              <a:extLst>
                <a:ext uri="{FF2B5EF4-FFF2-40B4-BE49-F238E27FC236}">
                  <a16:creationId xmlns:a16="http://schemas.microsoft.com/office/drawing/2014/main" id="{5C3BE2C6-B07D-7489-FB13-06D32990785E}"/>
                </a:ext>
              </a:extLst>
            </p:cNvPr>
            <p:cNvSpPr/>
            <p:nvPr/>
          </p:nvSpPr>
          <p:spPr>
            <a:xfrm>
              <a:off x="5129417" y="1865963"/>
              <a:ext cx="3960000" cy="1404000"/>
            </a:xfrm>
            <a:prstGeom prst="roundRect">
              <a:avLst>
                <a:gd name="adj" fmla="val 11842"/>
              </a:avLst>
            </a:prstGeom>
            <a:solidFill>
              <a:srgbClr val="70AD47">
                <a:lumMod val="20000"/>
                <a:lumOff val="80000"/>
              </a:srgbClr>
            </a:solidFill>
            <a:ln w="12700" cap="flat" cmpd="sng" algn="ctr">
              <a:noFill/>
              <a:prstDash val="solid"/>
              <a:miter lim="800000"/>
            </a:ln>
            <a:effectLst/>
          </p:spPr>
          <p:txBody>
            <a:bodyPr lIns="0" tIns="72000" rIns="0" bIns="585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上市後</a:t>
              </a:r>
              <a:r>
                <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5</a:t>
              </a: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年以上・置換率</a:t>
              </a:r>
              <a:r>
                <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50</a:t>
              </a: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％以上</a:t>
              </a:r>
              <a:endPar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選定療養</a:t>
              </a:r>
              <a:endPar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ja-JP" altLang="en-US" sz="1100" b="0" i="0" u="none" strike="noStrike" kern="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対象成分数：約４５０）</a:t>
              </a:r>
              <a:r>
                <a:rPr kumimoji="0" lang="en-US" altLang="ja-JP" sz="1100" b="0" i="0" u="none" strike="noStrike" kern="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 </a:t>
              </a:r>
              <a:endParaRPr kumimoji="0" lang="ja-JP" altLang="en-US" sz="1100" b="0" i="0" u="none" strike="noStrike" kern="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endParaRPr>
            </a:p>
          </p:txBody>
        </p:sp>
        <p:sp>
          <p:nvSpPr>
            <p:cNvPr id="29" name="四角形: 角を丸くする 28">
              <a:extLst>
                <a:ext uri="{FF2B5EF4-FFF2-40B4-BE49-F238E27FC236}">
                  <a16:creationId xmlns:a16="http://schemas.microsoft.com/office/drawing/2014/main" id="{A3CD9639-4CC6-CC04-AE17-4392F74D9762}"/>
                </a:ext>
              </a:extLst>
            </p:cNvPr>
            <p:cNvSpPr/>
            <p:nvPr/>
          </p:nvSpPr>
          <p:spPr>
            <a:xfrm>
              <a:off x="1097417" y="3377963"/>
              <a:ext cx="3960000" cy="1404000"/>
            </a:xfrm>
            <a:prstGeom prst="roundRect">
              <a:avLst>
                <a:gd name="adj" fmla="val 11842"/>
              </a:avLst>
            </a:prstGeom>
            <a:solidFill>
              <a:sysClr val="window" lastClr="FFFFFF"/>
            </a:solidFill>
            <a:ln w="12700" cap="flat" cmpd="sng" algn="ctr">
              <a:noFill/>
              <a:prstDash val="solid"/>
              <a:miter lim="800000"/>
            </a:ln>
            <a:effectLst/>
          </p:spPr>
          <p:txBody>
            <a:bodyPr lIns="0" tIns="0" rIns="0" bIns="585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上市後</a:t>
              </a:r>
              <a:r>
                <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5</a:t>
              </a: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年未満・置換率</a:t>
              </a:r>
              <a:r>
                <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50</a:t>
              </a: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％未満</a:t>
              </a:r>
              <a:endPar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選定療養対象外</a:t>
              </a:r>
              <a:endPar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176213" marR="0" lvl="0" indent="-176213" algn="ctr" defTabSz="914400" rtl="0" eaLnBrk="1" fontAlgn="auto" latinLnBrk="0" hangingPunct="1">
                <a:lnSpc>
                  <a:spcPct val="100000"/>
                </a:lnSpc>
                <a:spcBef>
                  <a:spcPts val="600"/>
                </a:spcBef>
                <a:spcAft>
                  <a:spcPts val="0"/>
                </a:spcAft>
                <a:buClrTx/>
                <a:buSzTx/>
                <a:buFontTx/>
                <a:buNone/>
                <a:tabLst/>
                <a:defRPr/>
              </a:pPr>
              <a:br>
                <a:rPr kumimoji="0" lang="en-US" altLang="ja-JP" sz="11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br>
              <a:r>
                <a:rPr kumimoji="0" lang="ja-JP" altLang="en-US" sz="11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（対象</a:t>
              </a:r>
              <a:r>
                <a:rPr kumimoji="0" lang="ja-JP" altLang="en-US" sz="1100" b="0" i="0" u="none" strike="noStrike" kern="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成分数：約３０）</a:t>
              </a:r>
              <a:r>
                <a:rPr kumimoji="0" lang="en-US" altLang="ja-JP" sz="1100" b="0" i="0" u="none" strike="noStrike" kern="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 </a:t>
              </a:r>
              <a:endParaRPr kumimoji="0" lang="ja-JP" altLang="en-US" sz="1100" b="0" i="0" u="none" strike="noStrike" kern="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endParaRPr>
            </a:p>
          </p:txBody>
        </p:sp>
        <p:sp>
          <p:nvSpPr>
            <p:cNvPr id="30" name="四角形: 角を丸くする 29">
              <a:extLst>
                <a:ext uri="{FF2B5EF4-FFF2-40B4-BE49-F238E27FC236}">
                  <a16:creationId xmlns:a16="http://schemas.microsoft.com/office/drawing/2014/main" id="{70CABD07-9B9B-D9F7-76CF-C1113194732F}"/>
                </a:ext>
              </a:extLst>
            </p:cNvPr>
            <p:cNvSpPr/>
            <p:nvPr/>
          </p:nvSpPr>
          <p:spPr>
            <a:xfrm>
              <a:off x="5129417" y="3341963"/>
              <a:ext cx="3960000" cy="1404000"/>
            </a:xfrm>
            <a:prstGeom prst="roundRect">
              <a:avLst>
                <a:gd name="adj" fmla="val 7372"/>
              </a:avLst>
            </a:prstGeom>
            <a:solidFill>
              <a:srgbClr val="70AD47">
                <a:lumMod val="20000"/>
                <a:lumOff val="80000"/>
              </a:srgbClr>
            </a:solidFill>
            <a:ln w="12700" cap="flat" cmpd="sng" algn="ctr">
              <a:noFill/>
              <a:prstDash val="solid"/>
              <a:miter lim="800000"/>
            </a:ln>
            <a:effectLst/>
          </p:spPr>
          <p:txBody>
            <a:bodyPr lIns="0" tIns="108000" rIns="0" bIns="585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上市後５年以上・置換率</a:t>
              </a:r>
              <a:r>
                <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50</a:t>
              </a: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％未満</a:t>
              </a:r>
              <a:endPar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選定療養</a:t>
              </a:r>
              <a:endParaRPr kumimoji="0" lang="en-US" altLang="ja-JP" sz="13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360000" marR="0" lvl="0" indent="-216000" algn="ctr" defTabSz="914400" rtl="0" eaLnBrk="1" fontAlgn="auto" latinLnBrk="0" hangingPunct="1">
                <a:lnSpc>
                  <a:spcPct val="100000"/>
                </a:lnSpc>
                <a:spcBef>
                  <a:spcPts val="60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（対象成分数：</a:t>
              </a:r>
              <a:r>
                <a:rPr kumimoji="0" lang="ja-JP" altLang="en-US" sz="1100" b="0" i="0" u="none" strike="noStrike" kern="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約２００）</a:t>
              </a:r>
              <a:endParaRPr kumimoji="0" lang="en-US" altLang="ja-JP" sz="1400" b="0" i="0" u="none" strike="noStrike" kern="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endParaRPr>
            </a:p>
          </p:txBody>
        </p:sp>
        <p:sp>
          <p:nvSpPr>
            <p:cNvPr id="31" name="正方形/長方形 30">
              <a:extLst>
                <a:ext uri="{FF2B5EF4-FFF2-40B4-BE49-F238E27FC236}">
                  <a16:creationId xmlns:a16="http://schemas.microsoft.com/office/drawing/2014/main" id="{0D0DB5DF-ACED-E96E-8AC9-4B5F6BC72FAF}"/>
                </a:ext>
              </a:extLst>
            </p:cNvPr>
            <p:cNvSpPr/>
            <p:nvPr/>
          </p:nvSpPr>
          <p:spPr>
            <a:xfrm>
              <a:off x="4619482" y="3048463"/>
              <a:ext cx="1008000" cy="437769"/>
            </a:xfrm>
            <a:prstGeom prst="rect">
              <a:avLst/>
            </a:prstGeom>
            <a:solidFill>
              <a:sysClr val="window" lastClr="FFFFFF"/>
            </a:solidFill>
            <a:ln w="12700" cap="flat" cmpd="sng" algn="ctr">
              <a:solidFill>
                <a:srgbClr val="ED7D31"/>
              </a:solid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上市後</a:t>
              </a:r>
              <a:r>
                <a:rPr kumimoji="0" lang="en-US" altLang="ja-JP" sz="13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5</a:t>
              </a:r>
              <a:r>
                <a:rPr kumimoji="0" lang="ja-JP" altLang="en-US" sz="13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年</a:t>
              </a:r>
              <a:endParaRPr kumimoji="0" lang="en-US" altLang="ja-JP" sz="13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3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置換率</a:t>
              </a:r>
              <a:r>
                <a:rPr kumimoji="0" lang="en-US" altLang="ja-JP" sz="13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50</a:t>
              </a:r>
              <a:r>
                <a:rPr kumimoji="0" lang="ja-JP" altLang="en-US" sz="1300"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32" name="正方形/長方形 31">
              <a:extLst>
                <a:ext uri="{FF2B5EF4-FFF2-40B4-BE49-F238E27FC236}">
                  <a16:creationId xmlns:a16="http://schemas.microsoft.com/office/drawing/2014/main" id="{864076C9-AFA5-1B2E-1502-7FDC4D70EE59}"/>
                </a:ext>
              </a:extLst>
            </p:cNvPr>
            <p:cNvSpPr/>
            <p:nvPr/>
          </p:nvSpPr>
          <p:spPr>
            <a:xfrm>
              <a:off x="4973230" y="1599547"/>
              <a:ext cx="216000" cy="169277"/>
            </a:xfrm>
            <a:prstGeom prst="rect">
              <a:avLst/>
            </a:prstGeom>
            <a:solidFill>
              <a:sysClr val="window" lastClr="FFFFFF"/>
            </a:solidFill>
            <a:ln w="12700" cap="flat" cmpd="sng" algn="ctr">
              <a:noFill/>
              <a:prstDash val="solid"/>
              <a:miter lim="800000"/>
            </a:ln>
            <a:effectLst/>
          </p:spPr>
          <p:txBody>
            <a:bodyPr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1" i="0" u="none" strike="noStrike" kern="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高</a:t>
              </a:r>
            </a:p>
          </p:txBody>
        </p:sp>
      </p:grpSp>
      <p:grpSp>
        <p:nvGrpSpPr>
          <p:cNvPr id="33" name="グループ化 32">
            <a:extLst>
              <a:ext uri="{FF2B5EF4-FFF2-40B4-BE49-F238E27FC236}">
                <a16:creationId xmlns:a16="http://schemas.microsoft.com/office/drawing/2014/main" id="{222BE504-AB4D-CCF3-0940-9CB9AA5B9125}"/>
              </a:ext>
            </a:extLst>
          </p:cNvPr>
          <p:cNvGrpSpPr/>
          <p:nvPr/>
        </p:nvGrpSpPr>
        <p:grpSpPr>
          <a:xfrm>
            <a:off x="211988" y="2397359"/>
            <a:ext cx="9508011" cy="872367"/>
            <a:chOff x="103749" y="2816708"/>
            <a:chExt cx="9508011" cy="872367"/>
          </a:xfrm>
        </p:grpSpPr>
        <p:sp>
          <p:nvSpPr>
            <p:cNvPr id="35" name="テキスト ボックス 34">
              <a:extLst>
                <a:ext uri="{FF2B5EF4-FFF2-40B4-BE49-F238E27FC236}">
                  <a16:creationId xmlns:a16="http://schemas.microsoft.com/office/drawing/2014/main" id="{02611C07-10BA-8624-1028-1E8B5A914974}"/>
                </a:ext>
              </a:extLst>
            </p:cNvPr>
            <p:cNvSpPr txBox="1"/>
            <p:nvPr/>
          </p:nvSpPr>
          <p:spPr>
            <a:xfrm>
              <a:off x="3081809" y="3416767"/>
              <a:ext cx="543906" cy="272308"/>
            </a:xfrm>
            <a:prstGeom prst="rect">
              <a:avLst/>
            </a:prstGeom>
            <a:noFill/>
          </p:spPr>
          <p:txBody>
            <a:bodyPr wrap="square" rtlCol="0">
              <a:spAutoFit/>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1199" b="0" i="0" u="none" strike="noStrike" kern="1200" cap="none" spc="0" normalizeH="0" baseline="0" noProof="0">
                  <a:ln>
                    <a:noFill/>
                  </a:ln>
                  <a:solidFill>
                    <a:prstClr val="black"/>
                  </a:solidFill>
                  <a:effectLst/>
                  <a:uLnTx/>
                  <a:uFillTx/>
                  <a:latin typeface="メイリオ"/>
                  <a:ea typeface="メイリオ"/>
                  <a:cs typeface="メイリオ" panose="020B0604030504040204" pitchFamily="50" charset="-128"/>
                </a:rPr>
                <a:t>5</a:t>
              </a:r>
              <a:r>
                <a:rPr kumimoji="1" lang="ja-JP" altLang="en-US" sz="1199" b="0" i="0" u="none" strike="noStrike" kern="1200" cap="none" spc="0" normalizeH="0" baseline="0" noProof="0">
                  <a:ln>
                    <a:noFill/>
                  </a:ln>
                  <a:solidFill>
                    <a:prstClr val="black"/>
                  </a:solidFill>
                  <a:effectLst/>
                  <a:uLnTx/>
                  <a:uFillTx/>
                  <a:latin typeface="メイリオ"/>
                  <a:ea typeface="メイリオ"/>
                  <a:cs typeface="メイリオ" panose="020B0604030504040204" pitchFamily="50" charset="-128"/>
                </a:rPr>
                <a:t>年</a:t>
              </a:r>
            </a:p>
          </p:txBody>
        </p:sp>
        <p:sp>
          <p:nvSpPr>
            <p:cNvPr id="36" name="テキスト ボックス 35">
              <a:extLst>
                <a:ext uri="{FF2B5EF4-FFF2-40B4-BE49-F238E27FC236}">
                  <a16:creationId xmlns:a16="http://schemas.microsoft.com/office/drawing/2014/main" id="{24088828-BD3B-BB6B-CF59-FE300D8DCFCD}"/>
                </a:ext>
              </a:extLst>
            </p:cNvPr>
            <p:cNvSpPr txBox="1"/>
            <p:nvPr/>
          </p:nvSpPr>
          <p:spPr>
            <a:xfrm>
              <a:off x="719761" y="2816708"/>
              <a:ext cx="1137543" cy="272308"/>
            </a:xfrm>
            <a:prstGeom prst="rect">
              <a:avLst/>
            </a:prstGeom>
            <a:noFill/>
          </p:spPr>
          <p:txBody>
            <a:bodyPr wrap="square" rtlCol="0">
              <a:spAutoFit/>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ja-JP" altLang="en-US" sz="1199" b="0" i="0" u="none" strike="noStrike" kern="1200" cap="none" spc="0" normalizeH="0" baseline="0" noProof="0">
                  <a:ln>
                    <a:noFill/>
                  </a:ln>
                  <a:solidFill>
                    <a:prstClr val="black"/>
                  </a:solidFill>
                  <a:effectLst/>
                  <a:uLnTx/>
                  <a:uFillTx/>
                  <a:latin typeface="メイリオ"/>
                  <a:ea typeface="メイリオ"/>
                  <a:cs typeface="メイリオ" panose="020B0604030504040204" pitchFamily="50" charset="-128"/>
                </a:rPr>
                <a:t>後発品上市</a:t>
              </a:r>
            </a:p>
          </p:txBody>
        </p:sp>
        <p:cxnSp>
          <p:nvCxnSpPr>
            <p:cNvPr id="37" name="直線矢印コネクタ 36">
              <a:extLst>
                <a:ext uri="{FF2B5EF4-FFF2-40B4-BE49-F238E27FC236}">
                  <a16:creationId xmlns:a16="http://schemas.microsoft.com/office/drawing/2014/main" id="{12B1679A-501A-23EC-4848-0C53E25DE8D9}"/>
                </a:ext>
              </a:extLst>
            </p:cNvPr>
            <p:cNvCxnSpPr>
              <a:cxnSpLocks/>
            </p:cNvCxnSpPr>
            <p:nvPr/>
          </p:nvCxnSpPr>
          <p:spPr>
            <a:xfrm flipH="1">
              <a:off x="1259761" y="3060000"/>
              <a:ext cx="1" cy="576000"/>
            </a:xfrm>
            <a:prstGeom prst="straightConnector1">
              <a:avLst/>
            </a:prstGeom>
            <a:ln w="31750">
              <a:solidFill>
                <a:schemeClr val="tx1">
                  <a:lumMod val="50000"/>
                  <a:lumOff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39" name="右矢印 28">
              <a:extLst>
                <a:ext uri="{FF2B5EF4-FFF2-40B4-BE49-F238E27FC236}">
                  <a16:creationId xmlns:a16="http://schemas.microsoft.com/office/drawing/2014/main" id="{8E8A66E7-C89F-4875-5EFE-CC4968D356B4}"/>
                </a:ext>
              </a:extLst>
            </p:cNvPr>
            <p:cNvSpPr/>
            <p:nvPr/>
          </p:nvSpPr>
          <p:spPr>
            <a:xfrm>
              <a:off x="1331758" y="3104708"/>
              <a:ext cx="5905020" cy="360000"/>
            </a:xfrm>
            <a:prstGeom prst="rightArrow">
              <a:avLst>
                <a:gd name="adj1" fmla="val 100000"/>
                <a:gd name="adj2"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ysClr val="windowText" lastClr="000000"/>
                  </a:solidFill>
                  <a:effectLst/>
                  <a:uLnTx/>
                  <a:uFillTx/>
                  <a:latin typeface="Segoe UI"/>
                  <a:ea typeface="メイリオ"/>
                  <a:cs typeface="+mn-cs"/>
                </a:rPr>
                <a:t>後発品への置換え期間</a:t>
              </a:r>
            </a:p>
          </p:txBody>
        </p:sp>
        <p:sp>
          <p:nvSpPr>
            <p:cNvPr id="40" name="右矢印 76">
              <a:extLst>
                <a:ext uri="{FF2B5EF4-FFF2-40B4-BE49-F238E27FC236}">
                  <a16:creationId xmlns:a16="http://schemas.microsoft.com/office/drawing/2014/main" id="{0EA437CA-49B1-7D9A-A141-C11AE4EFE0D0}"/>
                </a:ext>
              </a:extLst>
            </p:cNvPr>
            <p:cNvSpPr/>
            <p:nvPr/>
          </p:nvSpPr>
          <p:spPr>
            <a:xfrm>
              <a:off x="7167203" y="3104708"/>
              <a:ext cx="2444557" cy="360000"/>
            </a:xfrm>
            <a:prstGeom prst="rightArrow">
              <a:avLst>
                <a:gd name="adj1" fmla="val 100000"/>
                <a:gd name="adj2"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rPr>
                <a:t>長期収載品の後発品価格への引下げ期間</a:t>
              </a:r>
            </a:p>
          </p:txBody>
        </p:sp>
        <p:sp>
          <p:nvSpPr>
            <p:cNvPr id="41" name="右矢印 78">
              <a:extLst>
                <a:ext uri="{FF2B5EF4-FFF2-40B4-BE49-F238E27FC236}">
                  <a16:creationId xmlns:a16="http://schemas.microsoft.com/office/drawing/2014/main" id="{B63F27B2-2509-4C80-D4C1-3F2ECCDC95ED}"/>
                </a:ext>
              </a:extLst>
            </p:cNvPr>
            <p:cNvSpPr/>
            <p:nvPr/>
          </p:nvSpPr>
          <p:spPr>
            <a:xfrm>
              <a:off x="103749" y="3083750"/>
              <a:ext cx="972000" cy="432000"/>
            </a:xfrm>
            <a:prstGeom prst="rightArrow">
              <a:avLst>
                <a:gd name="adj1" fmla="val 100000"/>
                <a:gd name="adj2" fmla="val 27121"/>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rPr>
                <a:t>特許期間</a:t>
              </a:r>
              <a:endParaRPr kumimoji="1" lang="en-US" altLang="ja-JP" sz="1200" b="0" i="0" u="none" strike="noStrike" kern="1200" cap="none" spc="0" normalizeH="0" baseline="0" noProof="0">
                <a:ln>
                  <a:noFill/>
                </a:ln>
                <a:solidFill>
                  <a:sysClr val="windowText" lastClr="000000"/>
                </a:solidFill>
                <a:effectLst/>
                <a:uLnTx/>
                <a:uFillTx/>
                <a:latin typeface="Segoe UI"/>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rPr>
                <a:t>再審査期間</a:t>
              </a:r>
            </a:p>
          </p:txBody>
        </p:sp>
      </p:grpSp>
      <p:cxnSp>
        <p:nvCxnSpPr>
          <p:cNvPr id="43" name="直線コネクタ 42">
            <a:extLst>
              <a:ext uri="{FF2B5EF4-FFF2-40B4-BE49-F238E27FC236}">
                <a16:creationId xmlns:a16="http://schemas.microsoft.com/office/drawing/2014/main" id="{8A5B12ED-6E25-0FC1-6C8A-A68D5034486A}"/>
              </a:ext>
            </a:extLst>
          </p:cNvPr>
          <p:cNvCxnSpPr>
            <a:cxnSpLocks/>
          </p:cNvCxnSpPr>
          <p:nvPr/>
        </p:nvCxnSpPr>
        <p:spPr>
          <a:xfrm>
            <a:off x="1372852" y="3216651"/>
            <a:ext cx="0" cy="3524656"/>
          </a:xfrm>
          <a:prstGeom prst="line">
            <a:avLst/>
          </a:prstGeom>
          <a:noFill/>
          <a:ln w="19050" cap="flat" cmpd="sng" algn="ctr">
            <a:solidFill>
              <a:schemeClr val="bg1">
                <a:lumMod val="65000"/>
              </a:schemeClr>
            </a:solidFill>
            <a:prstDash val="solid"/>
            <a:miter lim="800000"/>
          </a:ln>
          <a:effectLst/>
        </p:spPr>
      </p:cxnSp>
      <p:cxnSp>
        <p:nvCxnSpPr>
          <p:cNvPr id="2" name="直線矢印コネクタ 1">
            <a:extLst>
              <a:ext uri="{FF2B5EF4-FFF2-40B4-BE49-F238E27FC236}">
                <a16:creationId xmlns:a16="http://schemas.microsoft.com/office/drawing/2014/main" id="{15F8F2A3-F0AB-8609-AC01-F7774C46EC6B}"/>
              </a:ext>
            </a:extLst>
          </p:cNvPr>
          <p:cNvCxnSpPr>
            <a:cxnSpLocks/>
          </p:cNvCxnSpPr>
          <p:nvPr/>
        </p:nvCxnSpPr>
        <p:spPr>
          <a:xfrm>
            <a:off x="1427659" y="3269295"/>
            <a:ext cx="3996000" cy="0"/>
          </a:xfrm>
          <a:prstGeom prst="straightConnector1">
            <a:avLst/>
          </a:prstGeom>
          <a:ln w="31750">
            <a:solidFill>
              <a:schemeClr val="tx1">
                <a:lumMod val="50000"/>
                <a:lumOff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4" name="テキスト ボックス 3">
            <a:extLst>
              <a:ext uri="{FF2B5EF4-FFF2-40B4-BE49-F238E27FC236}">
                <a16:creationId xmlns:a16="http://schemas.microsoft.com/office/drawing/2014/main" id="{CCBDFAA7-924F-069E-B6F4-4FFCE7ECE2C5}"/>
              </a:ext>
            </a:extLst>
          </p:cNvPr>
          <p:cNvSpPr txBox="1"/>
          <p:nvPr/>
        </p:nvSpPr>
        <p:spPr>
          <a:xfrm>
            <a:off x="6880190" y="6548938"/>
            <a:ext cx="2873410" cy="287002"/>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Segoe UI"/>
                <a:ea typeface="メイリオ"/>
                <a:cs typeface="+mn-cs"/>
              </a:rPr>
              <a:t>※</a:t>
            </a:r>
            <a:r>
              <a:rPr kumimoji="1" lang="ja-JP" altLang="en-US" sz="1050" b="0" i="0" u="none" strike="noStrike" kern="1200" cap="none" spc="0" normalizeH="0" baseline="0" noProof="0" dirty="0">
                <a:ln>
                  <a:noFill/>
                </a:ln>
                <a:solidFill>
                  <a:srgbClr val="000000"/>
                </a:solidFill>
                <a:effectLst/>
                <a:uLnTx/>
                <a:uFillTx/>
                <a:latin typeface="Segoe UI"/>
                <a:ea typeface="メイリオ"/>
                <a:cs typeface="+mn-cs"/>
              </a:rPr>
              <a:t>　令和５年度薬価調査を踏まえ作成</a:t>
            </a:r>
          </a:p>
        </p:txBody>
      </p:sp>
      <p:sp>
        <p:nvSpPr>
          <p:cNvPr id="6" name="正方形/長方形 5">
            <a:extLst>
              <a:ext uri="{FF2B5EF4-FFF2-40B4-BE49-F238E27FC236}">
                <a16:creationId xmlns:a16="http://schemas.microsoft.com/office/drawing/2014/main" id="{80063489-23CF-0070-3AD0-D07121779628}"/>
              </a:ext>
            </a:extLst>
          </p:cNvPr>
          <p:cNvSpPr/>
          <p:nvPr/>
        </p:nvSpPr>
        <p:spPr>
          <a:xfrm>
            <a:off x="6971484" y="42396"/>
            <a:ext cx="2797365" cy="38836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令和５年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月８日</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172</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回社会保障審議会医療保険部会　資料１（改）</a:t>
            </a:r>
          </a:p>
        </p:txBody>
      </p:sp>
    </p:spTree>
    <p:extLst>
      <p:ext uri="{BB962C8B-B14F-4D97-AF65-F5344CB8AC3E}">
        <p14:creationId xmlns:p14="http://schemas.microsoft.com/office/powerpoint/2010/main" val="145028448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p:txBody>
          <a:bodyPr/>
          <a:lstStyle/>
          <a:p>
            <a:r>
              <a:rPr kumimoji="1" lang="ja-JP" altLang="en-US" dirty="0"/>
              <a:t>長期収載品（後発医薬品のある先発医薬品）の保険給付の在り方の見直し</a:t>
            </a:r>
            <a:endParaRPr lang="ja-JP" altLang="en-US" dirty="0"/>
          </a:p>
        </p:txBody>
      </p:sp>
      <p:sp>
        <p:nvSpPr>
          <p:cNvPr id="22" name="正方形/長方形 21">
            <a:extLst>
              <a:ext uri="{FF2B5EF4-FFF2-40B4-BE49-F238E27FC236}">
                <a16:creationId xmlns:a16="http://schemas.microsoft.com/office/drawing/2014/main" id="{17BEF527-CA96-414D-8E31-C6C53CB9C8CE}"/>
              </a:ext>
            </a:extLst>
          </p:cNvPr>
          <p:cNvSpPr/>
          <p:nvPr/>
        </p:nvSpPr>
        <p:spPr>
          <a:xfrm>
            <a:off x="26895" y="6002670"/>
            <a:ext cx="9845748" cy="811415"/>
          </a:xfrm>
          <a:prstGeom prst="rect">
            <a:avLst/>
          </a:prstGeom>
          <a:noFill/>
          <a:ln w="25400" cap="rnd">
            <a:no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457200" marR="0" lvl="1" indent="-457200" algn="l" defTabSz="457200" rtl="0" eaLnBrk="1" fontAlgn="auto" latinLnBrk="0" hangingPunct="1">
              <a:lnSpc>
                <a:spcPts val="1100"/>
              </a:lnSpc>
              <a:spcBef>
                <a:spcPts val="0"/>
              </a:spcBef>
              <a:spcAft>
                <a:spcPts val="700"/>
              </a:spcAft>
              <a:buClr>
                <a:srgbClr val="103185"/>
              </a:buClr>
              <a:buSzTx/>
              <a:buFontTx/>
              <a:buNone/>
              <a:tabLst/>
              <a:defRPr/>
            </a:pPr>
            <a:r>
              <a:rPr kumimoji="1" lang="ja-JP" altLang="en-US"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a:t>
            </a:r>
            <a:r>
              <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a:t>
            </a:r>
            <a:r>
              <a:rPr kumimoji="1" lang="ja-JP" altLang="en-US"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１）</a:t>
            </a:r>
            <a:r>
              <a:rPr kumimoji="1" lang="ja-JP" altLang="en-US"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長期収載品とは、後発医薬品のある先発医薬品のこと。</a:t>
            </a:r>
            <a:r>
              <a:rPr kumimoji="1" lang="ja-JP" altLang="en-US"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このうち、①後発医薬品上市後５年を経過した長期収載品、②（後発医薬品上市後５年を経過していなくても、）置換率が</a:t>
            </a:r>
            <a:r>
              <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50</a:t>
            </a:r>
            <a:r>
              <a:rPr kumimoji="1" lang="ja-JP" altLang="en-US"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％に達している長期収載品について、今回の選定療養の対象としている。</a:t>
            </a:r>
            <a:endPar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457200" marR="0" lvl="1" indent="-457200" algn="l" defTabSz="457200" rtl="0" eaLnBrk="1" fontAlgn="auto" latinLnBrk="0" hangingPunct="1">
              <a:lnSpc>
                <a:spcPts val="1100"/>
              </a:lnSpc>
              <a:spcBef>
                <a:spcPts val="0"/>
              </a:spcBef>
              <a:spcAft>
                <a:spcPts val="700"/>
              </a:spcAft>
              <a:buClr>
                <a:srgbClr val="103185"/>
              </a:buClr>
              <a:buSzTx/>
              <a:buFontTx/>
              <a:buNone/>
              <a:tabLst/>
              <a:defRPr/>
            </a:pPr>
            <a:r>
              <a:rPr kumimoji="1" lang="ja-JP" altLang="en-US"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a:t>
            </a:r>
            <a:r>
              <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a:t>
            </a:r>
            <a:r>
              <a:rPr kumimoji="1" lang="ja-JP" altLang="en-US"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２）</a:t>
            </a:r>
            <a:r>
              <a:rPr kumimoji="1" lang="ja-JP" altLang="en-US"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選定療養とは、患者の快適性・利便性に係るもの等として、保険診療との併用が認められている療養の一つ（例：差額ベッド代、大病院の初診）。</a:t>
            </a:r>
            <a:r>
              <a:rPr kumimoji="1" lang="ja-JP" altLang="en-US"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選定療養を受ける場合、療養全体にかかる費用のうち、基礎的部分（例：初再診料）は保険給付対象、特別の料金に係る部分は全額自己負担となる。</a:t>
            </a:r>
            <a:endPar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p:txBody>
      </p:sp>
      <p:sp>
        <p:nvSpPr>
          <p:cNvPr id="11" name="テキスト ボックス 10">
            <a:extLst>
              <a:ext uri="{FF2B5EF4-FFF2-40B4-BE49-F238E27FC236}">
                <a16:creationId xmlns:a16="http://schemas.microsoft.com/office/drawing/2014/main" id="{D97E0A25-34C6-DBB7-5858-4289D21CCEC6}"/>
              </a:ext>
            </a:extLst>
          </p:cNvPr>
          <p:cNvSpPr txBox="1"/>
          <p:nvPr/>
        </p:nvSpPr>
        <p:spPr>
          <a:xfrm>
            <a:off x="366946" y="5469629"/>
            <a:ext cx="9358029" cy="621742"/>
          </a:xfrm>
          <a:prstGeom prst="rect">
            <a:avLst/>
          </a:prstGeom>
          <a:ln w="28575">
            <a:solidFill>
              <a:schemeClr val="tx2"/>
            </a:solidFill>
          </a:ln>
        </p:spPr>
        <p:style>
          <a:lnRef idx="2">
            <a:schemeClr val="accent3"/>
          </a:lnRef>
          <a:fillRef idx="1">
            <a:schemeClr val="lt1"/>
          </a:fillRef>
          <a:effectRef idx="0">
            <a:schemeClr val="accent3"/>
          </a:effectRef>
          <a:fontRef idx="minor">
            <a:schemeClr val="dk1"/>
          </a:fontRef>
        </p:style>
        <p:txBody>
          <a:bodyPr wrap="square" lIns="108000" tIns="108000" rIns="108000" bIns="36000" rtlCol="0">
            <a:noAutofit/>
          </a:bodyPr>
          <a:lstStyle/>
          <a:p>
            <a:pPr marL="0" marR="0" lvl="0" indent="0" algn="l" defTabSz="914400" rtl="0" eaLnBrk="1" fontAlgn="auto" latinLnBrk="0" hangingPunct="1">
              <a:lnSpc>
                <a:spcPct val="125000"/>
              </a:lnSpc>
              <a:spcBef>
                <a:spcPts val="0"/>
              </a:spcBef>
              <a:spcAft>
                <a:spcPts val="300"/>
              </a:spcAft>
              <a:buClr>
                <a:srgbClr val="103185"/>
              </a:buClr>
              <a:buSzTx/>
              <a:buFontTx/>
              <a:buNone/>
              <a:tabLst/>
              <a:defRPr/>
            </a:pPr>
            <a:r>
              <a:rPr kumimoji="0" lang="ja-JP" altLang="en-US" sz="1200" b="1"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0" lang="ja-JP" altLang="en-US" sz="1200" b="1" i="0" u="sng"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保険料や税金でまかなわれる医療保険の負担の上昇を抑え、将来にわたり国民皆保険を守っていくため</a:t>
            </a:r>
            <a:r>
              <a:rPr kumimoji="0" lang="ja-JP" altLang="en-US" sz="12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、長期収載品</a:t>
            </a:r>
            <a:r>
              <a:rPr kumimoji="0" lang="ja-JP" altLang="en-US" sz="105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0" lang="en-US" altLang="ja-JP" sz="105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0" lang="ja-JP" altLang="en-US" sz="105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１）</a:t>
            </a:r>
            <a:r>
              <a:rPr kumimoji="0" lang="ja-JP" altLang="en-US" sz="12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の処方等について選定療養</a:t>
            </a:r>
            <a:r>
              <a:rPr kumimoji="0" lang="ja-JP" altLang="en-US" sz="105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0" lang="en-US" altLang="ja-JP" sz="105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0" lang="ja-JP" altLang="en-US" sz="105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２）</a:t>
            </a:r>
            <a:r>
              <a:rPr kumimoji="0" lang="ja-JP" altLang="en-US" sz="12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の仕組みを導入することにより、</a:t>
            </a:r>
            <a:r>
              <a:rPr kumimoji="0" lang="ja-JP" altLang="en-US" sz="1200" b="1" i="0" u="sng"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後発医薬品への置換えを進める。</a:t>
            </a:r>
            <a:endParaRPr kumimoji="1" lang="ja-JP" altLang="en-US" sz="14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3" name="角丸四角形 12">
            <a:extLst>
              <a:ext uri="{FF2B5EF4-FFF2-40B4-BE49-F238E27FC236}">
                <a16:creationId xmlns:a16="http://schemas.microsoft.com/office/drawing/2014/main" id="{053B0485-00BC-3E4F-B797-35CB015D43DD}"/>
              </a:ext>
            </a:extLst>
          </p:cNvPr>
          <p:cNvSpPr/>
          <p:nvPr/>
        </p:nvSpPr>
        <p:spPr>
          <a:xfrm>
            <a:off x="327311" y="5166038"/>
            <a:ext cx="1455491" cy="394874"/>
          </a:xfrm>
          <a:prstGeom prst="roundRect">
            <a:avLst>
              <a:gd name="adj" fmla="val 0"/>
            </a:avLst>
          </a:prstGeom>
          <a:solidFill>
            <a:schemeClr val="tx2"/>
          </a:solidFill>
          <a:ln w="762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200" b="1" i="0" u="none" strike="noStrike" kern="1200" cap="none" spc="239" normalizeH="0" baseline="0" noProof="0">
                <a:ln>
                  <a:noFill/>
                </a:ln>
                <a:solidFill>
                  <a:srgbClr val="FFFFFF"/>
                </a:solidFill>
                <a:effectLst/>
                <a:uLnTx/>
                <a:uFillTx/>
                <a:latin typeface="メイリオ"/>
                <a:ea typeface="メイリオ"/>
                <a:cs typeface="Noto Sans CJK JP DemiLight" charset="-128"/>
              </a:rPr>
              <a:t>見直しの目的</a:t>
            </a:r>
          </a:p>
        </p:txBody>
      </p:sp>
      <p:sp>
        <p:nvSpPr>
          <p:cNvPr id="5" name="テキスト ボックス 4">
            <a:extLst>
              <a:ext uri="{FF2B5EF4-FFF2-40B4-BE49-F238E27FC236}">
                <a16:creationId xmlns:a16="http://schemas.microsoft.com/office/drawing/2014/main" id="{4101B6FB-8D07-2110-E25D-F5F7F49D9618}"/>
              </a:ext>
            </a:extLst>
          </p:cNvPr>
          <p:cNvSpPr txBox="1"/>
          <p:nvPr/>
        </p:nvSpPr>
        <p:spPr>
          <a:xfrm>
            <a:off x="376073" y="1175088"/>
            <a:ext cx="9360000" cy="3960000"/>
          </a:xfrm>
          <a:prstGeom prst="rect">
            <a:avLst/>
          </a:prstGeom>
          <a:ln w="28575">
            <a:solidFill>
              <a:schemeClr val="tx2"/>
            </a:solidFill>
          </a:ln>
        </p:spPr>
        <p:style>
          <a:lnRef idx="2">
            <a:schemeClr val="accent3"/>
          </a:lnRef>
          <a:fillRef idx="1">
            <a:schemeClr val="lt1"/>
          </a:fillRef>
          <a:effectRef idx="0">
            <a:schemeClr val="accent3"/>
          </a:effectRef>
          <a:fontRef idx="minor">
            <a:schemeClr val="dk1"/>
          </a:fontRef>
        </p:style>
        <p:txBody>
          <a:bodyPr wrap="square" lIns="108000" tIns="108000" rIns="108000" bIns="36000" rtlCol="0" anchor="t">
            <a:noAutofit/>
          </a:bodyPr>
          <a:lstStyle/>
          <a:p>
            <a:pPr marL="0" marR="0" lvl="0" indent="0" algn="l" defTabSz="914400" rtl="0" eaLnBrk="1" fontAlgn="auto" latinLnBrk="0" hangingPunct="1">
              <a:lnSpc>
                <a:spcPts val="1700"/>
              </a:lnSpc>
              <a:spcBef>
                <a:spcPts val="0"/>
              </a:spcBef>
              <a:spcAft>
                <a:spcPts val="300"/>
              </a:spcAft>
              <a:buClr>
                <a:srgbClr val="103185"/>
              </a:buClr>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メイリオ"/>
                <a:ea typeface="メイリオ"/>
                <a:cs typeface="+mn-cs"/>
              </a:rPr>
              <a:t>●　背景</a:t>
            </a:r>
            <a:endParaRPr kumimoji="1" lang="en-US" altLang="ja-JP" sz="1200" b="1" i="0" u="none" strike="noStrike" kern="1200" cap="none" spc="0" normalizeH="0" baseline="0" noProof="0" dirty="0">
              <a:ln>
                <a:noFill/>
              </a:ln>
              <a:solidFill>
                <a:srgbClr val="000000"/>
              </a:solidFill>
              <a:effectLst/>
              <a:uLnTx/>
              <a:uFillTx/>
              <a:latin typeface="メイリオ"/>
              <a:ea typeface="メイリオ"/>
              <a:cs typeface="+mn-cs"/>
            </a:endParaRPr>
          </a:p>
          <a:p>
            <a:pPr marL="179705" marR="0" lvl="0" indent="-457200" algn="l" defTabSz="914400" rtl="0" eaLnBrk="1" fontAlgn="auto" latinLnBrk="0" hangingPunct="1">
              <a:lnSpc>
                <a:spcPts val="1700"/>
              </a:lnSpc>
              <a:spcBef>
                <a:spcPts val="0"/>
              </a:spcBef>
              <a:spcAft>
                <a:spcPts val="3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a:ea typeface="メイリオ"/>
                <a:cs typeface="+mn-cs"/>
              </a:rPr>
              <a:t>・　国民医療費は年々増加傾向にあるところ、そのうち約２割は薬剤費が占めている。</a:t>
            </a:r>
            <a:endParaRPr kumimoji="0" lang="en-US" altLang="ja-JP" sz="1200" b="0" i="0" u="none" strike="noStrike" kern="1200" cap="none" spc="0" normalizeH="0" baseline="0" noProof="0" dirty="0">
              <a:ln>
                <a:noFill/>
              </a:ln>
              <a:solidFill>
                <a:srgbClr val="000000"/>
              </a:solidFill>
              <a:effectLst/>
              <a:uLnTx/>
              <a:uFillTx/>
              <a:latin typeface="メイリオ"/>
              <a:ea typeface="メイリオ"/>
              <a:cs typeface="+mn-cs"/>
            </a:endParaRPr>
          </a:p>
          <a:p>
            <a:pPr marL="179705" marR="0" lvl="0" indent="-457200" algn="l" defTabSz="914400" rtl="0" eaLnBrk="1" fontAlgn="auto" latinLnBrk="0" hangingPunct="1">
              <a:lnSpc>
                <a:spcPts val="1700"/>
              </a:lnSpc>
              <a:spcBef>
                <a:spcPts val="0"/>
              </a:spcBef>
              <a:spcAft>
                <a:spcPts val="3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a:ea typeface="メイリオ"/>
                <a:cs typeface="+mn-cs"/>
              </a:rPr>
              <a:t>・　また、我が国の創薬力強化に向けて、イノベーションを推進するとともに、ドラッグ・ラグ／ドラッグ・ロスの解消を実現していくために、薬価上の措置を講じつつ、研究開発型ビジネスモデルへの転換を促進することが必要な状況。</a:t>
            </a:r>
            <a:endParaRPr kumimoji="0" lang="en-US" altLang="ja-JP" sz="1200" b="0" i="0" u="none" strike="noStrike" kern="1200" cap="none" spc="0" normalizeH="0" baseline="0" noProof="0" dirty="0">
              <a:ln>
                <a:noFill/>
              </a:ln>
              <a:solidFill>
                <a:srgbClr val="000000"/>
              </a:solidFill>
              <a:effectLst/>
              <a:uLnTx/>
              <a:uFillTx/>
              <a:latin typeface="メイリオ"/>
              <a:ea typeface="メイリオ"/>
              <a:cs typeface="+mn-cs"/>
            </a:endParaRPr>
          </a:p>
          <a:p>
            <a:pPr marL="179705" marR="0" lvl="0" indent="-457200" algn="l" defTabSz="914400" rtl="0" eaLnBrk="1" fontAlgn="auto" latinLnBrk="0" hangingPunct="1">
              <a:lnSpc>
                <a:spcPts val="1700"/>
              </a:lnSpc>
              <a:spcBef>
                <a:spcPts val="0"/>
              </a:spcBef>
              <a:spcAft>
                <a:spcPts val="300"/>
              </a:spcAft>
              <a:buClrTx/>
              <a:buSzTx/>
              <a:buFontTx/>
              <a:buNone/>
              <a:tabLst/>
              <a:defRPr/>
            </a:pPr>
            <a:r>
              <a:rPr kumimoji="0" lang="ja-JP" altLang="en-US" sz="1200" b="0" i="0" u="none" strike="noStrike" kern="1200" cap="none" spc="0" normalizeH="0" baseline="0" noProof="0" dirty="0">
                <a:ln>
                  <a:noFill/>
                </a:ln>
                <a:solidFill>
                  <a:srgbClr val="000000"/>
                </a:solidFill>
                <a:effectLst/>
                <a:uLnTx/>
                <a:uFillTx/>
                <a:latin typeface="Meiryo"/>
                <a:ea typeface="Meiryo"/>
                <a:cs typeface="+mn-cs"/>
              </a:rPr>
              <a:t>・　</a:t>
            </a:r>
            <a:r>
              <a:rPr kumimoji="1" lang="ja-JP" altLang="en-US" sz="1200" b="0" i="0" u="none" strike="noStrike" kern="1200" cap="none" spc="0" normalizeH="0" baseline="0" noProof="0" dirty="0">
                <a:ln>
                  <a:noFill/>
                </a:ln>
                <a:solidFill>
                  <a:srgbClr val="000000"/>
                </a:solidFill>
                <a:effectLst/>
                <a:uLnTx/>
                <a:uFillTx/>
                <a:latin typeface="メイリオ"/>
                <a:ea typeface="メイリオ"/>
                <a:cs typeface="+mn-cs"/>
              </a:rPr>
              <a:t>後発医薬品に関しては、置換率が８割程度（数量ベース）となるなど、相当程度定着が進む一方で、金額ベースでは５割程度にとどまっている。安定供給を前提としつつ、従来とは異なるアプローチで更なる後発医薬品への置換を進めていく必要がある。</a:t>
            </a:r>
            <a:endParaRPr kumimoji="0" lang="en-US" altLang="ja-JP" sz="1200" b="0" i="0" u="none" strike="noStrike" kern="1200" cap="none" spc="0" normalizeH="0" baseline="0" noProof="0" dirty="0">
              <a:ln>
                <a:noFill/>
              </a:ln>
              <a:solidFill>
                <a:srgbClr val="000000"/>
              </a:solidFill>
              <a:effectLst/>
              <a:uLnTx/>
              <a:uFillTx/>
              <a:latin typeface="Meiryo"/>
              <a:ea typeface="Meiryo"/>
              <a:cs typeface="+mn-cs"/>
            </a:endParaRPr>
          </a:p>
          <a:p>
            <a:pPr marL="179705" marR="0" lvl="0" indent="-457200" algn="l" defTabSz="914400" rtl="0" eaLnBrk="1" fontAlgn="auto" latinLnBrk="0" hangingPunct="1">
              <a:lnSpc>
                <a:spcPts val="1700"/>
              </a:lnSpc>
              <a:spcBef>
                <a:spcPts val="0"/>
              </a:spcBef>
              <a:spcAft>
                <a:spcPts val="30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a:ea typeface="メイリオ"/>
                <a:cs typeface="+mn-cs"/>
              </a:rPr>
              <a:t>・</a:t>
            </a:r>
            <a:r>
              <a:rPr kumimoji="0" lang="ja-JP" altLang="en-US" sz="1200" b="0" i="0" u="none" strike="noStrike" kern="1200" cap="none" spc="0" normalizeH="0" baseline="0" noProof="0" dirty="0">
                <a:ln>
                  <a:noFill/>
                </a:ln>
                <a:solidFill>
                  <a:srgbClr val="000000"/>
                </a:solidFill>
                <a:effectLst/>
                <a:uLnTx/>
                <a:uFillTx/>
                <a:latin typeface="Meiryo"/>
                <a:ea typeface="Meiryo"/>
                <a:cs typeface="+mn-cs"/>
              </a:rPr>
              <a:t>　さらに、後発医薬品を中心とした安定供給の課題を解消するため、後発医薬品企業の産業構造の転換を促すとともに、医療上必要性の高い品目の安定供給の確保も不可欠。</a:t>
            </a:r>
            <a:endParaRPr kumimoji="0" lang="ja-JP" altLang="en-US" sz="1800" b="0" i="0" u="none" strike="noStrike" kern="1200" cap="none" spc="0" normalizeH="0" baseline="0" noProof="0" dirty="0">
              <a:ln>
                <a:noFill/>
              </a:ln>
              <a:solidFill>
                <a:srgbClr val="000000"/>
              </a:solidFill>
              <a:effectLst/>
              <a:uLnTx/>
              <a:uFillTx/>
              <a:latin typeface="Segoe UI"/>
              <a:ea typeface="メイリオ"/>
              <a:cs typeface="+mn-cs"/>
            </a:endParaRPr>
          </a:p>
          <a:p>
            <a:pPr marL="179705" marR="0" lvl="0" indent="-457200" algn="l" defTabSz="914400" rtl="0" eaLnBrk="1" fontAlgn="auto" latinLnBrk="0" hangingPunct="1">
              <a:lnSpc>
                <a:spcPts val="1700"/>
              </a:lnSpc>
              <a:spcBef>
                <a:spcPts val="0"/>
              </a:spcBef>
              <a:spcAft>
                <a:spcPts val="3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a:ea typeface="メイリオ"/>
                <a:cs typeface="+mn-cs"/>
              </a:rPr>
              <a:t>　</a:t>
            </a:r>
            <a:endParaRPr kumimoji="0" lang="en-US" altLang="ja-JP" sz="200" b="0" i="0" u="none" strike="noStrike" kern="1200" cap="none" spc="0" normalizeH="0" baseline="0" noProof="0" dirty="0">
              <a:ln>
                <a:noFill/>
              </a:ln>
              <a:solidFill>
                <a:srgbClr val="000000"/>
              </a:solidFill>
              <a:effectLst/>
              <a:uLnTx/>
              <a:uFillTx/>
              <a:latin typeface="メイリオ"/>
              <a:ea typeface="メイリオ"/>
              <a:cs typeface="+mn-cs"/>
            </a:endParaRPr>
          </a:p>
          <a:p>
            <a:pPr marL="179705" marR="0" lvl="0" indent="-457200" algn="l" defTabSz="914400" rtl="0" eaLnBrk="1" fontAlgn="auto" latinLnBrk="0" hangingPunct="1">
              <a:lnSpc>
                <a:spcPts val="1700"/>
              </a:lnSpc>
              <a:spcBef>
                <a:spcPts val="0"/>
              </a:spcBef>
              <a:spcAft>
                <a:spcPts val="300"/>
              </a:spcAft>
              <a:buClr>
                <a:srgbClr val="103185"/>
              </a:buClr>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メイリオ"/>
                <a:ea typeface="メイリオ"/>
                <a:cs typeface="+mn-cs"/>
              </a:rPr>
              <a:t>●　経済財政運営と改革の基本方針</a:t>
            </a:r>
            <a:r>
              <a:rPr kumimoji="1" lang="en-US" altLang="ja-JP" sz="1200" b="1" i="0" u="none" strike="noStrike" kern="1200" cap="none" spc="0" normalizeH="0" baseline="0" noProof="0" dirty="0">
                <a:ln>
                  <a:noFill/>
                </a:ln>
                <a:solidFill>
                  <a:srgbClr val="000000"/>
                </a:solidFill>
                <a:effectLst/>
                <a:uLnTx/>
                <a:uFillTx/>
                <a:latin typeface="メイリオ"/>
                <a:ea typeface="メイリオ"/>
                <a:cs typeface="+mn-cs"/>
              </a:rPr>
              <a:t>2023</a:t>
            </a:r>
            <a:r>
              <a:rPr kumimoji="1" lang="ja-JP" altLang="en-US" sz="1200" b="1" i="0" u="none" strike="noStrike" kern="1200" cap="none" spc="0" normalizeH="0" baseline="0" noProof="0" dirty="0">
                <a:ln>
                  <a:noFill/>
                </a:ln>
                <a:solidFill>
                  <a:srgbClr val="000000"/>
                </a:solidFill>
                <a:effectLst/>
                <a:uLnTx/>
                <a:uFillTx/>
                <a:latin typeface="メイリオ"/>
                <a:ea typeface="メイリオ"/>
                <a:cs typeface="+mn-cs"/>
              </a:rPr>
              <a:t>（骨太方針</a:t>
            </a:r>
            <a:r>
              <a:rPr kumimoji="1" lang="en-US" altLang="ja-JP" sz="1200" b="1" i="0" u="none" strike="noStrike" kern="1200" cap="none" spc="0" normalizeH="0" baseline="0" noProof="0" dirty="0">
                <a:ln>
                  <a:noFill/>
                </a:ln>
                <a:solidFill>
                  <a:srgbClr val="000000"/>
                </a:solidFill>
                <a:effectLst/>
                <a:uLnTx/>
                <a:uFillTx/>
                <a:latin typeface="メイリオ"/>
                <a:ea typeface="メイリオ"/>
                <a:cs typeface="+mn-cs"/>
              </a:rPr>
              <a:t>2023</a:t>
            </a:r>
            <a:r>
              <a:rPr kumimoji="1" lang="ja-JP" altLang="en-US" sz="1200" b="1" i="0" u="none" strike="noStrike" kern="1200" cap="none" spc="0" normalizeH="0" baseline="0" noProof="0" dirty="0">
                <a:ln>
                  <a:noFill/>
                </a:ln>
                <a:solidFill>
                  <a:srgbClr val="000000"/>
                </a:solidFill>
                <a:effectLst/>
                <a:uLnTx/>
                <a:uFillTx/>
                <a:latin typeface="メイリオ"/>
                <a:ea typeface="メイリオ"/>
                <a:cs typeface="+mn-cs"/>
              </a:rPr>
              <a:t>）（令和５年６月</a:t>
            </a:r>
            <a:r>
              <a:rPr kumimoji="1" lang="en-US" altLang="ja-JP" sz="1200" b="1" i="0" u="none" strike="noStrike" kern="1200" cap="none" spc="0" normalizeH="0" baseline="0" noProof="0" dirty="0">
                <a:ln>
                  <a:noFill/>
                </a:ln>
                <a:solidFill>
                  <a:srgbClr val="000000"/>
                </a:solidFill>
                <a:effectLst/>
                <a:uLnTx/>
                <a:uFillTx/>
                <a:latin typeface="メイリオ"/>
                <a:ea typeface="メイリオ"/>
                <a:cs typeface="+mn-cs"/>
              </a:rPr>
              <a:t>16</a:t>
            </a:r>
            <a:r>
              <a:rPr kumimoji="1" lang="ja-JP" altLang="en-US" sz="1200" b="1" i="0" u="none" strike="noStrike" kern="1200" cap="none" spc="0" normalizeH="0" baseline="0" noProof="0" dirty="0">
                <a:ln>
                  <a:noFill/>
                </a:ln>
                <a:solidFill>
                  <a:srgbClr val="000000"/>
                </a:solidFill>
                <a:effectLst/>
                <a:uLnTx/>
                <a:uFillTx/>
                <a:latin typeface="メイリオ"/>
                <a:ea typeface="メイリオ"/>
                <a:cs typeface="+mn-cs"/>
              </a:rPr>
              <a:t>日閣議決定）での記載</a:t>
            </a:r>
            <a:endParaRPr kumimoji="0" lang="en-US" altLang="ja-JP" sz="1200" b="1" i="0" u="none" strike="noStrike" kern="1200" cap="none" spc="0" normalizeH="0" baseline="0" noProof="0" dirty="0">
              <a:ln>
                <a:noFill/>
              </a:ln>
              <a:solidFill>
                <a:srgbClr val="000000"/>
              </a:solidFill>
              <a:effectLst/>
              <a:uLnTx/>
              <a:uFillTx/>
              <a:latin typeface="メイリオ"/>
              <a:ea typeface="メイリオ"/>
              <a:cs typeface="+mn-cs"/>
            </a:endParaRPr>
          </a:p>
          <a:p>
            <a:pPr marL="0" marR="0" lvl="0" indent="0" algn="l" defTabSz="914400" rtl="0" eaLnBrk="1" fontAlgn="auto" latinLnBrk="0" hangingPunct="1">
              <a:lnSpc>
                <a:spcPts val="1700"/>
              </a:lnSpc>
              <a:spcBef>
                <a:spcPts val="0"/>
              </a:spcBef>
              <a:spcAft>
                <a:spcPts val="3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a:ea typeface="メイリオ"/>
                <a:cs typeface="+mn-cs"/>
              </a:rPr>
              <a:t>２．持続可能な社会保障制度の構築</a:t>
            </a:r>
          </a:p>
          <a:p>
            <a:pPr marL="90170" marR="0" lvl="0" indent="0" algn="l" defTabSz="914400" rtl="0" eaLnBrk="1" fontAlgn="auto" latinLnBrk="0" hangingPunct="1">
              <a:lnSpc>
                <a:spcPts val="1700"/>
              </a:lnSpc>
              <a:spcBef>
                <a:spcPts val="0"/>
              </a:spcBef>
              <a:spcAft>
                <a:spcPts val="3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a:ea typeface="メイリオ"/>
                <a:cs typeface="+mn-cs"/>
              </a:rPr>
              <a:t>　創薬力強化に向けて、革新的な医薬品、医療機器、再生医療等製品の開発強化、研究開発型のビジネスモデルへの転換促進等を行うため、保険収載時を始めとするイノベーションの適切な評価などの更なる薬価上の措置、･･･を推進する。･･･</a:t>
            </a:r>
            <a:r>
              <a:rPr kumimoji="1" lang="ja-JP" altLang="en-US" sz="1200" b="1" i="0" u="none" strike="noStrike" kern="1200" cap="none" spc="0" normalizeH="0" baseline="0" noProof="0" dirty="0">
                <a:ln>
                  <a:noFill/>
                </a:ln>
                <a:solidFill>
                  <a:srgbClr val="DB4D6D"/>
                </a:solidFill>
                <a:effectLst/>
                <a:uLnTx/>
                <a:uFillTx/>
                <a:latin typeface="メイリオ"/>
                <a:ea typeface="メイリオ"/>
                <a:cs typeface="+mn-cs"/>
              </a:rPr>
              <a:t>医療保険財政の中で、こうしたイノベーションを推進するため</a:t>
            </a:r>
            <a:r>
              <a:rPr kumimoji="1" lang="en-US" altLang="ja-JP" sz="1200" b="1" i="0" u="none" strike="noStrike" kern="1200" cap="none" spc="0" normalizeH="0" baseline="30000" noProof="0" dirty="0">
                <a:ln>
                  <a:noFill/>
                </a:ln>
                <a:solidFill>
                  <a:srgbClr val="DB4D6D"/>
                </a:solidFill>
                <a:effectLst/>
                <a:uLnTx/>
                <a:uFillTx/>
                <a:latin typeface="メイリオ"/>
                <a:ea typeface="メイリオ"/>
                <a:cs typeface="+mn-cs"/>
              </a:rPr>
              <a:t>260</a:t>
            </a:r>
            <a:r>
              <a:rPr kumimoji="1" lang="ja-JP" altLang="en-US" sz="1200" b="1" i="0" u="none" strike="noStrike" kern="1200" cap="none" spc="0" normalizeH="0" baseline="0" noProof="0" dirty="0">
                <a:ln>
                  <a:noFill/>
                </a:ln>
                <a:solidFill>
                  <a:srgbClr val="DB4D6D"/>
                </a:solidFill>
                <a:effectLst/>
                <a:uLnTx/>
                <a:uFillTx/>
                <a:latin typeface="メイリオ"/>
                <a:ea typeface="メイリオ"/>
                <a:cs typeface="+mn-cs"/>
              </a:rPr>
              <a:t>、長期収載品</a:t>
            </a:r>
            <a:r>
              <a:rPr kumimoji="1" lang="en-US" altLang="ja-JP" sz="1200" b="1" i="0" u="none" strike="noStrike" kern="1200" cap="none" spc="0" normalizeH="0" baseline="30000" noProof="0" dirty="0">
                <a:ln>
                  <a:noFill/>
                </a:ln>
                <a:solidFill>
                  <a:srgbClr val="DB4D6D"/>
                </a:solidFill>
                <a:effectLst/>
                <a:uLnTx/>
                <a:uFillTx/>
                <a:latin typeface="メイリオ"/>
                <a:ea typeface="メイリオ"/>
                <a:cs typeface="+mn-cs"/>
              </a:rPr>
              <a:t>261 </a:t>
            </a:r>
            <a:r>
              <a:rPr kumimoji="1" lang="ja-JP" altLang="en-US" sz="1200" b="1" i="0" u="none" strike="noStrike" kern="1200" cap="none" spc="0" normalizeH="0" baseline="0" noProof="0" dirty="0">
                <a:ln>
                  <a:noFill/>
                </a:ln>
                <a:solidFill>
                  <a:srgbClr val="DB4D6D"/>
                </a:solidFill>
                <a:effectLst/>
                <a:uLnTx/>
                <a:uFillTx/>
                <a:latin typeface="メイリオ"/>
                <a:ea typeface="メイリオ"/>
                <a:cs typeface="+mn-cs"/>
              </a:rPr>
              <a:t>等の自己負担の在り方の見直し、検討を進める。</a:t>
            </a:r>
            <a:endParaRPr kumimoji="0" lang="en-US" altLang="ja-JP" sz="1200" b="0" i="0" u="none" strike="noStrike" kern="1200" cap="none" spc="0" normalizeH="0" baseline="0" noProof="0" dirty="0">
              <a:ln>
                <a:noFill/>
              </a:ln>
              <a:solidFill>
                <a:srgbClr val="000000"/>
              </a:solidFill>
              <a:effectLst/>
              <a:uLnTx/>
              <a:uFillTx/>
              <a:latin typeface="メイリオ"/>
              <a:ea typeface="メイリオ"/>
              <a:cs typeface="+mn-cs"/>
            </a:endParaRPr>
          </a:p>
          <a:p>
            <a:pPr marL="356870" marR="0" lvl="0" indent="-179070" algn="just" defTabSz="914400" rtl="0" eaLnBrk="1" fontAlgn="auto" latinLnBrk="0" hangingPunct="1">
              <a:lnSpc>
                <a:spcPct val="100000"/>
              </a:lnSpc>
              <a:spcBef>
                <a:spcPts val="0"/>
              </a:spcBef>
              <a:spcAft>
                <a:spcPts val="300"/>
              </a:spcAft>
              <a:buClr>
                <a:srgbClr val="103185"/>
              </a:buClr>
              <a:buSzTx/>
              <a:buFontTx/>
              <a:buNone/>
              <a:tabLst/>
              <a:defRPr/>
            </a:pPr>
            <a: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t>260 </a:t>
            </a: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ＧＤＰに占める日本の医薬品等の支出は他の先進国よりも高い一方、世界の医療用医薬品の販売額における日本国内の販売額のシェアは低下しており、こうした状況の中で国民負担の軽減とイノベーションの推進を両立する観点から、中長期的な薬剤費の在り方の議論も含めて、取組を進める必要がある。</a:t>
            </a:r>
            <a:endParaRPr kumimoji="0" lang="ja-JP" altLang="en-US" sz="900" b="0" i="0" u="none" strike="noStrike" kern="1200" cap="none" spc="0" normalizeH="0" baseline="0" noProof="0" dirty="0">
              <a:ln>
                <a:noFill/>
              </a:ln>
              <a:solidFill>
                <a:srgbClr val="000000"/>
              </a:solidFill>
              <a:effectLst/>
              <a:uLnTx/>
              <a:uFillTx/>
              <a:latin typeface="メイリオ"/>
              <a:ea typeface="メイリオ"/>
              <a:cs typeface="+mn-cs"/>
            </a:endParaRPr>
          </a:p>
          <a:p>
            <a:pPr marL="356870" marR="0" lvl="0" indent="-179070" algn="just" defTabSz="914400" rtl="0" eaLnBrk="1" fontAlgn="auto" latinLnBrk="0" hangingPunct="1">
              <a:lnSpc>
                <a:spcPct val="100000"/>
              </a:lnSpc>
              <a:spcBef>
                <a:spcPts val="0"/>
              </a:spcBef>
              <a:spcAft>
                <a:spcPts val="300"/>
              </a:spcAft>
              <a:buClr>
                <a:srgbClr val="103185"/>
              </a:buClr>
              <a:buSzTx/>
              <a:buFontTx/>
              <a:buNone/>
              <a:tabLst/>
              <a:defRPr/>
            </a:pPr>
            <a:r>
              <a:rPr kumimoji="1" lang="en-US" altLang="ja-JP" sz="900" b="0" i="0" u="none" strike="noStrike" kern="1200" cap="none" spc="0" normalizeH="0" baseline="0" noProof="0" dirty="0">
                <a:ln>
                  <a:noFill/>
                </a:ln>
                <a:solidFill>
                  <a:srgbClr val="000000"/>
                </a:solidFill>
                <a:effectLst/>
                <a:uLnTx/>
                <a:uFillTx/>
                <a:latin typeface="メイリオ"/>
                <a:ea typeface="メイリオ"/>
                <a:cs typeface="+mn-cs"/>
              </a:rPr>
              <a:t>261 </a:t>
            </a:r>
            <a:r>
              <a:rPr kumimoji="1" lang="ja-JP" altLang="en-US" sz="900" b="0" i="0" u="none" strike="noStrike" kern="1200" cap="none" spc="0" normalizeH="0" baseline="0" noProof="0" dirty="0">
                <a:ln>
                  <a:noFill/>
                </a:ln>
                <a:solidFill>
                  <a:srgbClr val="000000"/>
                </a:solidFill>
                <a:effectLst/>
                <a:uLnTx/>
                <a:uFillTx/>
                <a:latin typeface="メイリオ"/>
                <a:ea typeface="メイリオ"/>
                <a:cs typeface="+mn-cs"/>
              </a:rPr>
              <a:t>後発医薬品への置換えは数量ベースで約８割に達しようとしているが、金額ベースでは約４割と諸外国と比較しても低い水準。</a:t>
            </a:r>
            <a:endParaRPr kumimoji="0" lang="ja-JP" altLang="en-US" sz="1400" b="0" i="0" u="none" strike="noStrike" kern="1200" cap="none" spc="0" normalizeH="0" baseline="0" noProof="0" dirty="0">
              <a:ln>
                <a:noFill/>
              </a:ln>
              <a:solidFill>
                <a:srgbClr val="000000"/>
              </a:solidFill>
              <a:effectLst/>
              <a:uLnTx/>
              <a:uFillTx/>
              <a:latin typeface="メイリオ"/>
              <a:ea typeface="メイリオ"/>
              <a:cs typeface="+mn-cs"/>
            </a:endParaRPr>
          </a:p>
        </p:txBody>
      </p:sp>
      <p:sp>
        <p:nvSpPr>
          <p:cNvPr id="21" name="角丸四角形 20">
            <a:extLst>
              <a:ext uri="{FF2B5EF4-FFF2-40B4-BE49-F238E27FC236}">
                <a16:creationId xmlns:a16="http://schemas.microsoft.com/office/drawing/2014/main" id="{8569347B-8A4C-9646-89AB-DDDCB8E6B339}"/>
              </a:ext>
            </a:extLst>
          </p:cNvPr>
          <p:cNvSpPr/>
          <p:nvPr/>
        </p:nvSpPr>
        <p:spPr>
          <a:xfrm>
            <a:off x="325465" y="868609"/>
            <a:ext cx="1457337" cy="394874"/>
          </a:xfrm>
          <a:prstGeom prst="roundRect">
            <a:avLst>
              <a:gd name="adj" fmla="val 0"/>
            </a:avLst>
          </a:prstGeom>
          <a:solidFill>
            <a:schemeClr val="tx2"/>
          </a:solidFill>
          <a:ln w="762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200" b="1" i="0" u="none" strike="noStrike" kern="1200" cap="none" spc="239" normalizeH="0" baseline="0" noProof="0">
                <a:ln>
                  <a:noFill/>
                </a:ln>
                <a:solidFill>
                  <a:srgbClr val="FFFFFF"/>
                </a:solidFill>
                <a:effectLst/>
                <a:uLnTx/>
                <a:uFillTx/>
                <a:latin typeface="メイリオ"/>
                <a:ea typeface="メイリオ"/>
                <a:cs typeface="Noto Sans CJK JP DemiLight" charset="-128"/>
              </a:rPr>
              <a:t>見直しの経緯</a:t>
            </a:r>
          </a:p>
        </p:txBody>
      </p:sp>
    </p:spTree>
    <p:extLst>
      <p:ext uri="{BB962C8B-B14F-4D97-AF65-F5344CB8AC3E}">
        <p14:creationId xmlns:p14="http://schemas.microsoft.com/office/powerpoint/2010/main" val="26269620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タイトル 1">
            <a:extLst>
              <a:ext uri="{FF2B5EF4-FFF2-40B4-BE49-F238E27FC236}">
                <a16:creationId xmlns:a16="http://schemas.microsoft.com/office/drawing/2014/main" id="{2EF45141-D5A2-3EEA-5535-3968AEF72ACA}"/>
              </a:ext>
            </a:extLst>
          </p:cNvPr>
          <p:cNvSpPr txBox="1">
            <a:spLocks/>
          </p:cNvSpPr>
          <p:nvPr/>
        </p:nvSpPr>
        <p:spPr>
          <a:xfrm>
            <a:off x="164815" y="337615"/>
            <a:ext cx="9576373" cy="443226"/>
          </a:xfrm>
          <a:prstGeom prst="rect">
            <a:avLst/>
          </a:prstGeom>
          <a:solidFill>
            <a:srgbClr val="E1EDFF"/>
          </a:solidFill>
        </p:spPr>
        <p:txBody>
          <a:bodyPr vert="horz" lIns="69604" tIns="104406" rIns="69604" bIns="34802" rtlCol="0" anchor="ctr">
            <a:noAutofit/>
          </a:bodyPr>
          <a:lstStyle>
            <a:lvl1pPr algn="ctr" defTabSz="990570" rtl="0" eaLnBrk="1" latinLnBrk="0" hangingPunct="1">
              <a:spcBef>
                <a:spcPct val="0"/>
              </a:spcBef>
              <a:buNone/>
              <a:defRPr kumimoji="1" sz="2400" kern="1200">
                <a:solidFill>
                  <a:schemeClr val="tx1"/>
                </a:solidFill>
                <a:latin typeface="メイリオ" panose="020B0604030504040204" pitchFamily="50" charset="-128"/>
                <a:ea typeface="メイリオ" panose="020B0604030504040204" pitchFamily="50" charset="-128"/>
                <a:cs typeface="+mj-cs"/>
              </a:defRPr>
            </a:lvl1pPr>
          </a:lstStyle>
          <a:p>
            <a:pPr defTabSz="957621">
              <a:defRPr/>
            </a:pPr>
            <a:r>
              <a:rPr lang="ja-JP" altLang="en-US" sz="2320" b="1">
                <a:solidFill>
                  <a:sysClr val="windowText" lastClr="000000"/>
                </a:solidFill>
              </a:rPr>
              <a:t>長期収載品の保険給付の在り方の見直し</a:t>
            </a:r>
          </a:p>
        </p:txBody>
      </p:sp>
      <p:sp>
        <p:nvSpPr>
          <p:cNvPr id="15" name="正方形/長方形 14">
            <a:extLst>
              <a:ext uri="{FF2B5EF4-FFF2-40B4-BE49-F238E27FC236}">
                <a16:creationId xmlns:a16="http://schemas.microsoft.com/office/drawing/2014/main" id="{EF50706E-F550-D21F-E4C5-758C2A926BA5}"/>
              </a:ext>
            </a:extLst>
          </p:cNvPr>
          <p:cNvSpPr/>
          <p:nvPr/>
        </p:nvSpPr>
        <p:spPr>
          <a:xfrm>
            <a:off x="346674" y="1627212"/>
            <a:ext cx="9212655" cy="1470412"/>
          </a:xfrm>
          <a:prstGeom prst="rect">
            <a:avLst/>
          </a:prstGeom>
          <a:noFill/>
          <a:ln w="19050" cap="flat" cmpd="sng" algn="ctr">
            <a:solidFill>
              <a:sysClr val="windowText" lastClr="000000"/>
            </a:solidFill>
            <a:prstDash val="solid"/>
          </a:ln>
          <a:effectLst/>
        </p:spPr>
        <p:txBody>
          <a:bodyPr rtlCol="0" anchor="t"/>
          <a:lstStyle/>
          <a:p>
            <a:pPr defTabSz="883985">
              <a:lnSpc>
                <a:spcPts val="1547"/>
              </a:lnSpc>
              <a:defRPr/>
            </a:pPr>
            <a:endParaRPr lang="en-US" altLang="ja-JP" sz="1353" kern="0" dirty="0">
              <a:solidFill>
                <a:prstClr val="black"/>
              </a:solidFill>
              <a:latin typeface="メイリオ"/>
              <a:ea typeface="メイリオ"/>
            </a:endParaRPr>
          </a:p>
          <a:p>
            <a:pPr marL="276245" indent="-276245" defTabSz="883985">
              <a:lnSpc>
                <a:spcPts val="1547"/>
              </a:lnSpc>
              <a:buFont typeface="Wingdings" panose="05000000000000000000" pitchFamily="2" charset="2"/>
              <a:buChar char="Ø"/>
              <a:defRPr/>
            </a:pPr>
            <a:r>
              <a:rPr lang="ja-JP" altLang="en-US" sz="1353" kern="0" dirty="0">
                <a:solidFill>
                  <a:prstClr val="black"/>
                </a:solidFill>
                <a:latin typeface="メイリオ"/>
                <a:ea typeface="メイリオ"/>
              </a:rPr>
              <a:t>長期収載品の使用について、 </a:t>
            </a:r>
            <a:r>
              <a:rPr lang="ja-JP" altLang="en-US" sz="1353" b="1" u="sng" kern="0" dirty="0">
                <a:solidFill>
                  <a:srgbClr val="0070C0"/>
                </a:solidFill>
                <a:latin typeface="メイリオ"/>
                <a:ea typeface="メイリオ"/>
              </a:rPr>
              <a:t>①銘柄名処方の場合であって、患者希望により長期収載品を処方・調剤した場合</a:t>
            </a:r>
            <a:r>
              <a:rPr lang="ja-JP" altLang="en-US" sz="1353" kern="0" dirty="0">
                <a:solidFill>
                  <a:prstClr val="black"/>
                </a:solidFill>
                <a:latin typeface="メイリオ"/>
                <a:ea typeface="メイリオ"/>
              </a:rPr>
              <a:t>や、</a:t>
            </a:r>
            <a:r>
              <a:rPr lang="ja-JP" altLang="en-US" sz="1353" b="1" u="sng" kern="0" dirty="0">
                <a:solidFill>
                  <a:srgbClr val="0070C0"/>
                </a:solidFill>
                <a:latin typeface="メイリオ"/>
                <a:ea typeface="メイリオ"/>
              </a:rPr>
              <a:t>②一般名処方の場合</a:t>
            </a:r>
            <a:r>
              <a:rPr lang="ja-JP" altLang="en-US" sz="1353" kern="0" dirty="0">
                <a:solidFill>
                  <a:prstClr val="black"/>
                </a:solidFill>
                <a:latin typeface="メイリオ"/>
                <a:ea typeface="メイリオ"/>
              </a:rPr>
              <a:t>は、</a:t>
            </a:r>
            <a:r>
              <a:rPr lang="ja-JP" altLang="en-US" sz="1353" b="1" u="sng" kern="0" dirty="0">
                <a:solidFill>
                  <a:prstClr val="black"/>
                </a:solidFill>
                <a:latin typeface="メイリオ"/>
                <a:ea typeface="メイリオ"/>
              </a:rPr>
              <a:t>選定療養の対象とする</a:t>
            </a:r>
            <a:r>
              <a:rPr lang="ja-JP" altLang="en-US" sz="1353" kern="0" dirty="0">
                <a:solidFill>
                  <a:prstClr val="black"/>
                </a:solidFill>
                <a:latin typeface="メイリオ"/>
                <a:ea typeface="メイリオ"/>
              </a:rPr>
              <a:t>。</a:t>
            </a:r>
          </a:p>
          <a:p>
            <a:pPr marL="276245" indent="-276245" defTabSz="883985">
              <a:lnSpc>
                <a:spcPts val="1547"/>
              </a:lnSpc>
              <a:buFont typeface="Wingdings" panose="05000000000000000000" pitchFamily="2" charset="2"/>
              <a:buChar char="l"/>
              <a:defRPr/>
            </a:pPr>
            <a:endParaRPr lang="ja-JP" altLang="en-US" sz="1353" kern="0" dirty="0">
              <a:solidFill>
                <a:prstClr val="black"/>
              </a:solidFill>
              <a:latin typeface="メイリオ"/>
              <a:ea typeface="メイリオ"/>
            </a:endParaRPr>
          </a:p>
          <a:p>
            <a:pPr marL="276245" indent="-276245" defTabSz="883985">
              <a:lnSpc>
                <a:spcPts val="1547"/>
              </a:lnSpc>
              <a:buFont typeface="Wingdings" panose="05000000000000000000" pitchFamily="2" charset="2"/>
              <a:buChar char="Ø"/>
              <a:defRPr/>
            </a:pPr>
            <a:r>
              <a:rPr lang="ja-JP" altLang="en-US" sz="1353" kern="0" dirty="0">
                <a:solidFill>
                  <a:prstClr val="black"/>
                </a:solidFill>
                <a:latin typeface="メイリオ"/>
                <a:ea typeface="メイリオ"/>
              </a:rPr>
              <a:t>ただし、</a:t>
            </a:r>
            <a:r>
              <a:rPr lang="ja-JP" altLang="en-US" sz="1353" b="1" u="sng" kern="0" dirty="0">
                <a:solidFill>
                  <a:srgbClr val="0070C0"/>
                </a:solidFill>
                <a:latin typeface="メイリオ"/>
                <a:ea typeface="メイリオ"/>
              </a:rPr>
              <a:t>①医療上の必要性があると認められる場合</a:t>
            </a:r>
            <a:r>
              <a:rPr lang="ja-JP" altLang="en-US" sz="1353" kern="0" dirty="0">
                <a:solidFill>
                  <a:prstClr val="black"/>
                </a:solidFill>
                <a:latin typeface="メイリオ"/>
                <a:ea typeface="メイリオ"/>
              </a:rPr>
              <a:t>（例：医療上の必要性により医師が銘柄名処方（後発品への変更不可）をした場合）や、</a:t>
            </a:r>
            <a:r>
              <a:rPr lang="ja-JP" altLang="en-US" sz="1353" b="1" u="sng" kern="0" dirty="0">
                <a:solidFill>
                  <a:srgbClr val="0070C0"/>
                </a:solidFill>
                <a:latin typeface="メイリオ"/>
                <a:ea typeface="メイリオ"/>
              </a:rPr>
              <a:t>②薬局に後発医薬品の在庫が無い場合など、後発医薬品を提供することが困難な場合</a:t>
            </a:r>
            <a:r>
              <a:rPr lang="ja-JP" altLang="en-US" sz="1353" kern="0" dirty="0">
                <a:solidFill>
                  <a:prstClr val="black"/>
                </a:solidFill>
                <a:latin typeface="メイリオ"/>
                <a:ea typeface="メイリオ"/>
              </a:rPr>
              <a:t>については、選定療養とはせず、引き続き、</a:t>
            </a:r>
            <a:r>
              <a:rPr lang="ja-JP" altLang="en-US" sz="1353" b="1" u="sng" kern="0" dirty="0">
                <a:solidFill>
                  <a:prstClr val="black"/>
                </a:solidFill>
                <a:latin typeface="メイリオ"/>
                <a:ea typeface="メイリオ"/>
              </a:rPr>
              <a:t>保険給付の対象とする</a:t>
            </a:r>
            <a:r>
              <a:rPr lang="ja-JP" altLang="en-US" sz="1353" kern="0" dirty="0">
                <a:solidFill>
                  <a:prstClr val="black"/>
                </a:solidFill>
                <a:latin typeface="メイリオ"/>
                <a:ea typeface="メイリオ"/>
              </a:rPr>
              <a:t>。</a:t>
            </a:r>
            <a:endParaRPr lang="en-US" altLang="ja-JP" sz="1353" kern="0" dirty="0">
              <a:solidFill>
                <a:prstClr val="black"/>
              </a:solidFill>
              <a:latin typeface="メイリオ"/>
              <a:ea typeface="メイリオ"/>
            </a:endParaRPr>
          </a:p>
          <a:p>
            <a:pPr defTabSz="883985">
              <a:lnSpc>
                <a:spcPts val="1547"/>
              </a:lnSpc>
              <a:defRPr/>
            </a:pPr>
            <a:endParaRPr lang="en-US" altLang="ja-JP" sz="1353" kern="0" dirty="0">
              <a:solidFill>
                <a:prstClr val="black"/>
              </a:solidFill>
              <a:latin typeface="メイリオ"/>
              <a:ea typeface="メイリオ"/>
            </a:endParaRPr>
          </a:p>
          <a:p>
            <a:pPr marL="276245" indent="-276245" defTabSz="883985">
              <a:lnSpc>
                <a:spcPts val="1547"/>
              </a:lnSpc>
              <a:buFont typeface="Wingdings" panose="05000000000000000000" pitchFamily="2" charset="2"/>
              <a:buChar char="Ø"/>
              <a:defRPr/>
            </a:pPr>
            <a:endParaRPr lang="en-US" altLang="ja-JP" sz="1353" kern="0" dirty="0">
              <a:solidFill>
                <a:prstClr val="black"/>
              </a:solidFill>
              <a:latin typeface="メイリオ"/>
              <a:ea typeface="メイリオ"/>
            </a:endParaRPr>
          </a:p>
        </p:txBody>
      </p:sp>
      <p:sp>
        <p:nvSpPr>
          <p:cNvPr id="16" name="正方形/長方形 15">
            <a:extLst>
              <a:ext uri="{FF2B5EF4-FFF2-40B4-BE49-F238E27FC236}">
                <a16:creationId xmlns:a16="http://schemas.microsoft.com/office/drawing/2014/main" id="{29B6D0B1-4ABF-3059-4B90-CDBF67F00670}"/>
              </a:ext>
            </a:extLst>
          </p:cNvPr>
          <p:cNvSpPr/>
          <p:nvPr/>
        </p:nvSpPr>
        <p:spPr>
          <a:xfrm>
            <a:off x="466363" y="1415630"/>
            <a:ext cx="3563498" cy="372720"/>
          </a:xfrm>
          <a:prstGeom prst="rect">
            <a:avLst/>
          </a:prstGeom>
          <a:solidFill>
            <a:srgbClr val="E1EDFF"/>
          </a:solidFill>
          <a:ln w="19050" cap="flat" cmpd="sng" algn="ctr">
            <a:noFill/>
            <a:prstDash val="solid"/>
          </a:ln>
          <a:effectLst>
            <a:outerShdw blurRad="50800" dist="38100" dir="2700000" algn="tl" rotWithShape="0">
              <a:prstClr val="black">
                <a:alpha val="40000"/>
              </a:prstClr>
            </a:outerShdw>
          </a:effectLst>
        </p:spPr>
        <p:txBody>
          <a:bodyPr tIns="69604" rtlCol="0" anchor="ctr"/>
          <a:lstStyle/>
          <a:p>
            <a:pPr defTabSz="883985">
              <a:defRPr/>
            </a:pPr>
            <a:r>
              <a:rPr lang="ja-JP" altLang="en-US" sz="1547" b="1" kern="0">
                <a:solidFill>
                  <a:prstClr val="black"/>
                </a:solidFill>
                <a:latin typeface="メイリオ"/>
                <a:ea typeface="メイリオ"/>
              </a:rPr>
              <a:t>保険給付と選定療養の適用場面</a:t>
            </a:r>
          </a:p>
        </p:txBody>
      </p:sp>
      <p:sp>
        <p:nvSpPr>
          <p:cNvPr id="18" name="正方形/長方形 17">
            <a:extLst>
              <a:ext uri="{FF2B5EF4-FFF2-40B4-BE49-F238E27FC236}">
                <a16:creationId xmlns:a16="http://schemas.microsoft.com/office/drawing/2014/main" id="{9916DCC2-7D3C-5DF9-1818-AFB9798CF633}"/>
              </a:ext>
            </a:extLst>
          </p:cNvPr>
          <p:cNvSpPr/>
          <p:nvPr/>
        </p:nvSpPr>
        <p:spPr>
          <a:xfrm>
            <a:off x="346674" y="3350719"/>
            <a:ext cx="9212655" cy="1591235"/>
          </a:xfrm>
          <a:prstGeom prst="rect">
            <a:avLst/>
          </a:prstGeom>
          <a:noFill/>
          <a:ln w="19050" cap="flat" cmpd="sng" algn="ctr">
            <a:solidFill>
              <a:sysClr val="windowText" lastClr="000000"/>
            </a:solidFill>
            <a:prstDash val="solid"/>
          </a:ln>
          <a:effectLst/>
        </p:spPr>
        <p:txBody>
          <a:bodyPr rtlCol="0" anchor="t"/>
          <a:lstStyle/>
          <a:p>
            <a:pPr defTabSz="883985">
              <a:lnSpc>
                <a:spcPts val="1064"/>
              </a:lnSpc>
              <a:defRPr/>
            </a:pPr>
            <a:endParaRPr lang="en-US" altLang="ja-JP" sz="1353" kern="0" dirty="0">
              <a:solidFill>
                <a:prstClr val="black"/>
              </a:solidFill>
              <a:latin typeface="メイリオ"/>
              <a:ea typeface="メイリオ"/>
            </a:endParaRPr>
          </a:p>
          <a:p>
            <a:pPr marL="276245" indent="-276245" defTabSz="441992">
              <a:lnSpc>
                <a:spcPts val="1547"/>
              </a:lnSpc>
              <a:spcBef>
                <a:spcPts val="580"/>
              </a:spcBef>
              <a:buFont typeface="Wingdings" panose="05000000000000000000" pitchFamily="2" charset="2"/>
              <a:buChar char="Ø"/>
              <a:defRPr/>
            </a:pPr>
            <a:r>
              <a:rPr lang="ja-JP" altLang="en-US" sz="1353" kern="0" dirty="0">
                <a:solidFill>
                  <a:srgbClr val="000000"/>
                </a:solidFill>
                <a:latin typeface="メイリオ"/>
                <a:ea typeface="メイリオ"/>
              </a:rPr>
              <a:t>後発医薬品上市後、徐々に後発品に置換えが進むという実態を踏まえ、</a:t>
            </a:r>
            <a:endParaRPr lang="en-US" altLang="ja-JP" sz="1353" kern="0" dirty="0">
              <a:solidFill>
                <a:srgbClr val="000000"/>
              </a:solidFill>
              <a:latin typeface="メイリオ"/>
              <a:ea typeface="メイリオ"/>
            </a:endParaRPr>
          </a:p>
          <a:p>
            <a:pPr marL="343771" indent="-167282" defTabSz="441992">
              <a:lnSpc>
                <a:spcPts val="1547"/>
              </a:lnSpc>
              <a:spcBef>
                <a:spcPts val="580"/>
              </a:spcBef>
              <a:tabLst>
                <a:tab pos="176490" algn="l"/>
              </a:tabLst>
              <a:defRPr/>
            </a:pPr>
            <a:r>
              <a:rPr lang="ja-JP" altLang="en-US" sz="1353" kern="0" dirty="0">
                <a:solidFill>
                  <a:prstClr val="black"/>
                </a:solidFill>
                <a:latin typeface="メイリオ"/>
                <a:ea typeface="メイリオ"/>
              </a:rPr>
              <a:t>①　長期収載品の薬価ルールにおいては後発品上市後５年から段階的に薬価を引き下げることとしている。この点を参考に、</a:t>
            </a:r>
            <a:r>
              <a:rPr lang="ja-JP" altLang="en-US" sz="1353" b="1" kern="0" dirty="0">
                <a:solidFill>
                  <a:srgbClr val="0070C0"/>
                </a:solidFill>
                <a:latin typeface="メイリオ"/>
                <a:ea typeface="メイリオ"/>
              </a:rPr>
              <a:t>後発品上市後５年を経過した長期収載品</a:t>
            </a:r>
            <a:r>
              <a:rPr lang="ja-JP" altLang="en-US" sz="1353" kern="0" dirty="0">
                <a:solidFill>
                  <a:prstClr val="black"/>
                </a:solidFill>
                <a:latin typeface="メイリオ"/>
                <a:ea typeface="メイリオ"/>
              </a:rPr>
              <a:t>については</a:t>
            </a:r>
            <a:r>
              <a:rPr lang="ja-JP" altLang="en-US" sz="1353" b="1" u="sng" kern="0" dirty="0">
                <a:solidFill>
                  <a:prstClr val="black"/>
                </a:solidFill>
                <a:latin typeface="メイリオ"/>
                <a:ea typeface="メイリオ"/>
              </a:rPr>
              <a:t>選定療養の対象（</a:t>
            </a:r>
            <a:r>
              <a:rPr lang="en-US" altLang="ja-JP" sz="1353" b="1" u="sng" kern="0" dirty="0">
                <a:solidFill>
                  <a:prstClr val="black"/>
                </a:solidFill>
                <a:latin typeface="メイリオ"/>
                <a:ea typeface="メイリオ"/>
              </a:rPr>
              <a:t>※</a:t>
            </a:r>
            <a:r>
              <a:rPr lang="ja-JP" altLang="en-US" sz="1353" b="1" u="sng" kern="0" dirty="0">
                <a:solidFill>
                  <a:prstClr val="black"/>
                </a:solidFill>
                <a:latin typeface="メイリオ"/>
                <a:ea typeface="メイリオ"/>
              </a:rPr>
              <a:t>）とする</a:t>
            </a:r>
            <a:r>
              <a:rPr lang="ja-JP" altLang="en-US" sz="1353" kern="0" dirty="0">
                <a:solidFill>
                  <a:prstClr val="black"/>
                </a:solidFill>
                <a:latin typeface="メイリオ"/>
                <a:ea typeface="メイリオ"/>
              </a:rPr>
              <a:t>。</a:t>
            </a:r>
            <a:endParaRPr lang="en-US" altLang="ja-JP" sz="1353" kern="0" dirty="0">
              <a:solidFill>
                <a:prstClr val="black"/>
              </a:solidFill>
              <a:latin typeface="メイリオ"/>
              <a:ea typeface="メイリオ"/>
            </a:endParaRPr>
          </a:p>
          <a:p>
            <a:pPr marL="343771" indent="-167282" defTabSz="441992">
              <a:lnSpc>
                <a:spcPts val="1547"/>
              </a:lnSpc>
              <a:tabLst>
                <a:tab pos="176490" algn="l"/>
              </a:tabLst>
              <a:defRPr/>
            </a:pPr>
            <a:r>
              <a:rPr lang="ja-JP" altLang="en-US" sz="1353" kern="0" dirty="0">
                <a:solidFill>
                  <a:srgbClr val="FF0000"/>
                </a:solidFill>
                <a:latin typeface="メイリオ"/>
                <a:ea typeface="メイリオ"/>
              </a:rPr>
              <a:t>　</a:t>
            </a:r>
            <a:r>
              <a:rPr lang="en-US" altLang="ja-JP" sz="1160" kern="0" dirty="0">
                <a:solidFill>
                  <a:srgbClr val="000000"/>
                </a:solidFill>
                <a:latin typeface="メイリオ"/>
                <a:ea typeface="メイリオ"/>
              </a:rPr>
              <a:t>※</a:t>
            </a:r>
            <a:r>
              <a:rPr lang="ja-JP" altLang="en-US" sz="1160" kern="0" dirty="0">
                <a:solidFill>
                  <a:srgbClr val="000000"/>
                </a:solidFill>
                <a:latin typeface="メイリオ"/>
                <a:ea typeface="メイリオ"/>
              </a:rPr>
              <a:t>　ただし、置換率が極めて低い場合（市場に後発医薬品がほぼ存在しない場合）については、対象外とする。</a:t>
            </a:r>
            <a:endParaRPr lang="en-US" altLang="ja-JP" sz="1353" kern="0" dirty="0">
              <a:solidFill>
                <a:prstClr val="black"/>
              </a:solidFill>
              <a:latin typeface="メイリオ"/>
              <a:ea typeface="メイリオ"/>
            </a:endParaRPr>
          </a:p>
          <a:p>
            <a:pPr marL="343771" indent="-167282" defTabSz="441992">
              <a:lnSpc>
                <a:spcPts val="1547"/>
              </a:lnSpc>
              <a:spcBef>
                <a:spcPts val="580"/>
              </a:spcBef>
              <a:tabLst>
                <a:tab pos="176490" algn="l"/>
              </a:tabLst>
              <a:defRPr/>
            </a:pPr>
            <a:r>
              <a:rPr lang="ja-JP" altLang="en-US" sz="1353" kern="0" dirty="0">
                <a:solidFill>
                  <a:prstClr val="black"/>
                </a:solidFill>
                <a:latin typeface="メイリオ"/>
                <a:ea typeface="メイリオ"/>
              </a:rPr>
              <a:t>②　また</a:t>
            </a:r>
            <a:r>
              <a:rPr lang="ja-JP" altLang="en-US" sz="1353" kern="0" dirty="0">
                <a:solidFill>
                  <a:srgbClr val="000000"/>
                </a:solidFill>
                <a:latin typeface="メイリオ"/>
                <a:ea typeface="メイリオ"/>
              </a:rPr>
              <a:t>、</a:t>
            </a:r>
            <a:r>
              <a:rPr lang="ja-JP" altLang="en-US" sz="1353" b="1" u="sng" kern="0" dirty="0">
                <a:solidFill>
                  <a:prstClr val="black"/>
                </a:solidFill>
                <a:latin typeface="メイリオ"/>
                <a:ea typeface="メイリオ"/>
              </a:rPr>
              <a:t>後発品上市後５年を経過していなくても、</a:t>
            </a:r>
            <a:r>
              <a:rPr lang="ja-JP" altLang="en-US" sz="1353" b="1" u="sng" kern="0" dirty="0">
                <a:solidFill>
                  <a:srgbClr val="0070C0"/>
                </a:solidFill>
                <a:latin typeface="メイリオ"/>
                <a:ea typeface="メイリオ"/>
              </a:rPr>
              <a:t>置換率が</a:t>
            </a:r>
            <a:r>
              <a:rPr lang="en-US" altLang="ja-JP" sz="1353" b="1" u="sng" kern="0" dirty="0">
                <a:solidFill>
                  <a:srgbClr val="0070C0"/>
                </a:solidFill>
                <a:latin typeface="メイリオ"/>
                <a:ea typeface="メイリオ"/>
              </a:rPr>
              <a:t>50%</a:t>
            </a:r>
            <a:r>
              <a:rPr lang="ja-JP" altLang="en-US" sz="1353" b="1" u="sng" kern="0" dirty="0">
                <a:solidFill>
                  <a:srgbClr val="0070C0"/>
                </a:solidFill>
                <a:latin typeface="メイリオ"/>
                <a:ea typeface="メイリオ"/>
              </a:rPr>
              <a:t>に達している場合</a:t>
            </a:r>
            <a:r>
              <a:rPr lang="ja-JP" altLang="en-US" sz="1353" kern="0" dirty="0">
                <a:solidFill>
                  <a:srgbClr val="000000"/>
                </a:solidFill>
                <a:latin typeface="メイリオ"/>
                <a:ea typeface="メイリオ"/>
              </a:rPr>
              <a:t>には、後発品の選択が一般的に可能な状態となっていると考えられ、</a:t>
            </a:r>
            <a:r>
              <a:rPr lang="ja-JP" altLang="en-US" sz="1353" b="1" u="sng" kern="0" dirty="0">
                <a:solidFill>
                  <a:srgbClr val="000000"/>
                </a:solidFill>
                <a:latin typeface="メイリオ"/>
                <a:ea typeface="メイリオ"/>
              </a:rPr>
              <a:t>選定療養の対象とする</a:t>
            </a:r>
            <a:r>
              <a:rPr lang="ja-JP" altLang="en-US" sz="1353" kern="0" dirty="0">
                <a:solidFill>
                  <a:srgbClr val="000000"/>
                </a:solidFill>
                <a:latin typeface="メイリオ"/>
                <a:ea typeface="メイリオ"/>
              </a:rPr>
              <a:t>。</a:t>
            </a:r>
            <a:endParaRPr lang="ja-JP" altLang="en-US" sz="1353" kern="0" dirty="0">
              <a:solidFill>
                <a:prstClr val="black"/>
              </a:solidFill>
              <a:latin typeface="メイリオ"/>
              <a:ea typeface="メイリオ"/>
            </a:endParaRPr>
          </a:p>
          <a:p>
            <a:pPr marL="276245" indent="-276245" defTabSz="883985">
              <a:lnSpc>
                <a:spcPts val="1547"/>
              </a:lnSpc>
              <a:buFont typeface="Wingdings" panose="05000000000000000000" pitchFamily="2" charset="2"/>
              <a:buChar char="Ø"/>
              <a:defRPr/>
            </a:pPr>
            <a:endParaRPr lang="en-US" altLang="ja-JP" sz="1353" kern="0" dirty="0">
              <a:solidFill>
                <a:prstClr val="black"/>
              </a:solidFill>
              <a:latin typeface="メイリオ"/>
              <a:ea typeface="メイリオ"/>
            </a:endParaRPr>
          </a:p>
          <a:p>
            <a:pPr defTabSz="883985">
              <a:lnSpc>
                <a:spcPts val="1547"/>
              </a:lnSpc>
              <a:defRPr/>
            </a:pPr>
            <a:endParaRPr lang="en-US" altLang="ja-JP" sz="1353" kern="0" dirty="0">
              <a:solidFill>
                <a:prstClr val="black"/>
              </a:solidFill>
              <a:latin typeface="メイリオ"/>
              <a:ea typeface="メイリオ"/>
            </a:endParaRPr>
          </a:p>
          <a:p>
            <a:pPr marL="276245" indent="-276245" defTabSz="883985">
              <a:lnSpc>
                <a:spcPts val="1547"/>
              </a:lnSpc>
              <a:buFont typeface="Wingdings" panose="05000000000000000000" pitchFamily="2" charset="2"/>
              <a:buChar char="Ø"/>
              <a:defRPr/>
            </a:pPr>
            <a:endParaRPr lang="en-US" altLang="ja-JP" sz="1353" kern="0" dirty="0">
              <a:solidFill>
                <a:prstClr val="black"/>
              </a:solidFill>
              <a:latin typeface="メイリオ"/>
              <a:ea typeface="メイリオ"/>
            </a:endParaRPr>
          </a:p>
        </p:txBody>
      </p:sp>
      <p:sp>
        <p:nvSpPr>
          <p:cNvPr id="19" name="正方形/長方形 18">
            <a:extLst>
              <a:ext uri="{FF2B5EF4-FFF2-40B4-BE49-F238E27FC236}">
                <a16:creationId xmlns:a16="http://schemas.microsoft.com/office/drawing/2014/main" id="{EEEFD1F9-3564-81E2-B198-A47E7522DDD4}"/>
              </a:ext>
            </a:extLst>
          </p:cNvPr>
          <p:cNvSpPr/>
          <p:nvPr/>
        </p:nvSpPr>
        <p:spPr>
          <a:xfrm>
            <a:off x="466363" y="3145411"/>
            <a:ext cx="3563498" cy="372926"/>
          </a:xfrm>
          <a:prstGeom prst="rect">
            <a:avLst/>
          </a:prstGeom>
          <a:solidFill>
            <a:srgbClr val="E1EDFF"/>
          </a:solidFill>
          <a:ln w="19050" cap="flat" cmpd="sng" algn="ctr">
            <a:noFill/>
            <a:prstDash val="solid"/>
          </a:ln>
          <a:effectLst>
            <a:outerShdw blurRad="50800" dist="38100" dir="2700000" algn="tl" rotWithShape="0">
              <a:prstClr val="black">
                <a:alpha val="40000"/>
              </a:prstClr>
            </a:outerShdw>
          </a:effectLst>
        </p:spPr>
        <p:txBody>
          <a:bodyPr tIns="69604" rtlCol="0" anchor="ctr"/>
          <a:lstStyle/>
          <a:p>
            <a:pPr defTabSz="883985">
              <a:defRPr/>
            </a:pPr>
            <a:r>
              <a:rPr lang="ja-JP" altLang="en-US" sz="1547" b="1" kern="0">
                <a:solidFill>
                  <a:prstClr val="black"/>
                </a:solidFill>
                <a:latin typeface="メイリオ"/>
                <a:ea typeface="メイリオ"/>
              </a:rPr>
              <a:t>選定療養の対象品目の範囲</a:t>
            </a:r>
          </a:p>
        </p:txBody>
      </p:sp>
      <p:sp>
        <p:nvSpPr>
          <p:cNvPr id="20" name="正方形/長方形 19">
            <a:extLst>
              <a:ext uri="{FF2B5EF4-FFF2-40B4-BE49-F238E27FC236}">
                <a16:creationId xmlns:a16="http://schemas.microsoft.com/office/drawing/2014/main" id="{D946A277-3F20-0134-28F1-B90D1EE5F664}"/>
              </a:ext>
            </a:extLst>
          </p:cNvPr>
          <p:cNvSpPr/>
          <p:nvPr/>
        </p:nvSpPr>
        <p:spPr>
          <a:xfrm>
            <a:off x="346674" y="5186157"/>
            <a:ext cx="9212655" cy="1334032"/>
          </a:xfrm>
          <a:prstGeom prst="rect">
            <a:avLst/>
          </a:prstGeom>
          <a:noFill/>
          <a:ln w="19050" cap="flat" cmpd="sng" algn="ctr">
            <a:solidFill>
              <a:sysClr val="windowText" lastClr="000000"/>
            </a:solidFill>
            <a:prstDash val="solid"/>
          </a:ln>
          <a:effectLst/>
        </p:spPr>
        <p:txBody>
          <a:bodyPr rtlCol="0" anchor="t"/>
          <a:lstStyle/>
          <a:p>
            <a:pPr defTabSz="883985">
              <a:lnSpc>
                <a:spcPts val="1547"/>
              </a:lnSpc>
              <a:defRPr/>
            </a:pPr>
            <a:endParaRPr lang="en-US" altLang="ja-JP" sz="1353" kern="0">
              <a:solidFill>
                <a:prstClr val="black"/>
              </a:solidFill>
              <a:latin typeface="メイリオ"/>
              <a:ea typeface="メイリオ"/>
            </a:endParaRPr>
          </a:p>
          <a:p>
            <a:pPr marL="276245" indent="-276245" defTabSz="441992">
              <a:lnSpc>
                <a:spcPts val="1547"/>
              </a:lnSpc>
              <a:spcBef>
                <a:spcPts val="580"/>
              </a:spcBef>
              <a:buFont typeface="Wingdings" panose="05000000000000000000" pitchFamily="2" charset="2"/>
              <a:buChar char="Ø"/>
              <a:defRPr/>
            </a:pPr>
            <a:r>
              <a:rPr lang="ja-JP" altLang="en-US" sz="1353" kern="0">
                <a:solidFill>
                  <a:srgbClr val="000000"/>
                </a:solidFill>
                <a:latin typeface="メイリオ"/>
                <a:ea typeface="メイリオ"/>
              </a:rPr>
              <a:t>選定療養の場合には、長期収載品と後発品の価格差を踏まえ、</a:t>
            </a:r>
            <a:r>
              <a:rPr lang="ja-JP" altLang="en-US" sz="1353" b="1" u="sng" kern="0">
                <a:solidFill>
                  <a:srgbClr val="0070C0"/>
                </a:solidFill>
                <a:latin typeface="メイリオ"/>
                <a:ea typeface="メイリオ"/>
              </a:rPr>
              <a:t>後発医薬品の最高価格帯との価格差の４分の３まで</a:t>
            </a:r>
            <a:r>
              <a:rPr lang="ja-JP" altLang="en-US" sz="1353" b="1" u="sng" kern="0">
                <a:solidFill>
                  <a:prstClr val="black"/>
                </a:solidFill>
                <a:latin typeface="メイリオ"/>
                <a:ea typeface="メイリオ"/>
              </a:rPr>
              <a:t>を保険給付の対象とする</a:t>
            </a:r>
            <a:r>
              <a:rPr lang="ja-JP" altLang="en-US" sz="1353" kern="0">
                <a:solidFill>
                  <a:srgbClr val="000000"/>
                </a:solidFill>
                <a:latin typeface="メイリオ"/>
                <a:ea typeface="メイリオ"/>
              </a:rPr>
              <a:t>。</a:t>
            </a:r>
          </a:p>
          <a:p>
            <a:pPr marL="276245" indent="-276245" defTabSz="441992">
              <a:lnSpc>
                <a:spcPts val="1547"/>
              </a:lnSpc>
              <a:buFont typeface="Wingdings" panose="05000000000000000000" pitchFamily="2" charset="2"/>
              <a:buChar char="Ø"/>
              <a:defRPr/>
            </a:pPr>
            <a:endParaRPr lang="ja-JP" altLang="en-US" sz="1353" kern="0">
              <a:solidFill>
                <a:srgbClr val="000000"/>
              </a:solidFill>
              <a:latin typeface="メイリオ"/>
              <a:ea typeface="メイリオ"/>
            </a:endParaRPr>
          </a:p>
          <a:p>
            <a:pPr marL="276245" indent="-276245" defTabSz="441992">
              <a:lnSpc>
                <a:spcPts val="1547"/>
              </a:lnSpc>
              <a:buFont typeface="Wingdings" panose="05000000000000000000" pitchFamily="2" charset="2"/>
              <a:buChar char="Ø"/>
              <a:defRPr/>
            </a:pPr>
            <a:r>
              <a:rPr lang="ja-JP" altLang="en-US" sz="1353" b="1" u="sng" kern="0">
                <a:solidFill>
                  <a:srgbClr val="000000"/>
                </a:solidFill>
                <a:latin typeface="メイリオ"/>
                <a:ea typeface="メイリオ"/>
              </a:rPr>
              <a:t>選定療養に係る負担は</a:t>
            </a:r>
            <a:r>
              <a:rPr lang="ja-JP" altLang="en-US" sz="1353" kern="0">
                <a:solidFill>
                  <a:srgbClr val="000000"/>
                </a:solidFill>
                <a:latin typeface="メイリオ"/>
                <a:ea typeface="メイリオ"/>
              </a:rPr>
              <a:t>、医療上の必要性等の場合は長期収載品の薬価で保険給付されることや、市場実勢価格等を踏まえて長期収載品の薬価が定められていることを踏まえ、</a:t>
            </a:r>
            <a:r>
              <a:rPr lang="ja-JP" altLang="en-US" sz="1353" b="1" u="sng" kern="0">
                <a:solidFill>
                  <a:srgbClr val="0070C0"/>
                </a:solidFill>
                <a:latin typeface="メイリオ"/>
                <a:ea typeface="メイリオ"/>
              </a:rPr>
              <a:t>上記価格差の</a:t>
            </a:r>
            <a:r>
              <a:rPr lang="en-US" altLang="ja-JP" sz="1353" b="1" u="sng" kern="0">
                <a:solidFill>
                  <a:srgbClr val="0070C0"/>
                </a:solidFill>
                <a:latin typeface="メイリオ"/>
                <a:ea typeface="メイリオ"/>
              </a:rPr>
              <a:t>4</a:t>
            </a:r>
            <a:r>
              <a:rPr lang="ja-JP" altLang="en-US" sz="1353" b="1" u="sng" kern="0">
                <a:solidFill>
                  <a:srgbClr val="0070C0"/>
                </a:solidFill>
                <a:latin typeface="メイリオ"/>
                <a:ea typeface="メイリオ"/>
              </a:rPr>
              <a:t>分の１相当分</a:t>
            </a:r>
            <a:r>
              <a:rPr lang="ja-JP" altLang="en-US" sz="1353" kern="0">
                <a:solidFill>
                  <a:srgbClr val="000000"/>
                </a:solidFill>
                <a:latin typeface="メイリオ"/>
                <a:ea typeface="メイリオ"/>
              </a:rPr>
              <a:t>とする。</a:t>
            </a:r>
            <a:endParaRPr lang="en-US" altLang="ja-JP" sz="1353" kern="0">
              <a:solidFill>
                <a:prstClr val="black"/>
              </a:solidFill>
              <a:latin typeface="メイリオ"/>
              <a:ea typeface="メイリオ"/>
            </a:endParaRPr>
          </a:p>
          <a:p>
            <a:pPr defTabSz="883985">
              <a:lnSpc>
                <a:spcPts val="1547"/>
              </a:lnSpc>
              <a:defRPr/>
            </a:pPr>
            <a:endParaRPr lang="en-US" altLang="ja-JP" sz="1353" kern="0">
              <a:solidFill>
                <a:prstClr val="black"/>
              </a:solidFill>
              <a:latin typeface="メイリオ"/>
              <a:ea typeface="メイリオ"/>
            </a:endParaRPr>
          </a:p>
          <a:p>
            <a:pPr marL="276245" indent="-276245" defTabSz="883985">
              <a:lnSpc>
                <a:spcPts val="1547"/>
              </a:lnSpc>
              <a:buFont typeface="Wingdings" panose="05000000000000000000" pitchFamily="2" charset="2"/>
              <a:buChar char="Ø"/>
              <a:defRPr/>
            </a:pPr>
            <a:endParaRPr lang="en-US" altLang="ja-JP" sz="1353" kern="0">
              <a:solidFill>
                <a:prstClr val="black"/>
              </a:solidFill>
              <a:latin typeface="メイリオ"/>
              <a:ea typeface="メイリオ"/>
            </a:endParaRPr>
          </a:p>
        </p:txBody>
      </p:sp>
      <p:sp>
        <p:nvSpPr>
          <p:cNvPr id="21" name="正方形/長方形 20">
            <a:extLst>
              <a:ext uri="{FF2B5EF4-FFF2-40B4-BE49-F238E27FC236}">
                <a16:creationId xmlns:a16="http://schemas.microsoft.com/office/drawing/2014/main" id="{830190B2-AB56-5BD6-230D-5F2A28776AEE}"/>
              </a:ext>
            </a:extLst>
          </p:cNvPr>
          <p:cNvSpPr/>
          <p:nvPr/>
        </p:nvSpPr>
        <p:spPr>
          <a:xfrm>
            <a:off x="466363" y="4999694"/>
            <a:ext cx="3563498" cy="394810"/>
          </a:xfrm>
          <a:prstGeom prst="rect">
            <a:avLst/>
          </a:prstGeom>
          <a:solidFill>
            <a:srgbClr val="E1EDFF"/>
          </a:solidFill>
          <a:ln w="19050" cap="flat" cmpd="sng" algn="ctr">
            <a:noFill/>
            <a:prstDash val="solid"/>
          </a:ln>
          <a:effectLst>
            <a:outerShdw blurRad="50800" dist="38100" dir="2700000" algn="tl" rotWithShape="0">
              <a:prstClr val="black">
                <a:alpha val="40000"/>
              </a:prstClr>
            </a:outerShdw>
          </a:effectLst>
        </p:spPr>
        <p:txBody>
          <a:bodyPr tIns="69604" rtlCol="0" anchor="ctr"/>
          <a:lstStyle/>
          <a:p>
            <a:pPr defTabSz="883985">
              <a:defRPr/>
            </a:pPr>
            <a:r>
              <a:rPr lang="ja-JP" altLang="en-US" sz="1547" b="1" kern="0">
                <a:solidFill>
                  <a:prstClr val="black"/>
                </a:solidFill>
                <a:latin typeface="メイリオ"/>
                <a:ea typeface="メイリオ"/>
              </a:rPr>
              <a:t>保険給付と選定療養の負担に係る範囲</a:t>
            </a:r>
          </a:p>
        </p:txBody>
      </p:sp>
      <p:sp>
        <p:nvSpPr>
          <p:cNvPr id="22" name="テキスト ボックス 21">
            <a:extLst>
              <a:ext uri="{FF2B5EF4-FFF2-40B4-BE49-F238E27FC236}">
                <a16:creationId xmlns:a16="http://schemas.microsoft.com/office/drawing/2014/main" id="{E89A98B3-E9A1-D8DC-B431-13810621F9ED}"/>
              </a:ext>
            </a:extLst>
          </p:cNvPr>
          <p:cNvSpPr txBox="1"/>
          <p:nvPr/>
        </p:nvSpPr>
        <p:spPr>
          <a:xfrm>
            <a:off x="346674" y="802727"/>
            <a:ext cx="9212655" cy="581582"/>
          </a:xfrm>
          <a:prstGeom prst="rect">
            <a:avLst/>
          </a:prstGeom>
          <a:noFill/>
          <a:ln>
            <a:solidFill>
              <a:sysClr val="windowText" lastClr="000000"/>
            </a:solidFill>
          </a:ln>
        </p:spPr>
        <p:txBody>
          <a:bodyPr wrap="square" tIns="69604" bIns="34802" anchor="ctr" anchorCtr="0">
            <a:spAutoFit/>
          </a:bodyPr>
          <a:lstStyle/>
          <a:p>
            <a:pPr defTabSz="441992">
              <a:defRPr/>
            </a:pPr>
            <a:r>
              <a:rPr lang="ja-JP" altLang="en-US" sz="1547" kern="0">
                <a:solidFill>
                  <a:prstClr val="black"/>
                </a:solidFill>
                <a:latin typeface="メイリオ" panose="020B0604030504040204" pitchFamily="50" charset="-128"/>
                <a:ea typeface="メイリオ"/>
              </a:rPr>
              <a:t>医療保険財政の中で、イノベーションを推進する観点から、長期収載品について、保険給付の在り方の見直しを行うこととし、選定療養の仕組みを導入する。</a:t>
            </a:r>
            <a:r>
              <a:rPr lang="en-US" altLang="ja-JP" sz="1160" kern="0">
                <a:solidFill>
                  <a:prstClr val="black"/>
                </a:solidFill>
                <a:latin typeface="メイリオ" panose="020B0604030504040204" pitchFamily="50" charset="-128"/>
                <a:ea typeface="メイリオ"/>
              </a:rPr>
              <a:t>※</a:t>
            </a:r>
            <a:r>
              <a:rPr lang="ja-JP" altLang="en-US" sz="1160" kern="0">
                <a:solidFill>
                  <a:prstClr val="black"/>
                </a:solidFill>
                <a:latin typeface="メイリオ" panose="020B0604030504040204" pitchFamily="50" charset="-128"/>
                <a:ea typeface="メイリオ"/>
              </a:rPr>
              <a:t>準先発品を含む。</a:t>
            </a:r>
          </a:p>
        </p:txBody>
      </p:sp>
      <p:sp>
        <p:nvSpPr>
          <p:cNvPr id="5" name="テキスト ボックス 4">
            <a:extLst>
              <a:ext uri="{FF2B5EF4-FFF2-40B4-BE49-F238E27FC236}">
                <a16:creationId xmlns:a16="http://schemas.microsoft.com/office/drawing/2014/main" id="{A0167B17-617C-BA7E-CC9D-842BC07A463C}"/>
              </a:ext>
            </a:extLst>
          </p:cNvPr>
          <p:cNvSpPr txBox="1"/>
          <p:nvPr/>
        </p:nvSpPr>
        <p:spPr>
          <a:xfrm>
            <a:off x="170654" y="114102"/>
            <a:ext cx="9576373" cy="270843"/>
          </a:xfrm>
          <a:prstGeom prst="rect">
            <a:avLst/>
          </a:prstGeom>
          <a:noFill/>
        </p:spPr>
        <p:txBody>
          <a:bodyPr wrap="square" rtlCol="0">
            <a:spAutoFit/>
          </a:bodyPr>
          <a:lstStyle/>
          <a:p>
            <a:pPr defTabSz="883985">
              <a:defRPr/>
            </a:pPr>
            <a:r>
              <a:rPr kumimoji="1" lang="ja-JP" altLang="en-US" sz="1160">
                <a:solidFill>
                  <a:prstClr val="black"/>
                </a:solidFill>
                <a:latin typeface="メイリオ" panose="020B0604030504040204" pitchFamily="50" charset="-128"/>
                <a:ea typeface="メイリオ" panose="020B0604030504040204" pitchFamily="50" charset="-128"/>
              </a:rPr>
              <a:t>令和６年度診療報酬改定　</a:t>
            </a:r>
            <a:r>
              <a:rPr kumimoji="1" lang="en-US" altLang="ja-JP" sz="1160">
                <a:solidFill>
                  <a:prstClr val="black"/>
                </a:solidFill>
                <a:latin typeface="メイリオ" panose="020B0604030504040204" pitchFamily="50" charset="-128"/>
                <a:ea typeface="メイリオ" panose="020B0604030504040204" pitchFamily="50" charset="-128"/>
              </a:rPr>
              <a:t>Ⅰ</a:t>
            </a:r>
            <a:r>
              <a:rPr kumimoji="1" lang="ja-JP" altLang="en-US" sz="1160">
                <a:solidFill>
                  <a:prstClr val="black"/>
                </a:solidFill>
                <a:latin typeface="メイリオ" panose="020B0604030504040204" pitchFamily="50" charset="-128"/>
                <a:ea typeface="メイリオ" panose="020B0604030504040204" pitchFamily="50" charset="-128"/>
              </a:rPr>
              <a:t>－３　</a:t>
            </a:r>
            <a:r>
              <a:rPr lang="ja-JP" altLang="en-US" sz="1160">
                <a:solidFill>
                  <a:srgbClr val="000000"/>
                </a:solidFill>
                <a:latin typeface="Segoe UI"/>
                <a:ea typeface="メイリオ"/>
              </a:rPr>
              <a:t>医薬品産業構造の転換も見据えたイノベーションの適切な評価や医薬品の安定供給の確保等－①</a:t>
            </a:r>
            <a:endParaRPr kumimoji="1" lang="en-US" altLang="ja-JP" sz="1160">
              <a:solidFill>
                <a:prstClr val="black"/>
              </a:solidFill>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393264141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吹き出し: 四角形 5">
            <a:extLst>
              <a:ext uri="{FF2B5EF4-FFF2-40B4-BE49-F238E27FC236}">
                <a16:creationId xmlns:a16="http://schemas.microsoft.com/office/drawing/2014/main" id="{34A53D9F-35E9-93CA-A27E-37E0062CBDE8}"/>
              </a:ext>
            </a:extLst>
          </p:cNvPr>
          <p:cNvSpPr/>
          <p:nvPr/>
        </p:nvSpPr>
        <p:spPr>
          <a:xfrm>
            <a:off x="5070825" y="1934508"/>
            <a:ext cx="1507575" cy="280616"/>
          </a:xfrm>
          <a:prstGeom prst="wedgeRectCallout">
            <a:avLst>
              <a:gd name="adj1" fmla="val -46532"/>
              <a:gd name="adj2" fmla="val -39611"/>
            </a:avLst>
          </a:prstGeom>
          <a:solidFill>
            <a:schemeClr val="tx2"/>
          </a:solidFill>
          <a:ln>
            <a:solidFill>
              <a:schemeClr val="tx2"/>
            </a:solidFill>
          </a:ln>
        </p:spPr>
        <p:style>
          <a:lnRef idx="0">
            <a:scrgbClr r="0" g="0" b="0"/>
          </a:lnRef>
          <a:fillRef idx="0">
            <a:scrgbClr r="0" g="0" b="0"/>
          </a:fillRef>
          <a:effectRef idx="0">
            <a:scrgbClr r="0" g="0" b="0"/>
          </a:effectRef>
          <a:fontRef idx="minor">
            <a:schemeClr val="lt1"/>
          </a:fontRef>
        </p:style>
        <p:txBody>
          <a:bodyPr vert="horz" lIns="34758" tIns="34758" rIns="34758" bIns="0"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defTabSz="441427">
              <a:defRPr/>
            </a:pPr>
            <a:r>
              <a:rPr kumimoji="1" lang="ja-JP" altLang="en-US" sz="1159" b="1" spc="193" dirty="0">
                <a:solidFill>
                  <a:srgbClr val="FFFFFF"/>
                </a:solidFill>
                <a:latin typeface="Segoe UI"/>
                <a:ea typeface="メイリオ"/>
              </a:rPr>
              <a:t>１割負担の場合</a:t>
            </a:r>
          </a:p>
        </p:txBody>
      </p:sp>
      <p:sp>
        <p:nvSpPr>
          <p:cNvPr id="9" name="テキスト ボックス 27">
            <a:extLst>
              <a:ext uri="{FF2B5EF4-FFF2-40B4-BE49-F238E27FC236}">
                <a16:creationId xmlns:a16="http://schemas.microsoft.com/office/drawing/2014/main" id="{849656BE-8707-75AA-C777-4EC8C88F904D}"/>
              </a:ext>
            </a:extLst>
          </p:cNvPr>
          <p:cNvSpPr txBox="1">
            <a:spLocks noChangeArrowheads="1"/>
          </p:cNvSpPr>
          <p:nvPr/>
        </p:nvSpPr>
        <p:spPr bwMode="auto">
          <a:xfrm>
            <a:off x="5133088" y="6104639"/>
            <a:ext cx="841577" cy="416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352" b="1">
                <a:solidFill>
                  <a:prstClr val="black"/>
                </a:solidFill>
                <a:latin typeface="メイリオ"/>
                <a:ea typeface="メイリオ"/>
              </a:rPr>
              <a:t>後発品</a:t>
            </a:r>
            <a:endParaRPr kumimoji="1" lang="en-US" altLang="ja-JP" sz="1352" b="1">
              <a:solidFill>
                <a:prstClr val="black"/>
              </a:solidFill>
              <a:latin typeface="メイリオ"/>
              <a:ea typeface="メイリオ"/>
            </a:endParaRPr>
          </a:p>
          <a:p>
            <a:pPr algn="ctr" defTabSz="441427" fontAlgn="base">
              <a:spcBef>
                <a:spcPct val="0"/>
              </a:spcBef>
              <a:spcAft>
                <a:spcPct val="0"/>
              </a:spcAft>
              <a:defRPr/>
            </a:pPr>
            <a:r>
              <a:rPr kumimoji="1" lang="ja-JP" altLang="en-US" sz="1352">
                <a:solidFill>
                  <a:prstClr val="black"/>
                </a:solidFill>
                <a:latin typeface="メイリオ"/>
                <a:ea typeface="メイリオ"/>
              </a:rPr>
              <a:t>（</a:t>
            </a:r>
            <a:r>
              <a:rPr kumimoji="1" lang="en-US" altLang="ja-JP" sz="1352">
                <a:solidFill>
                  <a:prstClr val="black"/>
                </a:solidFill>
                <a:latin typeface="メイリオ"/>
                <a:ea typeface="メイリオ"/>
              </a:rPr>
              <a:t>100</a:t>
            </a:r>
            <a:r>
              <a:rPr kumimoji="1" lang="ja-JP" altLang="en-US" sz="1352">
                <a:solidFill>
                  <a:prstClr val="black"/>
                </a:solidFill>
                <a:latin typeface="メイリオ"/>
                <a:ea typeface="メイリオ"/>
              </a:rPr>
              <a:t>円）</a:t>
            </a:r>
          </a:p>
        </p:txBody>
      </p:sp>
      <p:cxnSp>
        <p:nvCxnSpPr>
          <p:cNvPr id="10" name="直線コネクタ 9">
            <a:extLst>
              <a:ext uri="{FF2B5EF4-FFF2-40B4-BE49-F238E27FC236}">
                <a16:creationId xmlns:a16="http://schemas.microsoft.com/office/drawing/2014/main" id="{1B45C03B-F616-467A-5F1B-F3063CEE96BE}"/>
              </a:ext>
            </a:extLst>
          </p:cNvPr>
          <p:cNvCxnSpPr>
            <a:cxnSpLocks/>
          </p:cNvCxnSpPr>
          <p:nvPr/>
        </p:nvCxnSpPr>
        <p:spPr>
          <a:xfrm>
            <a:off x="345633" y="6040989"/>
            <a:ext cx="9210831" cy="0"/>
          </a:xfrm>
          <a:prstGeom prst="line">
            <a:avLst/>
          </a:prstGeom>
          <a:noFill/>
          <a:ln w="15875" cap="flat" cmpd="sng" algn="ctr">
            <a:solidFill>
              <a:schemeClr val="tx1"/>
            </a:solidFill>
            <a:prstDash val="solid"/>
          </a:ln>
          <a:effectLst/>
        </p:spPr>
      </p:cxnSp>
      <p:cxnSp>
        <p:nvCxnSpPr>
          <p:cNvPr id="11" name="直線コネクタ 10">
            <a:extLst>
              <a:ext uri="{FF2B5EF4-FFF2-40B4-BE49-F238E27FC236}">
                <a16:creationId xmlns:a16="http://schemas.microsoft.com/office/drawing/2014/main" id="{7ED03FBC-241A-65C4-B27A-506860D497C4}"/>
              </a:ext>
            </a:extLst>
          </p:cNvPr>
          <p:cNvCxnSpPr>
            <a:cxnSpLocks/>
          </p:cNvCxnSpPr>
          <p:nvPr/>
        </p:nvCxnSpPr>
        <p:spPr>
          <a:xfrm flipH="1">
            <a:off x="414629" y="2565204"/>
            <a:ext cx="9141315" cy="0"/>
          </a:xfrm>
          <a:prstGeom prst="line">
            <a:avLst/>
          </a:prstGeom>
          <a:noFill/>
          <a:ln w="15875" cap="flat" cmpd="sng" algn="ctr">
            <a:solidFill>
              <a:schemeClr val="tx1"/>
            </a:solidFill>
            <a:prstDash val="solid"/>
          </a:ln>
          <a:effectLst/>
        </p:spPr>
      </p:cxnSp>
      <p:sp>
        <p:nvSpPr>
          <p:cNvPr id="12" name="テキスト ボックス 61">
            <a:extLst>
              <a:ext uri="{FF2B5EF4-FFF2-40B4-BE49-F238E27FC236}">
                <a16:creationId xmlns:a16="http://schemas.microsoft.com/office/drawing/2014/main" id="{0035A8D1-7B05-260A-2B7E-E8F8D24AB285}"/>
              </a:ext>
            </a:extLst>
          </p:cNvPr>
          <p:cNvSpPr txBox="1"/>
          <p:nvPr/>
        </p:nvSpPr>
        <p:spPr>
          <a:xfrm>
            <a:off x="381860" y="6576653"/>
            <a:ext cx="8974309" cy="156008"/>
          </a:xfrm>
          <a:prstGeom prst="rect">
            <a:avLst/>
          </a:prstGeom>
          <a:noFill/>
        </p:spPr>
        <p:txBody>
          <a:bodyPr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76265" indent="-176265" defTabSz="441427">
              <a:buClr>
                <a:srgbClr val="103185"/>
              </a:buClr>
              <a:defRPr/>
            </a:pPr>
            <a:r>
              <a:rPr kumimoji="1" lang="ja-JP" altLang="en-US" sz="1014" dirty="0">
                <a:solidFill>
                  <a:srgbClr val="000000"/>
                </a:solidFill>
                <a:latin typeface="Segoe UI"/>
                <a:ea typeface="メイリオ"/>
              </a:rPr>
              <a:t>（</a:t>
            </a:r>
            <a:r>
              <a:rPr kumimoji="1" lang="en-US" altLang="ja-JP" sz="1014" dirty="0">
                <a:solidFill>
                  <a:srgbClr val="000000"/>
                </a:solidFill>
                <a:latin typeface="Segoe UI"/>
                <a:ea typeface="メイリオ"/>
              </a:rPr>
              <a:t>※</a:t>
            </a:r>
            <a:r>
              <a:rPr kumimoji="1" lang="ja-JP" altLang="en-US" sz="1014" dirty="0">
                <a:solidFill>
                  <a:srgbClr val="000000"/>
                </a:solidFill>
                <a:latin typeface="Segoe UI"/>
                <a:ea typeface="メイリオ"/>
              </a:rPr>
              <a:t>）長期収載品に係る薬価上のルールとしては、原則として、後発品上市から</a:t>
            </a:r>
            <a:r>
              <a:rPr kumimoji="1" lang="en-US" altLang="ja-JP" sz="1014" dirty="0">
                <a:solidFill>
                  <a:srgbClr val="000000"/>
                </a:solidFill>
                <a:latin typeface="Segoe UI"/>
                <a:ea typeface="メイリオ"/>
              </a:rPr>
              <a:t>10</a:t>
            </a:r>
            <a:r>
              <a:rPr kumimoji="1" lang="ja-JP" altLang="en-US" sz="1014" dirty="0">
                <a:solidFill>
                  <a:srgbClr val="000000"/>
                </a:solidFill>
                <a:latin typeface="Segoe UI"/>
                <a:ea typeface="メイリオ"/>
              </a:rPr>
              <a:t>年経過後、薬価を段階的に後発品価格まで引き下げ</a:t>
            </a:r>
            <a:endParaRPr kumimoji="1" lang="en-US" altLang="ja-JP" sz="1014" dirty="0">
              <a:solidFill>
                <a:srgbClr val="000000"/>
              </a:solidFill>
              <a:latin typeface="Segoe UI"/>
              <a:ea typeface="メイリオ"/>
            </a:endParaRPr>
          </a:p>
        </p:txBody>
      </p:sp>
      <p:grpSp>
        <p:nvGrpSpPr>
          <p:cNvPr id="21" name="グループ化 20">
            <a:extLst>
              <a:ext uri="{FF2B5EF4-FFF2-40B4-BE49-F238E27FC236}">
                <a16:creationId xmlns:a16="http://schemas.microsoft.com/office/drawing/2014/main" id="{ED3DCF91-1272-B578-3F63-5C33024B1A2C}"/>
              </a:ext>
            </a:extLst>
          </p:cNvPr>
          <p:cNvGrpSpPr/>
          <p:nvPr/>
        </p:nvGrpSpPr>
        <p:grpSpPr>
          <a:xfrm>
            <a:off x="5312951" y="4301655"/>
            <a:ext cx="537223" cy="1737893"/>
            <a:chOff x="1525083" y="2528711"/>
            <a:chExt cx="467783" cy="3982334"/>
          </a:xfrm>
        </p:grpSpPr>
        <p:sp>
          <p:nvSpPr>
            <p:cNvPr id="22" name="正方形/長方形 21">
              <a:extLst>
                <a:ext uri="{FF2B5EF4-FFF2-40B4-BE49-F238E27FC236}">
                  <a16:creationId xmlns:a16="http://schemas.microsoft.com/office/drawing/2014/main" id="{947DB434-17C3-CF7B-BD6A-B9FD4AD86C56}"/>
                </a:ext>
              </a:extLst>
            </p:cNvPr>
            <p:cNvSpPr/>
            <p:nvPr/>
          </p:nvSpPr>
          <p:spPr>
            <a:xfrm>
              <a:off x="1525083" y="2926944"/>
              <a:ext cx="467783" cy="3584101"/>
            </a:xfrm>
            <a:prstGeom prst="rect">
              <a:avLst/>
            </a:prstGeom>
            <a:solidFill>
              <a:schemeClr val="tx2"/>
            </a:solidFill>
            <a:ln w="19050" cap="flat" cmpd="sng" algn="ctr">
              <a:noFill/>
              <a:prstDash val="solid"/>
            </a:ln>
            <a:effectLst/>
          </p:spPr>
          <p:txBody>
            <a:bodyPr lIns="0" rIns="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endParaRPr lang="ja-JP" altLang="en-US" sz="1159" kern="0">
                <a:solidFill>
                  <a:prstClr val="black"/>
                </a:solidFill>
                <a:latin typeface="メイリオ"/>
                <a:ea typeface="メイリオ"/>
              </a:endParaRPr>
            </a:p>
            <a:p>
              <a:pPr algn="ctr" defTabSz="441427" fontAlgn="base">
                <a:spcBef>
                  <a:spcPct val="0"/>
                </a:spcBef>
                <a:spcAft>
                  <a:spcPct val="0"/>
                </a:spcAft>
                <a:defRPr/>
              </a:pPr>
              <a:endParaRPr lang="en-US" altLang="ja-JP" sz="1062" b="1" kern="0">
                <a:solidFill>
                  <a:srgbClr val="FFFFFF"/>
                </a:solidFill>
                <a:latin typeface="メイリオ"/>
                <a:ea typeface="メイリオ"/>
              </a:endParaRPr>
            </a:p>
            <a:p>
              <a:pPr algn="ctr" defTabSz="441427" fontAlgn="base">
                <a:spcBef>
                  <a:spcPct val="0"/>
                </a:spcBef>
                <a:spcAft>
                  <a:spcPct val="0"/>
                </a:spcAft>
                <a:defRPr/>
              </a:pPr>
              <a:r>
                <a:rPr lang="en-US" altLang="ja-JP" sz="1062" b="1" kern="0">
                  <a:solidFill>
                    <a:srgbClr val="FFFFFF"/>
                  </a:solidFill>
                  <a:latin typeface="メイリオ"/>
                  <a:ea typeface="メイリオ"/>
                </a:rPr>
                <a:t>90</a:t>
              </a:r>
              <a:r>
                <a:rPr lang="ja-JP" altLang="en-US" sz="1062" b="1" kern="0">
                  <a:solidFill>
                    <a:srgbClr val="FFFFFF"/>
                  </a:solidFill>
                  <a:latin typeface="メイリオ"/>
                  <a:ea typeface="メイリオ"/>
                </a:rPr>
                <a:t>円</a:t>
              </a:r>
              <a:endParaRPr lang="en-US" altLang="ja-JP" sz="1062" b="1" kern="0">
                <a:solidFill>
                  <a:srgbClr val="FFFFFF"/>
                </a:solidFill>
                <a:latin typeface="メイリオ"/>
                <a:ea typeface="メイリオ"/>
              </a:endParaRPr>
            </a:p>
            <a:p>
              <a:pPr algn="ctr" defTabSz="441427" fontAlgn="base">
                <a:spcBef>
                  <a:spcPct val="0"/>
                </a:spcBef>
                <a:spcAft>
                  <a:spcPct val="0"/>
                </a:spcAft>
                <a:defRPr/>
              </a:pPr>
              <a:endParaRPr lang="en-US" altLang="ja-JP" sz="1062" kern="0">
                <a:solidFill>
                  <a:prstClr val="black"/>
                </a:solidFill>
                <a:latin typeface="メイリオ"/>
                <a:ea typeface="メイリオ"/>
              </a:endParaRPr>
            </a:p>
          </p:txBody>
        </p:sp>
        <p:sp>
          <p:nvSpPr>
            <p:cNvPr id="23" name="正方形/長方形 22">
              <a:extLst>
                <a:ext uri="{FF2B5EF4-FFF2-40B4-BE49-F238E27FC236}">
                  <a16:creationId xmlns:a16="http://schemas.microsoft.com/office/drawing/2014/main" id="{EA97FB45-A4AF-6EFF-10E4-8B4CEA14A205}"/>
                </a:ext>
              </a:extLst>
            </p:cNvPr>
            <p:cNvSpPr/>
            <p:nvPr/>
          </p:nvSpPr>
          <p:spPr>
            <a:xfrm>
              <a:off x="1525083" y="2528711"/>
              <a:ext cx="467783" cy="398233"/>
            </a:xfrm>
            <a:prstGeom prst="rect">
              <a:avLst/>
            </a:prstGeom>
            <a:pattFill prst="wdUpDiag">
              <a:fgClr>
                <a:schemeClr val="tx2">
                  <a:lumMod val="20000"/>
                  <a:lumOff val="80000"/>
                </a:schemeClr>
              </a:fgClr>
              <a:bgClr>
                <a:schemeClr val="bg1"/>
              </a:bgClr>
            </a:pattFill>
            <a:ln w="19050" cap="flat" cmpd="sng" algn="ctr">
              <a:noFill/>
              <a:prstDash val="solid"/>
            </a:ln>
            <a:effectLst/>
          </p:spPr>
          <p:txBody>
            <a:bodyPr lIns="0" rIns="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lang="en-US" altLang="ja-JP" sz="1062" b="1" kern="0">
                  <a:solidFill>
                    <a:srgbClr val="000000"/>
                  </a:solidFill>
                  <a:latin typeface="メイリオ"/>
                  <a:ea typeface="メイリオ"/>
                </a:rPr>
                <a:t>10</a:t>
              </a:r>
              <a:r>
                <a:rPr lang="ja-JP" altLang="en-US" sz="1062" b="1" kern="0">
                  <a:solidFill>
                    <a:srgbClr val="000000"/>
                  </a:solidFill>
                  <a:latin typeface="メイリオ"/>
                  <a:ea typeface="メイリオ"/>
                </a:rPr>
                <a:t>円</a:t>
              </a:r>
              <a:endParaRPr lang="en-US" altLang="ja-JP" sz="1062" b="1" kern="0">
                <a:solidFill>
                  <a:srgbClr val="000000"/>
                </a:solidFill>
                <a:latin typeface="メイリオ"/>
                <a:ea typeface="メイリオ"/>
              </a:endParaRPr>
            </a:p>
          </p:txBody>
        </p:sp>
      </p:grpSp>
      <p:sp>
        <p:nvSpPr>
          <p:cNvPr id="24" name="テキスト ボックス 59">
            <a:extLst>
              <a:ext uri="{FF2B5EF4-FFF2-40B4-BE49-F238E27FC236}">
                <a16:creationId xmlns:a16="http://schemas.microsoft.com/office/drawing/2014/main" id="{31B529B7-C5AD-5FEC-6284-1F90503AA41E}"/>
              </a:ext>
            </a:extLst>
          </p:cNvPr>
          <p:cNvSpPr txBox="1">
            <a:spLocks noChangeArrowheads="1"/>
          </p:cNvSpPr>
          <p:nvPr/>
        </p:nvSpPr>
        <p:spPr bwMode="auto">
          <a:xfrm>
            <a:off x="5147117" y="4071721"/>
            <a:ext cx="882224" cy="255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a:solidFill>
                  <a:prstClr val="black"/>
                </a:solidFill>
                <a:effectLst>
                  <a:glow rad="88900">
                    <a:srgbClr val="FFFFFF"/>
                  </a:glow>
                </a:effectLst>
                <a:latin typeface="メイリオ"/>
                <a:ea typeface="メイリオ"/>
              </a:rPr>
              <a:t>患者負担</a:t>
            </a:r>
          </a:p>
        </p:txBody>
      </p:sp>
      <p:sp>
        <p:nvSpPr>
          <p:cNvPr id="25" name="テキスト ボックス 59">
            <a:extLst>
              <a:ext uri="{FF2B5EF4-FFF2-40B4-BE49-F238E27FC236}">
                <a16:creationId xmlns:a16="http://schemas.microsoft.com/office/drawing/2014/main" id="{18EDA600-ABD0-942F-3161-1C509DC9159B}"/>
              </a:ext>
            </a:extLst>
          </p:cNvPr>
          <p:cNvSpPr txBox="1">
            <a:spLocks noChangeArrowheads="1"/>
          </p:cNvSpPr>
          <p:nvPr/>
        </p:nvSpPr>
        <p:spPr bwMode="auto">
          <a:xfrm>
            <a:off x="5147117" y="5054515"/>
            <a:ext cx="903106" cy="255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a:solidFill>
                  <a:srgbClr val="FFFFFF"/>
                </a:solidFill>
                <a:effectLst>
                  <a:glow rad="88900">
                    <a:srgbClr val="103185"/>
                  </a:glow>
                </a:effectLst>
                <a:latin typeface="メイリオ"/>
                <a:ea typeface="メイリオ"/>
              </a:rPr>
              <a:t>保険給付</a:t>
            </a:r>
          </a:p>
        </p:txBody>
      </p:sp>
      <p:sp>
        <p:nvSpPr>
          <p:cNvPr id="33" name="テキスト ボックス 17">
            <a:extLst>
              <a:ext uri="{FF2B5EF4-FFF2-40B4-BE49-F238E27FC236}">
                <a16:creationId xmlns:a16="http://schemas.microsoft.com/office/drawing/2014/main" id="{8D1D63BC-A0FF-60AA-A5BC-4B115D5B819B}"/>
              </a:ext>
            </a:extLst>
          </p:cNvPr>
          <p:cNvSpPr txBox="1">
            <a:spLocks noChangeArrowheads="1"/>
          </p:cNvSpPr>
          <p:nvPr/>
        </p:nvSpPr>
        <p:spPr bwMode="auto">
          <a:xfrm>
            <a:off x="5066135" y="3897841"/>
            <a:ext cx="1079142" cy="2707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159" b="1">
                <a:solidFill>
                  <a:srgbClr val="FFFFFF"/>
                </a:solidFill>
                <a:effectLst>
                  <a:glow rad="127000">
                    <a:srgbClr val="DB4D6D">
                      <a:lumMod val="60000"/>
                      <a:lumOff val="40000"/>
                    </a:srgbClr>
                  </a:glow>
                </a:effectLst>
                <a:latin typeface="メイリオ"/>
                <a:ea typeface="メイリオ"/>
              </a:rPr>
              <a:t>後発品の薬価</a:t>
            </a:r>
            <a:endParaRPr kumimoji="1" lang="en-US" altLang="ja-JP" sz="1159" b="1">
              <a:solidFill>
                <a:srgbClr val="FFFFFF"/>
              </a:solidFill>
              <a:effectLst>
                <a:glow rad="127000">
                  <a:srgbClr val="DB4D6D">
                    <a:lumMod val="60000"/>
                    <a:lumOff val="40000"/>
                  </a:srgbClr>
                </a:glow>
              </a:effectLst>
              <a:latin typeface="メイリオ"/>
              <a:ea typeface="メイリオ"/>
            </a:endParaRPr>
          </a:p>
        </p:txBody>
      </p:sp>
      <p:cxnSp>
        <p:nvCxnSpPr>
          <p:cNvPr id="34" name="直線コネクタ 33">
            <a:extLst>
              <a:ext uri="{FF2B5EF4-FFF2-40B4-BE49-F238E27FC236}">
                <a16:creationId xmlns:a16="http://schemas.microsoft.com/office/drawing/2014/main" id="{5BC15C2D-1D04-6D2C-218B-D735239F2CC1}"/>
              </a:ext>
            </a:extLst>
          </p:cNvPr>
          <p:cNvCxnSpPr>
            <a:cxnSpLocks/>
          </p:cNvCxnSpPr>
          <p:nvPr/>
        </p:nvCxnSpPr>
        <p:spPr>
          <a:xfrm>
            <a:off x="381859" y="4293125"/>
            <a:ext cx="9210831" cy="0"/>
          </a:xfrm>
          <a:prstGeom prst="line">
            <a:avLst/>
          </a:prstGeom>
          <a:ln/>
        </p:spPr>
        <p:style>
          <a:lnRef idx="3">
            <a:schemeClr val="dk1"/>
          </a:lnRef>
          <a:fillRef idx="0">
            <a:schemeClr val="dk1"/>
          </a:fillRef>
          <a:effectRef idx="2">
            <a:schemeClr val="dk1"/>
          </a:effectRef>
          <a:fontRef idx="minor">
            <a:schemeClr val="tx1"/>
          </a:fontRef>
        </p:style>
      </p:cxnSp>
      <p:grpSp>
        <p:nvGrpSpPr>
          <p:cNvPr id="35" name="グループ化 34">
            <a:extLst>
              <a:ext uri="{FF2B5EF4-FFF2-40B4-BE49-F238E27FC236}">
                <a16:creationId xmlns:a16="http://schemas.microsoft.com/office/drawing/2014/main" id="{38415DCB-6E4A-AEE9-13EB-C2D4F639800C}"/>
              </a:ext>
            </a:extLst>
          </p:cNvPr>
          <p:cNvGrpSpPr/>
          <p:nvPr/>
        </p:nvGrpSpPr>
        <p:grpSpPr>
          <a:xfrm>
            <a:off x="5599850" y="2274786"/>
            <a:ext cx="1864613" cy="4230811"/>
            <a:chOff x="4381776" y="1428697"/>
            <a:chExt cx="1931249" cy="4382008"/>
          </a:xfrm>
        </p:grpSpPr>
        <p:sp>
          <p:nvSpPr>
            <p:cNvPr id="36" name="テキスト ボックス 25">
              <a:extLst>
                <a:ext uri="{FF2B5EF4-FFF2-40B4-BE49-F238E27FC236}">
                  <a16:creationId xmlns:a16="http://schemas.microsoft.com/office/drawing/2014/main" id="{2B8090BF-D28E-DD03-4C69-B553D96B306D}"/>
                </a:ext>
              </a:extLst>
            </p:cNvPr>
            <p:cNvSpPr txBox="1">
              <a:spLocks noChangeArrowheads="1"/>
            </p:cNvSpPr>
            <p:nvPr/>
          </p:nvSpPr>
          <p:spPr bwMode="auto">
            <a:xfrm>
              <a:off x="4857083" y="5379818"/>
              <a:ext cx="897682"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352" b="1">
                  <a:solidFill>
                    <a:prstClr val="black"/>
                  </a:solidFill>
                  <a:latin typeface="メイリオ"/>
                  <a:ea typeface="メイリオ"/>
                </a:rPr>
                <a:t>長期収載品</a:t>
              </a:r>
              <a:endParaRPr kumimoji="1" lang="en-US" altLang="ja-JP" sz="1352" b="1">
                <a:solidFill>
                  <a:prstClr val="black"/>
                </a:solidFill>
                <a:latin typeface="メイリオ"/>
                <a:ea typeface="メイリオ"/>
              </a:endParaRPr>
            </a:p>
            <a:p>
              <a:pPr algn="ctr" defTabSz="441427" fontAlgn="base">
                <a:spcBef>
                  <a:spcPct val="0"/>
                </a:spcBef>
                <a:spcAft>
                  <a:spcPct val="0"/>
                </a:spcAft>
                <a:defRPr/>
              </a:pPr>
              <a:r>
                <a:rPr kumimoji="1" lang="ja-JP" altLang="en-US" sz="1352">
                  <a:solidFill>
                    <a:prstClr val="black"/>
                  </a:solidFill>
                  <a:latin typeface="メイリオ"/>
                  <a:ea typeface="メイリオ"/>
                </a:rPr>
                <a:t>（</a:t>
              </a:r>
              <a:r>
                <a:rPr kumimoji="1" lang="en-US" altLang="ja-JP" sz="1352">
                  <a:solidFill>
                    <a:prstClr val="black"/>
                  </a:solidFill>
                  <a:latin typeface="メイリオ"/>
                  <a:ea typeface="メイリオ"/>
                </a:rPr>
                <a:t>200</a:t>
              </a:r>
              <a:r>
                <a:rPr kumimoji="1" lang="ja-JP" altLang="en-US" sz="1352">
                  <a:solidFill>
                    <a:prstClr val="black"/>
                  </a:solidFill>
                  <a:latin typeface="メイリオ"/>
                  <a:ea typeface="メイリオ"/>
                </a:rPr>
                <a:t>円）</a:t>
              </a:r>
              <a:endParaRPr kumimoji="1" lang="en-US" altLang="ja-JP" sz="1352">
                <a:solidFill>
                  <a:prstClr val="black"/>
                </a:solidFill>
                <a:latin typeface="メイリオ"/>
                <a:ea typeface="メイリオ"/>
              </a:endParaRPr>
            </a:p>
          </p:txBody>
        </p:sp>
        <p:sp>
          <p:nvSpPr>
            <p:cNvPr id="37" name="テキスト ボックス 17">
              <a:extLst>
                <a:ext uri="{FF2B5EF4-FFF2-40B4-BE49-F238E27FC236}">
                  <a16:creationId xmlns:a16="http://schemas.microsoft.com/office/drawing/2014/main" id="{4C54D69E-3EE8-BCC8-59E2-F2AAA75A9C06}"/>
                </a:ext>
              </a:extLst>
            </p:cNvPr>
            <p:cNvSpPr txBox="1">
              <a:spLocks noChangeArrowheads="1"/>
            </p:cNvSpPr>
            <p:nvPr/>
          </p:nvSpPr>
          <p:spPr bwMode="auto">
            <a:xfrm>
              <a:off x="4381776" y="1428697"/>
              <a:ext cx="1931249" cy="280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159" b="1" dirty="0">
                  <a:solidFill>
                    <a:srgbClr val="FFFFFF"/>
                  </a:solidFill>
                  <a:effectLst>
                    <a:glow rad="127000">
                      <a:srgbClr val="DB4D6D">
                        <a:lumMod val="60000"/>
                        <a:lumOff val="40000"/>
                      </a:srgbClr>
                    </a:glow>
                  </a:effectLst>
                  <a:latin typeface="メイリオ"/>
                  <a:ea typeface="メイリオ"/>
                </a:rPr>
                <a:t>長期収載品の薬価</a:t>
              </a:r>
              <a:r>
                <a:rPr kumimoji="1" lang="ja-JP" altLang="en-US" sz="1159" dirty="0">
                  <a:solidFill>
                    <a:srgbClr val="000000"/>
                  </a:solidFill>
                  <a:latin typeface="Segoe UI"/>
                  <a:ea typeface="メイリオ"/>
                </a:rPr>
                <a:t>（</a:t>
              </a:r>
              <a:r>
                <a:rPr kumimoji="1" lang="en-US" altLang="ja-JP" sz="1159" dirty="0">
                  <a:solidFill>
                    <a:srgbClr val="000000"/>
                  </a:solidFill>
                  <a:latin typeface="Segoe UI"/>
                  <a:ea typeface="メイリオ"/>
                </a:rPr>
                <a:t>※</a:t>
              </a:r>
              <a:r>
                <a:rPr kumimoji="1" lang="ja-JP" altLang="en-US" sz="1159" dirty="0">
                  <a:solidFill>
                    <a:srgbClr val="000000"/>
                  </a:solidFill>
                  <a:latin typeface="Segoe UI"/>
                  <a:ea typeface="メイリオ"/>
                </a:rPr>
                <a:t>） </a:t>
              </a:r>
              <a:endParaRPr kumimoji="1" lang="en-US" altLang="ja-JP" sz="4634" b="1" baseline="30000" dirty="0">
                <a:solidFill>
                  <a:srgbClr val="FFFFFF"/>
                </a:solidFill>
                <a:effectLst>
                  <a:glow rad="127000">
                    <a:srgbClr val="DB4D6D">
                      <a:lumMod val="60000"/>
                      <a:lumOff val="40000"/>
                    </a:srgbClr>
                  </a:glow>
                </a:effectLst>
                <a:latin typeface="メイリオ"/>
                <a:ea typeface="メイリオ"/>
              </a:endParaRPr>
            </a:p>
          </p:txBody>
        </p:sp>
        <p:sp>
          <p:nvSpPr>
            <p:cNvPr id="38" name="正方形/長方形 37">
              <a:extLst>
                <a:ext uri="{FF2B5EF4-FFF2-40B4-BE49-F238E27FC236}">
                  <a16:creationId xmlns:a16="http://schemas.microsoft.com/office/drawing/2014/main" id="{2A1F3CBF-3B2C-BF0F-6489-9CECB94333F0}"/>
                </a:ext>
              </a:extLst>
            </p:cNvPr>
            <p:cNvSpPr/>
            <p:nvPr/>
          </p:nvSpPr>
          <p:spPr>
            <a:xfrm>
              <a:off x="4972923" y="2088000"/>
              <a:ext cx="556422" cy="3240000"/>
            </a:xfrm>
            <a:prstGeom prst="rect">
              <a:avLst/>
            </a:prstGeom>
            <a:solidFill>
              <a:schemeClr val="tx2"/>
            </a:solidFill>
            <a:ln w="19050" cap="flat" cmpd="sng" algn="ctr">
              <a:noFill/>
              <a:prstDash val="solid"/>
            </a:ln>
            <a:effectLst/>
          </p:spPr>
          <p:txBody>
            <a:bodyPr lIns="0" rIns="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lang="en-US" altLang="ja-JP" sz="1062" b="1" kern="0">
                  <a:solidFill>
                    <a:srgbClr val="FFFFFF"/>
                  </a:solidFill>
                  <a:latin typeface="メイリオ"/>
                  <a:ea typeface="メイリオ"/>
                </a:rPr>
                <a:t>180</a:t>
              </a:r>
              <a:r>
                <a:rPr lang="ja-JP" altLang="en-US" sz="1062" b="1" kern="0">
                  <a:solidFill>
                    <a:srgbClr val="FFFFFF"/>
                  </a:solidFill>
                  <a:latin typeface="メイリオ"/>
                  <a:ea typeface="メイリオ"/>
                </a:rPr>
                <a:t>円</a:t>
              </a:r>
              <a:endParaRPr lang="en-US" altLang="ja-JP" sz="1062" b="1" kern="0">
                <a:solidFill>
                  <a:srgbClr val="FFFFFF"/>
                </a:solidFill>
                <a:latin typeface="メイリオ"/>
                <a:ea typeface="メイリオ"/>
              </a:endParaRPr>
            </a:p>
          </p:txBody>
        </p:sp>
        <p:sp>
          <p:nvSpPr>
            <p:cNvPr id="39" name="正方形/長方形 38">
              <a:extLst>
                <a:ext uri="{FF2B5EF4-FFF2-40B4-BE49-F238E27FC236}">
                  <a16:creationId xmlns:a16="http://schemas.microsoft.com/office/drawing/2014/main" id="{340AE4C5-60EE-526E-7921-280A001ABD46}"/>
                </a:ext>
              </a:extLst>
            </p:cNvPr>
            <p:cNvSpPr/>
            <p:nvPr/>
          </p:nvSpPr>
          <p:spPr>
            <a:xfrm>
              <a:off x="4972923" y="1749813"/>
              <a:ext cx="556422" cy="324000"/>
            </a:xfrm>
            <a:prstGeom prst="rect">
              <a:avLst/>
            </a:prstGeom>
            <a:pattFill prst="wdUpDiag">
              <a:fgClr>
                <a:schemeClr val="tx2">
                  <a:lumMod val="20000"/>
                  <a:lumOff val="80000"/>
                </a:schemeClr>
              </a:fgClr>
              <a:bgClr>
                <a:schemeClr val="bg1"/>
              </a:bgClr>
            </a:pattFill>
            <a:ln w="19050" cap="flat" cmpd="sng" algn="ctr">
              <a:noFill/>
              <a:prstDash val="solid"/>
            </a:ln>
            <a:effectLst/>
          </p:spPr>
          <p:txBody>
            <a:bodyPr lIns="0" rIns="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endParaRPr lang="en-US" altLang="ja-JP" sz="1062" b="1" kern="0">
                <a:solidFill>
                  <a:prstClr val="black"/>
                </a:solidFill>
                <a:latin typeface="メイリオ"/>
                <a:ea typeface="メイリオ"/>
              </a:endParaRPr>
            </a:p>
            <a:p>
              <a:pPr algn="ctr" defTabSz="441427" fontAlgn="base">
                <a:spcBef>
                  <a:spcPct val="0"/>
                </a:spcBef>
                <a:spcAft>
                  <a:spcPct val="0"/>
                </a:spcAft>
                <a:defRPr/>
              </a:pPr>
              <a:r>
                <a:rPr lang="en-US" altLang="ja-JP" sz="1062" b="1" kern="0">
                  <a:solidFill>
                    <a:prstClr val="black"/>
                  </a:solidFill>
                  <a:latin typeface="メイリオ"/>
                  <a:ea typeface="メイリオ"/>
                </a:rPr>
                <a:t>20</a:t>
              </a:r>
              <a:r>
                <a:rPr lang="ja-JP" altLang="en-US" sz="1062" b="1" kern="0">
                  <a:solidFill>
                    <a:prstClr val="black"/>
                  </a:solidFill>
                  <a:latin typeface="メイリオ"/>
                  <a:ea typeface="メイリオ"/>
                </a:rPr>
                <a:t>円</a:t>
              </a:r>
              <a:endParaRPr lang="en-US" altLang="ja-JP" sz="1062" b="1" kern="0">
                <a:solidFill>
                  <a:prstClr val="black"/>
                </a:solidFill>
                <a:latin typeface="メイリオ"/>
                <a:ea typeface="メイリオ"/>
              </a:endParaRPr>
            </a:p>
          </p:txBody>
        </p:sp>
        <p:sp>
          <p:nvSpPr>
            <p:cNvPr id="40" name="テキスト ボックス 59">
              <a:extLst>
                <a:ext uri="{FF2B5EF4-FFF2-40B4-BE49-F238E27FC236}">
                  <a16:creationId xmlns:a16="http://schemas.microsoft.com/office/drawing/2014/main" id="{6761D3B0-7BA2-CADB-8832-8C0457157A17}"/>
                </a:ext>
              </a:extLst>
            </p:cNvPr>
            <p:cNvSpPr txBox="1">
              <a:spLocks noChangeArrowheads="1"/>
            </p:cNvSpPr>
            <p:nvPr/>
          </p:nvSpPr>
          <p:spPr bwMode="auto">
            <a:xfrm>
              <a:off x="4803382" y="3799283"/>
              <a:ext cx="913752" cy="2649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a:solidFill>
                    <a:srgbClr val="FFFFFF"/>
                  </a:solidFill>
                  <a:effectLst>
                    <a:glow rad="88900">
                      <a:srgbClr val="103185"/>
                    </a:glow>
                  </a:effectLst>
                  <a:latin typeface="メイリオ"/>
                  <a:ea typeface="メイリオ"/>
                </a:rPr>
                <a:t>保険給付</a:t>
              </a:r>
            </a:p>
          </p:txBody>
        </p:sp>
        <p:sp>
          <p:nvSpPr>
            <p:cNvPr id="41" name="テキスト ボックス 59">
              <a:extLst>
                <a:ext uri="{FF2B5EF4-FFF2-40B4-BE49-F238E27FC236}">
                  <a16:creationId xmlns:a16="http://schemas.microsoft.com/office/drawing/2014/main" id="{538486AE-989A-F897-4206-E47748239C73}"/>
                </a:ext>
              </a:extLst>
            </p:cNvPr>
            <p:cNvSpPr txBox="1">
              <a:spLocks noChangeArrowheads="1"/>
            </p:cNvSpPr>
            <p:nvPr/>
          </p:nvSpPr>
          <p:spPr bwMode="auto">
            <a:xfrm>
              <a:off x="4842833" y="1764000"/>
              <a:ext cx="83485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a:solidFill>
                    <a:prstClr val="black"/>
                  </a:solidFill>
                  <a:effectLst>
                    <a:glow rad="88900">
                      <a:srgbClr val="FFFFFF"/>
                    </a:glow>
                  </a:effectLst>
                  <a:latin typeface="メイリオ"/>
                  <a:ea typeface="メイリオ"/>
                </a:rPr>
                <a:t>患者負担</a:t>
              </a:r>
            </a:p>
          </p:txBody>
        </p:sp>
        <p:cxnSp>
          <p:nvCxnSpPr>
            <p:cNvPr id="42" name="直線矢印コネクタ 41">
              <a:extLst>
                <a:ext uri="{FF2B5EF4-FFF2-40B4-BE49-F238E27FC236}">
                  <a16:creationId xmlns:a16="http://schemas.microsoft.com/office/drawing/2014/main" id="{EF2859BC-4256-6B5F-8397-AB18DB9F9DF3}"/>
                </a:ext>
              </a:extLst>
            </p:cNvPr>
            <p:cNvCxnSpPr/>
            <p:nvPr/>
          </p:nvCxnSpPr>
          <p:spPr>
            <a:xfrm>
              <a:off x="5802483" y="1726671"/>
              <a:ext cx="0" cy="1764000"/>
            </a:xfrm>
            <a:prstGeom prst="straightConnector1">
              <a:avLst/>
            </a:prstGeom>
            <a:ln w="28575">
              <a:solidFill>
                <a:srgbClr val="DB4D6D"/>
              </a:solidFill>
              <a:headEnd type="triangle" w="lg" len="sm"/>
              <a:tailEnd type="triangle" w="lg" len="sm"/>
            </a:ln>
          </p:spPr>
          <p:style>
            <a:lnRef idx="1">
              <a:schemeClr val="accent1"/>
            </a:lnRef>
            <a:fillRef idx="0">
              <a:schemeClr val="accent1"/>
            </a:fillRef>
            <a:effectRef idx="0">
              <a:schemeClr val="accent1"/>
            </a:effectRef>
            <a:fontRef idx="minor">
              <a:schemeClr val="tx1"/>
            </a:fontRef>
          </p:style>
        </p:cxnSp>
        <p:sp>
          <p:nvSpPr>
            <p:cNvPr id="43" name="テキスト ボックス 59">
              <a:extLst>
                <a:ext uri="{FF2B5EF4-FFF2-40B4-BE49-F238E27FC236}">
                  <a16:creationId xmlns:a16="http://schemas.microsoft.com/office/drawing/2014/main" id="{D2C37054-C818-A870-9C01-24AC09A40D2A}"/>
                </a:ext>
              </a:extLst>
            </p:cNvPr>
            <p:cNvSpPr txBox="1">
              <a:spLocks noChangeArrowheads="1"/>
            </p:cNvSpPr>
            <p:nvPr/>
          </p:nvSpPr>
          <p:spPr bwMode="auto">
            <a:xfrm>
              <a:off x="5586483" y="2608348"/>
              <a:ext cx="432000" cy="169277"/>
            </a:xfrm>
            <a:prstGeom prst="rect">
              <a:avLst/>
            </a:prstGeom>
            <a:solidFill>
              <a:schemeClr val="bg1"/>
            </a:solidFill>
            <a:ln>
              <a:noFill/>
            </a:ln>
          </p:spPr>
          <p:txBody>
            <a:bodyPr wrap="square" lIns="0" tIns="0" rIns="0" bIns="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a:solidFill>
                    <a:prstClr val="black"/>
                  </a:solidFill>
                  <a:effectLst>
                    <a:glow rad="88900">
                      <a:srgbClr val="FFFFFF"/>
                    </a:glow>
                  </a:effectLst>
                  <a:latin typeface="メイリオ"/>
                  <a:ea typeface="メイリオ"/>
                </a:rPr>
                <a:t>価格差</a:t>
              </a:r>
              <a:endParaRPr kumimoji="1" lang="en-US" altLang="ja-JP" sz="1062" b="1">
                <a:solidFill>
                  <a:prstClr val="black"/>
                </a:solidFill>
                <a:effectLst>
                  <a:glow rad="88900">
                    <a:srgbClr val="FFFFFF"/>
                  </a:glow>
                </a:effectLst>
                <a:latin typeface="メイリオ"/>
                <a:ea typeface="メイリオ"/>
              </a:endParaRPr>
            </a:p>
          </p:txBody>
        </p:sp>
      </p:grpSp>
      <p:grpSp>
        <p:nvGrpSpPr>
          <p:cNvPr id="46" name="グループ化 45">
            <a:extLst>
              <a:ext uri="{FF2B5EF4-FFF2-40B4-BE49-F238E27FC236}">
                <a16:creationId xmlns:a16="http://schemas.microsoft.com/office/drawing/2014/main" id="{0BA73D04-5CDE-FB60-588B-C8FC28FCA261}"/>
              </a:ext>
            </a:extLst>
          </p:cNvPr>
          <p:cNvGrpSpPr/>
          <p:nvPr/>
        </p:nvGrpSpPr>
        <p:grpSpPr>
          <a:xfrm>
            <a:off x="8045730" y="2583385"/>
            <a:ext cx="1007978" cy="3941095"/>
            <a:chOff x="6272757" y="1802868"/>
            <a:chExt cx="1044000" cy="4081939"/>
          </a:xfrm>
        </p:grpSpPr>
        <p:grpSp>
          <p:nvGrpSpPr>
            <p:cNvPr id="58" name="グループ化 57">
              <a:extLst>
                <a:ext uri="{FF2B5EF4-FFF2-40B4-BE49-F238E27FC236}">
                  <a16:creationId xmlns:a16="http://schemas.microsoft.com/office/drawing/2014/main" id="{68E5B4F4-C10E-C52D-A73B-0E9EE8FE83D1}"/>
                </a:ext>
              </a:extLst>
            </p:cNvPr>
            <p:cNvGrpSpPr/>
            <p:nvPr/>
          </p:nvGrpSpPr>
          <p:grpSpPr>
            <a:xfrm>
              <a:off x="6503358" y="1802868"/>
              <a:ext cx="559137" cy="3559161"/>
              <a:chOff x="7094779" y="1802914"/>
              <a:chExt cx="559137" cy="3545005"/>
            </a:xfrm>
          </p:grpSpPr>
          <p:grpSp>
            <p:nvGrpSpPr>
              <p:cNvPr id="60" name="グループ化 59">
                <a:extLst>
                  <a:ext uri="{FF2B5EF4-FFF2-40B4-BE49-F238E27FC236}">
                    <a16:creationId xmlns:a16="http://schemas.microsoft.com/office/drawing/2014/main" id="{1185EFEA-CFFC-5566-E892-FFB40554FFA0}"/>
                  </a:ext>
                </a:extLst>
              </p:cNvPr>
              <p:cNvGrpSpPr/>
              <p:nvPr/>
            </p:nvGrpSpPr>
            <p:grpSpPr>
              <a:xfrm>
                <a:off x="7094779" y="2544593"/>
                <a:ext cx="559137" cy="2803326"/>
                <a:chOff x="7094779" y="2830658"/>
                <a:chExt cx="559137" cy="2508690"/>
              </a:xfrm>
            </p:grpSpPr>
            <p:sp>
              <p:nvSpPr>
                <p:cNvPr id="62" name="正方形/長方形 61">
                  <a:extLst>
                    <a:ext uri="{FF2B5EF4-FFF2-40B4-BE49-F238E27FC236}">
                      <a16:creationId xmlns:a16="http://schemas.microsoft.com/office/drawing/2014/main" id="{004F97EF-4913-B896-ED50-18D1597220FF}"/>
                    </a:ext>
                  </a:extLst>
                </p:cNvPr>
                <p:cNvSpPr/>
                <p:nvPr/>
              </p:nvSpPr>
              <p:spPr>
                <a:xfrm>
                  <a:off x="7094779" y="3061086"/>
                  <a:ext cx="556422" cy="2278262"/>
                </a:xfrm>
                <a:prstGeom prst="rect">
                  <a:avLst/>
                </a:prstGeom>
                <a:solidFill>
                  <a:schemeClr val="accent1">
                    <a:lumMod val="60000"/>
                    <a:lumOff val="40000"/>
                  </a:schemeClr>
                </a:solidFill>
                <a:ln w="19050" cap="flat" cmpd="sng" algn="ctr">
                  <a:noFill/>
                  <a:prstDash val="solid"/>
                </a:ln>
                <a:effectLst/>
              </p:spPr>
              <p:txBody>
                <a:bodyPr lIns="0" rIns="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endParaRPr lang="en-US" altLang="ja-JP" sz="1062" b="1" kern="0">
                    <a:solidFill>
                      <a:srgbClr val="FFFFFF"/>
                    </a:solidFill>
                    <a:latin typeface="メイリオ"/>
                    <a:ea typeface="メイリオ"/>
                  </a:endParaRPr>
                </a:p>
              </p:txBody>
            </p:sp>
            <p:sp>
              <p:nvSpPr>
                <p:cNvPr id="63" name="正方形/長方形 62">
                  <a:extLst>
                    <a:ext uri="{FF2B5EF4-FFF2-40B4-BE49-F238E27FC236}">
                      <a16:creationId xmlns:a16="http://schemas.microsoft.com/office/drawing/2014/main" id="{B6DE4370-AA78-A099-D02A-8F183122C09E}"/>
                    </a:ext>
                  </a:extLst>
                </p:cNvPr>
                <p:cNvSpPr/>
                <p:nvPr/>
              </p:nvSpPr>
              <p:spPr>
                <a:xfrm>
                  <a:off x="7097494" y="2830658"/>
                  <a:ext cx="556422" cy="288794"/>
                </a:xfrm>
                <a:prstGeom prst="rect">
                  <a:avLst/>
                </a:prstGeom>
                <a:pattFill prst="wdUpDiag">
                  <a:fgClr>
                    <a:schemeClr val="tx2">
                      <a:lumMod val="20000"/>
                      <a:lumOff val="80000"/>
                    </a:schemeClr>
                  </a:fgClr>
                  <a:bgClr>
                    <a:schemeClr val="bg1"/>
                  </a:bgClr>
                </a:pattFill>
                <a:ln w="19050" cap="flat" cmpd="sng" algn="ctr">
                  <a:noFill/>
                  <a:prstDash val="solid"/>
                </a:ln>
                <a:effectLst/>
              </p:spPr>
              <p:txBody>
                <a:bodyPr lIns="0" rIns="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endParaRPr lang="en-US" altLang="ja-JP" sz="1062" b="1" kern="0">
                    <a:solidFill>
                      <a:prstClr val="black"/>
                    </a:solidFill>
                    <a:latin typeface="メイリオ"/>
                    <a:ea typeface="メイリオ"/>
                  </a:endParaRPr>
                </a:p>
              </p:txBody>
            </p:sp>
          </p:grpSp>
          <p:sp>
            <p:nvSpPr>
              <p:cNvPr id="61" name="正方形/長方形 60">
                <a:extLst>
                  <a:ext uri="{FF2B5EF4-FFF2-40B4-BE49-F238E27FC236}">
                    <a16:creationId xmlns:a16="http://schemas.microsoft.com/office/drawing/2014/main" id="{EDFF106F-D9E5-952A-29E0-025BD011E92C}"/>
                  </a:ext>
                </a:extLst>
              </p:cNvPr>
              <p:cNvSpPr/>
              <p:nvPr/>
            </p:nvSpPr>
            <p:spPr>
              <a:xfrm>
                <a:off x="7095786" y="1802914"/>
                <a:ext cx="556422" cy="717136"/>
              </a:xfrm>
              <a:prstGeom prst="rect">
                <a:avLst/>
              </a:prstGeom>
              <a:pattFill prst="wdUpDiag">
                <a:fgClr>
                  <a:schemeClr val="accent5">
                    <a:lumMod val="50000"/>
                  </a:schemeClr>
                </a:fgClr>
                <a:bgClr>
                  <a:schemeClr val="bg1"/>
                </a:bgClr>
              </a:pattFill>
              <a:ln w="19050" cap="flat" cmpd="sng" algn="ctr">
                <a:noFill/>
                <a:prstDash val="solid"/>
              </a:ln>
              <a:effectLst/>
            </p:spPr>
            <p:txBody>
              <a:bodyPr lIns="0" rIns="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endParaRPr lang="en-US" altLang="ja-JP" sz="1062" b="1" kern="0">
                  <a:solidFill>
                    <a:prstClr val="black"/>
                  </a:solidFill>
                  <a:latin typeface="メイリオ"/>
                  <a:ea typeface="メイリオ"/>
                </a:endParaRPr>
              </a:p>
            </p:txBody>
          </p:sp>
        </p:grpSp>
        <p:sp>
          <p:nvSpPr>
            <p:cNvPr id="52" name="テキスト ボックス 59">
              <a:extLst>
                <a:ext uri="{FF2B5EF4-FFF2-40B4-BE49-F238E27FC236}">
                  <a16:creationId xmlns:a16="http://schemas.microsoft.com/office/drawing/2014/main" id="{7E4254AD-1AA1-3C8A-59FE-3DD628E37168}"/>
                </a:ext>
              </a:extLst>
            </p:cNvPr>
            <p:cNvSpPr txBox="1">
              <a:spLocks noChangeArrowheads="1"/>
            </p:cNvSpPr>
            <p:nvPr/>
          </p:nvSpPr>
          <p:spPr bwMode="auto">
            <a:xfrm>
              <a:off x="6316218" y="3620235"/>
              <a:ext cx="96150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zh-TW" altLang="en-US" sz="1062" b="1" dirty="0">
                  <a:solidFill>
                    <a:srgbClr val="000000"/>
                  </a:solidFill>
                  <a:effectLst>
                    <a:glow rad="88900">
                      <a:srgbClr val="FFFFFF"/>
                    </a:glow>
                  </a:effectLst>
                  <a:latin typeface="メイリオ"/>
                  <a:ea typeface="メイリオ"/>
                </a:rPr>
                <a:t>保険</a:t>
              </a:r>
              <a:r>
                <a:rPr kumimoji="1" lang="ja-JP" altLang="en-US" sz="1062" b="1" dirty="0">
                  <a:solidFill>
                    <a:srgbClr val="000000"/>
                  </a:solidFill>
                  <a:effectLst>
                    <a:glow rad="88900">
                      <a:srgbClr val="FFFFFF"/>
                    </a:glow>
                  </a:effectLst>
                  <a:latin typeface="メイリオ"/>
                  <a:ea typeface="メイリオ"/>
                </a:rPr>
                <a:t>外併用療養費</a:t>
              </a:r>
              <a:endParaRPr kumimoji="1" lang="en-US" altLang="zh-TW" sz="1062" b="1" dirty="0">
                <a:solidFill>
                  <a:srgbClr val="000000"/>
                </a:solidFill>
                <a:effectLst>
                  <a:glow rad="88900">
                    <a:srgbClr val="FFFFFF"/>
                  </a:glow>
                </a:effectLst>
                <a:latin typeface="メイリオ"/>
                <a:ea typeface="メイリオ"/>
              </a:endParaRPr>
            </a:p>
            <a:p>
              <a:pPr algn="ctr" defTabSz="441427" fontAlgn="base">
                <a:spcBef>
                  <a:spcPct val="0"/>
                </a:spcBef>
                <a:spcAft>
                  <a:spcPct val="0"/>
                </a:spcAft>
                <a:defRPr/>
              </a:pPr>
              <a:r>
                <a:rPr kumimoji="1" lang="en-US" altLang="ja-JP" sz="1062" b="1" dirty="0">
                  <a:solidFill>
                    <a:prstClr val="black"/>
                  </a:solidFill>
                  <a:effectLst>
                    <a:glow rad="88900">
                      <a:srgbClr val="FFFFFF"/>
                    </a:glow>
                  </a:effectLst>
                  <a:latin typeface="メイリオ"/>
                  <a:ea typeface="メイリオ"/>
                </a:rPr>
                <a:t>155</a:t>
              </a:r>
              <a:r>
                <a:rPr kumimoji="1" lang="zh-TW" altLang="en-US" sz="1062" b="1" dirty="0">
                  <a:solidFill>
                    <a:prstClr val="black"/>
                  </a:solidFill>
                  <a:effectLst>
                    <a:glow rad="88900">
                      <a:srgbClr val="FFFFFF"/>
                    </a:glow>
                  </a:effectLst>
                  <a:latin typeface="メイリオ"/>
                  <a:ea typeface="メイリオ"/>
                </a:rPr>
                <a:t>円</a:t>
              </a:r>
            </a:p>
          </p:txBody>
        </p:sp>
        <p:sp>
          <p:nvSpPr>
            <p:cNvPr id="53" name="テキスト ボックス 59">
              <a:extLst>
                <a:ext uri="{FF2B5EF4-FFF2-40B4-BE49-F238E27FC236}">
                  <a16:creationId xmlns:a16="http://schemas.microsoft.com/office/drawing/2014/main" id="{1D2AE778-FF63-9E3E-0B0A-2D4300E60206}"/>
                </a:ext>
              </a:extLst>
            </p:cNvPr>
            <p:cNvSpPr txBox="1">
              <a:spLocks noChangeArrowheads="1"/>
            </p:cNvSpPr>
            <p:nvPr/>
          </p:nvSpPr>
          <p:spPr bwMode="auto">
            <a:xfrm>
              <a:off x="6272757" y="2560363"/>
              <a:ext cx="104400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dirty="0">
                  <a:solidFill>
                    <a:prstClr val="black"/>
                  </a:solidFill>
                  <a:effectLst>
                    <a:glow rad="88900">
                      <a:srgbClr val="FFFFFF"/>
                    </a:glow>
                  </a:effectLst>
                  <a:latin typeface="メイリオ"/>
                  <a:ea typeface="メイリオ"/>
                </a:rPr>
                <a:t>患者負担</a:t>
              </a:r>
              <a:endParaRPr kumimoji="1" lang="en-US" altLang="ja-JP" sz="1062" b="1" dirty="0">
                <a:solidFill>
                  <a:prstClr val="black"/>
                </a:solidFill>
                <a:effectLst>
                  <a:glow rad="88900">
                    <a:srgbClr val="FFFFFF"/>
                  </a:glow>
                </a:effectLst>
                <a:latin typeface="メイリオ"/>
                <a:ea typeface="メイリオ"/>
              </a:endParaRPr>
            </a:p>
            <a:p>
              <a:pPr algn="ctr" defTabSz="441427" fontAlgn="base">
                <a:spcBef>
                  <a:spcPct val="0"/>
                </a:spcBef>
                <a:spcAft>
                  <a:spcPct val="0"/>
                </a:spcAft>
                <a:defRPr/>
              </a:pPr>
              <a:r>
                <a:rPr kumimoji="1" lang="en-US" altLang="ja-JP" sz="1062" b="1" dirty="0">
                  <a:solidFill>
                    <a:prstClr val="black"/>
                  </a:solidFill>
                  <a:effectLst>
                    <a:glow rad="88900">
                      <a:srgbClr val="FFFFFF"/>
                    </a:glow>
                  </a:effectLst>
                  <a:latin typeface="メイリオ"/>
                  <a:ea typeface="メイリオ"/>
                </a:rPr>
                <a:t>(</a:t>
              </a:r>
              <a:r>
                <a:rPr kumimoji="1" lang="ja-JP" altLang="en-US" sz="1062" b="1" dirty="0">
                  <a:solidFill>
                    <a:srgbClr val="000000"/>
                  </a:solidFill>
                  <a:effectLst>
                    <a:glow rad="88900">
                      <a:srgbClr val="FFFFFF"/>
                    </a:glow>
                  </a:effectLst>
                  <a:latin typeface="メイリオ"/>
                  <a:ea typeface="メイリオ"/>
                </a:rPr>
                <a:t>１割</a:t>
              </a:r>
              <a:r>
                <a:rPr kumimoji="1" lang="en-US" altLang="ja-JP" sz="1062" b="1" dirty="0">
                  <a:solidFill>
                    <a:prstClr val="black"/>
                  </a:solidFill>
                  <a:effectLst>
                    <a:glow rad="88900">
                      <a:srgbClr val="FFFFFF"/>
                    </a:glow>
                  </a:effectLst>
                  <a:latin typeface="メイリオ"/>
                  <a:ea typeface="メイリオ"/>
                </a:rPr>
                <a:t>)</a:t>
              </a:r>
            </a:p>
            <a:p>
              <a:pPr algn="ctr" defTabSz="441427" fontAlgn="base">
                <a:spcBef>
                  <a:spcPct val="0"/>
                </a:spcBef>
                <a:spcAft>
                  <a:spcPct val="0"/>
                </a:spcAft>
                <a:defRPr/>
              </a:pPr>
              <a:r>
                <a:rPr kumimoji="1" lang="en-US" altLang="ja-JP" sz="1062" b="1" dirty="0">
                  <a:solidFill>
                    <a:prstClr val="black"/>
                  </a:solidFill>
                  <a:effectLst>
                    <a:glow rad="88900">
                      <a:srgbClr val="FFFFFF"/>
                    </a:glow>
                  </a:effectLst>
                  <a:latin typeface="メイリオ"/>
                  <a:ea typeface="メイリオ"/>
                </a:rPr>
                <a:t>17.5</a:t>
              </a:r>
              <a:r>
                <a:rPr kumimoji="1" lang="ja-JP" altLang="en-US" sz="1062" b="1" dirty="0">
                  <a:solidFill>
                    <a:prstClr val="black"/>
                  </a:solidFill>
                  <a:effectLst>
                    <a:glow rad="88900">
                      <a:srgbClr val="FFFFFF"/>
                    </a:glow>
                  </a:effectLst>
                  <a:latin typeface="メイリオ"/>
                  <a:ea typeface="メイリオ"/>
                </a:rPr>
                <a:t>円</a:t>
              </a:r>
              <a:endParaRPr kumimoji="1" lang="en-US" altLang="ja-JP" sz="1062" b="1" dirty="0">
                <a:solidFill>
                  <a:prstClr val="black"/>
                </a:solidFill>
                <a:effectLst>
                  <a:glow rad="88900">
                    <a:srgbClr val="FFFFFF"/>
                  </a:glow>
                </a:effectLst>
                <a:latin typeface="メイリオ"/>
                <a:ea typeface="メイリオ"/>
              </a:endParaRPr>
            </a:p>
          </p:txBody>
        </p:sp>
        <p:sp>
          <p:nvSpPr>
            <p:cNvPr id="54" name="テキスト ボックス 59">
              <a:extLst>
                <a:ext uri="{FF2B5EF4-FFF2-40B4-BE49-F238E27FC236}">
                  <a16:creationId xmlns:a16="http://schemas.microsoft.com/office/drawing/2014/main" id="{56C75846-39DE-8CB4-0ABF-00E76FD7C122}"/>
                </a:ext>
              </a:extLst>
            </p:cNvPr>
            <p:cNvSpPr txBox="1">
              <a:spLocks noChangeArrowheads="1"/>
            </p:cNvSpPr>
            <p:nvPr/>
          </p:nvSpPr>
          <p:spPr bwMode="auto">
            <a:xfrm>
              <a:off x="6456482" y="1975469"/>
              <a:ext cx="648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dirty="0">
                  <a:solidFill>
                    <a:prstClr val="black"/>
                  </a:solidFill>
                  <a:effectLst>
                    <a:glow rad="88900">
                      <a:srgbClr val="FFFFFF"/>
                    </a:glow>
                  </a:effectLst>
                  <a:latin typeface="メイリオ"/>
                  <a:ea typeface="メイリオ"/>
                </a:rPr>
                <a:t>選定負担</a:t>
              </a:r>
              <a:endParaRPr kumimoji="1" lang="en-US" altLang="ja-JP" sz="1062" b="1" dirty="0">
                <a:solidFill>
                  <a:prstClr val="black"/>
                </a:solidFill>
                <a:effectLst>
                  <a:glow rad="88900">
                    <a:srgbClr val="FFFFFF"/>
                  </a:glow>
                </a:effectLst>
                <a:latin typeface="メイリオ"/>
                <a:ea typeface="メイリオ"/>
              </a:endParaRPr>
            </a:p>
            <a:p>
              <a:pPr algn="ctr" defTabSz="441427" fontAlgn="base">
                <a:spcBef>
                  <a:spcPct val="0"/>
                </a:spcBef>
                <a:spcAft>
                  <a:spcPct val="0"/>
                </a:spcAft>
                <a:defRPr/>
              </a:pPr>
              <a:r>
                <a:rPr kumimoji="1" lang="en-US" altLang="ja-JP" sz="1062" b="1" dirty="0">
                  <a:solidFill>
                    <a:prstClr val="black"/>
                  </a:solidFill>
                  <a:effectLst>
                    <a:glow rad="88900">
                      <a:srgbClr val="FFFFFF"/>
                    </a:glow>
                  </a:effectLst>
                  <a:latin typeface="メイリオ"/>
                  <a:ea typeface="メイリオ"/>
                </a:rPr>
                <a:t>27.5</a:t>
              </a:r>
              <a:r>
                <a:rPr kumimoji="1" lang="ja-JP" altLang="en-US" sz="1062" b="1" dirty="0">
                  <a:solidFill>
                    <a:prstClr val="black"/>
                  </a:solidFill>
                  <a:effectLst>
                    <a:glow rad="88900">
                      <a:srgbClr val="FFFFFF"/>
                    </a:glow>
                  </a:effectLst>
                  <a:latin typeface="メイリオ"/>
                  <a:ea typeface="メイリオ"/>
                </a:rPr>
                <a:t>円</a:t>
              </a:r>
              <a:endParaRPr kumimoji="1" lang="en-US" altLang="ja-JP" sz="1062" b="1" dirty="0">
                <a:solidFill>
                  <a:prstClr val="black"/>
                </a:solidFill>
                <a:effectLst>
                  <a:glow rad="88900">
                    <a:srgbClr val="FFFFFF"/>
                  </a:glow>
                </a:effectLst>
                <a:latin typeface="メイリオ"/>
                <a:ea typeface="メイリオ"/>
              </a:endParaRPr>
            </a:p>
          </p:txBody>
        </p:sp>
        <p:sp>
          <p:nvSpPr>
            <p:cNvPr id="55" name="テキスト ボックス 25">
              <a:extLst>
                <a:ext uri="{FF2B5EF4-FFF2-40B4-BE49-F238E27FC236}">
                  <a16:creationId xmlns:a16="http://schemas.microsoft.com/office/drawing/2014/main" id="{620C3197-2A4A-AC9F-62F8-CC3BB3764E7A}"/>
                </a:ext>
              </a:extLst>
            </p:cNvPr>
            <p:cNvSpPr txBox="1">
              <a:spLocks noChangeArrowheads="1"/>
            </p:cNvSpPr>
            <p:nvPr/>
          </p:nvSpPr>
          <p:spPr bwMode="auto">
            <a:xfrm>
              <a:off x="6371999" y="5453920"/>
              <a:ext cx="897682"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352" b="1">
                  <a:solidFill>
                    <a:prstClr val="black"/>
                  </a:solidFill>
                  <a:latin typeface="メイリオ"/>
                  <a:ea typeface="メイリオ"/>
                </a:rPr>
                <a:t>長期収載品</a:t>
              </a:r>
              <a:endParaRPr kumimoji="1" lang="en-US" altLang="ja-JP" sz="1352" b="1">
                <a:solidFill>
                  <a:prstClr val="black"/>
                </a:solidFill>
                <a:latin typeface="メイリオ"/>
                <a:ea typeface="メイリオ"/>
              </a:endParaRPr>
            </a:p>
            <a:p>
              <a:pPr algn="ctr" defTabSz="441427" fontAlgn="base">
                <a:spcBef>
                  <a:spcPct val="0"/>
                </a:spcBef>
                <a:spcAft>
                  <a:spcPct val="0"/>
                </a:spcAft>
                <a:defRPr/>
              </a:pPr>
              <a:r>
                <a:rPr kumimoji="1" lang="ja-JP" altLang="en-US" sz="1352">
                  <a:solidFill>
                    <a:prstClr val="black"/>
                  </a:solidFill>
                  <a:latin typeface="メイリオ"/>
                  <a:ea typeface="メイリオ"/>
                </a:rPr>
                <a:t>（</a:t>
              </a:r>
              <a:r>
                <a:rPr kumimoji="1" lang="en-US" altLang="ja-JP" sz="1352">
                  <a:solidFill>
                    <a:prstClr val="black"/>
                  </a:solidFill>
                  <a:latin typeface="メイリオ"/>
                  <a:ea typeface="メイリオ"/>
                </a:rPr>
                <a:t>200</a:t>
              </a:r>
              <a:r>
                <a:rPr kumimoji="1" lang="ja-JP" altLang="en-US" sz="1352">
                  <a:solidFill>
                    <a:prstClr val="black"/>
                  </a:solidFill>
                  <a:latin typeface="メイリオ"/>
                  <a:ea typeface="メイリオ"/>
                </a:rPr>
                <a:t>円）</a:t>
              </a:r>
              <a:endParaRPr kumimoji="1" lang="en-US" altLang="ja-JP" sz="1352">
                <a:solidFill>
                  <a:prstClr val="black"/>
                </a:solidFill>
                <a:latin typeface="メイリオ"/>
                <a:ea typeface="メイリオ"/>
              </a:endParaRPr>
            </a:p>
          </p:txBody>
        </p:sp>
      </p:grpSp>
      <p:sp>
        <p:nvSpPr>
          <p:cNvPr id="65" name="二等辺三角形 64">
            <a:extLst>
              <a:ext uri="{FF2B5EF4-FFF2-40B4-BE49-F238E27FC236}">
                <a16:creationId xmlns:a16="http://schemas.microsoft.com/office/drawing/2014/main" id="{4BEEDA98-E0E0-7894-D7A0-C33FCE652BBD}"/>
              </a:ext>
            </a:extLst>
          </p:cNvPr>
          <p:cNvSpPr/>
          <p:nvPr/>
        </p:nvSpPr>
        <p:spPr>
          <a:xfrm rot="5400000">
            <a:off x="6712582" y="4532328"/>
            <a:ext cx="1047590" cy="265777"/>
          </a:xfrm>
          <a:prstGeom prst="triangle">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defTabSz="441427">
              <a:defRPr/>
            </a:pPr>
            <a:endParaRPr kumimoji="1" lang="ja-JP" altLang="en-US" sz="1159">
              <a:solidFill>
                <a:sysClr val="windowText" lastClr="000000"/>
              </a:solidFill>
              <a:latin typeface="Segoe UI"/>
              <a:ea typeface="メイリオ"/>
            </a:endParaRPr>
          </a:p>
        </p:txBody>
      </p:sp>
      <p:sp>
        <p:nvSpPr>
          <p:cNvPr id="71" name="右中かっこ 70">
            <a:extLst>
              <a:ext uri="{FF2B5EF4-FFF2-40B4-BE49-F238E27FC236}">
                <a16:creationId xmlns:a16="http://schemas.microsoft.com/office/drawing/2014/main" id="{A75A7555-92D8-99E0-B041-0F95149A8174}"/>
              </a:ext>
            </a:extLst>
          </p:cNvPr>
          <p:cNvSpPr/>
          <p:nvPr/>
        </p:nvSpPr>
        <p:spPr>
          <a:xfrm rot="10800000">
            <a:off x="7846524" y="3321337"/>
            <a:ext cx="188451" cy="2676355"/>
          </a:xfrm>
          <a:prstGeom prst="rightBrace">
            <a:avLst>
              <a:gd name="adj1" fmla="val 0"/>
              <a:gd name="adj2" fmla="val 50000"/>
            </a:avLst>
          </a:prstGeom>
          <a:noFill/>
          <a:ln w="28575">
            <a:solidFill>
              <a:schemeClr val="accent1">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defTabSz="882853">
              <a:defRPr/>
            </a:pPr>
            <a:endParaRPr kumimoji="1" lang="ja-JP" altLang="en-US" sz="1738">
              <a:solidFill>
                <a:prstClr val="black"/>
              </a:solidFill>
              <a:latin typeface="Calibri"/>
              <a:ea typeface="ＭＳ Ｐゴシック" panose="020B0600070205080204" pitchFamily="50" charset="-128"/>
            </a:endParaRPr>
          </a:p>
        </p:txBody>
      </p:sp>
      <p:sp>
        <p:nvSpPr>
          <p:cNvPr id="72" name="右中かっこ 71">
            <a:extLst>
              <a:ext uri="{FF2B5EF4-FFF2-40B4-BE49-F238E27FC236}">
                <a16:creationId xmlns:a16="http://schemas.microsoft.com/office/drawing/2014/main" id="{D06CB8F1-2441-115C-56DA-965A631F4D36}"/>
              </a:ext>
            </a:extLst>
          </p:cNvPr>
          <p:cNvSpPr/>
          <p:nvPr/>
        </p:nvSpPr>
        <p:spPr>
          <a:xfrm rot="10800000">
            <a:off x="7827233" y="2583383"/>
            <a:ext cx="178042" cy="690427"/>
          </a:xfrm>
          <a:prstGeom prst="rightBrace">
            <a:avLst>
              <a:gd name="adj1" fmla="val 0"/>
              <a:gd name="adj2" fmla="val 50000"/>
            </a:avLst>
          </a:prstGeom>
          <a:ln w="28575">
            <a:solidFill>
              <a:schemeClr val="accent3">
                <a:lumMod val="50000"/>
              </a:schemeClr>
            </a:solidFill>
          </a:ln>
        </p:spPr>
        <p:style>
          <a:lnRef idx="1">
            <a:schemeClr val="accent3"/>
          </a:lnRef>
          <a:fillRef idx="0">
            <a:schemeClr val="accent3"/>
          </a:fillRef>
          <a:effectRef idx="0">
            <a:schemeClr val="accent3"/>
          </a:effectRef>
          <a:fontRef idx="minor">
            <a:schemeClr val="tx1"/>
          </a:fontRef>
        </p:style>
        <p:txBody>
          <a:bodyPr rtlCol="0" anchor="ctr"/>
          <a:lstStyle/>
          <a:p>
            <a:pPr algn="ctr" defTabSz="882853">
              <a:defRPr/>
            </a:pPr>
            <a:endParaRPr kumimoji="1" lang="ja-JP" altLang="en-US" sz="1738">
              <a:solidFill>
                <a:prstClr val="black"/>
              </a:solidFill>
              <a:latin typeface="Calibri"/>
              <a:ea typeface="ＭＳ Ｐゴシック" panose="020B0600070205080204" pitchFamily="50" charset="-128"/>
            </a:endParaRPr>
          </a:p>
        </p:txBody>
      </p:sp>
      <p:sp>
        <p:nvSpPr>
          <p:cNvPr id="73" name="右中かっこ 72">
            <a:extLst>
              <a:ext uri="{FF2B5EF4-FFF2-40B4-BE49-F238E27FC236}">
                <a16:creationId xmlns:a16="http://schemas.microsoft.com/office/drawing/2014/main" id="{56E5D6C7-F047-1C1A-DB7D-F4A035B69018}"/>
              </a:ext>
            </a:extLst>
          </p:cNvPr>
          <p:cNvSpPr/>
          <p:nvPr/>
        </p:nvSpPr>
        <p:spPr>
          <a:xfrm>
            <a:off x="8877125" y="2553352"/>
            <a:ext cx="199344" cy="1066937"/>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41427">
              <a:defRPr/>
            </a:pPr>
            <a:endParaRPr kumimoji="1" lang="ja-JP" altLang="en-US" sz="1738">
              <a:solidFill>
                <a:srgbClr val="000000"/>
              </a:solidFill>
              <a:latin typeface="Segoe UI"/>
              <a:ea typeface="メイリオ"/>
            </a:endParaRPr>
          </a:p>
        </p:txBody>
      </p:sp>
      <p:sp>
        <p:nvSpPr>
          <p:cNvPr id="74" name="テキスト ボックス 59">
            <a:extLst>
              <a:ext uri="{FF2B5EF4-FFF2-40B4-BE49-F238E27FC236}">
                <a16:creationId xmlns:a16="http://schemas.microsoft.com/office/drawing/2014/main" id="{D0F51A59-F97C-58F0-6A8C-FFF230F25367}"/>
              </a:ext>
            </a:extLst>
          </p:cNvPr>
          <p:cNvSpPr txBox="1">
            <a:spLocks noChangeArrowheads="1"/>
          </p:cNvSpPr>
          <p:nvPr/>
        </p:nvSpPr>
        <p:spPr bwMode="auto">
          <a:xfrm>
            <a:off x="7256599" y="4434694"/>
            <a:ext cx="729121" cy="416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zh-TW" altLang="en-US" sz="1062" b="1">
                <a:solidFill>
                  <a:srgbClr val="005CAF">
                    <a:lumMod val="60000"/>
                    <a:lumOff val="40000"/>
                  </a:srgbClr>
                </a:solidFill>
                <a:effectLst>
                  <a:glow rad="88900">
                    <a:srgbClr val="FFFFFF"/>
                  </a:glow>
                </a:effectLst>
                <a:latin typeface="メイリオ"/>
                <a:ea typeface="メイリオ"/>
              </a:rPr>
              <a:t>保険</a:t>
            </a:r>
            <a:r>
              <a:rPr kumimoji="1" lang="ja-JP" altLang="en-US" sz="1062" b="1">
                <a:solidFill>
                  <a:srgbClr val="005CAF">
                    <a:lumMod val="60000"/>
                    <a:lumOff val="40000"/>
                  </a:srgbClr>
                </a:solidFill>
                <a:effectLst>
                  <a:glow rad="88900">
                    <a:srgbClr val="FFFFFF"/>
                  </a:glow>
                </a:effectLst>
                <a:latin typeface="メイリオ"/>
                <a:ea typeface="メイリオ"/>
              </a:rPr>
              <a:t>給付</a:t>
            </a:r>
            <a:endParaRPr kumimoji="1" lang="en-US" altLang="ja-JP" sz="1062" b="1">
              <a:solidFill>
                <a:srgbClr val="005CAF">
                  <a:lumMod val="60000"/>
                  <a:lumOff val="40000"/>
                </a:srgbClr>
              </a:solidFill>
              <a:effectLst>
                <a:glow rad="88900">
                  <a:srgbClr val="FFFFFF"/>
                </a:glow>
              </a:effectLst>
              <a:latin typeface="メイリオ"/>
              <a:ea typeface="メイリオ"/>
            </a:endParaRPr>
          </a:p>
          <a:p>
            <a:pPr algn="ctr" defTabSz="441427" fontAlgn="base">
              <a:spcBef>
                <a:spcPct val="0"/>
              </a:spcBef>
              <a:spcAft>
                <a:spcPct val="0"/>
              </a:spcAft>
              <a:defRPr/>
            </a:pPr>
            <a:r>
              <a:rPr kumimoji="1" lang="ja-JP" altLang="en-US" sz="1062" b="1">
                <a:solidFill>
                  <a:srgbClr val="005CAF">
                    <a:lumMod val="60000"/>
                    <a:lumOff val="40000"/>
                  </a:srgbClr>
                </a:solidFill>
                <a:effectLst>
                  <a:glow rad="88900">
                    <a:srgbClr val="FFFFFF"/>
                  </a:glow>
                </a:effectLst>
                <a:latin typeface="メイリオ"/>
                <a:ea typeface="メイリオ"/>
              </a:rPr>
              <a:t>部分</a:t>
            </a:r>
            <a:endParaRPr kumimoji="1" lang="zh-TW" altLang="en-US" sz="1062" b="1">
              <a:solidFill>
                <a:srgbClr val="005CAF">
                  <a:lumMod val="60000"/>
                  <a:lumOff val="40000"/>
                </a:srgbClr>
              </a:solidFill>
              <a:effectLst>
                <a:glow rad="88900">
                  <a:srgbClr val="FFFFFF"/>
                </a:glow>
              </a:effectLst>
              <a:latin typeface="メイリオ"/>
              <a:ea typeface="メイリオ"/>
            </a:endParaRPr>
          </a:p>
        </p:txBody>
      </p:sp>
      <p:sp>
        <p:nvSpPr>
          <p:cNvPr id="75" name="テキスト ボックス 59">
            <a:extLst>
              <a:ext uri="{FF2B5EF4-FFF2-40B4-BE49-F238E27FC236}">
                <a16:creationId xmlns:a16="http://schemas.microsoft.com/office/drawing/2014/main" id="{1198B3E5-469D-662C-CED0-2BAEA89E1769}"/>
              </a:ext>
            </a:extLst>
          </p:cNvPr>
          <p:cNvSpPr txBox="1">
            <a:spLocks noChangeArrowheads="1"/>
          </p:cNvSpPr>
          <p:nvPr/>
        </p:nvSpPr>
        <p:spPr bwMode="auto">
          <a:xfrm>
            <a:off x="7189381" y="2703819"/>
            <a:ext cx="765680" cy="416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dirty="0">
                <a:solidFill>
                  <a:srgbClr val="66BAB7">
                    <a:lumMod val="50000"/>
                  </a:srgbClr>
                </a:solidFill>
                <a:effectLst>
                  <a:glow rad="88900">
                    <a:srgbClr val="FFFFFF"/>
                  </a:glow>
                </a:effectLst>
                <a:latin typeface="メイリオ"/>
                <a:ea typeface="メイリオ"/>
              </a:rPr>
              <a:t>選定療養</a:t>
            </a:r>
            <a:endParaRPr kumimoji="1" lang="en-US" altLang="ja-JP" sz="1062" b="1" dirty="0">
              <a:solidFill>
                <a:srgbClr val="66BAB7">
                  <a:lumMod val="50000"/>
                </a:srgbClr>
              </a:solidFill>
              <a:effectLst>
                <a:glow rad="88900">
                  <a:srgbClr val="FFFFFF"/>
                </a:glow>
              </a:effectLst>
              <a:latin typeface="メイリオ"/>
              <a:ea typeface="メイリオ"/>
            </a:endParaRPr>
          </a:p>
          <a:p>
            <a:pPr algn="ctr" defTabSz="441427" fontAlgn="base">
              <a:spcBef>
                <a:spcPct val="0"/>
              </a:spcBef>
              <a:spcAft>
                <a:spcPct val="0"/>
              </a:spcAft>
              <a:defRPr/>
            </a:pPr>
            <a:r>
              <a:rPr kumimoji="1" lang="ja-JP" altLang="en-US" sz="1062" b="1" dirty="0">
                <a:solidFill>
                  <a:srgbClr val="66BAB7">
                    <a:lumMod val="50000"/>
                  </a:srgbClr>
                </a:solidFill>
                <a:effectLst>
                  <a:glow rad="88900">
                    <a:srgbClr val="FFFFFF"/>
                  </a:glow>
                </a:effectLst>
                <a:latin typeface="メイリオ"/>
                <a:ea typeface="メイリオ"/>
              </a:rPr>
              <a:t>部分</a:t>
            </a:r>
            <a:endParaRPr kumimoji="1" lang="zh-TW" altLang="en-US" sz="1062" b="1" dirty="0">
              <a:solidFill>
                <a:srgbClr val="66BAB7">
                  <a:lumMod val="50000"/>
                </a:srgbClr>
              </a:solidFill>
              <a:effectLst>
                <a:glow rad="88900">
                  <a:srgbClr val="FFFFFF"/>
                </a:glow>
              </a:effectLst>
              <a:latin typeface="メイリオ"/>
              <a:ea typeface="メイリオ"/>
            </a:endParaRPr>
          </a:p>
        </p:txBody>
      </p:sp>
      <p:sp>
        <p:nvSpPr>
          <p:cNvPr id="4" name="吹き出し: 四角形 3">
            <a:extLst>
              <a:ext uri="{FF2B5EF4-FFF2-40B4-BE49-F238E27FC236}">
                <a16:creationId xmlns:a16="http://schemas.microsoft.com/office/drawing/2014/main" id="{4FC20AC6-25E4-8D46-E3E3-A9FDE88C82EB}"/>
              </a:ext>
            </a:extLst>
          </p:cNvPr>
          <p:cNvSpPr/>
          <p:nvPr/>
        </p:nvSpPr>
        <p:spPr>
          <a:xfrm>
            <a:off x="516882" y="1957172"/>
            <a:ext cx="1515500" cy="285825"/>
          </a:xfrm>
          <a:prstGeom prst="wedgeRectCallout">
            <a:avLst>
              <a:gd name="adj1" fmla="val -46532"/>
              <a:gd name="adj2" fmla="val -39611"/>
            </a:avLst>
          </a:prstGeom>
          <a:solidFill>
            <a:schemeClr val="tx2"/>
          </a:solidFill>
          <a:ln>
            <a:solidFill>
              <a:schemeClr val="tx2"/>
            </a:solidFill>
          </a:ln>
        </p:spPr>
        <p:style>
          <a:lnRef idx="0">
            <a:scrgbClr r="0" g="0" b="0"/>
          </a:lnRef>
          <a:fillRef idx="0">
            <a:scrgbClr r="0" g="0" b="0"/>
          </a:fillRef>
          <a:effectRef idx="0">
            <a:scrgbClr r="0" g="0" b="0"/>
          </a:effectRef>
          <a:fontRef idx="minor">
            <a:schemeClr val="lt1"/>
          </a:fontRef>
        </p:style>
        <p:txBody>
          <a:bodyPr vert="horz" lIns="34758" tIns="34758" rIns="34758" bIns="0"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defTabSz="441427">
              <a:defRPr/>
            </a:pPr>
            <a:r>
              <a:rPr kumimoji="1" lang="ja-JP" altLang="en-US" sz="1255" b="1" spc="193" dirty="0">
                <a:solidFill>
                  <a:srgbClr val="FFFFFF"/>
                </a:solidFill>
                <a:latin typeface="Segoe UI"/>
                <a:ea typeface="メイリオ"/>
              </a:rPr>
              <a:t>３割負担の場合</a:t>
            </a:r>
          </a:p>
        </p:txBody>
      </p:sp>
      <p:grpSp>
        <p:nvGrpSpPr>
          <p:cNvPr id="8" name="グループ化 7">
            <a:extLst>
              <a:ext uri="{FF2B5EF4-FFF2-40B4-BE49-F238E27FC236}">
                <a16:creationId xmlns:a16="http://schemas.microsoft.com/office/drawing/2014/main" id="{0A3CB773-CFA6-306A-BA73-FF3F1AFA9743}"/>
              </a:ext>
            </a:extLst>
          </p:cNvPr>
          <p:cNvGrpSpPr/>
          <p:nvPr/>
        </p:nvGrpSpPr>
        <p:grpSpPr>
          <a:xfrm>
            <a:off x="238997" y="3984418"/>
            <a:ext cx="1079142" cy="2522653"/>
            <a:chOff x="947016" y="3565613"/>
            <a:chExt cx="1117707" cy="2612805"/>
          </a:xfrm>
        </p:grpSpPr>
        <p:sp>
          <p:nvSpPr>
            <p:cNvPr id="45" name="テキスト ボックス 27">
              <a:extLst>
                <a:ext uri="{FF2B5EF4-FFF2-40B4-BE49-F238E27FC236}">
                  <a16:creationId xmlns:a16="http://schemas.microsoft.com/office/drawing/2014/main" id="{EE58CCAE-6AF4-91E6-4A38-4D0AA2B1C135}"/>
                </a:ext>
              </a:extLst>
            </p:cNvPr>
            <p:cNvSpPr txBox="1">
              <a:spLocks noChangeArrowheads="1"/>
            </p:cNvSpPr>
            <p:nvPr/>
          </p:nvSpPr>
          <p:spPr bwMode="auto">
            <a:xfrm>
              <a:off x="1076436" y="5747406"/>
              <a:ext cx="871652" cy="43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defTabSz="441427" eaLnBrk="1" fontAlgn="base" hangingPunct="1">
                <a:spcBef>
                  <a:spcPct val="0"/>
                </a:spcBef>
                <a:spcAft>
                  <a:spcPct val="0"/>
                </a:spcAft>
                <a:defRPr/>
              </a:pPr>
              <a:r>
                <a:rPr lang="ja-JP" altLang="en-US" sz="1352" b="1">
                  <a:solidFill>
                    <a:prstClr val="black"/>
                  </a:solidFill>
                  <a:latin typeface="メイリオ"/>
                  <a:ea typeface="メイリオ"/>
                </a:rPr>
                <a:t>後発品</a:t>
              </a:r>
              <a:endParaRPr lang="en-US" altLang="ja-JP" sz="1352" b="1">
                <a:solidFill>
                  <a:prstClr val="black"/>
                </a:solidFill>
                <a:latin typeface="メイリオ"/>
                <a:ea typeface="メイリオ"/>
              </a:endParaRPr>
            </a:p>
            <a:p>
              <a:pPr algn="ctr" defTabSz="441427" eaLnBrk="1" fontAlgn="base" hangingPunct="1">
                <a:spcBef>
                  <a:spcPct val="0"/>
                </a:spcBef>
                <a:spcAft>
                  <a:spcPct val="0"/>
                </a:spcAft>
                <a:defRPr/>
              </a:pPr>
              <a:r>
                <a:rPr lang="ja-JP" altLang="en-US" sz="1352">
                  <a:solidFill>
                    <a:prstClr val="black"/>
                  </a:solidFill>
                  <a:latin typeface="メイリオ"/>
                  <a:ea typeface="メイリオ"/>
                </a:rPr>
                <a:t>（</a:t>
              </a:r>
              <a:r>
                <a:rPr lang="en-US" altLang="ja-JP" sz="1352">
                  <a:solidFill>
                    <a:prstClr val="black"/>
                  </a:solidFill>
                  <a:latin typeface="メイリオ"/>
                  <a:ea typeface="メイリオ"/>
                </a:rPr>
                <a:t>100</a:t>
              </a:r>
              <a:r>
                <a:rPr lang="ja-JP" altLang="en-US" sz="1352">
                  <a:solidFill>
                    <a:prstClr val="black"/>
                  </a:solidFill>
                  <a:latin typeface="メイリオ"/>
                  <a:ea typeface="メイリオ"/>
                </a:rPr>
                <a:t>円）</a:t>
              </a:r>
            </a:p>
          </p:txBody>
        </p:sp>
        <p:grpSp>
          <p:nvGrpSpPr>
            <p:cNvPr id="48" name="グループ化 47">
              <a:extLst>
                <a:ext uri="{FF2B5EF4-FFF2-40B4-BE49-F238E27FC236}">
                  <a16:creationId xmlns:a16="http://schemas.microsoft.com/office/drawing/2014/main" id="{AFEC54A9-322B-D610-B95A-E7BAF3FF20A5}"/>
                </a:ext>
              </a:extLst>
            </p:cNvPr>
            <p:cNvGrpSpPr/>
            <p:nvPr/>
          </p:nvGrpSpPr>
          <p:grpSpPr>
            <a:xfrm>
              <a:off x="1249521" y="3889976"/>
              <a:ext cx="556422" cy="1800000"/>
              <a:chOff x="1525083" y="2571125"/>
              <a:chExt cx="467783" cy="3943221"/>
            </a:xfrm>
          </p:grpSpPr>
          <p:sp>
            <p:nvSpPr>
              <p:cNvPr id="57" name="正方形/長方形 56">
                <a:extLst>
                  <a:ext uri="{FF2B5EF4-FFF2-40B4-BE49-F238E27FC236}">
                    <a16:creationId xmlns:a16="http://schemas.microsoft.com/office/drawing/2014/main" id="{FF5A84C7-4C11-9A59-F8F6-295DFD1873CB}"/>
                  </a:ext>
                </a:extLst>
              </p:cNvPr>
              <p:cNvSpPr/>
              <p:nvPr/>
            </p:nvSpPr>
            <p:spPr>
              <a:xfrm>
                <a:off x="1525083" y="3754091"/>
                <a:ext cx="467783" cy="2760255"/>
              </a:xfrm>
              <a:prstGeom prst="rect">
                <a:avLst/>
              </a:prstGeom>
              <a:solidFill>
                <a:schemeClr val="tx2"/>
              </a:solidFill>
              <a:ln w="19050" cap="flat" cmpd="sng" algn="ctr">
                <a:noFill/>
                <a:prstDash val="solid"/>
              </a:ln>
              <a:effectLst/>
            </p:spPr>
            <p:txBody>
              <a:bodyPr lIns="0" rIns="0" anchor="ctr"/>
              <a:lstStyle/>
              <a:p>
                <a:pPr algn="ctr" defTabSz="441427" fontAlgn="base">
                  <a:spcBef>
                    <a:spcPct val="0"/>
                  </a:spcBef>
                  <a:spcAft>
                    <a:spcPct val="0"/>
                  </a:spcAft>
                  <a:defRPr/>
                </a:pPr>
                <a:endParaRPr lang="ja-JP" altLang="en-US" sz="1159" kern="0">
                  <a:solidFill>
                    <a:prstClr val="black"/>
                  </a:solidFill>
                  <a:latin typeface="メイリオ"/>
                  <a:ea typeface="メイリオ"/>
                </a:endParaRPr>
              </a:p>
              <a:p>
                <a:pPr algn="ctr" defTabSz="441427" fontAlgn="base">
                  <a:spcBef>
                    <a:spcPct val="0"/>
                  </a:spcBef>
                  <a:spcAft>
                    <a:spcPct val="0"/>
                  </a:spcAft>
                  <a:defRPr/>
                </a:pPr>
                <a:endParaRPr lang="en-US" altLang="ja-JP" sz="1062" b="1" kern="0">
                  <a:solidFill>
                    <a:srgbClr val="FFFFFF"/>
                  </a:solidFill>
                  <a:latin typeface="メイリオ"/>
                  <a:ea typeface="メイリオ"/>
                </a:endParaRPr>
              </a:p>
              <a:p>
                <a:pPr algn="ctr" defTabSz="441427" fontAlgn="base">
                  <a:spcBef>
                    <a:spcPct val="0"/>
                  </a:spcBef>
                  <a:spcAft>
                    <a:spcPct val="0"/>
                  </a:spcAft>
                  <a:defRPr/>
                </a:pPr>
                <a:r>
                  <a:rPr lang="en-US" altLang="ja-JP" sz="1062" b="1" kern="0">
                    <a:solidFill>
                      <a:srgbClr val="FFFFFF"/>
                    </a:solidFill>
                    <a:latin typeface="メイリオ"/>
                    <a:ea typeface="メイリオ"/>
                  </a:rPr>
                  <a:t>70</a:t>
                </a:r>
                <a:r>
                  <a:rPr lang="ja-JP" altLang="en-US" sz="1062" b="1" kern="0">
                    <a:solidFill>
                      <a:srgbClr val="FFFFFF"/>
                    </a:solidFill>
                    <a:latin typeface="メイリオ"/>
                    <a:ea typeface="メイリオ"/>
                  </a:rPr>
                  <a:t>円</a:t>
                </a:r>
                <a:endParaRPr lang="en-US" altLang="ja-JP" sz="1062" b="1" kern="0">
                  <a:solidFill>
                    <a:srgbClr val="FFFFFF"/>
                  </a:solidFill>
                  <a:latin typeface="メイリオ"/>
                  <a:ea typeface="メイリオ"/>
                </a:endParaRPr>
              </a:p>
              <a:p>
                <a:pPr algn="ctr" defTabSz="441427" fontAlgn="base">
                  <a:spcBef>
                    <a:spcPct val="0"/>
                  </a:spcBef>
                  <a:spcAft>
                    <a:spcPct val="0"/>
                  </a:spcAft>
                  <a:defRPr/>
                </a:pPr>
                <a:endParaRPr lang="en-US" altLang="ja-JP" sz="1062" kern="0">
                  <a:solidFill>
                    <a:prstClr val="black"/>
                  </a:solidFill>
                  <a:latin typeface="メイリオ"/>
                  <a:ea typeface="メイリオ"/>
                </a:endParaRPr>
              </a:p>
            </p:txBody>
          </p:sp>
          <p:sp>
            <p:nvSpPr>
              <p:cNvPr id="64" name="正方形/長方形 63">
                <a:extLst>
                  <a:ext uri="{FF2B5EF4-FFF2-40B4-BE49-F238E27FC236}">
                    <a16:creationId xmlns:a16="http://schemas.microsoft.com/office/drawing/2014/main" id="{21D6241B-D750-FBEA-75D3-A5F6A68EC48D}"/>
                  </a:ext>
                </a:extLst>
              </p:cNvPr>
              <p:cNvSpPr/>
              <p:nvPr/>
            </p:nvSpPr>
            <p:spPr>
              <a:xfrm>
                <a:off x="1525083" y="2571125"/>
                <a:ext cx="467783" cy="1182966"/>
              </a:xfrm>
              <a:prstGeom prst="rect">
                <a:avLst/>
              </a:prstGeom>
              <a:pattFill prst="wdUpDiag">
                <a:fgClr>
                  <a:schemeClr val="tx2">
                    <a:lumMod val="20000"/>
                    <a:lumOff val="80000"/>
                  </a:schemeClr>
                </a:fgClr>
                <a:bgClr>
                  <a:schemeClr val="bg1"/>
                </a:bgClr>
              </a:pattFill>
              <a:ln w="19050" cap="flat" cmpd="sng" algn="ctr">
                <a:noFill/>
                <a:prstDash val="solid"/>
              </a:ln>
              <a:effectLst/>
            </p:spPr>
            <p:txBody>
              <a:bodyPr lIns="0" rIns="0" anchor="ctr"/>
              <a:lstStyle/>
              <a:p>
                <a:pPr algn="ctr" defTabSz="441427" fontAlgn="base">
                  <a:spcBef>
                    <a:spcPct val="0"/>
                  </a:spcBef>
                  <a:spcAft>
                    <a:spcPct val="0"/>
                  </a:spcAft>
                  <a:defRPr/>
                </a:pPr>
                <a:endParaRPr lang="ja-JP" altLang="en-US" sz="1159" kern="0">
                  <a:solidFill>
                    <a:prstClr val="black"/>
                  </a:solidFill>
                  <a:latin typeface="メイリオ"/>
                  <a:ea typeface="メイリオ"/>
                </a:endParaRPr>
              </a:p>
              <a:p>
                <a:pPr algn="ctr" defTabSz="441427" fontAlgn="base">
                  <a:spcBef>
                    <a:spcPct val="0"/>
                  </a:spcBef>
                  <a:spcAft>
                    <a:spcPct val="0"/>
                  </a:spcAft>
                  <a:defRPr/>
                </a:pPr>
                <a:r>
                  <a:rPr lang="en-US" altLang="ja-JP" sz="1062" b="1" kern="0">
                    <a:solidFill>
                      <a:srgbClr val="000000"/>
                    </a:solidFill>
                    <a:latin typeface="メイリオ"/>
                    <a:ea typeface="メイリオ"/>
                  </a:rPr>
                  <a:t>30</a:t>
                </a:r>
                <a:r>
                  <a:rPr lang="ja-JP" altLang="en-US" sz="1062" b="1" kern="0">
                    <a:solidFill>
                      <a:srgbClr val="000000"/>
                    </a:solidFill>
                    <a:latin typeface="メイリオ"/>
                    <a:ea typeface="メイリオ"/>
                  </a:rPr>
                  <a:t>円</a:t>
                </a:r>
                <a:endParaRPr lang="en-US" altLang="ja-JP" sz="1062" b="1" kern="0">
                  <a:solidFill>
                    <a:srgbClr val="000000"/>
                  </a:solidFill>
                  <a:latin typeface="メイリオ"/>
                  <a:ea typeface="メイリオ"/>
                </a:endParaRPr>
              </a:p>
            </p:txBody>
          </p:sp>
        </p:grpSp>
        <p:sp>
          <p:nvSpPr>
            <p:cNvPr id="49" name="テキスト ボックス 59">
              <a:extLst>
                <a:ext uri="{FF2B5EF4-FFF2-40B4-BE49-F238E27FC236}">
                  <a16:creationId xmlns:a16="http://schemas.microsoft.com/office/drawing/2014/main" id="{6B768561-8AFF-B6A4-A64B-4387DA35342F}"/>
                </a:ext>
              </a:extLst>
            </p:cNvPr>
            <p:cNvSpPr txBox="1">
              <a:spLocks noChangeArrowheads="1"/>
            </p:cNvSpPr>
            <p:nvPr/>
          </p:nvSpPr>
          <p:spPr bwMode="auto">
            <a:xfrm>
              <a:off x="1077760" y="3904129"/>
              <a:ext cx="913752" cy="2649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defTabSz="441427" eaLnBrk="1" fontAlgn="base" hangingPunct="1">
                <a:spcBef>
                  <a:spcPct val="0"/>
                </a:spcBef>
                <a:spcAft>
                  <a:spcPct val="0"/>
                </a:spcAft>
                <a:defRPr/>
              </a:pPr>
              <a:r>
                <a:rPr lang="ja-JP" altLang="en-US" sz="1062" b="1">
                  <a:solidFill>
                    <a:prstClr val="black"/>
                  </a:solidFill>
                  <a:effectLst>
                    <a:glow rad="88900">
                      <a:srgbClr val="FFFFFF"/>
                    </a:glow>
                  </a:effectLst>
                  <a:latin typeface="メイリオ"/>
                  <a:ea typeface="メイリオ"/>
                </a:rPr>
                <a:t>患者負担</a:t>
              </a:r>
            </a:p>
          </p:txBody>
        </p:sp>
        <p:sp>
          <p:nvSpPr>
            <p:cNvPr id="50" name="テキスト ボックス 59">
              <a:extLst>
                <a:ext uri="{FF2B5EF4-FFF2-40B4-BE49-F238E27FC236}">
                  <a16:creationId xmlns:a16="http://schemas.microsoft.com/office/drawing/2014/main" id="{EF8713B7-6366-4B6E-6305-36FFAEBE8124}"/>
                </a:ext>
              </a:extLst>
            </p:cNvPr>
            <p:cNvSpPr txBox="1">
              <a:spLocks noChangeArrowheads="1"/>
            </p:cNvSpPr>
            <p:nvPr/>
          </p:nvSpPr>
          <p:spPr bwMode="auto">
            <a:xfrm>
              <a:off x="1077760" y="4668248"/>
              <a:ext cx="935380" cy="2649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defTabSz="441427" eaLnBrk="1" fontAlgn="base" hangingPunct="1">
                <a:spcBef>
                  <a:spcPct val="0"/>
                </a:spcBef>
                <a:spcAft>
                  <a:spcPct val="0"/>
                </a:spcAft>
                <a:defRPr/>
              </a:pPr>
              <a:r>
                <a:rPr lang="ja-JP" altLang="en-US" sz="1062" b="1">
                  <a:solidFill>
                    <a:srgbClr val="FFFFFF"/>
                  </a:solidFill>
                  <a:effectLst>
                    <a:glow rad="88900">
                      <a:srgbClr val="103185"/>
                    </a:glow>
                  </a:effectLst>
                  <a:latin typeface="メイリオ"/>
                  <a:ea typeface="メイリオ"/>
                </a:rPr>
                <a:t>保険給付</a:t>
              </a:r>
            </a:p>
          </p:txBody>
        </p:sp>
        <p:sp>
          <p:nvSpPr>
            <p:cNvPr id="56" name="テキスト ボックス 17">
              <a:extLst>
                <a:ext uri="{FF2B5EF4-FFF2-40B4-BE49-F238E27FC236}">
                  <a16:creationId xmlns:a16="http://schemas.microsoft.com/office/drawing/2014/main" id="{85F7D408-7384-7B5B-A87F-2CBFB5FCF394}"/>
                </a:ext>
              </a:extLst>
            </p:cNvPr>
            <p:cNvSpPr txBox="1">
              <a:spLocks noChangeArrowheads="1"/>
            </p:cNvSpPr>
            <p:nvPr/>
          </p:nvSpPr>
          <p:spPr bwMode="auto">
            <a:xfrm>
              <a:off x="947016" y="3565613"/>
              <a:ext cx="1117707" cy="280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defTabSz="441427" eaLnBrk="1" fontAlgn="base" hangingPunct="1">
                <a:spcBef>
                  <a:spcPct val="0"/>
                </a:spcBef>
                <a:spcAft>
                  <a:spcPct val="0"/>
                </a:spcAft>
                <a:defRPr/>
              </a:pPr>
              <a:r>
                <a:rPr lang="ja-JP" altLang="en-US" sz="1159" b="1">
                  <a:solidFill>
                    <a:srgbClr val="FFFFFF"/>
                  </a:solidFill>
                  <a:effectLst>
                    <a:glow rad="127000">
                      <a:srgbClr val="DB4D6D">
                        <a:lumMod val="60000"/>
                        <a:lumOff val="40000"/>
                      </a:srgbClr>
                    </a:glow>
                  </a:effectLst>
                  <a:latin typeface="メイリオ"/>
                  <a:ea typeface="メイリオ"/>
                </a:rPr>
                <a:t>後発品の薬価</a:t>
              </a:r>
              <a:endParaRPr lang="en-US" altLang="ja-JP" sz="4634" b="1">
                <a:solidFill>
                  <a:srgbClr val="FFFFFF"/>
                </a:solidFill>
                <a:effectLst>
                  <a:glow rad="127000">
                    <a:srgbClr val="DB4D6D">
                      <a:lumMod val="60000"/>
                      <a:lumOff val="40000"/>
                    </a:srgbClr>
                  </a:glow>
                </a:effectLst>
                <a:latin typeface="メイリオ"/>
                <a:ea typeface="メイリオ"/>
              </a:endParaRPr>
            </a:p>
          </p:txBody>
        </p:sp>
      </p:grpSp>
      <p:sp>
        <p:nvSpPr>
          <p:cNvPr id="67" name="正方形/長方形 66">
            <a:extLst>
              <a:ext uri="{FF2B5EF4-FFF2-40B4-BE49-F238E27FC236}">
                <a16:creationId xmlns:a16="http://schemas.microsoft.com/office/drawing/2014/main" id="{0EE132B9-CF2D-06DF-337F-AD94DB36F693}"/>
              </a:ext>
            </a:extLst>
          </p:cNvPr>
          <p:cNvSpPr/>
          <p:nvPr/>
        </p:nvSpPr>
        <p:spPr>
          <a:xfrm>
            <a:off x="1444968" y="3602432"/>
            <a:ext cx="537223" cy="2433050"/>
          </a:xfrm>
          <a:prstGeom prst="rect">
            <a:avLst/>
          </a:prstGeom>
          <a:solidFill>
            <a:schemeClr val="tx2"/>
          </a:solidFill>
          <a:ln w="19050" cap="flat" cmpd="sng" algn="ctr">
            <a:noFill/>
            <a:prstDash val="solid"/>
          </a:ln>
          <a:effectLst/>
        </p:spPr>
        <p:txBody>
          <a:bodyPr lIns="0" rIns="0" anchor="ctr"/>
          <a:lstStyle/>
          <a:p>
            <a:pPr algn="ctr" defTabSz="441427" fontAlgn="base">
              <a:spcBef>
                <a:spcPct val="0"/>
              </a:spcBef>
              <a:spcAft>
                <a:spcPct val="0"/>
              </a:spcAft>
              <a:defRPr/>
            </a:pPr>
            <a:r>
              <a:rPr lang="en-US" altLang="ja-JP" sz="1062" b="1" kern="0">
                <a:solidFill>
                  <a:srgbClr val="FFFFFF"/>
                </a:solidFill>
                <a:latin typeface="メイリオ"/>
                <a:ea typeface="メイリオ"/>
              </a:rPr>
              <a:t>140</a:t>
            </a:r>
            <a:r>
              <a:rPr lang="ja-JP" altLang="en-US" sz="1062" b="1" kern="0">
                <a:solidFill>
                  <a:srgbClr val="FFFFFF"/>
                </a:solidFill>
                <a:latin typeface="メイリオ"/>
                <a:ea typeface="メイリオ"/>
              </a:rPr>
              <a:t>円</a:t>
            </a:r>
            <a:endParaRPr lang="en-US" altLang="ja-JP" sz="1062" b="1" kern="0">
              <a:solidFill>
                <a:srgbClr val="FFFFFF"/>
              </a:solidFill>
              <a:latin typeface="メイリオ"/>
              <a:ea typeface="メイリオ"/>
            </a:endParaRPr>
          </a:p>
        </p:txBody>
      </p:sp>
      <p:sp>
        <p:nvSpPr>
          <p:cNvPr id="68" name="正方形/長方形 67">
            <a:extLst>
              <a:ext uri="{FF2B5EF4-FFF2-40B4-BE49-F238E27FC236}">
                <a16:creationId xmlns:a16="http://schemas.microsoft.com/office/drawing/2014/main" id="{B6B11329-4DA2-C284-73AD-28D47E139061}"/>
              </a:ext>
            </a:extLst>
          </p:cNvPr>
          <p:cNvSpPr/>
          <p:nvPr/>
        </p:nvSpPr>
        <p:spPr>
          <a:xfrm>
            <a:off x="1444968" y="2579315"/>
            <a:ext cx="537223" cy="1007978"/>
          </a:xfrm>
          <a:prstGeom prst="rect">
            <a:avLst/>
          </a:prstGeom>
          <a:pattFill prst="wdUpDiag">
            <a:fgClr>
              <a:schemeClr val="tx2">
                <a:lumMod val="20000"/>
                <a:lumOff val="80000"/>
              </a:schemeClr>
            </a:fgClr>
            <a:bgClr>
              <a:schemeClr val="bg1"/>
            </a:bgClr>
          </a:pattFill>
          <a:ln w="19050" cap="flat" cmpd="sng" algn="ctr">
            <a:noFill/>
            <a:prstDash val="solid"/>
          </a:ln>
          <a:effectLst/>
        </p:spPr>
        <p:txBody>
          <a:bodyPr lIns="0" rIns="0" anchor="ctr"/>
          <a:lstStyle/>
          <a:p>
            <a:pPr algn="ctr" defTabSz="441427" fontAlgn="base">
              <a:spcBef>
                <a:spcPct val="0"/>
              </a:spcBef>
              <a:spcAft>
                <a:spcPct val="0"/>
              </a:spcAft>
              <a:defRPr/>
            </a:pPr>
            <a:endParaRPr lang="en-US" altLang="ja-JP" sz="1062" b="1" kern="0">
              <a:solidFill>
                <a:prstClr val="black"/>
              </a:solidFill>
              <a:latin typeface="メイリオ"/>
              <a:ea typeface="メイリオ"/>
            </a:endParaRPr>
          </a:p>
        </p:txBody>
      </p:sp>
      <p:sp>
        <p:nvSpPr>
          <p:cNvPr id="77" name="テキスト ボックス 59">
            <a:extLst>
              <a:ext uri="{FF2B5EF4-FFF2-40B4-BE49-F238E27FC236}">
                <a16:creationId xmlns:a16="http://schemas.microsoft.com/office/drawing/2014/main" id="{241400AD-B82A-C96F-04E6-09EC4A6C8C31}"/>
              </a:ext>
            </a:extLst>
          </p:cNvPr>
          <p:cNvSpPr txBox="1">
            <a:spLocks noChangeArrowheads="1"/>
          </p:cNvSpPr>
          <p:nvPr/>
        </p:nvSpPr>
        <p:spPr bwMode="auto">
          <a:xfrm>
            <a:off x="1303697" y="4478829"/>
            <a:ext cx="882224" cy="255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defTabSz="441427" eaLnBrk="1" fontAlgn="base" hangingPunct="1">
              <a:spcBef>
                <a:spcPct val="0"/>
              </a:spcBef>
              <a:spcAft>
                <a:spcPct val="0"/>
              </a:spcAft>
              <a:defRPr/>
            </a:pPr>
            <a:r>
              <a:rPr lang="ja-JP" altLang="en-US" sz="1062" b="1">
                <a:solidFill>
                  <a:srgbClr val="FFFFFF"/>
                </a:solidFill>
                <a:effectLst>
                  <a:glow rad="88900">
                    <a:srgbClr val="103185"/>
                  </a:glow>
                </a:effectLst>
                <a:latin typeface="メイリオ"/>
                <a:ea typeface="メイリオ"/>
              </a:rPr>
              <a:t>保険給付</a:t>
            </a:r>
          </a:p>
        </p:txBody>
      </p:sp>
      <p:sp>
        <p:nvSpPr>
          <p:cNvPr id="82" name="テキスト ボックス 25">
            <a:extLst>
              <a:ext uri="{FF2B5EF4-FFF2-40B4-BE49-F238E27FC236}">
                <a16:creationId xmlns:a16="http://schemas.microsoft.com/office/drawing/2014/main" id="{41429DC0-EB01-D877-F5CA-6B9BD119B1A2}"/>
              </a:ext>
            </a:extLst>
          </p:cNvPr>
          <p:cNvSpPr txBox="1">
            <a:spLocks noChangeArrowheads="1"/>
          </p:cNvSpPr>
          <p:nvPr/>
        </p:nvSpPr>
        <p:spPr bwMode="auto">
          <a:xfrm>
            <a:off x="1335022" y="6090931"/>
            <a:ext cx="866708" cy="416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defTabSz="441427" eaLnBrk="1" fontAlgn="base" hangingPunct="1">
              <a:spcBef>
                <a:spcPct val="0"/>
              </a:spcBef>
              <a:spcAft>
                <a:spcPct val="0"/>
              </a:spcAft>
              <a:defRPr/>
            </a:pPr>
            <a:r>
              <a:rPr lang="ja-JP" altLang="en-US" sz="1352" b="1">
                <a:solidFill>
                  <a:prstClr val="black"/>
                </a:solidFill>
                <a:latin typeface="メイリオ"/>
                <a:ea typeface="メイリオ"/>
              </a:rPr>
              <a:t>長期収載品</a:t>
            </a:r>
            <a:endParaRPr lang="en-US" altLang="ja-JP" sz="1352" b="1">
              <a:solidFill>
                <a:prstClr val="black"/>
              </a:solidFill>
              <a:latin typeface="メイリオ"/>
              <a:ea typeface="メイリオ"/>
            </a:endParaRPr>
          </a:p>
          <a:p>
            <a:pPr algn="ctr" defTabSz="441427" eaLnBrk="1" fontAlgn="base" hangingPunct="1">
              <a:spcBef>
                <a:spcPct val="0"/>
              </a:spcBef>
              <a:spcAft>
                <a:spcPct val="0"/>
              </a:spcAft>
              <a:defRPr/>
            </a:pPr>
            <a:r>
              <a:rPr lang="ja-JP" altLang="en-US" sz="1352">
                <a:solidFill>
                  <a:prstClr val="black"/>
                </a:solidFill>
                <a:latin typeface="メイリオ"/>
                <a:ea typeface="メイリオ"/>
              </a:rPr>
              <a:t>（</a:t>
            </a:r>
            <a:r>
              <a:rPr lang="en-US" altLang="ja-JP" sz="1352">
                <a:solidFill>
                  <a:prstClr val="black"/>
                </a:solidFill>
                <a:latin typeface="メイリオ"/>
                <a:ea typeface="メイリオ"/>
              </a:rPr>
              <a:t>200</a:t>
            </a:r>
            <a:r>
              <a:rPr lang="ja-JP" altLang="en-US" sz="1352">
                <a:solidFill>
                  <a:prstClr val="black"/>
                </a:solidFill>
                <a:latin typeface="メイリオ"/>
                <a:ea typeface="メイリオ"/>
              </a:rPr>
              <a:t>円）</a:t>
            </a:r>
            <a:endParaRPr lang="en-US" altLang="ja-JP" sz="1352">
              <a:solidFill>
                <a:prstClr val="black"/>
              </a:solidFill>
              <a:latin typeface="メイリオ"/>
              <a:ea typeface="メイリオ"/>
            </a:endParaRPr>
          </a:p>
        </p:txBody>
      </p:sp>
      <p:sp>
        <p:nvSpPr>
          <p:cNvPr id="83" name="テキスト ボックス 17">
            <a:extLst>
              <a:ext uri="{FF2B5EF4-FFF2-40B4-BE49-F238E27FC236}">
                <a16:creationId xmlns:a16="http://schemas.microsoft.com/office/drawing/2014/main" id="{4120BAF1-620F-AFBD-974D-F21862DEDB05}"/>
              </a:ext>
            </a:extLst>
          </p:cNvPr>
          <p:cNvSpPr txBox="1">
            <a:spLocks noChangeArrowheads="1"/>
          </p:cNvSpPr>
          <p:nvPr/>
        </p:nvSpPr>
        <p:spPr bwMode="auto">
          <a:xfrm>
            <a:off x="832542" y="2310953"/>
            <a:ext cx="1824537" cy="2707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defTabSz="441427" eaLnBrk="1" fontAlgn="base" hangingPunct="1">
              <a:spcBef>
                <a:spcPct val="0"/>
              </a:spcBef>
              <a:spcAft>
                <a:spcPct val="0"/>
              </a:spcAft>
              <a:defRPr/>
            </a:pPr>
            <a:r>
              <a:rPr lang="ja-JP" altLang="en-US" sz="1159" b="1" dirty="0">
                <a:solidFill>
                  <a:srgbClr val="FFFFFF"/>
                </a:solidFill>
                <a:effectLst>
                  <a:glow rad="127000">
                    <a:srgbClr val="DB4D6D">
                      <a:lumMod val="60000"/>
                      <a:lumOff val="40000"/>
                    </a:srgbClr>
                  </a:glow>
                </a:effectLst>
                <a:latin typeface="メイリオ"/>
                <a:ea typeface="メイリオ"/>
              </a:rPr>
              <a:t>長期収載品の薬価</a:t>
            </a:r>
            <a:r>
              <a:rPr lang="ja-JP" altLang="en-US" sz="1159" dirty="0">
                <a:solidFill>
                  <a:srgbClr val="000000"/>
                </a:solidFill>
                <a:latin typeface="Segoe UI"/>
                <a:ea typeface="メイリオ"/>
              </a:rPr>
              <a:t>（</a:t>
            </a:r>
            <a:r>
              <a:rPr lang="en-US" altLang="ja-JP" sz="1159" dirty="0">
                <a:solidFill>
                  <a:srgbClr val="000000"/>
                </a:solidFill>
                <a:latin typeface="Segoe UI"/>
                <a:ea typeface="メイリオ"/>
              </a:rPr>
              <a:t>※</a:t>
            </a:r>
            <a:r>
              <a:rPr lang="ja-JP" altLang="en-US" sz="1159" dirty="0">
                <a:solidFill>
                  <a:srgbClr val="000000"/>
                </a:solidFill>
                <a:latin typeface="Segoe UI"/>
                <a:ea typeface="メイリオ"/>
              </a:rPr>
              <a:t>）</a:t>
            </a:r>
            <a:endParaRPr lang="en-US" altLang="ja-JP" sz="4634" b="1" baseline="30000" dirty="0">
              <a:solidFill>
                <a:srgbClr val="FFFFFF"/>
              </a:solidFill>
              <a:effectLst>
                <a:glow rad="127000">
                  <a:srgbClr val="DB4D6D">
                    <a:lumMod val="60000"/>
                    <a:lumOff val="40000"/>
                  </a:srgbClr>
                </a:glow>
              </a:effectLst>
              <a:latin typeface="メイリオ"/>
              <a:ea typeface="メイリオ"/>
            </a:endParaRPr>
          </a:p>
        </p:txBody>
      </p:sp>
      <p:cxnSp>
        <p:nvCxnSpPr>
          <p:cNvPr id="84" name="直線矢印コネクタ 83">
            <a:extLst>
              <a:ext uri="{FF2B5EF4-FFF2-40B4-BE49-F238E27FC236}">
                <a16:creationId xmlns:a16="http://schemas.microsoft.com/office/drawing/2014/main" id="{7B4F13CF-6776-1BF6-E5BA-E0EAEE2DD323}"/>
              </a:ext>
            </a:extLst>
          </p:cNvPr>
          <p:cNvCxnSpPr/>
          <p:nvPr/>
        </p:nvCxnSpPr>
        <p:spPr>
          <a:xfrm>
            <a:off x="2162493" y="2556974"/>
            <a:ext cx="0" cy="1740614"/>
          </a:xfrm>
          <a:prstGeom prst="straightConnector1">
            <a:avLst/>
          </a:prstGeom>
          <a:ln w="28575">
            <a:solidFill>
              <a:srgbClr val="DB4D6D"/>
            </a:solidFill>
            <a:headEnd type="triangle" w="lg" len="sm"/>
            <a:tailEnd type="triangle" w="lg" len="sm"/>
          </a:ln>
        </p:spPr>
        <p:style>
          <a:lnRef idx="1">
            <a:schemeClr val="accent1"/>
          </a:lnRef>
          <a:fillRef idx="0">
            <a:schemeClr val="accent1"/>
          </a:fillRef>
          <a:effectRef idx="0">
            <a:schemeClr val="accent1"/>
          </a:effectRef>
          <a:fontRef idx="minor">
            <a:schemeClr val="tx1"/>
          </a:fontRef>
        </p:style>
      </p:cxnSp>
      <p:sp>
        <p:nvSpPr>
          <p:cNvPr id="85" name="テキスト ボックス 59">
            <a:extLst>
              <a:ext uri="{FF2B5EF4-FFF2-40B4-BE49-F238E27FC236}">
                <a16:creationId xmlns:a16="http://schemas.microsoft.com/office/drawing/2014/main" id="{3708248B-13A2-36AB-3E68-D6792D51E2DF}"/>
              </a:ext>
            </a:extLst>
          </p:cNvPr>
          <p:cNvSpPr txBox="1">
            <a:spLocks noChangeArrowheads="1"/>
          </p:cNvSpPr>
          <p:nvPr/>
        </p:nvSpPr>
        <p:spPr bwMode="auto">
          <a:xfrm>
            <a:off x="2032382" y="3446124"/>
            <a:ext cx="417094" cy="163436"/>
          </a:xfrm>
          <a:prstGeom prst="rect">
            <a:avLst/>
          </a:prstGeom>
          <a:solidFill>
            <a:schemeClr val="bg1"/>
          </a:solidFill>
          <a:ln>
            <a:noFill/>
          </a:ln>
        </p:spPr>
        <p:txBody>
          <a:bodyPr wrap="square" lIns="0" tIns="0" rIns="0" bIns="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defTabSz="441427" eaLnBrk="1" fontAlgn="base" hangingPunct="1">
              <a:spcBef>
                <a:spcPct val="0"/>
              </a:spcBef>
              <a:spcAft>
                <a:spcPct val="0"/>
              </a:spcAft>
              <a:defRPr/>
            </a:pPr>
            <a:r>
              <a:rPr lang="ja-JP" altLang="en-US" sz="1062" b="1">
                <a:solidFill>
                  <a:prstClr val="black"/>
                </a:solidFill>
                <a:effectLst>
                  <a:glow rad="88900">
                    <a:srgbClr val="FFFFFF"/>
                  </a:glow>
                </a:effectLst>
                <a:latin typeface="メイリオ"/>
                <a:ea typeface="メイリオ"/>
              </a:rPr>
              <a:t>価格差</a:t>
            </a:r>
            <a:endParaRPr lang="en-US" altLang="ja-JP" sz="1062" b="1">
              <a:solidFill>
                <a:prstClr val="black"/>
              </a:solidFill>
              <a:effectLst>
                <a:glow rad="88900">
                  <a:srgbClr val="FFFFFF"/>
                </a:glow>
              </a:effectLst>
              <a:latin typeface="メイリオ"/>
              <a:ea typeface="メイリオ"/>
            </a:endParaRPr>
          </a:p>
        </p:txBody>
      </p:sp>
      <p:grpSp>
        <p:nvGrpSpPr>
          <p:cNvPr id="86" name="グループ化 85">
            <a:extLst>
              <a:ext uri="{FF2B5EF4-FFF2-40B4-BE49-F238E27FC236}">
                <a16:creationId xmlns:a16="http://schemas.microsoft.com/office/drawing/2014/main" id="{9A0ECF86-1B17-D978-4225-36891A66CB95}"/>
              </a:ext>
            </a:extLst>
          </p:cNvPr>
          <p:cNvGrpSpPr/>
          <p:nvPr/>
        </p:nvGrpSpPr>
        <p:grpSpPr>
          <a:xfrm>
            <a:off x="3201036" y="2575088"/>
            <a:ext cx="1007978" cy="3950906"/>
            <a:chOff x="6262689" y="1792707"/>
            <a:chExt cx="1044000" cy="4092100"/>
          </a:xfrm>
        </p:grpSpPr>
        <p:grpSp>
          <p:nvGrpSpPr>
            <p:cNvPr id="92" name="グループ化 91">
              <a:extLst>
                <a:ext uri="{FF2B5EF4-FFF2-40B4-BE49-F238E27FC236}">
                  <a16:creationId xmlns:a16="http://schemas.microsoft.com/office/drawing/2014/main" id="{9F5EEC9D-50C9-444A-5A13-E08A37556F6F}"/>
                </a:ext>
              </a:extLst>
            </p:cNvPr>
            <p:cNvGrpSpPr/>
            <p:nvPr/>
          </p:nvGrpSpPr>
          <p:grpSpPr>
            <a:xfrm>
              <a:off x="6503358" y="1792707"/>
              <a:ext cx="559137" cy="3575095"/>
              <a:chOff x="7094779" y="1792794"/>
              <a:chExt cx="559137" cy="3560876"/>
            </a:xfrm>
          </p:grpSpPr>
          <p:grpSp>
            <p:nvGrpSpPr>
              <p:cNvPr id="94" name="グループ化 93">
                <a:extLst>
                  <a:ext uri="{FF2B5EF4-FFF2-40B4-BE49-F238E27FC236}">
                    <a16:creationId xmlns:a16="http://schemas.microsoft.com/office/drawing/2014/main" id="{512D690E-8AFA-5E2A-85AF-FC04B5B20F45}"/>
                  </a:ext>
                </a:extLst>
              </p:cNvPr>
              <p:cNvGrpSpPr/>
              <p:nvPr/>
            </p:nvGrpSpPr>
            <p:grpSpPr>
              <a:xfrm>
                <a:off x="7094779" y="2574956"/>
                <a:ext cx="559137" cy="2778714"/>
                <a:chOff x="7094779" y="2857824"/>
                <a:chExt cx="559137" cy="2486662"/>
              </a:xfrm>
            </p:grpSpPr>
            <p:sp>
              <p:nvSpPr>
                <p:cNvPr id="96" name="正方形/長方形 95">
                  <a:extLst>
                    <a:ext uri="{FF2B5EF4-FFF2-40B4-BE49-F238E27FC236}">
                      <a16:creationId xmlns:a16="http://schemas.microsoft.com/office/drawing/2014/main" id="{643C9CE2-8E73-D6E4-5E87-E4889EFAEB82}"/>
                    </a:ext>
                  </a:extLst>
                </p:cNvPr>
                <p:cNvSpPr/>
                <p:nvPr/>
              </p:nvSpPr>
              <p:spPr>
                <a:xfrm>
                  <a:off x="7094779" y="3387104"/>
                  <a:ext cx="556422" cy="1957382"/>
                </a:xfrm>
                <a:prstGeom prst="rect">
                  <a:avLst/>
                </a:prstGeom>
                <a:solidFill>
                  <a:schemeClr val="accent1">
                    <a:lumMod val="60000"/>
                    <a:lumOff val="40000"/>
                  </a:schemeClr>
                </a:solidFill>
                <a:ln w="19050" cap="flat" cmpd="sng" algn="ctr">
                  <a:noFill/>
                  <a:prstDash val="solid"/>
                </a:ln>
                <a:effectLst/>
              </p:spPr>
              <p:txBody>
                <a:bodyPr lIns="0" rIns="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endParaRPr lang="en-US" altLang="ja-JP" sz="1062" b="1" kern="0">
                    <a:solidFill>
                      <a:srgbClr val="FFFFFF"/>
                    </a:solidFill>
                    <a:latin typeface="メイリオ"/>
                    <a:ea typeface="メイリオ"/>
                  </a:endParaRPr>
                </a:p>
              </p:txBody>
            </p:sp>
            <p:sp>
              <p:nvSpPr>
                <p:cNvPr id="97" name="正方形/長方形 96">
                  <a:extLst>
                    <a:ext uri="{FF2B5EF4-FFF2-40B4-BE49-F238E27FC236}">
                      <a16:creationId xmlns:a16="http://schemas.microsoft.com/office/drawing/2014/main" id="{94964DD3-BF3A-5E21-5C1D-56C6303D8316}"/>
                    </a:ext>
                  </a:extLst>
                </p:cNvPr>
                <p:cNvSpPr/>
                <p:nvPr/>
              </p:nvSpPr>
              <p:spPr>
                <a:xfrm>
                  <a:off x="7097494" y="2857824"/>
                  <a:ext cx="556422" cy="545499"/>
                </a:xfrm>
                <a:prstGeom prst="rect">
                  <a:avLst/>
                </a:prstGeom>
                <a:pattFill prst="wdUpDiag">
                  <a:fgClr>
                    <a:schemeClr val="tx2">
                      <a:lumMod val="20000"/>
                      <a:lumOff val="80000"/>
                    </a:schemeClr>
                  </a:fgClr>
                  <a:bgClr>
                    <a:schemeClr val="bg1"/>
                  </a:bgClr>
                </a:pattFill>
                <a:ln w="19050" cap="flat" cmpd="sng" algn="ctr">
                  <a:noFill/>
                  <a:prstDash val="solid"/>
                </a:ln>
                <a:effectLst/>
              </p:spPr>
              <p:txBody>
                <a:bodyPr lIns="0" rIns="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endParaRPr lang="en-US" altLang="ja-JP" sz="1062" b="1" kern="0">
                    <a:solidFill>
                      <a:prstClr val="black"/>
                    </a:solidFill>
                    <a:latin typeface="メイリオ"/>
                    <a:ea typeface="メイリオ"/>
                  </a:endParaRPr>
                </a:p>
              </p:txBody>
            </p:sp>
          </p:grpSp>
          <p:sp>
            <p:nvSpPr>
              <p:cNvPr id="95" name="正方形/長方形 94">
                <a:extLst>
                  <a:ext uri="{FF2B5EF4-FFF2-40B4-BE49-F238E27FC236}">
                    <a16:creationId xmlns:a16="http://schemas.microsoft.com/office/drawing/2014/main" id="{6032069C-ADD3-F1D0-B092-004047C495C9}"/>
                  </a:ext>
                </a:extLst>
              </p:cNvPr>
              <p:cNvSpPr/>
              <p:nvPr/>
            </p:nvSpPr>
            <p:spPr>
              <a:xfrm>
                <a:off x="7095786" y="1792794"/>
                <a:ext cx="556422" cy="717136"/>
              </a:xfrm>
              <a:prstGeom prst="rect">
                <a:avLst/>
              </a:prstGeom>
              <a:pattFill prst="wdUpDiag">
                <a:fgClr>
                  <a:schemeClr val="accent5">
                    <a:lumMod val="50000"/>
                  </a:schemeClr>
                </a:fgClr>
                <a:bgClr>
                  <a:schemeClr val="bg1"/>
                </a:bgClr>
              </a:pattFill>
              <a:ln w="19050" cap="flat" cmpd="sng" algn="ctr">
                <a:noFill/>
                <a:prstDash val="solid"/>
              </a:ln>
              <a:effectLst/>
            </p:spPr>
            <p:txBody>
              <a:bodyPr lIns="0" rIns="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endParaRPr lang="en-US" altLang="ja-JP" sz="1062" b="1" kern="0">
                  <a:solidFill>
                    <a:prstClr val="black"/>
                  </a:solidFill>
                  <a:latin typeface="メイリオ"/>
                  <a:ea typeface="メイリオ"/>
                </a:endParaRPr>
              </a:p>
            </p:txBody>
          </p:sp>
        </p:grpSp>
        <p:sp>
          <p:nvSpPr>
            <p:cNvPr id="88" name="テキスト ボックス 59">
              <a:extLst>
                <a:ext uri="{FF2B5EF4-FFF2-40B4-BE49-F238E27FC236}">
                  <a16:creationId xmlns:a16="http://schemas.microsoft.com/office/drawing/2014/main" id="{763EFB01-4CDE-6ACC-E74D-38BE9D7F939C}"/>
                </a:ext>
              </a:extLst>
            </p:cNvPr>
            <p:cNvSpPr txBox="1">
              <a:spLocks noChangeArrowheads="1"/>
            </p:cNvSpPr>
            <p:nvPr/>
          </p:nvSpPr>
          <p:spPr bwMode="auto">
            <a:xfrm>
              <a:off x="6316218" y="3620235"/>
              <a:ext cx="96150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zh-TW" altLang="en-US" sz="1062" b="1" dirty="0">
                  <a:solidFill>
                    <a:srgbClr val="000000"/>
                  </a:solidFill>
                  <a:effectLst>
                    <a:glow rad="88900">
                      <a:srgbClr val="FFFFFF"/>
                    </a:glow>
                  </a:effectLst>
                  <a:latin typeface="メイリオ"/>
                  <a:ea typeface="メイリオ"/>
                </a:rPr>
                <a:t>保険</a:t>
              </a:r>
              <a:r>
                <a:rPr kumimoji="1" lang="ja-JP" altLang="en-US" sz="1062" b="1" dirty="0">
                  <a:solidFill>
                    <a:srgbClr val="000000"/>
                  </a:solidFill>
                  <a:effectLst>
                    <a:glow rad="88900">
                      <a:srgbClr val="FFFFFF"/>
                    </a:glow>
                  </a:effectLst>
                  <a:latin typeface="メイリオ"/>
                  <a:ea typeface="メイリオ"/>
                </a:rPr>
                <a:t>外併用療養費</a:t>
              </a:r>
              <a:endParaRPr kumimoji="1" lang="en-US" altLang="zh-TW" sz="1062" b="1" dirty="0">
                <a:solidFill>
                  <a:srgbClr val="000000"/>
                </a:solidFill>
                <a:effectLst>
                  <a:glow rad="88900">
                    <a:srgbClr val="FFFFFF"/>
                  </a:glow>
                </a:effectLst>
                <a:latin typeface="メイリオ"/>
                <a:ea typeface="メイリオ"/>
              </a:endParaRPr>
            </a:p>
            <a:p>
              <a:pPr algn="ctr" defTabSz="441427" fontAlgn="base">
                <a:spcBef>
                  <a:spcPct val="0"/>
                </a:spcBef>
                <a:spcAft>
                  <a:spcPct val="0"/>
                </a:spcAft>
                <a:defRPr/>
              </a:pPr>
              <a:r>
                <a:rPr kumimoji="1" lang="en-US" altLang="ja-JP" sz="1062" b="1" dirty="0">
                  <a:solidFill>
                    <a:prstClr val="black"/>
                  </a:solidFill>
                  <a:effectLst>
                    <a:glow rad="88900">
                      <a:srgbClr val="FFFFFF"/>
                    </a:glow>
                  </a:effectLst>
                  <a:latin typeface="メイリオ"/>
                  <a:ea typeface="メイリオ"/>
                </a:rPr>
                <a:t>120</a:t>
              </a:r>
              <a:r>
                <a:rPr kumimoji="1" lang="zh-TW" altLang="en-US" sz="1062" b="1" dirty="0">
                  <a:solidFill>
                    <a:prstClr val="black"/>
                  </a:solidFill>
                  <a:effectLst>
                    <a:glow rad="88900">
                      <a:srgbClr val="FFFFFF"/>
                    </a:glow>
                  </a:effectLst>
                  <a:latin typeface="メイリオ"/>
                  <a:ea typeface="メイリオ"/>
                </a:rPr>
                <a:t>円</a:t>
              </a:r>
            </a:p>
          </p:txBody>
        </p:sp>
        <p:sp>
          <p:nvSpPr>
            <p:cNvPr id="89" name="テキスト ボックス 59">
              <a:extLst>
                <a:ext uri="{FF2B5EF4-FFF2-40B4-BE49-F238E27FC236}">
                  <a16:creationId xmlns:a16="http://schemas.microsoft.com/office/drawing/2014/main" id="{652DF842-FA97-07B0-0F9C-4FADEE4B00A4}"/>
                </a:ext>
              </a:extLst>
            </p:cNvPr>
            <p:cNvSpPr txBox="1">
              <a:spLocks noChangeArrowheads="1"/>
            </p:cNvSpPr>
            <p:nvPr/>
          </p:nvSpPr>
          <p:spPr bwMode="auto">
            <a:xfrm>
              <a:off x="6262689" y="2622408"/>
              <a:ext cx="104400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dirty="0">
                  <a:solidFill>
                    <a:prstClr val="black"/>
                  </a:solidFill>
                  <a:effectLst>
                    <a:glow rad="88900">
                      <a:srgbClr val="FFFFFF"/>
                    </a:glow>
                  </a:effectLst>
                  <a:latin typeface="メイリオ"/>
                  <a:ea typeface="メイリオ"/>
                </a:rPr>
                <a:t>患者負担</a:t>
              </a:r>
              <a:endParaRPr kumimoji="1" lang="en-US" altLang="ja-JP" sz="1062" b="1" dirty="0">
                <a:solidFill>
                  <a:prstClr val="black"/>
                </a:solidFill>
                <a:effectLst>
                  <a:glow rad="88900">
                    <a:srgbClr val="FFFFFF"/>
                  </a:glow>
                </a:effectLst>
                <a:latin typeface="メイリオ"/>
                <a:ea typeface="メイリオ"/>
              </a:endParaRPr>
            </a:p>
            <a:p>
              <a:pPr algn="ctr" defTabSz="441427" fontAlgn="base">
                <a:spcBef>
                  <a:spcPct val="0"/>
                </a:spcBef>
                <a:spcAft>
                  <a:spcPct val="0"/>
                </a:spcAft>
                <a:defRPr/>
              </a:pPr>
              <a:r>
                <a:rPr kumimoji="1" lang="en-US" altLang="ja-JP" sz="1062" b="1" dirty="0">
                  <a:solidFill>
                    <a:srgbClr val="000000"/>
                  </a:solidFill>
                  <a:effectLst>
                    <a:glow rad="88900">
                      <a:srgbClr val="FFFFFF"/>
                    </a:glow>
                  </a:effectLst>
                  <a:latin typeface="メイリオ"/>
                  <a:ea typeface="メイリオ"/>
                </a:rPr>
                <a:t>(</a:t>
              </a:r>
              <a:r>
                <a:rPr kumimoji="1" lang="ja-JP" altLang="en-US" sz="1062" b="1" dirty="0">
                  <a:solidFill>
                    <a:srgbClr val="000000"/>
                  </a:solidFill>
                  <a:effectLst>
                    <a:glow rad="88900">
                      <a:srgbClr val="FFFFFF"/>
                    </a:glow>
                  </a:effectLst>
                  <a:latin typeface="メイリオ"/>
                  <a:ea typeface="メイリオ"/>
                </a:rPr>
                <a:t>３割</a:t>
              </a:r>
              <a:r>
                <a:rPr kumimoji="1" lang="en-US" altLang="ja-JP" sz="1062" b="1" dirty="0">
                  <a:solidFill>
                    <a:prstClr val="black"/>
                  </a:solidFill>
                  <a:effectLst>
                    <a:glow rad="88900">
                      <a:srgbClr val="FFFFFF"/>
                    </a:glow>
                  </a:effectLst>
                  <a:latin typeface="メイリオ"/>
                  <a:ea typeface="メイリオ"/>
                </a:rPr>
                <a:t>)</a:t>
              </a:r>
            </a:p>
            <a:p>
              <a:pPr algn="ctr" defTabSz="441427" fontAlgn="base">
                <a:spcBef>
                  <a:spcPct val="0"/>
                </a:spcBef>
                <a:spcAft>
                  <a:spcPct val="0"/>
                </a:spcAft>
                <a:defRPr/>
              </a:pPr>
              <a:r>
                <a:rPr kumimoji="1" lang="en-US" altLang="ja-JP" sz="1062" b="1" dirty="0">
                  <a:solidFill>
                    <a:prstClr val="black"/>
                  </a:solidFill>
                  <a:effectLst>
                    <a:glow rad="88900">
                      <a:srgbClr val="FFFFFF"/>
                    </a:glow>
                  </a:effectLst>
                  <a:latin typeface="メイリオ"/>
                  <a:ea typeface="メイリオ"/>
                </a:rPr>
                <a:t>52.5</a:t>
              </a:r>
              <a:r>
                <a:rPr kumimoji="1" lang="ja-JP" altLang="en-US" sz="1062" b="1" dirty="0">
                  <a:solidFill>
                    <a:prstClr val="black"/>
                  </a:solidFill>
                  <a:effectLst>
                    <a:glow rad="88900">
                      <a:srgbClr val="FFFFFF"/>
                    </a:glow>
                  </a:effectLst>
                  <a:latin typeface="メイリオ"/>
                  <a:ea typeface="メイリオ"/>
                </a:rPr>
                <a:t>円</a:t>
              </a:r>
              <a:endParaRPr kumimoji="1" lang="en-US" altLang="ja-JP" sz="1062" b="1" dirty="0">
                <a:solidFill>
                  <a:prstClr val="black"/>
                </a:solidFill>
                <a:effectLst>
                  <a:glow rad="88900">
                    <a:srgbClr val="FFFFFF"/>
                  </a:glow>
                </a:effectLst>
                <a:latin typeface="メイリオ"/>
                <a:ea typeface="メイリオ"/>
              </a:endParaRPr>
            </a:p>
          </p:txBody>
        </p:sp>
        <p:sp>
          <p:nvSpPr>
            <p:cNvPr id="90" name="テキスト ボックス 59">
              <a:extLst>
                <a:ext uri="{FF2B5EF4-FFF2-40B4-BE49-F238E27FC236}">
                  <a16:creationId xmlns:a16="http://schemas.microsoft.com/office/drawing/2014/main" id="{6AC07E95-35A5-9579-DE09-0B916EB5C2A6}"/>
                </a:ext>
              </a:extLst>
            </p:cNvPr>
            <p:cNvSpPr txBox="1">
              <a:spLocks noChangeArrowheads="1"/>
            </p:cNvSpPr>
            <p:nvPr/>
          </p:nvSpPr>
          <p:spPr bwMode="auto">
            <a:xfrm>
              <a:off x="6454205" y="1922166"/>
              <a:ext cx="648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dirty="0">
                  <a:solidFill>
                    <a:prstClr val="black"/>
                  </a:solidFill>
                  <a:effectLst>
                    <a:glow rad="88900">
                      <a:srgbClr val="FFFFFF"/>
                    </a:glow>
                  </a:effectLst>
                  <a:latin typeface="メイリオ"/>
                  <a:ea typeface="メイリオ"/>
                </a:rPr>
                <a:t>選定負担</a:t>
              </a:r>
              <a:endParaRPr kumimoji="1" lang="en-US" altLang="ja-JP" sz="1062" b="1" dirty="0">
                <a:solidFill>
                  <a:prstClr val="black"/>
                </a:solidFill>
                <a:effectLst>
                  <a:glow rad="88900">
                    <a:srgbClr val="FFFFFF"/>
                  </a:glow>
                </a:effectLst>
                <a:latin typeface="メイリオ"/>
                <a:ea typeface="メイリオ"/>
              </a:endParaRPr>
            </a:p>
            <a:p>
              <a:pPr algn="ctr" defTabSz="441427" fontAlgn="base">
                <a:spcBef>
                  <a:spcPct val="0"/>
                </a:spcBef>
                <a:spcAft>
                  <a:spcPct val="0"/>
                </a:spcAft>
                <a:defRPr/>
              </a:pPr>
              <a:r>
                <a:rPr kumimoji="1" lang="en-US" altLang="ja-JP" sz="1062" b="1" dirty="0">
                  <a:solidFill>
                    <a:prstClr val="black"/>
                  </a:solidFill>
                  <a:effectLst>
                    <a:glow rad="88900">
                      <a:srgbClr val="FFFFFF"/>
                    </a:glow>
                  </a:effectLst>
                  <a:latin typeface="メイリオ"/>
                  <a:ea typeface="メイリオ"/>
                </a:rPr>
                <a:t>27.5</a:t>
              </a:r>
              <a:r>
                <a:rPr kumimoji="1" lang="ja-JP" altLang="en-US" sz="1062" b="1" dirty="0">
                  <a:solidFill>
                    <a:prstClr val="black"/>
                  </a:solidFill>
                  <a:effectLst>
                    <a:glow rad="88900">
                      <a:srgbClr val="FFFFFF"/>
                    </a:glow>
                  </a:effectLst>
                  <a:latin typeface="メイリオ"/>
                  <a:ea typeface="メイリオ"/>
                </a:rPr>
                <a:t>円</a:t>
              </a:r>
              <a:endParaRPr kumimoji="1" lang="en-US" altLang="ja-JP" sz="1062" b="1" dirty="0">
                <a:solidFill>
                  <a:prstClr val="black"/>
                </a:solidFill>
                <a:effectLst>
                  <a:glow rad="88900">
                    <a:srgbClr val="FFFFFF"/>
                  </a:glow>
                </a:effectLst>
                <a:latin typeface="メイリオ"/>
                <a:ea typeface="メイリオ"/>
              </a:endParaRPr>
            </a:p>
          </p:txBody>
        </p:sp>
        <p:sp>
          <p:nvSpPr>
            <p:cNvPr id="91" name="テキスト ボックス 25">
              <a:extLst>
                <a:ext uri="{FF2B5EF4-FFF2-40B4-BE49-F238E27FC236}">
                  <a16:creationId xmlns:a16="http://schemas.microsoft.com/office/drawing/2014/main" id="{6DE365B7-02DD-01C9-8FF6-829B82CEB4E4}"/>
                </a:ext>
              </a:extLst>
            </p:cNvPr>
            <p:cNvSpPr txBox="1">
              <a:spLocks noChangeArrowheads="1"/>
            </p:cNvSpPr>
            <p:nvPr/>
          </p:nvSpPr>
          <p:spPr bwMode="auto">
            <a:xfrm>
              <a:off x="6371999" y="5453920"/>
              <a:ext cx="897682"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352" b="1">
                  <a:solidFill>
                    <a:prstClr val="black"/>
                  </a:solidFill>
                  <a:latin typeface="メイリオ"/>
                  <a:ea typeface="メイリオ"/>
                </a:rPr>
                <a:t>長期収載品</a:t>
              </a:r>
              <a:endParaRPr kumimoji="1" lang="en-US" altLang="ja-JP" sz="1352" b="1">
                <a:solidFill>
                  <a:prstClr val="black"/>
                </a:solidFill>
                <a:latin typeface="メイリオ"/>
                <a:ea typeface="メイリオ"/>
              </a:endParaRPr>
            </a:p>
            <a:p>
              <a:pPr algn="ctr" defTabSz="441427" fontAlgn="base">
                <a:spcBef>
                  <a:spcPct val="0"/>
                </a:spcBef>
                <a:spcAft>
                  <a:spcPct val="0"/>
                </a:spcAft>
                <a:defRPr/>
              </a:pPr>
              <a:r>
                <a:rPr kumimoji="1" lang="ja-JP" altLang="en-US" sz="1352">
                  <a:solidFill>
                    <a:prstClr val="black"/>
                  </a:solidFill>
                  <a:latin typeface="メイリオ"/>
                  <a:ea typeface="メイリオ"/>
                </a:rPr>
                <a:t>（</a:t>
              </a:r>
              <a:r>
                <a:rPr kumimoji="1" lang="en-US" altLang="ja-JP" sz="1352">
                  <a:solidFill>
                    <a:prstClr val="black"/>
                  </a:solidFill>
                  <a:latin typeface="メイリオ"/>
                  <a:ea typeface="メイリオ"/>
                </a:rPr>
                <a:t>200</a:t>
              </a:r>
              <a:r>
                <a:rPr kumimoji="1" lang="ja-JP" altLang="en-US" sz="1352">
                  <a:solidFill>
                    <a:prstClr val="black"/>
                  </a:solidFill>
                  <a:latin typeface="メイリオ"/>
                  <a:ea typeface="メイリオ"/>
                </a:rPr>
                <a:t>円）</a:t>
              </a:r>
              <a:endParaRPr kumimoji="1" lang="en-US" altLang="ja-JP" sz="1352">
                <a:solidFill>
                  <a:prstClr val="black"/>
                </a:solidFill>
                <a:latin typeface="メイリオ"/>
                <a:ea typeface="メイリオ"/>
              </a:endParaRPr>
            </a:p>
          </p:txBody>
        </p:sp>
      </p:grpSp>
      <p:sp>
        <p:nvSpPr>
          <p:cNvPr id="98" name="二等辺三角形 97">
            <a:extLst>
              <a:ext uri="{FF2B5EF4-FFF2-40B4-BE49-F238E27FC236}">
                <a16:creationId xmlns:a16="http://schemas.microsoft.com/office/drawing/2014/main" id="{9A1A4851-BED0-E071-8E3C-4708749B349F}"/>
              </a:ext>
            </a:extLst>
          </p:cNvPr>
          <p:cNvSpPr/>
          <p:nvPr/>
        </p:nvSpPr>
        <p:spPr>
          <a:xfrm rot="5400000">
            <a:off x="1857989" y="4533843"/>
            <a:ext cx="1047590" cy="265777"/>
          </a:xfrm>
          <a:prstGeom prst="triangle">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defTabSz="441427">
              <a:defRPr/>
            </a:pPr>
            <a:endParaRPr kumimoji="1" lang="ja-JP" altLang="en-US" sz="1159">
              <a:solidFill>
                <a:sysClr val="windowText" lastClr="000000"/>
              </a:solidFill>
              <a:latin typeface="Segoe UI"/>
              <a:ea typeface="メイリオ"/>
            </a:endParaRPr>
          </a:p>
        </p:txBody>
      </p:sp>
      <p:sp>
        <p:nvSpPr>
          <p:cNvPr id="100" name="右中かっこ 99">
            <a:extLst>
              <a:ext uri="{FF2B5EF4-FFF2-40B4-BE49-F238E27FC236}">
                <a16:creationId xmlns:a16="http://schemas.microsoft.com/office/drawing/2014/main" id="{79621000-D1BA-5AEF-9784-F735E782FBB4}"/>
              </a:ext>
            </a:extLst>
          </p:cNvPr>
          <p:cNvSpPr/>
          <p:nvPr/>
        </p:nvSpPr>
        <p:spPr>
          <a:xfrm rot="10800000">
            <a:off x="2991931" y="3357611"/>
            <a:ext cx="188451" cy="2641597"/>
          </a:xfrm>
          <a:prstGeom prst="rightBrace">
            <a:avLst>
              <a:gd name="adj1" fmla="val 0"/>
              <a:gd name="adj2" fmla="val 50000"/>
            </a:avLst>
          </a:prstGeom>
          <a:noFill/>
          <a:ln w="28575">
            <a:solidFill>
              <a:schemeClr val="accent1">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defTabSz="882853">
              <a:defRPr/>
            </a:pPr>
            <a:endParaRPr kumimoji="1" lang="ja-JP" altLang="en-US" sz="1738">
              <a:solidFill>
                <a:prstClr val="black"/>
              </a:solidFill>
              <a:latin typeface="Calibri"/>
              <a:ea typeface="ＭＳ Ｐゴシック" panose="020B0600070205080204" pitchFamily="50" charset="-128"/>
            </a:endParaRPr>
          </a:p>
        </p:txBody>
      </p:sp>
      <p:sp>
        <p:nvSpPr>
          <p:cNvPr id="101" name="右中かっこ 100">
            <a:extLst>
              <a:ext uri="{FF2B5EF4-FFF2-40B4-BE49-F238E27FC236}">
                <a16:creationId xmlns:a16="http://schemas.microsoft.com/office/drawing/2014/main" id="{FB19ED94-A5B6-0C3B-6C5E-F538F5165D5C}"/>
              </a:ext>
            </a:extLst>
          </p:cNvPr>
          <p:cNvSpPr/>
          <p:nvPr/>
        </p:nvSpPr>
        <p:spPr>
          <a:xfrm rot="10800000">
            <a:off x="3011115" y="2601730"/>
            <a:ext cx="168748" cy="673150"/>
          </a:xfrm>
          <a:prstGeom prst="rightBrace">
            <a:avLst>
              <a:gd name="adj1" fmla="val 0"/>
              <a:gd name="adj2" fmla="val 50000"/>
            </a:avLst>
          </a:prstGeom>
          <a:ln w="28575">
            <a:solidFill>
              <a:schemeClr val="accent3">
                <a:lumMod val="50000"/>
              </a:schemeClr>
            </a:solidFill>
          </a:ln>
        </p:spPr>
        <p:style>
          <a:lnRef idx="1">
            <a:schemeClr val="accent3"/>
          </a:lnRef>
          <a:fillRef idx="0">
            <a:schemeClr val="accent3"/>
          </a:fillRef>
          <a:effectRef idx="0">
            <a:schemeClr val="accent3"/>
          </a:effectRef>
          <a:fontRef idx="minor">
            <a:schemeClr val="tx1"/>
          </a:fontRef>
        </p:style>
        <p:txBody>
          <a:bodyPr rtlCol="0" anchor="ctr"/>
          <a:lstStyle/>
          <a:p>
            <a:pPr algn="ctr" defTabSz="882853">
              <a:defRPr/>
            </a:pPr>
            <a:endParaRPr kumimoji="1" lang="ja-JP" altLang="en-US" sz="1738">
              <a:solidFill>
                <a:prstClr val="black"/>
              </a:solidFill>
              <a:latin typeface="Calibri"/>
              <a:ea typeface="ＭＳ Ｐゴシック" panose="020B0600070205080204" pitchFamily="50" charset="-128"/>
            </a:endParaRPr>
          </a:p>
        </p:txBody>
      </p:sp>
      <p:sp>
        <p:nvSpPr>
          <p:cNvPr id="102" name="右中かっこ 101">
            <a:extLst>
              <a:ext uri="{FF2B5EF4-FFF2-40B4-BE49-F238E27FC236}">
                <a16:creationId xmlns:a16="http://schemas.microsoft.com/office/drawing/2014/main" id="{8EEFD034-00C6-61F1-2A81-8D2AE6B7B502}"/>
              </a:ext>
            </a:extLst>
          </p:cNvPr>
          <p:cNvSpPr/>
          <p:nvPr/>
        </p:nvSpPr>
        <p:spPr>
          <a:xfrm>
            <a:off x="3989163" y="2564876"/>
            <a:ext cx="228498" cy="1374066"/>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41427">
              <a:defRPr/>
            </a:pPr>
            <a:endParaRPr kumimoji="1" lang="ja-JP" altLang="en-US" sz="1738">
              <a:solidFill>
                <a:srgbClr val="000000"/>
              </a:solidFill>
              <a:latin typeface="Segoe UI"/>
              <a:ea typeface="メイリオ"/>
            </a:endParaRPr>
          </a:p>
        </p:txBody>
      </p:sp>
      <p:sp>
        <p:nvSpPr>
          <p:cNvPr id="103" name="テキスト ボックス 59">
            <a:extLst>
              <a:ext uri="{FF2B5EF4-FFF2-40B4-BE49-F238E27FC236}">
                <a16:creationId xmlns:a16="http://schemas.microsoft.com/office/drawing/2014/main" id="{B31B6685-D932-9E54-6579-4954FA3143D9}"/>
              </a:ext>
            </a:extLst>
          </p:cNvPr>
          <p:cNvSpPr txBox="1">
            <a:spLocks noChangeArrowheads="1"/>
          </p:cNvSpPr>
          <p:nvPr/>
        </p:nvSpPr>
        <p:spPr bwMode="auto">
          <a:xfrm>
            <a:off x="2388742" y="4418368"/>
            <a:ext cx="729121" cy="416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zh-TW" altLang="en-US" sz="1062" b="1">
                <a:solidFill>
                  <a:srgbClr val="005CAF">
                    <a:lumMod val="60000"/>
                    <a:lumOff val="40000"/>
                  </a:srgbClr>
                </a:solidFill>
                <a:effectLst>
                  <a:glow rad="88900">
                    <a:srgbClr val="FFFFFF"/>
                  </a:glow>
                </a:effectLst>
                <a:latin typeface="メイリオ"/>
                <a:ea typeface="メイリオ"/>
              </a:rPr>
              <a:t>保険</a:t>
            </a:r>
            <a:r>
              <a:rPr kumimoji="1" lang="ja-JP" altLang="en-US" sz="1062" b="1">
                <a:solidFill>
                  <a:srgbClr val="005CAF">
                    <a:lumMod val="60000"/>
                    <a:lumOff val="40000"/>
                  </a:srgbClr>
                </a:solidFill>
                <a:effectLst>
                  <a:glow rad="88900">
                    <a:srgbClr val="FFFFFF"/>
                  </a:glow>
                </a:effectLst>
                <a:latin typeface="メイリオ"/>
                <a:ea typeface="メイリオ"/>
              </a:rPr>
              <a:t>給付</a:t>
            </a:r>
            <a:endParaRPr kumimoji="1" lang="en-US" altLang="ja-JP" sz="1062" b="1">
              <a:solidFill>
                <a:srgbClr val="005CAF">
                  <a:lumMod val="60000"/>
                  <a:lumOff val="40000"/>
                </a:srgbClr>
              </a:solidFill>
              <a:effectLst>
                <a:glow rad="88900">
                  <a:srgbClr val="FFFFFF"/>
                </a:glow>
              </a:effectLst>
              <a:latin typeface="メイリオ"/>
              <a:ea typeface="メイリオ"/>
            </a:endParaRPr>
          </a:p>
          <a:p>
            <a:pPr algn="ctr" defTabSz="441427" fontAlgn="base">
              <a:spcBef>
                <a:spcPct val="0"/>
              </a:spcBef>
              <a:spcAft>
                <a:spcPct val="0"/>
              </a:spcAft>
              <a:defRPr/>
            </a:pPr>
            <a:r>
              <a:rPr kumimoji="1" lang="ja-JP" altLang="en-US" sz="1062" b="1">
                <a:solidFill>
                  <a:srgbClr val="005CAF">
                    <a:lumMod val="60000"/>
                    <a:lumOff val="40000"/>
                  </a:srgbClr>
                </a:solidFill>
                <a:effectLst>
                  <a:glow rad="88900">
                    <a:srgbClr val="FFFFFF"/>
                  </a:glow>
                </a:effectLst>
                <a:latin typeface="メイリオ"/>
                <a:ea typeface="メイリオ"/>
              </a:rPr>
              <a:t>部分</a:t>
            </a:r>
            <a:endParaRPr kumimoji="1" lang="zh-TW" altLang="en-US" sz="1062" b="1">
              <a:solidFill>
                <a:srgbClr val="005CAF">
                  <a:lumMod val="60000"/>
                  <a:lumOff val="40000"/>
                </a:srgbClr>
              </a:solidFill>
              <a:effectLst>
                <a:glow rad="88900">
                  <a:srgbClr val="FFFFFF"/>
                </a:glow>
              </a:effectLst>
              <a:latin typeface="メイリオ"/>
              <a:ea typeface="メイリオ"/>
            </a:endParaRPr>
          </a:p>
        </p:txBody>
      </p:sp>
      <p:sp>
        <p:nvSpPr>
          <p:cNvPr id="104" name="テキスト ボックス 59">
            <a:extLst>
              <a:ext uri="{FF2B5EF4-FFF2-40B4-BE49-F238E27FC236}">
                <a16:creationId xmlns:a16="http://schemas.microsoft.com/office/drawing/2014/main" id="{0DECA400-31B7-753D-EA8D-2EECDD00A1CB}"/>
              </a:ext>
            </a:extLst>
          </p:cNvPr>
          <p:cNvSpPr txBox="1">
            <a:spLocks noChangeArrowheads="1"/>
          </p:cNvSpPr>
          <p:nvPr/>
        </p:nvSpPr>
        <p:spPr bwMode="auto">
          <a:xfrm>
            <a:off x="2347550" y="2714606"/>
            <a:ext cx="729121" cy="416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dirty="0">
                <a:solidFill>
                  <a:srgbClr val="66BAB7">
                    <a:lumMod val="50000"/>
                  </a:srgbClr>
                </a:solidFill>
                <a:effectLst>
                  <a:glow rad="88900">
                    <a:srgbClr val="FFFFFF"/>
                  </a:glow>
                </a:effectLst>
                <a:latin typeface="メイリオ"/>
                <a:ea typeface="メイリオ"/>
              </a:rPr>
              <a:t>選定療養</a:t>
            </a:r>
            <a:endParaRPr kumimoji="1" lang="en-US" altLang="ja-JP" sz="1062" b="1" dirty="0">
              <a:solidFill>
                <a:srgbClr val="66BAB7">
                  <a:lumMod val="50000"/>
                </a:srgbClr>
              </a:solidFill>
              <a:effectLst>
                <a:glow rad="88900">
                  <a:srgbClr val="FFFFFF"/>
                </a:glow>
              </a:effectLst>
              <a:latin typeface="メイリオ"/>
              <a:ea typeface="メイリオ"/>
            </a:endParaRPr>
          </a:p>
          <a:p>
            <a:pPr algn="ctr" defTabSz="441427" fontAlgn="base">
              <a:spcBef>
                <a:spcPct val="0"/>
              </a:spcBef>
              <a:spcAft>
                <a:spcPct val="0"/>
              </a:spcAft>
              <a:defRPr/>
            </a:pPr>
            <a:r>
              <a:rPr kumimoji="1" lang="ja-JP" altLang="en-US" sz="1062" b="1" dirty="0">
                <a:solidFill>
                  <a:srgbClr val="66BAB7">
                    <a:lumMod val="50000"/>
                  </a:srgbClr>
                </a:solidFill>
                <a:effectLst>
                  <a:glow rad="88900">
                    <a:srgbClr val="FFFFFF"/>
                  </a:glow>
                </a:effectLst>
                <a:latin typeface="メイリオ"/>
                <a:ea typeface="メイリオ"/>
              </a:rPr>
              <a:t>部分</a:t>
            </a:r>
            <a:endParaRPr kumimoji="1" lang="zh-TW" altLang="en-US" sz="1062" b="1" dirty="0">
              <a:solidFill>
                <a:srgbClr val="66BAB7">
                  <a:lumMod val="50000"/>
                </a:srgbClr>
              </a:solidFill>
              <a:effectLst>
                <a:glow rad="88900">
                  <a:srgbClr val="FFFFFF"/>
                </a:glow>
              </a:effectLst>
              <a:latin typeface="メイリオ"/>
              <a:ea typeface="メイリオ"/>
            </a:endParaRPr>
          </a:p>
        </p:txBody>
      </p:sp>
      <p:cxnSp>
        <p:nvCxnSpPr>
          <p:cNvPr id="129" name="直線コネクタ 128">
            <a:extLst>
              <a:ext uri="{FF2B5EF4-FFF2-40B4-BE49-F238E27FC236}">
                <a16:creationId xmlns:a16="http://schemas.microsoft.com/office/drawing/2014/main" id="{E869B101-E638-1214-B68B-9393361BF0FF}"/>
              </a:ext>
            </a:extLst>
          </p:cNvPr>
          <p:cNvCxnSpPr>
            <a:cxnSpLocks/>
          </p:cNvCxnSpPr>
          <p:nvPr/>
        </p:nvCxnSpPr>
        <p:spPr>
          <a:xfrm>
            <a:off x="1296637" y="3298082"/>
            <a:ext cx="8237611" cy="0"/>
          </a:xfrm>
          <a:prstGeom prst="line">
            <a:avLst/>
          </a:prstGeom>
          <a:ln w="28575">
            <a:solidFill>
              <a:schemeClr val="accent1">
                <a:lumMod val="60000"/>
                <a:lumOff val="40000"/>
              </a:schemeClr>
            </a:solidFill>
          </a:ln>
        </p:spPr>
        <p:style>
          <a:lnRef idx="1">
            <a:schemeClr val="accent3"/>
          </a:lnRef>
          <a:fillRef idx="0">
            <a:schemeClr val="accent3"/>
          </a:fillRef>
          <a:effectRef idx="0">
            <a:schemeClr val="accent3"/>
          </a:effectRef>
          <a:fontRef idx="minor">
            <a:schemeClr val="tx1"/>
          </a:fontRef>
        </p:style>
      </p:cxnSp>
      <p:sp>
        <p:nvSpPr>
          <p:cNvPr id="133" name="テキスト ボックス 59">
            <a:extLst>
              <a:ext uri="{FF2B5EF4-FFF2-40B4-BE49-F238E27FC236}">
                <a16:creationId xmlns:a16="http://schemas.microsoft.com/office/drawing/2014/main" id="{666871F6-8091-2BD0-EC35-006A51FF9AA2}"/>
              </a:ext>
            </a:extLst>
          </p:cNvPr>
          <p:cNvSpPr txBox="1">
            <a:spLocks noChangeArrowheads="1"/>
          </p:cNvSpPr>
          <p:nvPr/>
        </p:nvSpPr>
        <p:spPr bwMode="auto">
          <a:xfrm>
            <a:off x="1321609" y="2891873"/>
            <a:ext cx="783943" cy="416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a:solidFill>
                  <a:prstClr val="black"/>
                </a:solidFill>
                <a:effectLst>
                  <a:glow rad="88900">
                    <a:srgbClr val="FFFFFF"/>
                  </a:glow>
                </a:effectLst>
                <a:latin typeface="メイリオ"/>
                <a:ea typeface="メイリオ"/>
              </a:rPr>
              <a:t>患者負担</a:t>
            </a:r>
            <a:endParaRPr kumimoji="1" lang="en-US" altLang="ja-JP" sz="1062" b="1">
              <a:solidFill>
                <a:prstClr val="black"/>
              </a:solidFill>
              <a:effectLst>
                <a:glow rad="88900">
                  <a:srgbClr val="FFFFFF"/>
                </a:glow>
              </a:effectLst>
              <a:latin typeface="メイリオ"/>
              <a:ea typeface="メイリオ"/>
            </a:endParaRPr>
          </a:p>
          <a:p>
            <a:pPr algn="ctr" defTabSz="441427" fontAlgn="base">
              <a:spcBef>
                <a:spcPct val="0"/>
              </a:spcBef>
              <a:spcAft>
                <a:spcPct val="0"/>
              </a:spcAft>
              <a:defRPr/>
            </a:pPr>
            <a:r>
              <a:rPr kumimoji="1" lang="en-US" altLang="ja-JP" sz="1062" b="1">
                <a:solidFill>
                  <a:prstClr val="black"/>
                </a:solidFill>
                <a:effectLst>
                  <a:glow rad="88900">
                    <a:srgbClr val="FFFFFF"/>
                  </a:glow>
                </a:effectLst>
                <a:latin typeface="メイリオ"/>
                <a:ea typeface="メイリオ"/>
              </a:rPr>
              <a:t>60</a:t>
            </a:r>
            <a:r>
              <a:rPr kumimoji="1" lang="ja-JP" altLang="en-US" sz="1062" b="1">
                <a:solidFill>
                  <a:prstClr val="black"/>
                </a:solidFill>
                <a:effectLst>
                  <a:glow rad="88900">
                    <a:srgbClr val="FFFFFF"/>
                  </a:glow>
                </a:effectLst>
                <a:latin typeface="メイリオ"/>
                <a:ea typeface="メイリオ"/>
              </a:rPr>
              <a:t>円</a:t>
            </a:r>
            <a:endParaRPr kumimoji="1" lang="en-US" altLang="ja-JP" sz="1062" b="1">
              <a:solidFill>
                <a:prstClr val="black"/>
              </a:solidFill>
              <a:effectLst>
                <a:glow rad="88900">
                  <a:srgbClr val="FFFFFF"/>
                </a:glow>
              </a:effectLst>
              <a:latin typeface="メイリオ"/>
              <a:ea typeface="メイリオ"/>
            </a:endParaRPr>
          </a:p>
        </p:txBody>
      </p:sp>
      <p:sp>
        <p:nvSpPr>
          <p:cNvPr id="135" name="テキスト ボックス 134">
            <a:extLst>
              <a:ext uri="{FF2B5EF4-FFF2-40B4-BE49-F238E27FC236}">
                <a16:creationId xmlns:a16="http://schemas.microsoft.com/office/drawing/2014/main" id="{48D55903-E2AD-5B87-655E-4821657948DF}"/>
              </a:ext>
            </a:extLst>
          </p:cNvPr>
          <p:cNvSpPr txBox="1"/>
          <p:nvPr/>
        </p:nvSpPr>
        <p:spPr>
          <a:xfrm>
            <a:off x="290050" y="875676"/>
            <a:ext cx="9325901" cy="909355"/>
          </a:xfrm>
          <a:prstGeom prst="rect">
            <a:avLst/>
          </a:prstGeom>
          <a:ln w="19050">
            <a:solidFill>
              <a:schemeClr val="tx2"/>
            </a:solidFill>
          </a:ln>
        </p:spPr>
        <p:style>
          <a:lnRef idx="2">
            <a:schemeClr val="accent3"/>
          </a:lnRef>
          <a:fillRef idx="1">
            <a:schemeClr val="lt1"/>
          </a:fillRef>
          <a:effectRef idx="0">
            <a:schemeClr val="accent3"/>
          </a:effectRef>
          <a:fontRef idx="minor">
            <a:schemeClr val="dk1"/>
          </a:fontRef>
        </p:style>
        <p:txBody>
          <a:bodyPr wrap="square" lIns="104274" tIns="104274" rIns="104274" bIns="34758" rtlCol="0">
            <a:noAutofit/>
          </a:bodyPr>
          <a:lstStyle/>
          <a:p>
            <a:pPr defTabSz="882853">
              <a:lnSpc>
                <a:spcPts val="1545"/>
              </a:lnSpc>
              <a:defRPr/>
            </a:pPr>
            <a:r>
              <a:rPr kumimoji="1" lang="ja-JP" altLang="en-US" sz="1352" dirty="0">
                <a:solidFill>
                  <a:srgbClr val="000000"/>
                </a:solidFill>
                <a:latin typeface="メイリオ"/>
                <a:ea typeface="メイリオ"/>
              </a:rPr>
              <a:t>○選定療養の場合には、長期収載品と後発品の価格差を踏まえ、</a:t>
            </a:r>
            <a:r>
              <a:rPr kumimoji="1" lang="ja-JP" altLang="en-US" sz="1352" spc="-39"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後発医薬品の最高価格帯との価格差の４分の３までを保険</a:t>
            </a:r>
            <a:endParaRPr kumimoji="1" lang="en-US" altLang="ja-JP" sz="1352" spc="-39"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defTabSz="882853">
              <a:lnSpc>
                <a:spcPts val="1545"/>
              </a:lnSpc>
              <a:defRPr/>
            </a:pPr>
            <a:r>
              <a:rPr kumimoji="1" lang="ja-JP" altLang="en-US" sz="1352" spc="-39"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給付の対象とする</a:t>
            </a:r>
            <a:r>
              <a:rPr kumimoji="1" lang="ja-JP" altLang="en-US" sz="1352" dirty="0">
                <a:solidFill>
                  <a:srgbClr val="000000"/>
                </a:solidFill>
                <a:latin typeface="メイリオ"/>
                <a:ea typeface="メイリオ"/>
              </a:rPr>
              <a:t>。</a:t>
            </a:r>
            <a:endParaRPr kumimoji="1" lang="en-US" altLang="ja-JP" sz="1352" dirty="0">
              <a:solidFill>
                <a:srgbClr val="000000"/>
              </a:solidFill>
              <a:latin typeface="メイリオ"/>
              <a:ea typeface="メイリオ"/>
            </a:endParaRPr>
          </a:p>
          <a:p>
            <a:pPr defTabSz="882853">
              <a:lnSpc>
                <a:spcPts val="1545"/>
              </a:lnSpc>
              <a:defRPr/>
            </a:pPr>
            <a:r>
              <a:rPr kumimoji="1" lang="ja-JP" altLang="en-US" sz="1352" dirty="0">
                <a:solidFill>
                  <a:srgbClr val="000000"/>
                </a:solidFill>
                <a:latin typeface="Segoe UI"/>
                <a:ea typeface="メイリオ"/>
              </a:rPr>
              <a:t>○選定療養に係る負担は、医療上の必要性等の場合は長期収載品の薬価で保険給付されることや、市場実勢価格等を踏　</a:t>
            </a:r>
            <a:endParaRPr kumimoji="1" lang="en-US" altLang="ja-JP" sz="1352" dirty="0">
              <a:solidFill>
                <a:srgbClr val="000000"/>
              </a:solidFill>
              <a:latin typeface="Segoe UI"/>
              <a:ea typeface="メイリオ"/>
            </a:endParaRPr>
          </a:p>
          <a:p>
            <a:pPr defTabSz="882853">
              <a:lnSpc>
                <a:spcPts val="1545"/>
              </a:lnSpc>
              <a:defRPr/>
            </a:pPr>
            <a:r>
              <a:rPr kumimoji="1" lang="ja-JP" altLang="en-US" sz="1352" dirty="0">
                <a:solidFill>
                  <a:srgbClr val="000000"/>
                </a:solidFill>
                <a:latin typeface="Segoe UI"/>
                <a:ea typeface="メイリオ"/>
              </a:rPr>
              <a:t>　まえて、長期収載品の薬価が定められていることを踏まえると、上記価格差の</a:t>
            </a:r>
            <a:r>
              <a:rPr kumimoji="1" lang="en-US" altLang="ja-JP" sz="1352" dirty="0">
                <a:solidFill>
                  <a:srgbClr val="000000"/>
                </a:solidFill>
                <a:latin typeface="Segoe UI"/>
                <a:ea typeface="メイリオ"/>
              </a:rPr>
              <a:t>4</a:t>
            </a:r>
            <a:r>
              <a:rPr kumimoji="1" lang="ja-JP" altLang="en-US" sz="1352" dirty="0">
                <a:solidFill>
                  <a:srgbClr val="000000"/>
                </a:solidFill>
                <a:latin typeface="Segoe UI"/>
                <a:ea typeface="メイリオ"/>
              </a:rPr>
              <a:t>分の１相当分とする。</a:t>
            </a:r>
            <a:endParaRPr kumimoji="1" lang="en-US" altLang="ja-JP" sz="1352" dirty="0">
              <a:solidFill>
                <a:srgbClr val="000000"/>
              </a:solidFill>
              <a:latin typeface="メイリオ"/>
              <a:ea typeface="メイリオ"/>
            </a:endParaRPr>
          </a:p>
        </p:txBody>
      </p:sp>
      <p:sp>
        <p:nvSpPr>
          <p:cNvPr id="7" name="正方形/長方形 6">
            <a:extLst>
              <a:ext uri="{FF2B5EF4-FFF2-40B4-BE49-F238E27FC236}">
                <a16:creationId xmlns:a16="http://schemas.microsoft.com/office/drawing/2014/main" id="{AAE25F03-0634-A408-4235-342674A135B8}"/>
              </a:ext>
            </a:extLst>
          </p:cNvPr>
          <p:cNvSpPr/>
          <p:nvPr/>
        </p:nvSpPr>
        <p:spPr>
          <a:xfrm>
            <a:off x="4545103" y="2262696"/>
            <a:ext cx="544408" cy="39956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41427">
              <a:defRPr/>
            </a:pPr>
            <a:endParaRPr kumimoji="1" lang="ja-JP" altLang="en-US" sz="1159">
              <a:solidFill>
                <a:sysClr val="windowText" lastClr="000000"/>
              </a:solidFill>
              <a:latin typeface="Segoe UI"/>
              <a:ea typeface="メイリオ"/>
            </a:endParaRPr>
          </a:p>
        </p:txBody>
      </p:sp>
      <p:sp>
        <p:nvSpPr>
          <p:cNvPr id="13" name="テキスト ボックス 59">
            <a:extLst>
              <a:ext uri="{FF2B5EF4-FFF2-40B4-BE49-F238E27FC236}">
                <a16:creationId xmlns:a16="http://schemas.microsoft.com/office/drawing/2014/main" id="{9A1D4090-1596-41D7-D329-C117BA00E105}"/>
              </a:ext>
            </a:extLst>
          </p:cNvPr>
          <p:cNvSpPr txBox="1">
            <a:spLocks noChangeArrowheads="1"/>
          </p:cNvSpPr>
          <p:nvPr/>
        </p:nvSpPr>
        <p:spPr bwMode="auto">
          <a:xfrm>
            <a:off x="9028706" y="2860415"/>
            <a:ext cx="729121" cy="416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dirty="0">
                <a:solidFill>
                  <a:srgbClr val="DB4D6D"/>
                </a:solidFill>
                <a:effectLst>
                  <a:glow rad="88900">
                    <a:srgbClr val="FFFFFF"/>
                  </a:glow>
                </a:effectLst>
                <a:latin typeface="メイリオ"/>
                <a:ea typeface="メイリオ"/>
              </a:rPr>
              <a:t>患者負担</a:t>
            </a:r>
            <a:endParaRPr kumimoji="1" lang="en-US" altLang="ja-JP" sz="1062" b="1" dirty="0">
              <a:solidFill>
                <a:srgbClr val="DB4D6D"/>
              </a:solidFill>
              <a:effectLst>
                <a:glow rad="88900">
                  <a:srgbClr val="FFFFFF"/>
                </a:glow>
              </a:effectLst>
              <a:latin typeface="メイリオ"/>
              <a:ea typeface="メイリオ"/>
            </a:endParaRPr>
          </a:p>
          <a:p>
            <a:pPr algn="ctr" defTabSz="441427" fontAlgn="base">
              <a:spcBef>
                <a:spcPct val="0"/>
              </a:spcBef>
              <a:spcAft>
                <a:spcPct val="0"/>
              </a:spcAft>
              <a:defRPr/>
            </a:pPr>
            <a:r>
              <a:rPr kumimoji="1" lang="en-US" altLang="ja-JP" sz="1062" b="1" dirty="0">
                <a:solidFill>
                  <a:srgbClr val="DB4D6D"/>
                </a:solidFill>
                <a:effectLst>
                  <a:glow rad="88900">
                    <a:srgbClr val="FFFFFF"/>
                  </a:glow>
                </a:effectLst>
                <a:latin typeface="メイリオ"/>
                <a:ea typeface="メイリオ"/>
              </a:rPr>
              <a:t>45</a:t>
            </a:r>
            <a:r>
              <a:rPr kumimoji="1" lang="ja-JP" altLang="en-US" sz="1062" b="1" dirty="0">
                <a:solidFill>
                  <a:srgbClr val="DB4D6D"/>
                </a:solidFill>
                <a:effectLst>
                  <a:glow rad="88900">
                    <a:srgbClr val="FFFFFF"/>
                  </a:glow>
                </a:effectLst>
                <a:latin typeface="メイリオ"/>
                <a:ea typeface="メイリオ"/>
              </a:rPr>
              <a:t>円</a:t>
            </a:r>
            <a:endParaRPr kumimoji="1" lang="en-US" altLang="ja-JP" sz="1062" b="1" dirty="0">
              <a:solidFill>
                <a:srgbClr val="DB4D6D"/>
              </a:solidFill>
              <a:effectLst>
                <a:glow rad="88900">
                  <a:srgbClr val="FFFFFF"/>
                </a:glow>
              </a:effectLst>
              <a:latin typeface="メイリオ"/>
              <a:ea typeface="メイリオ"/>
            </a:endParaRPr>
          </a:p>
        </p:txBody>
      </p:sp>
      <p:sp>
        <p:nvSpPr>
          <p:cNvPr id="14" name="テキスト ボックス 59">
            <a:extLst>
              <a:ext uri="{FF2B5EF4-FFF2-40B4-BE49-F238E27FC236}">
                <a16:creationId xmlns:a16="http://schemas.microsoft.com/office/drawing/2014/main" id="{067BD1A5-C7AB-0B2D-79F8-4ADDE9723D9D}"/>
              </a:ext>
            </a:extLst>
          </p:cNvPr>
          <p:cNvSpPr txBox="1">
            <a:spLocks noChangeArrowheads="1"/>
          </p:cNvSpPr>
          <p:nvPr/>
        </p:nvSpPr>
        <p:spPr bwMode="auto">
          <a:xfrm>
            <a:off x="4147880" y="3040762"/>
            <a:ext cx="729121" cy="416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441427" fontAlgn="base">
              <a:spcBef>
                <a:spcPct val="0"/>
              </a:spcBef>
              <a:spcAft>
                <a:spcPct val="0"/>
              </a:spcAft>
              <a:defRPr/>
            </a:pPr>
            <a:r>
              <a:rPr kumimoji="1" lang="ja-JP" altLang="en-US" sz="1062" b="1" dirty="0">
                <a:solidFill>
                  <a:srgbClr val="DB4D6D"/>
                </a:solidFill>
                <a:effectLst>
                  <a:glow rad="88900">
                    <a:srgbClr val="FFFFFF"/>
                  </a:glow>
                </a:effectLst>
                <a:latin typeface="メイリオ"/>
                <a:ea typeface="メイリオ"/>
              </a:rPr>
              <a:t>患者負担</a:t>
            </a:r>
            <a:endParaRPr kumimoji="1" lang="en-US" altLang="ja-JP" sz="1062" b="1" dirty="0">
              <a:solidFill>
                <a:srgbClr val="DB4D6D"/>
              </a:solidFill>
              <a:effectLst>
                <a:glow rad="88900">
                  <a:srgbClr val="FFFFFF"/>
                </a:glow>
              </a:effectLst>
              <a:latin typeface="メイリオ"/>
              <a:ea typeface="メイリオ"/>
            </a:endParaRPr>
          </a:p>
          <a:p>
            <a:pPr algn="ctr" defTabSz="441427" fontAlgn="base">
              <a:spcBef>
                <a:spcPct val="0"/>
              </a:spcBef>
              <a:spcAft>
                <a:spcPct val="0"/>
              </a:spcAft>
              <a:defRPr/>
            </a:pPr>
            <a:r>
              <a:rPr kumimoji="1" lang="en-US" altLang="ja-JP" sz="1062" b="1" dirty="0">
                <a:solidFill>
                  <a:srgbClr val="DB4D6D"/>
                </a:solidFill>
                <a:effectLst>
                  <a:glow rad="88900">
                    <a:srgbClr val="FFFFFF"/>
                  </a:glow>
                </a:effectLst>
                <a:latin typeface="メイリオ"/>
                <a:ea typeface="メイリオ"/>
              </a:rPr>
              <a:t>80</a:t>
            </a:r>
            <a:r>
              <a:rPr kumimoji="1" lang="ja-JP" altLang="en-US" sz="1062" b="1" dirty="0">
                <a:solidFill>
                  <a:srgbClr val="DB4D6D"/>
                </a:solidFill>
                <a:effectLst>
                  <a:glow rad="88900">
                    <a:srgbClr val="FFFFFF"/>
                  </a:glow>
                </a:effectLst>
                <a:latin typeface="メイリオ"/>
                <a:ea typeface="メイリオ"/>
              </a:rPr>
              <a:t>円</a:t>
            </a:r>
            <a:endParaRPr kumimoji="1" lang="en-US" altLang="ja-JP" sz="1062" b="1" dirty="0">
              <a:solidFill>
                <a:srgbClr val="DB4D6D"/>
              </a:solidFill>
              <a:effectLst>
                <a:glow rad="88900">
                  <a:srgbClr val="FFFFFF"/>
                </a:glow>
              </a:effectLst>
              <a:latin typeface="メイリオ"/>
              <a:ea typeface="メイリオ"/>
            </a:endParaRPr>
          </a:p>
        </p:txBody>
      </p:sp>
      <p:sp>
        <p:nvSpPr>
          <p:cNvPr id="15" name="タイトル 14">
            <a:extLst>
              <a:ext uri="{FF2B5EF4-FFF2-40B4-BE49-F238E27FC236}">
                <a16:creationId xmlns:a16="http://schemas.microsoft.com/office/drawing/2014/main" id="{F7A9BF76-4D04-3264-935B-7DEE7B49A000}"/>
              </a:ext>
            </a:extLst>
          </p:cNvPr>
          <p:cNvSpPr>
            <a:spLocks noGrp="1"/>
          </p:cNvSpPr>
          <p:nvPr>
            <p:ph type="title"/>
          </p:nvPr>
        </p:nvSpPr>
        <p:spPr/>
        <p:txBody>
          <a:bodyPr>
            <a:normAutofit/>
          </a:bodyPr>
          <a:lstStyle/>
          <a:p>
            <a:pPr algn="ctr"/>
            <a:r>
              <a:rPr lang="ja-JP" altLang="en-US" sz="2703" dirty="0"/>
              <a:t>選定療養の場合の保険給付の範囲（イメージ）</a:t>
            </a:r>
          </a:p>
        </p:txBody>
      </p:sp>
      <p:sp>
        <p:nvSpPr>
          <p:cNvPr id="5" name="正方形/長方形 4">
            <a:extLst>
              <a:ext uri="{FF2B5EF4-FFF2-40B4-BE49-F238E27FC236}">
                <a16:creationId xmlns:a16="http://schemas.microsoft.com/office/drawing/2014/main" id="{D6CD64D8-C245-ABDA-4F4A-1618D12E9A10}"/>
              </a:ext>
            </a:extLst>
          </p:cNvPr>
          <p:cNvSpPr/>
          <p:nvPr/>
        </p:nvSpPr>
        <p:spPr>
          <a:xfrm>
            <a:off x="2813481" y="1924217"/>
            <a:ext cx="1852898" cy="593620"/>
          </a:xfrm>
          <a:prstGeom prst="rect">
            <a:avLst/>
          </a:prstGeom>
          <a:noFill/>
          <a:ln w="25400" cap="rnd">
            <a:no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173789" tIns="243305" rIns="104274" bIns="34758" rtlCol="0" anchor="t"/>
          <a:lstStyle/>
          <a:p>
            <a:pPr marL="73571" defTabSz="882853">
              <a:lnSpc>
                <a:spcPct val="120000"/>
              </a:lnSpc>
              <a:buClr>
                <a:srgbClr val="103185"/>
              </a:buClr>
            </a:pPr>
            <a:r>
              <a:rPr kumimoji="1" lang="ja-JP" altLang="en-US" sz="1352" b="1" dirty="0">
                <a:solidFill>
                  <a:prstClr val="black"/>
                </a:solidFill>
                <a:latin typeface="メイリオ" panose="020B0604030504040204" pitchFamily="50" charset="-128"/>
                <a:ea typeface="メイリオ" panose="020B0604030504040204" pitchFamily="50" charset="-128"/>
              </a:rPr>
              <a:t>（額のイメージ）</a:t>
            </a:r>
            <a:endParaRPr kumimoji="1" lang="en-US" altLang="ja-JP" sz="1352" b="1" dirty="0">
              <a:solidFill>
                <a:prstClr val="black"/>
              </a:solidFill>
              <a:latin typeface="メイリオ" panose="020B0604030504040204" pitchFamily="50" charset="-128"/>
              <a:ea typeface="メイリオ" panose="020B0604030504040204" pitchFamily="50" charset="-128"/>
            </a:endParaRPr>
          </a:p>
        </p:txBody>
      </p:sp>
      <p:sp>
        <p:nvSpPr>
          <p:cNvPr id="16" name="正方形/長方形 15">
            <a:extLst>
              <a:ext uri="{FF2B5EF4-FFF2-40B4-BE49-F238E27FC236}">
                <a16:creationId xmlns:a16="http://schemas.microsoft.com/office/drawing/2014/main" id="{802ADDFD-5B45-747D-0006-9C25F8E077DD}"/>
              </a:ext>
            </a:extLst>
          </p:cNvPr>
          <p:cNvSpPr/>
          <p:nvPr/>
        </p:nvSpPr>
        <p:spPr>
          <a:xfrm>
            <a:off x="7658052" y="1941604"/>
            <a:ext cx="1852898" cy="593620"/>
          </a:xfrm>
          <a:prstGeom prst="rect">
            <a:avLst/>
          </a:prstGeom>
          <a:noFill/>
          <a:ln w="25400" cap="rnd">
            <a:no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173789" tIns="243305" rIns="104274" bIns="34758" rtlCol="0" anchor="t"/>
          <a:lstStyle/>
          <a:p>
            <a:pPr marL="73571" defTabSz="882853">
              <a:lnSpc>
                <a:spcPct val="120000"/>
              </a:lnSpc>
              <a:buClr>
                <a:srgbClr val="103185"/>
              </a:buClr>
            </a:pPr>
            <a:r>
              <a:rPr kumimoji="1" lang="ja-JP" altLang="en-US" sz="1352" b="1" dirty="0">
                <a:solidFill>
                  <a:prstClr val="black"/>
                </a:solidFill>
                <a:latin typeface="メイリオ" panose="020B0604030504040204" pitchFamily="50" charset="-128"/>
                <a:ea typeface="メイリオ" panose="020B0604030504040204" pitchFamily="50" charset="-128"/>
              </a:rPr>
              <a:t>（額のイメージ）</a:t>
            </a:r>
            <a:endParaRPr kumimoji="1" lang="en-US" altLang="ja-JP" sz="1352" b="1" dirty="0">
              <a:solidFill>
                <a:prstClr val="black"/>
              </a:solidFill>
              <a:latin typeface="メイリオ" panose="020B0604030504040204" pitchFamily="50" charset="-128"/>
              <a:ea typeface="メイリオ" panose="020B0604030504040204" pitchFamily="50" charset="-128"/>
            </a:endParaRPr>
          </a:p>
        </p:txBody>
      </p:sp>
      <p:sp>
        <p:nvSpPr>
          <p:cNvPr id="2" name="スライド番号プレースホルダー 1">
            <a:extLst>
              <a:ext uri="{FF2B5EF4-FFF2-40B4-BE49-F238E27FC236}">
                <a16:creationId xmlns:a16="http://schemas.microsoft.com/office/drawing/2014/main" id="{FF1B7D75-F442-0352-0B3C-E22EFAA254C4}"/>
              </a:ext>
            </a:extLst>
          </p:cNvPr>
          <p:cNvSpPr txBox="1">
            <a:spLocks/>
          </p:cNvSpPr>
          <p:nvPr/>
        </p:nvSpPr>
        <p:spPr>
          <a:xfrm>
            <a:off x="9304374" y="6380660"/>
            <a:ext cx="597287" cy="359025"/>
          </a:xfrm>
          <a:prstGeom prst="rect">
            <a:avLst/>
          </a:prstGeom>
        </p:spPr>
        <p:txBody>
          <a:bodyPr vert="horz" lIns="69516" tIns="34758" rIns="69516" bIns="34758" rtlCol="0" anchor="b" anchorCtr="0"/>
          <a:lstStyle>
            <a:defPPr>
              <a:defRPr lang="en-US"/>
            </a:defPPr>
            <a:lvl1pPr marL="0" algn="r" defTabSz="457200" rtl="0" eaLnBrk="1" latinLnBrk="0" hangingPunct="1">
              <a:defRPr sz="1800" b="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882853">
              <a:defRPr/>
            </a:pPr>
            <a:fld id="{9E2A29CB-BA86-48A6-80E1-CB8750A963B5}" type="slidenum">
              <a:rPr kumimoji="1" lang="ja-JP" altLang="en-US" sz="1545" b="1">
                <a:solidFill>
                  <a:srgbClr val="FFFFFF">
                    <a:lumMod val="65000"/>
                  </a:srgbClr>
                </a:solidFill>
                <a:latin typeface="メイリオ"/>
                <a:ea typeface="メイリオ"/>
              </a:rPr>
              <a:pPr defTabSz="882853">
                <a:defRPr/>
              </a:pPr>
              <a:t>6</a:t>
            </a:fld>
            <a:endParaRPr kumimoji="1" lang="ja-JP" altLang="en-US" sz="1545" b="1" dirty="0">
              <a:solidFill>
                <a:srgbClr val="FFFFFF">
                  <a:lumMod val="65000"/>
                </a:srgbClr>
              </a:solidFill>
              <a:latin typeface="メイリオ"/>
              <a:ea typeface="メイリオ"/>
            </a:endParaRPr>
          </a:p>
        </p:txBody>
      </p:sp>
    </p:spTree>
    <p:extLst>
      <p:ext uri="{BB962C8B-B14F-4D97-AF65-F5344CB8AC3E}">
        <p14:creationId xmlns:p14="http://schemas.microsoft.com/office/powerpoint/2010/main" val="21990143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76F19CDF-4228-4C41-8F73-93A60E0C2E15}"/>
              </a:ext>
            </a:extLst>
          </p:cNvPr>
          <p:cNvSpPr>
            <a:spLocks noGrp="1"/>
          </p:cNvSpPr>
          <p:nvPr>
            <p:ph type="title"/>
          </p:nvPr>
        </p:nvSpPr>
        <p:spPr/>
        <p:txBody>
          <a:bodyPr/>
          <a:lstStyle/>
          <a:p>
            <a:r>
              <a:rPr kumimoji="1" lang="ja-JP" altLang="en-US"/>
              <a:t>令和６年</a:t>
            </a:r>
            <a:r>
              <a:rPr kumimoji="1" lang="en-US" altLang="ja-JP"/>
              <a:t>10</a:t>
            </a:r>
            <a:r>
              <a:rPr kumimoji="1" lang="ja-JP" altLang="en-US"/>
              <a:t>月からの医薬品の自己負担の新たな仕組み（イメージ図）</a:t>
            </a:r>
          </a:p>
        </p:txBody>
      </p:sp>
      <p:grpSp>
        <p:nvGrpSpPr>
          <p:cNvPr id="4" name="グループ化 3">
            <a:extLst>
              <a:ext uri="{FF2B5EF4-FFF2-40B4-BE49-F238E27FC236}">
                <a16:creationId xmlns:a16="http://schemas.microsoft.com/office/drawing/2014/main" id="{810B1448-7757-93DB-870A-21CC49A7116A}"/>
              </a:ext>
            </a:extLst>
          </p:cNvPr>
          <p:cNvGrpSpPr/>
          <p:nvPr/>
        </p:nvGrpSpPr>
        <p:grpSpPr>
          <a:xfrm>
            <a:off x="3145909" y="3548868"/>
            <a:ext cx="2821285" cy="2895130"/>
            <a:chOff x="389984" y="3800036"/>
            <a:chExt cx="2821285" cy="2895130"/>
          </a:xfrm>
        </p:grpSpPr>
        <p:sp>
          <p:nvSpPr>
            <p:cNvPr id="5" name="テキスト ボックス 27">
              <a:extLst>
                <a:ext uri="{FF2B5EF4-FFF2-40B4-BE49-F238E27FC236}">
                  <a16:creationId xmlns:a16="http://schemas.microsoft.com/office/drawing/2014/main" id="{0C740879-1C32-0177-8416-F49ADB7F69AB}"/>
                </a:ext>
              </a:extLst>
            </p:cNvPr>
            <p:cNvSpPr txBox="1">
              <a:spLocks noChangeArrowheads="1"/>
            </p:cNvSpPr>
            <p:nvPr/>
          </p:nvSpPr>
          <p:spPr bwMode="auto">
            <a:xfrm>
              <a:off x="389984" y="5771836"/>
              <a:ext cx="282128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a:ln>
                    <a:noFill/>
                  </a:ln>
                  <a:solidFill>
                    <a:prstClr val="black"/>
                  </a:solidFill>
                  <a:effectLst/>
                  <a:uLnTx/>
                  <a:uFillTx/>
                  <a:latin typeface="メイリオ"/>
                  <a:ea typeface="メイリオ"/>
                  <a:cs typeface="+mn-cs"/>
                </a:rPr>
                <a:t>後発医薬品</a:t>
              </a:r>
              <a:endParaRPr kumimoji="1" lang="en-US" altLang="ja-JP" sz="20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a:ln>
                    <a:noFill/>
                  </a:ln>
                  <a:solidFill>
                    <a:prstClr val="black"/>
                  </a:solidFill>
                  <a:effectLst/>
                  <a:uLnTx/>
                  <a:uFillTx/>
                  <a:latin typeface="メイリオ"/>
                  <a:ea typeface="メイリオ"/>
                  <a:cs typeface="+mn-cs"/>
                </a:rPr>
                <a:t>（ジェネリック医薬品）</a:t>
              </a:r>
              <a:endParaRPr kumimoji="1" lang="en-US" altLang="ja-JP" sz="20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20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6" name="グループ化 5">
              <a:extLst>
                <a:ext uri="{FF2B5EF4-FFF2-40B4-BE49-F238E27FC236}">
                  <a16:creationId xmlns:a16="http://schemas.microsoft.com/office/drawing/2014/main" id="{489D2625-072C-927B-ED7A-6E395B36A443}"/>
                </a:ext>
              </a:extLst>
            </p:cNvPr>
            <p:cNvGrpSpPr/>
            <p:nvPr/>
          </p:nvGrpSpPr>
          <p:grpSpPr>
            <a:xfrm>
              <a:off x="1296625" y="3800036"/>
              <a:ext cx="1009014" cy="1857145"/>
              <a:chOff x="1564686" y="2374097"/>
              <a:chExt cx="848276" cy="4068406"/>
            </a:xfrm>
          </p:grpSpPr>
          <p:sp>
            <p:nvSpPr>
              <p:cNvPr id="10" name="正方形/長方形 9">
                <a:extLst>
                  <a:ext uri="{FF2B5EF4-FFF2-40B4-BE49-F238E27FC236}">
                    <a16:creationId xmlns:a16="http://schemas.microsoft.com/office/drawing/2014/main" id="{54772F2F-E286-3299-006A-5A389FACD5A4}"/>
                  </a:ext>
                </a:extLst>
              </p:cNvPr>
              <p:cNvSpPr/>
              <p:nvPr/>
            </p:nvSpPr>
            <p:spPr>
              <a:xfrm>
                <a:off x="1564686" y="3542705"/>
                <a:ext cx="847422" cy="2899798"/>
              </a:xfrm>
              <a:prstGeom prst="rect">
                <a:avLst/>
              </a:prstGeom>
              <a:solidFill>
                <a:schemeClr val="tx2"/>
              </a:solidFill>
              <a:ln w="19050" cap="flat" cmpd="sng" algn="ctr">
                <a:noFill/>
                <a:prstDash val="solid"/>
              </a:ln>
              <a:effectLst/>
            </p:spPr>
            <p:txBody>
              <a:bodyPr lIns="0" rIns="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altLang="ja-JP" sz="1600" b="1" i="0" u="none" strike="noStrike" kern="0" cap="none" spc="0" normalizeH="0" baseline="0" noProof="0">
                  <a:ln>
                    <a:noFill/>
                  </a:ln>
                  <a:solidFill>
                    <a:srgbClr val="FFFFFF"/>
                  </a:solidFill>
                  <a:effectLst/>
                  <a:uLnTx/>
                  <a:uFillTx/>
                  <a:latin typeface="メイリオ"/>
                  <a:ea typeface="メイリオ"/>
                  <a:cs typeface="+mn-cs"/>
                </a:endParaRPr>
              </a:p>
            </p:txBody>
          </p:sp>
          <p:sp>
            <p:nvSpPr>
              <p:cNvPr id="11" name="正方形/長方形 10">
                <a:extLst>
                  <a:ext uri="{FF2B5EF4-FFF2-40B4-BE49-F238E27FC236}">
                    <a16:creationId xmlns:a16="http://schemas.microsoft.com/office/drawing/2014/main" id="{24A1E7B4-613B-9C60-ECCB-BE697FB8D3C9}"/>
                  </a:ext>
                </a:extLst>
              </p:cNvPr>
              <p:cNvSpPr/>
              <p:nvPr/>
            </p:nvSpPr>
            <p:spPr>
              <a:xfrm>
                <a:off x="1565540" y="2374097"/>
                <a:ext cx="847422" cy="1182966"/>
              </a:xfrm>
              <a:prstGeom prst="rect">
                <a:avLst/>
              </a:prstGeom>
              <a:pattFill prst="wdUpDiag">
                <a:fgClr>
                  <a:schemeClr val="tx2">
                    <a:lumMod val="20000"/>
                    <a:lumOff val="80000"/>
                  </a:schemeClr>
                </a:fgClr>
                <a:bgClr>
                  <a:schemeClr val="bg1"/>
                </a:bgClr>
              </a:pattFill>
              <a:ln w="19050" cap="flat" cmpd="sng" algn="ctr">
                <a:noFill/>
                <a:prstDash val="solid"/>
              </a:ln>
              <a:effectLst/>
            </p:spPr>
            <p:txBody>
              <a:bodyPr lIns="0" rIns="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altLang="ja-JP" sz="1600" b="1" i="0" u="none" strike="noStrike" kern="0" cap="none" spc="0" normalizeH="0" baseline="0" noProof="0">
                  <a:ln>
                    <a:noFill/>
                  </a:ln>
                  <a:solidFill>
                    <a:srgbClr val="000000"/>
                  </a:solidFill>
                  <a:effectLst/>
                  <a:uLnTx/>
                  <a:uFillTx/>
                  <a:latin typeface="メイリオ"/>
                  <a:ea typeface="メイリオ"/>
                  <a:cs typeface="+mn-cs"/>
                </a:endParaRPr>
              </a:p>
            </p:txBody>
          </p:sp>
        </p:grpSp>
        <p:sp>
          <p:nvSpPr>
            <p:cNvPr id="7" name="テキスト ボックス 59">
              <a:extLst>
                <a:ext uri="{FF2B5EF4-FFF2-40B4-BE49-F238E27FC236}">
                  <a16:creationId xmlns:a16="http://schemas.microsoft.com/office/drawing/2014/main" id="{46C424F9-8333-0A0B-B0CB-45DE88408EF5}"/>
                </a:ext>
              </a:extLst>
            </p:cNvPr>
            <p:cNvSpPr txBox="1">
              <a:spLocks noChangeArrowheads="1"/>
            </p:cNvSpPr>
            <p:nvPr/>
          </p:nvSpPr>
          <p:spPr bwMode="auto">
            <a:xfrm>
              <a:off x="1116955" y="3815559"/>
              <a:ext cx="136815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prstClr val="black"/>
                  </a:solidFill>
                  <a:effectLst>
                    <a:glow rad="88900">
                      <a:srgbClr val="FFFFFF"/>
                    </a:glow>
                  </a:effectLst>
                  <a:uLnTx/>
                  <a:uFillTx/>
                  <a:latin typeface="メイリオ"/>
                  <a:ea typeface="メイリオ"/>
                  <a:cs typeface="+mn-cs"/>
                </a:rPr>
                <a:t>患者負担</a:t>
              </a:r>
              <a:endParaRPr kumimoji="1" lang="en-US" altLang="ja-JP" sz="1600" b="1" i="0" u="none" strike="noStrike" kern="1200" cap="none" spc="0" normalizeH="0" baseline="0" noProof="0">
                <a:ln>
                  <a:noFill/>
                </a:ln>
                <a:solidFill>
                  <a:prstClr val="black"/>
                </a:solidFill>
                <a:effectLst>
                  <a:glow rad="88900">
                    <a:srgbClr val="FFFFFF"/>
                  </a:glow>
                </a:effectLst>
                <a:uLnTx/>
                <a:uFillTx/>
                <a:latin typeface="メイリオ"/>
                <a:ea typeface="メイリオ"/>
                <a:cs typeface="+mn-cs"/>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prstClr val="black"/>
                  </a:solidFill>
                  <a:effectLst>
                    <a:glow rad="88900">
                      <a:srgbClr val="FFFFFF"/>
                    </a:glow>
                  </a:effectLst>
                  <a:uLnTx/>
                  <a:uFillTx/>
                  <a:latin typeface="メイリオ"/>
                  <a:ea typeface="メイリオ"/>
                  <a:cs typeface="+mn-cs"/>
                </a:rPr>
                <a:t>（３割等）</a:t>
              </a:r>
            </a:p>
          </p:txBody>
        </p:sp>
        <p:sp>
          <p:nvSpPr>
            <p:cNvPr id="8" name="テキスト ボックス 59">
              <a:extLst>
                <a:ext uri="{FF2B5EF4-FFF2-40B4-BE49-F238E27FC236}">
                  <a16:creationId xmlns:a16="http://schemas.microsoft.com/office/drawing/2014/main" id="{2489B87D-4B5C-6EF5-E7F9-36B6803AE9DB}"/>
                </a:ext>
              </a:extLst>
            </p:cNvPr>
            <p:cNvSpPr txBox="1">
              <a:spLocks noChangeArrowheads="1"/>
            </p:cNvSpPr>
            <p:nvPr/>
          </p:nvSpPr>
          <p:spPr bwMode="auto">
            <a:xfrm>
              <a:off x="1283955" y="4833461"/>
              <a:ext cx="104661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srgbClr val="FFFFFF"/>
                  </a:solidFill>
                  <a:effectLst>
                    <a:glow rad="88900">
                      <a:srgbClr val="103185"/>
                    </a:glow>
                  </a:effectLst>
                  <a:uLnTx/>
                  <a:uFillTx/>
                  <a:latin typeface="メイリオ"/>
                  <a:ea typeface="メイリオ"/>
                  <a:cs typeface="+mn-cs"/>
                </a:rPr>
                <a:t>保険給付</a:t>
              </a:r>
            </a:p>
          </p:txBody>
        </p:sp>
      </p:grpSp>
      <p:sp>
        <p:nvSpPr>
          <p:cNvPr id="12" name="正方形/長方形 11">
            <a:extLst>
              <a:ext uri="{FF2B5EF4-FFF2-40B4-BE49-F238E27FC236}">
                <a16:creationId xmlns:a16="http://schemas.microsoft.com/office/drawing/2014/main" id="{3CA5997D-CE27-740E-961E-31B0ACC53A7D}"/>
              </a:ext>
            </a:extLst>
          </p:cNvPr>
          <p:cNvSpPr/>
          <p:nvPr/>
        </p:nvSpPr>
        <p:spPr>
          <a:xfrm>
            <a:off x="1245448" y="2901191"/>
            <a:ext cx="1008000" cy="2520000"/>
          </a:xfrm>
          <a:prstGeom prst="rect">
            <a:avLst/>
          </a:prstGeom>
          <a:solidFill>
            <a:schemeClr val="tx2"/>
          </a:solidFill>
          <a:ln w="19050" cap="flat" cmpd="sng" algn="ctr">
            <a:noFill/>
            <a:prstDash val="solid"/>
          </a:ln>
          <a:effectLst/>
        </p:spPr>
        <p:txBody>
          <a:bodyPr lIns="0" rIns="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altLang="ja-JP" sz="1600" b="1" i="0" u="none" strike="noStrike" kern="0" cap="none" spc="0" normalizeH="0" baseline="0" noProof="0">
              <a:ln>
                <a:noFill/>
              </a:ln>
              <a:solidFill>
                <a:srgbClr val="FFFFFF"/>
              </a:solidFill>
              <a:effectLst/>
              <a:uLnTx/>
              <a:uFillTx/>
              <a:latin typeface="メイリオ"/>
              <a:ea typeface="メイリオ"/>
              <a:cs typeface="+mn-cs"/>
            </a:endParaRPr>
          </a:p>
        </p:txBody>
      </p:sp>
      <p:sp>
        <p:nvSpPr>
          <p:cNvPr id="13" name="正方形/長方形 12">
            <a:extLst>
              <a:ext uri="{FF2B5EF4-FFF2-40B4-BE49-F238E27FC236}">
                <a16:creationId xmlns:a16="http://schemas.microsoft.com/office/drawing/2014/main" id="{BC9EC4CA-C0AB-A5F5-9E3E-4D03FEE6A172}"/>
              </a:ext>
            </a:extLst>
          </p:cNvPr>
          <p:cNvSpPr/>
          <p:nvPr/>
        </p:nvSpPr>
        <p:spPr>
          <a:xfrm>
            <a:off x="1245448" y="1885449"/>
            <a:ext cx="1008000" cy="1044000"/>
          </a:xfrm>
          <a:prstGeom prst="rect">
            <a:avLst/>
          </a:prstGeom>
          <a:pattFill prst="wdUpDiag">
            <a:fgClr>
              <a:schemeClr val="tx2">
                <a:lumMod val="20000"/>
                <a:lumOff val="80000"/>
              </a:schemeClr>
            </a:fgClr>
            <a:bgClr>
              <a:schemeClr val="bg1"/>
            </a:bgClr>
          </a:pattFill>
          <a:ln w="19050" cap="flat" cmpd="sng" algn="ctr">
            <a:noFill/>
            <a:prstDash val="solid"/>
          </a:ln>
          <a:effectLst/>
        </p:spPr>
        <p:txBody>
          <a:bodyPr lIns="0" rIns="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altLang="ja-JP" sz="1600" b="1" i="0" u="none" strike="noStrike" kern="0" cap="none" spc="0" normalizeH="0" baseline="0" noProof="0">
              <a:ln>
                <a:noFill/>
              </a:ln>
              <a:solidFill>
                <a:prstClr val="black"/>
              </a:solidFill>
              <a:effectLst/>
              <a:uLnTx/>
              <a:uFillTx/>
              <a:latin typeface="メイリオ"/>
              <a:ea typeface="メイリオ"/>
              <a:cs typeface="+mn-cs"/>
            </a:endParaRPr>
          </a:p>
        </p:txBody>
      </p:sp>
      <p:sp>
        <p:nvSpPr>
          <p:cNvPr id="14" name="テキスト ボックス 59">
            <a:extLst>
              <a:ext uri="{FF2B5EF4-FFF2-40B4-BE49-F238E27FC236}">
                <a16:creationId xmlns:a16="http://schemas.microsoft.com/office/drawing/2014/main" id="{359724FE-04E7-371F-E92E-99A279689170}"/>
              </a:ext>
            </a:extLst>
          </p:cNvPr>
          <p:cNvSpPr txBox="1">
            <a:spLocks noChangeArrowheads="1"/>
          </p:cNvSpPr>
          <p:nvPr/>
        </p:nvSpPr>
        <p:spPr bwMode="auto">
          <a:xfrm>
            <a:off x="1204571" y="4010503"/>
            <a:ext cx="10897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srgbClr val="FFFFFF"/>
                </a:solidFill>
                <a:effectLst>
                  <a:glow rad="88900">
                    <a:srgbClr val="103185"/>
                  </a:glow>
                </a:effectLst>
                <a:uLnTx/>
                <a:uFillTx/>
                <a:latin typeface="メイリオ"/>
                <a:ea typeface="メイリオ"/>
                <a:cs typeface="+mn-cs"/>
              </a:rPr>
              <a:t>保険給付</a:t>
            </a:r>
          </a:p>
        </p:txBody>
      </p:sp>
      <p:sp>
        <p:nvSpPr>
          <p:cNvPr id="15" name="テキスト ボックス 25">
            <a:extLst>
              <a:ext uri="{FF2B5EF4-FFF2-40B4-BE49-F238E27FC236}">
                <a16:creationId xmlns:a16="http://schemas.microsoft.com/office/drawing/2014/main" id="{41871DB9-9357-CFA9-EA12-23EE76378E57}"/>
              </a:ext>
            </a:extLst>
          </p:cNvPr>
          <p:cNvSpPr txBox="1">
            <a:spLocks noChangeArrowheads="1"/>
          </p:cNvSpPr>
          <p:nvPr/>
        </p:nvSpPr>
        <p:spPr bwMode="auto">
          <a:xfrm>
            <a:off x="1115562" y="5520668"/>
            <a:ext cx="12824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a:ln>
                  <a:noFill/>
                </a:ln>
                <a:solidFill>
                  <a:prstClr val="black"/>
                </a:solidFill>
                <a:effectLst/>
                <a:uLnTx/>
                <a:uFillTx/>
                <a:latin typeface="メイリオ"/>
                <a:ea typeface="メイリオ"/>
                <a:cs typeface="+mn-cs"/>
              </a:rPr>
              <a:t>先発医薬品</a:t>
            </a: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5" name="テキスト ボックス 59">
            <a:extLst>
              <a:ext uri="{FF2B5EF4-FFF2-40B4-BE49-F238E27FC236}">
                <a16:creationId xmlns:a16="http://schemas.microsoft.com/office/drawing/2014/main" id="{F0DD9B9C-828B-5A87-1BA5-06DC2A0A9CAC}"/>
              </a:ext>
            </a:extLst>
          </p:cNvPr>
          <p:cNvSpPr txBox="1">
            <a:spLocks noChangeArrowheads="1"/>
          </p:cNvSpPr>
          <p:nvPr/>
        </p:nvSpPr>
        <p:spPr bwMode="auto">
          <a:xfrm>
            <a:off x="1106936" y="2160007"/>
            <a:ext cx="12824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prstClr val="black"/>
                </a:solidFill>
                <a:effectLst>
                  <a:glow rad="88900">
                    <a:srgbClr val="FFFFFF"/>
                  </a:glow>
                </a:effectLst>
                <a:uLnTx/>
                <a:uFillTx/>
                <a:latin typeface="メイリオ"/>
                <a:ea typeface="メイリオ"/>
                <a:cs typeface="+mn-cs"/>
              </a:rPr>
              <a:t>患者負担</a:t>
            </a:r>
            <a:endParaRPr kumimoji="1" lang="en-US" altLang="ja-JP" sz="1600" b="1" i="0" u="none" strike="noStrike" kern="1200" cap="none" spc="0" normalizeH="0" baseline="0" noProof="0">
              <a:ln>
                <a:noFill/>
              </a:ln>
              <a:solidFill>
                <a:prstClr val="black"/>
              </a:solidFill>
              <a:effectLst>
                <a:glow rad="88900">
                  <a:srgbClr val="FFFFFF"/>
                </a:glow>
              </a:effectLst>
              <a:uLnTx/>
              <a:uFillTx/>
              <a:latin typeface="メイリオ"/>
              <a:ea typeface="メイリオ"/>
              <a:cs typeface="+mn-cs"/>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prstClr val="black"/>
                </a:solidFill>
                <a:effectLst>
                  <a:glow rad="88900">
                    <a:srgbClr val="FFFFFF"/>
                  </a:glow>
                </a:effectLst>
                <a:uLnTx/>
                <a:uFillTx/>
                <a:latin typeface="メイリオ"/>
                <a:ea typeface="メイリオ"/>
                <a:cs typeface="+mn-cs"/>
              </a:rPr>
              <a:t>（３割等）</a:t>
            </a:r>
            <a:endParaRPr kumimoji="1" lang="en-US" altLang="ja-JP" sz="1600" b="1" i="0" u="none" strike="noStrike" kern="1200" cap="none" spc="0" normalizeH="0" baseline="0" noProof="0">
              <a:ln>
                <a:noFill/>
              </a:ln>
              <a:solidFill>
                <a:prstClr val="black"/>
              </a:solidFill>
              <a:effectLst>
                <a:glow rad="88900">
                  <a:srgbClr val="FFFFFF"/>
                </a:glow>
              </a:effectLst>
              <a:uLnTx/>
              <a:uFillTx/>
              <a:latin typeface="メイリオ"/>
              <a:ea typeface="メイリオ"/>
              <a:cs typeface="+mn-cs"/>
            </a:endParaRPr>
          </a:p>
        </p:txBody>
      </p:sp>
      <p:sp>
        <p:nvSpPr>
          <p:cNvPr id="40" name="正方形/長方形 39">
            <a:extLst>
              <a:ext uri="{FF2B5EF4-FFF2-40B4-BE49-F238E27FC236}">
                <a16:creationId xmlns:a16="http://schemas.microsoft.com/office/drawing/2014/main" id="{A9B1B2A8-4267-E8C6-6836-9B888ED64558}"/>
              </a:ext>
            </a:extLst>
          </p:cNvPr>
          <p:cNvSpPr/>
          <p:nvPr/>
        </p:nvSpPr>
        <p:spPr>
          <a:xfrm>
            <a:off x="6981488" y="3164416"/>
            <a:ext cx="1008000" cy="2232000"/>
          </a:xfrm>
          <a:prstGeom prst="rect">
            <a:avLst/>
          </a:prstGeom>
          <a:solidFill>
            <a:schemeClr val="accent1"/>
          </a:solidFill>
          <a:ln w="19050" cap="flat" cmpd="sng" algn="ctr">
            <a:noFill/>
            <a:prstDash val="solid"/>
          </a:ln>
          <a:effectLst/>
        </p:spPr>
        <p:txBody>
          <a:bodyPr lIns="0" rIns="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altLang="ja-JP" sz="1600" b="1" i="0" u="none" strike="noStrike" kern="0" cap="none" spc="0" normalizeH="0" baseline="0" noProof="0">
              <a:ln>
                <a:noFill/>
              </a:ln>
              <a:solidFill>
                <a:srgbClr val="FFFFFF"/>
              </a:solidFill>
              <a:effectLst/>
              <a:uLnTx/>
              <a:uFillTx/>
              <a:latin typeface="メイリオ"/>
              <a:ea typeface="メイリオ"/>
              <a:cs typeface="+mn-cs"/>
            </a:endParaRPr>
          </a:p>
        </p:txBody>
      </p:sp>
      <p:sp>
        <p:nvSpPr>
          <p:cNvPr id="41" name="正方形/長方形 40">
            <a:extLst>
              <a:ext uri="{FF2B5EF4-FFF2-40B4-BE49-F238E27FC236}">
                <a16:creationId xmlns:a16="http://schemas.microsoft.com/office/drawing/2014/main" id="{9EAF0123-1CBF-5ED9-391D-B7697494DDF1}"/>
              </a:ext>
            </a:extLst>
          </p:cNvPr>
          <p:cNvSpPr/>
          <p:nvPr/>
        </p:nvSpPr>
        <p:spPr>
          <a:xfrm>
            <a:off x="6981488" y="2122830"/>
            <a:ext cx="1008000" cy="1044000"/>
          </a:xfrm>
          <a:prstGeom prst="rect">
            <a:avLst/>
          </a:prstGeom>
          <a:pattFill prst="wdUpDiag">
            <a:fgClr>
              <a:schemeClr val="tx2">
                <a:lumMod val="20000"/>
                <a:lumOff val="80000"/>
              </a:schemeClr>
            </a:fgClr>
            <a:bgClr>
              <a:schemeClr val="bg1"/>
            </a:bgClr>
          </a:pattFill>
          <a:ln w="19050" cap="flat" cmpd="sng" algn="ctr">
            <a:noFill/>
            <a:prstDash val="solid"/>
          </a:ln>
          <a:effectLst/>
        </p:spPr>
        <p:txBody>
          <a:bodyPr lIns="0" rIns="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altLang="ja-JP" sz="1600" b="1" i="0" u="none" strike="noStrike" kern="0" cap="none" spc="0" normalizeH="0" baseline="0" noProof="0">
              <a:ln>
                <a:noFill/>
              </a:ln>
              <a:solidFill>
                <a:prstClr val="black"/>
              </a:solidFill>
              <a:effectLst/>
              <a:uLnTx/>
              <a:uFillTx/>
              <a:latin typeface="メイリオ"/>
              <a:ea typeface="メイリオ"/>
              <a:cs typeface="+mn-cs"/>
            </a:endParaRPr>
          </a:p>
        </p:txBody>
      </p:sp>
      <p:sp>
        <p:nvSpPr>
          <p:cNvPr id="42" name="テキスト ボックス 59">
            <a:extLst>
              <a:ext uri="{FF2B5EF4-FFF2-40B4-BE49-F238E27FC236}">
                <a16:creationId xmlns:a16="http://schemas.microsoft.com/office/drawing/2014/main" id="{5ECE7EC9-2830-5AFF-0B51-81E2CC920C0A}"/>
              </a:ext>
            </a:extLst>
          </p:cNvPr>
          <p:cNvSpPr txBox="1">
            <a:spLocks noChangeArrowheads="1"/>
          </p:cNvSpPr>
          <p:nvPr/>
        </p:nvSpPr>
        <p:spPr bwMode="auto">
          <a:xfrm>
            <a:off x="6940612" y="4162556"/>
            <a:ext cx="10897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srgbClr val="FFFFFF"/>
                </a:solidFill>
                <a:effectLst>
                  <a:glow rad="88900">
                    <a:srgbClr val="103185"/>
                  </a:glow>
                </a:effectLst>
                <a:uLnTx/>
                <a:uFillTx/>
                <a:latin typeface="メイリオ"/>
                <a:ea typeface="メイリオ"/>
                <a:cs typeface="+mn-cs"/>
              </a:rPr>
              <a:t>保険給付</a:t>
            </a:r>
          </a:p>
        </p:txBody>
      </p:sp>
      <p:sp>
        <p:nvSpPr>
          <p:cNvPr id="43" name="テキスト ボックス 25">
            <a:extLst>
              <a:ext uri="{FF2B5EF4-FFF2-40B4-BE49-F238E27FC236}">
                <a16:creationId xmlns:a16="http://schemas.microsoft.com/office/drawing/2014/main" id="{F464DA5F-4276-83C0-5134-D8D343B844A9}"/>
              </a:ext>
            </a:extLst>
          </p:cNvPr>
          <p:cNvSpPr txBox="1">
            <a:spLocks noChangeArrowheads="1"/>
          </p:cNvSpPr>
          <p:nvPr/>
        </p:nvSpPr>
        <p:spPr bwMode="auto">
          <a:xfrm>
            <a:off x="6503974" y="5512702"/>
            <a:ext cx="2000548"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2000" b="1" i="0" u="none" strike="noStrike" kern="1200" cap="none" spc="0" normalizeH="0" baseline="0" noProof="0">
                <a:ln>
                  <a:noFill/>
                </a:ln>
                <a:solidFill>
                  <a:prstClr val="black"/>
                </a:solidFill>
                <a:effectLst/>
                <a:uLnTx/>
                <a:uFillTx/>
                <a:latin typeface="メイリオ"/>
                <a:ea typeface="メイリオ"/>
                <a:cs typeface="+mn-cs"/>
              </a:rPr>
              <a:t>先発医薬品</a:t>
            </a:r>
            <a:endParaRPr kumimoji="1" lang="en-US" altLang="ja-JP" sz="20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a:ln>
                  <a:noFill/>
                </a:ln>
                <a:solidFill>
                  <a:srgbClr val="C00000"/>
                </a:solidFill>
                <a:effectLst/>
                <a:uLnTx/>
                <a:uFillTx/>
                <a:latin typeface="メイリオ"/>
                <a:ea typeface="メイリオ"/>
                <a:cs typeface="+mn-cs"/>
              </a:rPr>
              <a:t>※</a:t>
            </a:r>
            <a:r>
              <a:rPr kumimoji="1" lang="ja-JP" altLang="en-US" sz="1200" b="1" i="0" u="none" strike="noStrike" kern="1200" cap="none" spc="0" normalizeH="0" baseline="0" noProof="0">
                <a:ln>
                  <a:noFill/>
                </a:ln>
                <a:solidFill>
                  <a:srgbClr val="C00000"/>
                </a:solidFill>
                <a:effectLst/>
                <a:uLnTx/>
                <a:uFillTx/>
                <a:latin typeface="メイリオ"/>
                <a:ea typeface="メイリオ"/>
                <a:cs typeface="+mn-cs"/>
              </a:rPr>
              <a:t>患者の希望により、</a:t>
            </a:r>
            <a:endParaRPr kumimoji="1" lang="en-US" altLang="ja-JP" sz="1200" b="1" i="0" u="none" strike="noStrike" kern="1200" cap="none" spc="0" normalizeH="0" baseline="0" noProof="0">
              <a:ln>
                <a:noFill/>
              </a:ln>
              <a:solidFill>
                <a:srgbClr val="C00000"/>
              </a:solidFill>
              <a:effectLst/>
              <a:uLnTx/>
              <a:uFillTx/>
              <a:latin typeface="メイリオ"/>
              <a:ea typeface="メイリオ"/>
              <a:cs typeface="+mn-cs"/>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a:ln>
                  <a:noFill/>
                </a:ln>
                <a:solidFill>
                  <a:srgbClr val="C00000"/>
                </a:solidFill>
                <a:effectLst/>
                <a:uLnTx/>
                <a:uFillTx/>
                <a:latin typeface="メイリオ"/>
                <a:ea typeface="メイリオ"/>
                <a:cs typeface="+mn-cs"/>
              </a:rPr>
              <a:t>先発医薬品が処方される場合</a:t>
            </a:r>
            <a:endParaRPr kumimoji="1" lang="en-US" altLang="ja-JP" sz="1200" b="1" i="0" u="none" strike="noStrike" kern="1200" cap="none" spc="0" normalizeH="0" baseline="0" noProof="0">
              <a:ln>
                <a:noFill/>
              </a:ln>
              <a:solidFill>
                <a:srgbClr val="C00000"/>
              </a:solidFill>
              <a:effectLst/>
              <a:uLnTx/>
              <a:uFillTx/>
              <a:latin typeface="メイリオ"/>
              <a:ea typeface="メイリオ"/>
              <a:cs typeface="+mn-cs"/>
            </a:endParaRP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4" name="テキスト ボックス 59">
            <a:extLst>
              <a:ext uri="{FF2B5EF4-FFF2-40B4-BE49-F238E27FC236}">
                <a16:creationId xmlns:a16="http://schemas.microsoft.com/office/drawing/2014/main" id="{99EB7A76-76E3-EA61-0D52-7F923F370353}"/>
              </a:ext>
            </a:extLst>
          </p:cNvPr>
          <p:cNvSpPr txBox="1">
            <a:spLocks noChangeArrowheads="1"/>
          </p:cNvSpPr>
          <p:nvPr/>
        </p:nvSpPr>
        <p:spPr bwMode="auto">
          <a:xfrm>
            <a:off x="6844673" y="2407449"/>
            <a:ext cx="128240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prstClr val="black"/>
                </a:solidFill>
                <a:effectLst>
                  <a:glow rad="88900">
                    <a:srgbClr val="FFFFFF"/>
                  </a:glow>
                </a:effectLst>
                <a:uLnTx/>
                <a:uFillTx/>
                <a:latin typeface="メイリオ"/>
                <a:ea typeface="メイリオ"/>
                <a:cs typeface="+mn-cs"/>
              </a:rPr>
              <a:t>患者負担</a:t>
            </a:r>
            <a:endParaRPr kumimoji="1" lang="en-US" altLang="ja-JP" sz="1600" b="1" i="0" u="none" strike="noStrike" kern="1200" cap="none" spc="0" normalizeH="0" baseline="0" noProof="0">
              <a:ln>
                <a:noFill/>
              </a:ln>
              <a:solidFill>
                <a:prstClr val="black"/>
              </a:solidFill>
              <a:effectLst>
                <a:glow rad="88900">
                  <a:srgbClr val="FFFFFF"/>
                </a:glow>
              </a:effectLst>
              <a:uLnTx/>
              <a:uFillTx/>
              <a:latin typeface="メイリオ"/>
              <a:ea typeface="メイリオ"/>
              <a:cs typeface="+mn-cs"/>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prstClr val="black"/>
                </a:solidFill>
                <a:effectLst>
                  <a:glow rad="88900">
                    <a:srgbClr val="FFFFFF"/>
                  </a:glow>
                </a:effectLst>
                <a:uLnTx/>
                <a:uFillTx/>
                <a:latin typeface="メイリオ"/>
                <a:ea typeface="メイリオ"/>
                <a:cs typeface="+mn-cs"/>
              </a:rPr>
              <a:t>（３割等）</a:t>
            </a:r>
            <a:endParaRPr kumimoji="1" lang="en-US" altLang="ja-JP" sz="1600" b="1" i="0" u="none" strike="noStrike" kern="1200" cap="none" spc="0" normalizeH="0" baseline="0" noProof="0">
              <a:ln>
                <a:noFill/>
              </a:ln>
              <a:solidFill>
                <a:prstClr val="black"/>
              </a:solidFill>
              <a:effectLst>
                <a:glow rad="88900">
                  <a:srgbClr val="FFFFFF"/>
                </a:glow>
              </a:effectLst>
              <a:uLnTx/>
              <a:uFillTx/>
              <a:latin typeface="メイリオ"/>
              <a:ea typeface="メイリオ"/>
              <a:cs typeface="+mn-cs"/>
            </a:endParaRPr>
          </a:p>
        </p:txBody>
      </p:sp>
      <p:sp>
        <p:nvSpPr>
          <p:cNvPr id="45" name="正方形/長方形 44">
            <a:extLst>
              <a:ext uri="{FF2B5EF4-FFF2-40B4-BE49-F238E27FC236}">
                <a16:creationId xmlns:a16="http://schemas.microsoft.com/office/drawing/2014/main" id="{8D816DEC-F0D9-1954-80B5-85CBF29C86B7}"/>
              </a:ext>
            </a:extLst>
          </p:cNvPr>
          <p:cNvSpPr/>
          <p:nvPr/>
        </p:nvSpPr>
        <p:spPr>
          <a:xfrm>
            <a:off x="6979780" y="1885449"/>
            <a:ext cx="1008000" cy="239040"/>
          </a:xfrm>
          <a:prstGeom prst="rect">
            <a:avLst/>
          </a:prstGeom>
          <a:solidFill>
            <a:srgbClr val="FEDFE1"/>
          </a:solidFill>
          <a:ln w="19050" cap="flat" cmpd="sng" algn="ctr">
            <a:noFill/>
            <a:prstDash val="solid"/>
          </a:ln>
          <a:effectLst/>
        </p:spPr>
        <p:txBody>
          <a:bodyPr lIns="0" rIns="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altLang="ja-JP" sz="1600" b="1" i="0" u="none" strike="noStrike" kern="0" cap="none" spc="0" normalizeH="0" baseline="0" noProof="0">
              <a:ln>
                <a:noFill/>
              </a:ln>
              <a:solidFill>
                <a:srgbClr val="FFFFFF"/>
              </a:solidFill>
              <a:effectLst/>
              <a:uLnTx/>
              <a:uFillTx/>
              <a:latin typeface="メイリオ"/>
              <a:ea typeface="メイリオ"/>
              <a:cs typeface="+mn-cs"/>
            </a:endParaRPr>
          </a:p>
        </p:txBody>
      </p:sp>
      <p:sp>
        <p:nvSpPr>
          <p:cNvPr id="46" name="テキスト ボックス 59">
            <a:extLst>
              <a:ext uri="{FF2B5EF4-FFF2-40B4-BE49-F238E27FC236}">
                <a16:creationId xmlns:a16="http://schemas.microsoft.com/office/drawing/2014/main" id="{D7B55D87-26A5-C0B5-E5A1-5ECAB1C0630B}"/>
              </a:ext>
            </a:extLst>
          </p:cNvPr>
          <p:cNvSpPr txBox="1">
            <a:spLocks noChangeArrowheads="1"/>
          </p:cNvSpPr>
          <p:nvPr/>
        </p:nvSpPr>
        <p:spPr bwMode="auto">
          <a:xfrm>
            <a:off x="6914486" y="1885665"/>
            <a:ext cx="11367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C00000"/>
                </a:solidFill>
                <a:effectLst>
                  <a:glow rad="88900">
                    <a:srgbClr val="FFFFFF"/>
                  </a:glow>
                </a:effectLst>
                <a:uLnTx/>
                <a:uFillTx/>
                <a:latin typeface="メイリオ"/>
                <a:ea typeface="メイリオ"/>
                <a:cs typeface="+mn-cs"/>
              </a:rPr>
              <a:t>特別の料金</a:t>
            </a:r>
            <a:endParaRPr kumimoji="1" lang="en-US" altLang="ja-JP" sz="1200" b="1" i="0" u="none" strike="noStrike" kern="1200" cap="none" spc="0" normalizeH="0" baseline="0" noProof="0" dirty="0">
              <a:ln>
                <a:noFill/>
              </a:ln>
              <a:solidFill>
                <a:srgbClr val="C00000"/>
              </a:solidFill>
              <a:effectLst>
                <a:glow rad="88900">
                  <a:srgbClr val="FFFFFF"/>
                </a:glow>
              </a:effectLst>
              <a:uLnTx/>
              <a:uFillTx/>
              <a:latin typeface="メイリオ"/>
              <a:ea typeface="メイリオ"/>
              <a:cs typeface="+mn-cs"/>
            </a:endParaRPr>
          </a:p>
        </p:txBody>
      </p:sp>
      <p:sp>
        <p:nvSpPr>
          <p:cNvPr id="74" name="右中かっこ 73">
            <a:extLst>
              <a:ext uri="{FF2B5EF4-FFF2-40B4-BE49-F238E27FC236}">
                <a16:creationId xmlns:a16="http://schemas.microsoft.com/office/drawing/2014/main" id="{8CE1EAEE-FBBF-EA56-F770-45605611FECC}"/>
              </a:ext>
            </a:extLst>
          </p:cNvPr>
          <p:cNvSpPr/>
          <p:nvPr/>
        </p:nvSpPr>
        <p:spPr>
          <a:xfrm>
            <a:off x="8061820" y="1631878"/>
            <a:ext cx="267374" cy="1532714"/>
          </a:xfrm>
          <a:prstGeom prst="rightBrace">
            <a:avLst>
              <a:gd name="adj1" fmla="val 0"/>
              <a:gd name="adj2" fmla="val 50000"/>
            </a:avLst>
          </a:prstGeom>
          <a:ln w="38100"/>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75" name="テキスト ボックス 25">
            <a:extLst>
              <a:ext uri="{FF2B5EF4-FFF2-40B4-BE49-F238E27FC236}">
                <a16:creationId xmlns:a16="http://schemas.microsoft.com/office/drawing/2014/main" id="{B32B5A8E-2602-225F-60FA-A645B4DB4860}"/>
              </a:ext>
            </a:extLst>
          </p:cNvPr>
          <p:cNvSpPr txBox="1">
            <a:spLocks noChangeArrowheads="1"/>
          </p:cNvSpPr>
          <p:nvPr/>
        </p:nvSpPr>
        <p:spPr bwMode="auto">
          <a:xfrm>
            <a:off x="8468488" y="2124489"/>
            <a:ext cx="102592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患者負担の</a:t>
            </a:r>
            <a:endParaRPr kumimoji="1" lang="en-US" altLang="ja-JP" sz="16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総額</a:t>
            </a:r>
            <a:endParaRPr kumimoji="1" lang="en-US" altLang="ja-JP" sz="1600" b="1"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2" name="直線コネクタ 1">
            <a:extLst>
              <a:ext uri="{FF2B5EF4-FFF2-40B4-BE49-F238E27FC236}">
                <a16:creationId xmlns:a16="http://schemas.microsoft.com/office/drawing/2014/main" id="{4C3A1798-D594-E92C-97D6-2565DB26A5F8}"/>
              </a:ext>
            </a:extLst>
          </p:cNvPr>
          <p:cNvCxnSpPr>
            <a:cxnSpLocks/>
          </p:cNvCxnSpPr>
          <p:nvPr/>
        </p:nvCxnSpPr>
        <p:spPr>
          <a:xfrm flipH="1">
            <a:off x="1243977" y="5389387"/>
            <a:ext cx="6743803" cy="27521"/>
          </a:xfrm>
          <a:prstGeom prst="line">
            <a:avLst/>
          </a:prstGeom>
          <a:ln>
            <a:solidFill>
              <a:schemeClr val="bg1">
                <a:lumMod val="50000"/>
              </a:schemeClr>
            </a:solidFill>
            <a:prstDash val="soli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26656135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76F19CDF-4228-4C41-8F73-93A60E0C2E15}"/>
              </a:ext>
            </a:extLst>
          </p:cNvPr>
          <p:cNvSpPr>
            <a:spLocks noGrp="1"/>
          </p:cNvSpPr>
          <p:nvPr>
            <p:ph type="title"/>
          </p:nvPr>
        </p:nvSpPr>
        <p:spPr/>
        <p:txBody>
          <a:bodyPr/>
          <a:lstStyle/>
          <a:p>
            <a:r>
              <a:rPr kumimoji="1" lang="ja-JP" altLang="en-US"/>
              <a:t>令和６年</a:t>
            </a:r>
            <a:r>
              <a:rPr kumimoji="1" lang="en-US" altLang="ja-JP"/>
              <a:t>10</a:t>
            </a:r>
            <a:r>
              <a:rPr kumimoji="1" lang="ja-JP" altLang="en-US"/>
              <a:t>月からの医薬品の自己負担の新たな仕組み（イメージ図）</a:t>
            </a:r>
          </a:p>
        </p:txBody>
      </p:sp>
      <p:sp>
        <p:nvSpPr>
          <p:cNvPr id="50" name="正方形/長方形 49">
            <a:extLst>
              <a:ext uri="{FF2B5EF4-FFF2-40B4-BE49-F238E27FC236}">
                <a16:creationId xmlns:a16="http://schemas.microsoft.com/office/drawing/2014/main" id="{ADB54607-6B87-D619-8FEF-70D085F9BD3A}"/>
              </a:ext>
            </a:extLst>
          </p:cNvPr>
          <p:cNvSpPr/>
          <p:nvPr/>
        </p:nvSpPr>
        <p:spPr>
          <a:xfrm>
            <a:off x="216093" y="2938007"/>
            <a:ext cx="3785270" cy="2560760"/>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144000" tIns="180000" rIns="108000" bIns="180000" rtlCol="0" anchor="t"/>
          <a:lstStyle/>
          <a:p>
            <a:pPr marL="0" marR="0" lvl="0" indent="0" algn="l" defTabSz="457200" rtl="0" eaLnBrk="1" fontAlgn="auto" latinLnBrk="0" hangingPunct="1">
              <a:lnSpc>
                <a:spcPts val="1000"/>
              </a:lnSpc>
              <a:spcBef>
                <a:spcPts val="0"/>
              </a:spcBef>
              <a:spcAft>
                <a:spcPts val="400"/>
              </a:spcAft>
              <a:buClr>
                <a:srgbClr val="103185"/>
              </a:buClr>
              <a:buSzTx/>
              <a:buFontTx/>
              <a:buNone/>
              <a:tabLst/>
              <a:defRPr/>
            </a:pPr>
            <a:r>
              <a:rPr kumimoji="1" lang="ja-JP" altLang="en-US"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＜処方内容＞</a:t>
            </a:r>
            <a:endParaRPr kumimoji="1" lang="en-US" altLang="ja-JP"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r>
              <a:rPr kumimoji="1" lang="ja-JP" altLang="en-US"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・ジスロマック錠</a:t>
            </a:r>
            <a:r>
              <a:rPr kumimoji="1" lang="en-US" altLang="ja-JP"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250mg</a:t>
            </a:r>
            <a:r>
              <a:rPr kumimoji="1" lang="ja-JP" altLang="en-US"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（内服薬）</a:t>
            </a:r>
            <a:endParaRPr kumimoji="1" lang="en-US" altLang="ja-JP"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r>
              <a:rPr kumimoji="1" lang="ja-JP" altLang="en-US"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（呼吸器感染症などの治療に広く使用されている抗生剤）</a:t>
            </a: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r>
              <a:rPr kumimoji="1" lang="ja-JP" altLang="en-US"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・１日１回（１回２錠）</a:t>
            </a:r>
            <a:r>
              <a:rPr kumimoji="1" lang="en-US" altLang="ja-JP"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3</a:t>
            </a:r>
            <a:r>
              <a:rPr kumimoji="1" lang="ja-JP" altLang="en-US"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日分</a:t>
            </a:r>
            <a:endParaRPr kumimoji="1" lang="en-US" altLang="ja-JP" sz="1050" b="1"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endPar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endPar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r>
              <a:rPr kumimoji="1" lang="ja-JP" altLang="en-US"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保険給付の対象として、患者負担分（３割等）のみ徴収。</a:t>
            </a:r>
            <a:endPar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endPar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（例）ジスロマック錠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250mg</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に係る費用</a:t>
            </a:r>
            <a:r>
              <a:rPr kumimoji="0"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保険対象となる費用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960</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うち保険給付　（７割）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672</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　　　　患者負担分（３割）　　　：</a:t>
            </a:r>
            <a:r>
              <a:rPr kumimoji="0" lang="en-US" altLang="ja-JP" sz="1050" b="0" i="0" u="sng"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288</a:t>
            </a:r>
            <a:r>
              <a:rPr kumimoji="0" lang="ja-JP" altLang="en-US" sz="1050" b="0" i="0" u="sng"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sng"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1000"/>
              </a:lnSpc>
              <a:spcBef>
                <a:spcPts val="0"/>
              </a:spcBef>
              <a:spcAft>
                <a:spcPts val="400"/>
              </a:spcAft>
              <a:buClr>
                <a:srgbClr val="103185"/>
              </a:buClr>
              <a:buSzTx/>
              <a:buFontTx/>
              <a:buNone/>
              <a:tabLst/>
              <a:defRPr/>
            </a:pPr>
            <a:r>
              <a:rPr kumimoji="0" lang="ja-JP" altLang="en-US" sz="1050" b="1"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　⇒患者負担の総額　　　　　　：</a:t>
            </a:r>
            <a:r>
              <a:rPr kumimoji="0" lang="en-US" altLang="ja-JP" sz="1050" b="1" i="0" u="sng"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288</a:t>
            </a:r>
            <a:r>
              <a:rPr kumimoji="0" lang="ja-JP" altLang="en-US" sz="1050" b="1" i="0" u="sng"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円</a:t>
            </a:r>
            <a:endParaRPr kumimoji="1" lang="en-US" altLang="ja-JP" sz="1050" b="1" i="0" u="sng"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ct val="120000"/>
              </a:lnSpc>
              <a:spcBef>
                <a:spcPts val="0"/>
              </a:spcBef>
              <a:spcAft>
                <a:spcPts val="400"/>
              </a:spcAft>
              <a:buClr>
                <a:srgbClr val="103185"/>
              </a:buClr>
              <a:buSzTx/>
              <a:buFontTx/>
              <a:buNone/>
              <a:tabLst/>
              <a:defRPr/>
            </a:pPr>
            <a:endParaRPr kumimoji="0"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1" name="角丸四角形 12">
            <a:extLst>
              <a:ext uri="{FF2B5EF4-FFF2-40B4-BE49-F238E27FC236}">
                <a16:creationId xmlns:a16="http://schemas.microsoft.com/office/drawing/2014/main" id="{35680FED-A16D-C9BA-7B7A-76D717855597}"/>
              </a:ext>
            </a:extLst>
          </p:cNvPr>
          <p:cNvSpPr/>
          <p:nvPr/>
        </p:nvSpPr>
        <p:spPr>
          <a:xfrm>
            <a:off x="163492" y="2633205"/>
            <a:ext cx="3080437" cy="394874"/>
          </a:xfrm>
          <a:prstGeom prst="roundRect">
            <a:avLst>
              <a:gd name="adj" fmla="val 0"/>
            </a:avLst>
          </a:prstGeom>
          <a:solidFill>
            <a:schemeClr val="tx2"/>
          </a:solidFill>
          <a:ln w="762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077" b="1" i="0" u="none" strike="noStrike" kern="1200" cap="none" spc="239" normalizeH="0" baseline="0" noProof="0">
                <a:ln>
                  <a:noFill/>
                </a:ln>
                <a:solidFill>
                  <a:srgbClr val="FFFFFF"/>
                </a:solidFill>
                <a:effectLst/>
                <a:uLnTx/>
                <a:uFillTx/>
                <a:latin typeface="メイリオ"/>
                <a:ea typeface="メイリオ"/>
                <a:cs typeface="Noto Sans CJK JP DemiLight" charset="-128"/>
              </a:rPr>
              <a:t>先発医薬品が処方されているケース</a:t>
            </a:r>
          </a:p>
        </p:txBody>
      </p:sp>
      <p:grpSp>
        <p:nvGrpSpPr>
          <p:cNvPr id="52" name="グループ化 51">
            <a:extLst>
              <a:ext uri="{FF2B5EF4-FFF2-40B4-BE49-F238E27FC236}">
                <a16:creationId xmlns:a16="http://schemas.microsoft.com/office/drawing/2014/main" id="{FD5D679A-FF03-055F-6DBD-299CD18048E8}"/>
              </a:ext>
            </a:extLst>
          </p:cNvPr>
          <p:cNvGrpSpPr/>
          <p:nvPr/>
        </p:nvGrpSpPr>
        <p:grpSpPr>
          <a:xfrm>
            <a:off x="111242" y="896077"/>
            <a:ext cx="4313914" cy="394869"/>
            <a:chOff x="1234746" y="13483"/>
            <a:chExt cx="861248" cy="546694"/>
          </a:xfrm>
        </p:grpSpPr>
        <p:sp>
          <p:nvSpPr>
            <p:cNvPr id="53" name="矢印: 山形 52">
              <a:extLst>
                <a:ext uri="{FF2B5EF4-FFF2-40B4-BE49-F238E27FC236}">
                  <a16:creationId xmlns:a16="http://schemas.microsoft.com/office/drawing/2014/main" id="{F776BC85-4105-79C1-855B-24D69E37C0F0}"/>
                </a:ext>
              </a:extLst>
            </p:cNvPr>
            <p:cNvSpPr/>
            <p:nvPr/>
          </p:nvSpPr>
          <p:spPr>
            <a:xfrm>
              <a:off x="1234746" y="13483"/>
              <a:ext cx="861248" cy="546694"/>
            </a:xfrm>
            <a:prstGeom prst="chevron">
              <a:avLst/>
            </a:prstGeom>
            <a:solidFill>
              <a:schemeClr val="bg2"/>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FFFFFF"/>
                </a:solidFill>
                <a:effectLst/>
                <a:uLnTx/>
                <a:uFillTx/>
                <a:latin typeface="Segoe UI"/>
                <a:ea typeface="メイリオ"/>
                <a:cs typeface="+mn-cs"/>
              </a:endParaRPr>
            </a:p>
          </p:txBody>
        </p:sp>
        <p:sp>
          <p:nvSpPr>
            <p:cNvPr id="54" name="矢印: 山形 4">
              <a:extLst>
                <a:ext uri="{FF2B5EF4-FFF2-40B4-BE49-F238E27FC236}">
                  <a16:creationId xmlns:a16="http://schemas.microsoft.com/office/drawing/2014/main" id="{952EFD72-585B-2D20-1373-FA8FAEEAF8F0}"/>
                </a:ext>
              </a:extLst>
            </p:cNvPr>
            <p:cNvSpPr txBox="1"/>
            <p:nvPr/>
          </p:nvSpPr>
          <p:spPr>
            <a:xfrm>
              <a:off x="1470570" y="13483"/>
              <a:ext cx="389599" cy="546694"/>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40005" tIns="13335" rIns="13335" bIns="13335" numCol="1" spcCol="1270" anchor="ctr" anchorCtr="0">
              <a:noAutofit/>
            </a:bodyPr>
            <a:lstStyle/>
            <a:p>
              <a:pPr marL="0" marR="0" lvl="0" indent="0" algn="ctr" defTabSz="444500" rtl="0" eaLnBrk="1" fontAlgn="auto" latinLnBrk="0" hangingPunct="1">
                <a:lnSpc>
                  <a:spcPct val="90000"/>
                </a:lnSpc>
                <a:spcBef>
                  <a:spcPct val="0"/>
                </a:spcBef>
                <a:spcAft>
                  <a:spcPct val="35000"/>
                </a:spcAft>
                <a:buClrTx/>
                <a:buSzTx/>
                <a:buFontTx/>
                <a:buNone/>
                <a:tabLst/>
                <a:defRPr/>
              </a:pPr>
              <a:r>
                <a:rPr kumimoji="0" lang="ja-JP" altLang="en-US" sz="1000" b="1" i="0" u="none" strike="noStrike" kern="1200" cap="none" spc="239" normalizeH="0" baseline="0" noProof="0">
                  <a:ln>
                    <a:noFill/>
                  </a:ln>
                  <a:solidFill>
                    <a:srgbClr val="000000"/>
                  </a:solidFill>
                  <a:effectLst/>
                  <a:uLnTx/>
                  <a:uFillTx/>
                  <a:latin typeface="メイリオ"/>
                  <a:ea typeface="メイリオ"/>
                  <a:cs typeface="Noto Sans CJK JP DemiLight" charset="-128"/>
                </a:rPr>
                <a:t>令和６年９月まで</a:t>
              </a:r>
              <a:endParaRPr kumimoji="1" lang="ja-JP" altLang="en-US" sz="1000" b="0" i="0" u="none" strike="noStrike" kern="1200" cap="none" spc="0" normalizeH="0" baseline="0" noProof="0">
                <a:ln>
                  <a:noFill/>
                </a:ln>
                <a:solidFill>
                  <a:srgbClr val="000000"/>
                </a:solidFill>
                <a:effectLst/>
                <a:uLnTx/>
                <a:uFillTx/>
                <a:latin typeface="Segoe UI"/>
                <a:ea typeface="メイリオ"/>
                <a:cs typeface="+mn-cs"/>
              </a:endParaRPr>
            </a:p>
          </p:txBody>
        </p:sp>
      </p:grpSp>
      <p:sp>
        <p:nvSpPr>
          <p:cNvPr id="55" name="正方形/長方形 54">
            <a:extLst>
              <a:ext uri="{FF2B5EF4-FFF2-40B4-BE49-F238E27FC236}">
                <a16:creationId xmlns:a16="http://schemas.microsoft.com/office/drawing/2014/main" id="{170CF04A-EDB4-8889-D690-79C3471364EB}"/>
              </a:ext>
            </a:extLst>
          </p:cNvPr>
          <p:cNvSpPr/>
          <p:nvPr/>
        </p:nvSpPr>
        <p:spPr>
          <a:xfrm>
            <a:off x="4969878" y="1652761"/>
            <a:ext cx="4772487" cy="1332169"/>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144000" tIns="180000" rIns="144000" bIns="180000" rtlCol="0" anchor="t"/>
          <a:lstStyle/>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1" lang="ja-JP" altLang="en-US"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保険給付の対象として、患者負担分（３割等）のみ徴収。</a:t>
            </a:r>
            <a:endPar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endParaRPr kumimoji="1" lang="en-US" altLang="ja-JP" sz="8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（例）ジスロマック錠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250mg</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に係る費用</a:t>
            </a:r>
            <a:r>
              <a:rPr kumimoji="0"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保険対象となる費用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960</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うち保険給付　（７割）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672</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患者負担分（３割）　　　：</a:t>
            </a:r>
            <a:r>
              <a:rPr kumimoji="0" lang="en-US" altLang="ja-JP" sz="1050" b="0"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288</a:t>
            </a:r>
            <a:r>
              <a:rPr kumimoji="0" lang="ja-JP" altLang="en-US" sz="1050" b="0"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1"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　⇒患者負担の総額　　　　　　：</a:t>
            </a:r>
            <a:r>
              <a:rPr kumimoji="0" lang="en-US" altLang="ja-JP" sz="1050" b="1" i="0" u="sng"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288</a:t>
            </a:r>
            <a:r>
              <a:rPr kumimoji="0" lang="ja-JP" altLang="en-US" sz="1050" b="1" i="0" u="sng"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円</a:t>
            </a:r>
            <a:endParaRPr kumimoji="1" lang="en-US" altLang="ja-JP" sz="1050" b="1" i="0" u="sng"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endPar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342900" marR="0" lvl="0" indent="-342900" algn="l" defTabSz="457200" rtl="0" eaLnBrk="1" fontAlgn="auto" latinLnBrk="0" hangingPunct="1">
              <a:lnSpc>
                <a:spcPts val="900"/>
              </a:lnSpc>
              <a:spcBef>
                <a:spcPts val="0"/>
              </a:spcBef>
              <a:spcAft>
                <a:spcPts val="400"/>
              </a:spcAft>
              <a:buClr>
                <a:srgbClr val="103185"/>
              </a:buClr>
              <a:buSzTx/>
              <a:buFont typeface="Arial" panose="020B0604020202020204" pitchFamily="34" charset="0"/>
              <a:buChar char="•"/>
              <a:tabLst/>
              <a:defRPr/>
            </a:pPr>
            <a:endPar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7" name="正方形/長方形 56">
            <a:extLst>
              <a:ext uri="{FF2B5EF4-FFF2-40B4-BE49-F238E27FC236}">
                <a16:creationId xmlns:a16="http://schemas.microsoft.com/office/drawing/2014/main" id="{CD9E0BC4-DA5F-EA0C-A8B1-88509310C13C}"/>
              </a:ext>
            </a:extLst>
          </p:cNvPr>
          <p:cNvSpPr/>
          <p:nvPr/>
        </p:nvSpPr>
        <p:spPr>
          <a:xfrm>
            <a:off x="4996757" y="5044595"/>
            <a:ext cx="4746017" cy="1675757"/>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144000" tIns="180000" rIns="144000" bIns="180000" rtlCol="0" anchor="t"/>
          <a:lstStyle/>
          <a:p>
            <a:pPr marL="0" marR="0" lvl="0" indent="0" algn="l" defTabSz="457200" rtl="0" eaLnBrk="1" fontAlgn="auto" latinLnBrk="0" hangingPunct="1">
              <a:lnSpc>
                <a:spcPts val="1000"/>
              </a:lnSpc>
              <a:spcBef>
                <a:spcPts val="0"/>
              </a:spcBef>
              <a:spcAft>
                <a:spcPts val="400"/>
              </a:spcAft>
              <a:buClr>
                <a:srgbClr val="103185"/>
              </a:buClr>
              <a:buSzTx/>
              <a:buFontTx/>
              <a:buNone/>
              <a:tabLst/>
              <a:defRPr/>
            </a:pPr>
            <a:r>
              <a:rPr kumimoji="1" lang="ja-JP" altLang="en-US"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患者負担分（３割等）のほか、</a:t>
            </a:r>
            <a:r>
              <a:rPr kumimoji="1" lang="ja-JP" altLang="en-US" sz="1050" b="1" i="0" u="sng"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選定療養の対象として「特別の料金」を　新たに徴収。</a:t>
            </a:r>
            <a:endParaRPr kumimoji="1" lang="en-US" altLang="ja-JP" sz="1050" b="1" i="0" u="sng"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endParaRPr kumimoji="1" lang="en-US" altLang="ja-JP" sz="1050" b="1" i="0" u="sng"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（例）ジスロマック錠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250mg</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に係る費用</a:t>
            </a:r>
            <a:r>
              <a:rPr kumimoji="0"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選定療養を除く保険対象となる費用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840</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うち保険給付　（７割）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588</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患者負担分（３割）　　　　　　　　　：</a:t>
            </a:r>
            <a:r>
              <a:rPr kumimoji="0" lang="en-US" altLang="ja-JP" sz="1050" b="0"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252</a:t>
            </a:r>
            <a:r>
              <a:rPr kumimoji="0" lang="ja-JP" altLang="en-US" sz="1050" b="0"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050" b="0" i="0" u="none" strike="noStrike" kern="1200" cap="none" spc="0" normalizeH="0" baseline="0" noProof="0">
                <a:ln>
                  <a:noFill/>
                </a:ln>
                <a:solidFill>
                  <a:srgbClr val="C00000"/>
                </a:solidFill>
                <a:effectLst/>
                <a:uLnTx/>
                <a:uFillTx/>
                <a:latin typeface="メイリオ" panose="020B0604030504040204" pitchFamily="50" charset="-128"/>
                <a:ea typeface="メイリオ" panose="020B0604030504040204" pitchFamily="50" charset="-128"/>
                <a:cs typeface="+mn-cs"/>
              </a:rPr>
              <a:t>選定療養の対象として特別の料金に係る費用：</a:t>
            </a:r>
            <a:r>
              <a:rPr kumimoji="0" lang="en-US" altLang="ja-JP" sz="1050" b="0" i="0" u="sng" strike="noStrike" kern="1200" cap="none" spc="0" normalizeH="0" baseline="0" noProof="0">
                <a:ln>
                  <a:noFill/>
                </a:ln>
                <a:solidFill>
                  <a:srgbClr val="C00000"/>
                </a:solidFill>
                <a:effectLst/>
                <a:uLnTx/>
                <a:uFillTx/>
                <a:latin typeface="メイリオ" panose="020B0604030504040204" pitchFamily="50" charset="-128"/>
                <a:ea typeface="メイリオ" panose="020B0604030504040204" pitchFamily="50" charset="-128"/>
                <a:cs typeface="+mn-cs"/>
              </a:rPr>
              <a:t>90</a:t>
            </a:r>
            <a:r>
              <a:rPr kumimoji="0" lang="ja-JP" altLang="en-US" sz="1050" b="0" i="0" u="sng" strike="noStrike" kern="1200" cap="none" spc="0" normalizeH="0" baseline="0" noProof="0">
                <a:ln>
                  <a:noFill/>
                </a:ln>
                <a:solidFill>
                  <a:srgbClr val="C00000"/>
                </a:solidFill>
                <a:effectLst/>
                <a:uLnTx/>
                <a:uFillTx/>
                <a:latin typeface="メイリオ" panose="020B0604030504040204" pitchFamily="50" charset="-128"/>
                <a:ea typeface="メイリオ" panose="020B0604030504040204" pitchFamily="50" charset="-128"/>
                <a:cs typeface="+mn-cs"/>
              </a:rPr>
              <a:t>円＋消費税</a:t>
            </a:r>
            <a:endParaRPr kumimoji="0" lang="en-US" altLang="ja-JP" sz="1050" b="0" i="0" u="sng" strike="noStrike" kern="1200" cap="none" spc="0" normalizeH="0" baseline="0" noProof="0">
              <a:ln>
                <a:noFill/>
              </a:ln>
              <a:solidFill>
                <a:srgbClr val="C00000"/>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1" i="0" u="none" strike="noStrike" kern="1200" cap="none" spc="0" normalizeH="0" baseline="0" noProof="0">
                <a:ln>
                  <a:noFill/>
                </a:ln>
                <a:solidFill>
                  <a:srgbClr val="C00000"/>
                </a:solidFill>
                <a:effectLst/>
                <a:uLnTx/>
                <a:uFillTx/>
                <a:latin typeface="メイリオ" panose="020B0604030504040204" pitchFamily="50" charset="-128"/>
                <a:ea typeface="メイリオ" panose="020B0604030504040204" pitchFamily="50" charset="-128"/>
                <a:cs typeface="+mn-cs"/>
              </a:rPr>
              <a:t>　⇒患者負担の総額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en-US" altLang="ja-JP" sz="1050" b="1" i="0" u="sng" strike="noStrike" kern="1200" cap="none" spc="0" normalizeH="0" baseline="0" noProof="0">
                <a:ln>
                  <a:noFill/>
                </a:ln>
                <a:solidFill>
                  <a:srgbClr val="C00000"/>
                </a:solidFill>
                <a:effectLst/>
                <a:uLnTx/>
                <a:uFillTx/>
                <a:latin typeface="メイリオ" panose="020B0604030504040204" pitchFamily="50" charset="-128"/>
                <a:ea typeface="メイリオ" panose="020B0604030504040204" pitchFamily="50" charset="-128"/>
                <a:cs typeface="+mn-cs"/>
              </a:rPr>
              <a:t>351</a:t>
            </a:r>
            <a:r>
              <a:rPr kumimoji="0" lang="ja-JP" altLang="en-US" sz="1050" b="1" i="0" u="sng" strike="noStrike" kern="1200" cap="none" spc="0" normalizeH="0" baseline="0" noProof="0">
                <a:ln>
                  <a:noFill/>
                </a:ln>
                <a:solidFill>
                  <a:srgbClr val="C00000"/>
                </a:solidFill>
                <a:effectLst/>
                <a:uLnTx/>
                <a:uFillTx/>
                <a:latin typeface="メイリオ" panose="020B0604030504040204" pitchFamily="50" charset="-128"/>
                <a:ea typeface="メイリオ" panose="020B0604030504040204" pitchFamily="50" charset="-128"/>
                <a:cs typeface="+mn-cs"/>
              </a:rPr>
              <a:t>円</a:t>
            </a: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endPar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8" name="角丸四角形 12">
            <a:extLst>
              <a:ext uri="{FF2B5EF4-FFF2-40B4-BE49-F238E27FC236}">
                <a16:creationId xmlns:a16="http://schemas.microsoft.com/office/drawing/2014/main" id="{8DF9571E-2456-77FB-DE6B-128F3306A1E3}"/>
              </a:ext>
            </a:extLst>
          </p:cNvPr>
          <p:cNvSpPr/>
          <p:nvPr/>
        </p:nvSpPr>
        <p:spPr>
          <a:xfrm>
            <a:off x="4944158" y="4739794"/>
            <a:ext cx="4612148" cy="394874"/>
          </a:xfrm>
          <a:prstGeom prst="roundRect">
            <a:avLst>
              <a:gd name="adj" fmla="val 0"/>
            </a:avLst>
          </a:prstGeom>
          <a:solidFill>
            <a:schemeClr val="tx2"/>
          </a:solidFill>
          <a:ln w="762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077" b="1" i="0" u="sng" strike="noStrike" kern="1200" cap="none" spc="239" normalizeH="0" baseline="0" noProof="0">
                <a:ln>
                  <a:noFill/>
                </a:ln>
                <a:solidFill>
                  <a:srgbClr val="FFFFFF"/>
                </a:solidFill>
                <a:effectLst/>
                <a:uLnTx/>
                <a:uFillTx/>
                <a:latin typeface="メイリオ"/>
                <a:ea typeface="メイリオ"/>
                <a:cs typeface="Noto Sans CJK JP DemiLight" charset="-128"/>
              </a:rPr>
              <a:t>③患者の希望</a:t>
            </a:r>
            <a:r>
              <a:rPr kumimoji="0" lang="ja-JP" altLang="en-US" sz="1077" b="1" i="0" u="none" strike="noStrike" kern="1200" cap="none" spc="239" normalizeH="0" baseline="0" noProof="0">
                <a:ln>
                  <a:noFill/>
                </a:ln>
                <a:solidFill>
                  <a:srgbClr val="FFFFFF"/>
                </a:solidFill>
                <a:effectLst/>
                <a:uLnTx/>
                <a:uFillTx/>
                <a:latin typeface="メイリオ"/>
                <a:ea typeface="メイリオ"/>
                <a:cs typeface="Noto Sans CJK JP DemiLight" charset="-128"/>
              </a:rPr>
              <a:t>により、先発医薬品が処方される場合　</a:t>
            </a:r>
          </a:p>
        </p:txBody>
      </p:sp>
      <p:sp>
        <p:nvSpPr>
          <p:cNvPr id="59" name="正方形/長方形 58">
            <a:extLst>
              <a:ext uri="{FF2B5EF4-FFF2-40B4-BE49-F238E27FC236}">
                <a16:creationId xmlns:a16="http://schemas.microsoft.com/office/drawing/2014/main" id="{87A2B49B-5AB9-BB79-9657-2A16ABCF114D}"/>
              </a:ext>
            </a:extLst>
          </p:cNvPr>
          <p:cNvSpPr/>
          <p:nvPr/>
        </p:nvSpPr>
        <p:spPr>
          <a:xfrm>
            <a:off x="4987974" y="3348039"/>
            <a:ext cx="4753719" cy="1332169"/>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144000" tIns="180000" rIns="144000" bIns="180000" rtlCol="0" anchor="t"/>
          <a:lstStyle/>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1" lang="ja-JP" altLang="en-US"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保険給付の対象として、患者負担分（３割等）のみ徴収。</a:t>
            </a:r>
            <a:endPar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endPar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（例）後発医薬品（アジスロマイシン錠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250mg</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）に係る費用</a:t>
            </a:r>
            <a:r>
              <a:rPr kumimoji="0"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保険対象となる費用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540</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うち保険給付　（７割）　　　：</a:t>
            </a:r>
            <a:r>
              <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378</a:t>
            </a: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患者負担分（３割）　　　：</a:t>
            </a:r>
            <a:r>
              <a:rPr kumimoji="0" lang="en-US" altLang="ja-JP" sz="1050" b="0"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162</a:t>
            </a:r>
            <a:r>
              <a:rPr kumimoji="0" lang="ja-JP" altLang="en-US" sz="1050" b="0"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円</a:t>
            </a:r>
            <a:endParaRPr kumimoji="0" lang="en-US" altLang="ja-JP" sz="1050" b="0" i="0" u="sng"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r>
              <a:rPr kumimoji="0" lang="ja-JP" altLang="en-US" sz="1050" b="1" i="0" u="none" strike="noStrike" kern="1200" cap="none" spc="0" normalizeH="0" baseline="0" noProof="0">
                <a:ln>
                  <a:noFill/>
                </a:ln>
                <a:solidFill>
                  <a:srgbClr val="103185"/>
                </a:solidFill>
                <a:effectLst/>
                <a:uLnTx/>
                <a:uFillTx/>
                <a:latin typeface="メイリオ" panose="020B0604030504040204" pitchFamily="50" charset="-128"/>
                <a:ea typeface="メイリオ" panose="020B0604030504040204" pitchFamily="50" charset="-128"/>
                <a:cs typeface="+mn-cs"/>
              </a:rPr>
              <a:t>　⇒患者負担の総額　　　　　　：</a:t>
            </a:r>
            <a:r>
              <a:rPr kumimoji="0" lang="en-US" altLang="ja-JP" sz="1050" b="1" i="0" u="sng" strike="noStrike" kern="1200" cap="none" spc="0" normalizeH="0" baseline="0" noProof="0">
                <a:ln>
                  <a:noFill/>
                </a:ln>
                <a:solidFill>
                  <a:srgbClr val="103185"/>
                </a:solidFill>
                <a:effectLst/>
                <a:uLnTx/>
                <a:uFillTx/>
                <a:latin typeface="メイリオ" panose="020B0604030504040204" pitchFamily="50" charset="-128"/>
                <a:ea typeface="メイリオ" panose="020B0604030504040204" pitchFamily="50" charset="-128"/>
                <a:cs typeface="+mn-cs"/>
              </a:rPr>
              <a:t>162</a:t>
            </a:r>
            <a:r>
              <a:rPr kumimoji="0" lang="ja-JP" altLang="en-US" sz="1050" b="1" i="0" u="sng" strike="noStrike" kern="1200" cap="none" spc="0" normalizeH="0" baseline="0" noProof="0">
                <a:ln>
                  <a:noFill/>
                </a:ln>
                <a:solidFill>
                  <a:srgbClr val="103185"/>
                </a:solidFill>
                <a:effectLst/>
                <a:uLnTx/>
                <a:uFillTx/>
                <a:latin typeface="メイリオ" panose="020B0604030504040204" pitchFamily="50" charset="-128"/>
                <a:ea typeface="メイリオ" panose="020B0604030504040204" pitchFamily="50" charset="-128"/>
                <a:cs typeface="+mn-cs"/>
              </a:rPr>
              <a:t>円</a:t>
            </a:r>
            <a:endParaRPr kumimoji="1" lang="en-US" altLang="ja-JP" sz="1050" b="1" i="0" u="sng" strike="noStrike" kern="1200" cap="none" spc="0" normalizeH="0" baseline="0" noProof="0">
              <a:ln>
                <a:noFill/>
              </a:ln>
              <a:solidFill>
                <a:srgbClr val="103185"/>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endParaRPr kumimoji="1" lang="en-US" altLang="ja-JP" sz="105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900"/>
              </a:lnSpc>
              <a:spcBef>
                <a:spcPts val="0"/>
              </a:spcBef>
              <a:spcAft>
                <a:spcPts val="400"/>
              </a:spcAft>
              <a:buClr>
                <a:srgbClr val="103185"/>
              </a:buClr>
              <a:buSzTx/>
              <a:buFontTx/>
              <a:buNone/>
              <a:tabLst/>
              <a:defRPr/>
            </a:pPr>
            <a:endParaRPr kumimoji="0" lang="ja-JP" altLang="en-US" sz="105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0" name="角丸四角形 12">
            <a:extLst>
              <a:ext uri="{FF2B5EF4-FFF2-40B4-BE49-F238E27FC236}">
                <a16:creationId xmlns:a16="http://schemas.microsoft.com/office/drawing/2014/main" id="{63282255-7901-3953-7245-199474E3DD42}"/>
              </a:ext>
            </a:extLst>
          </p:cNvPr>
          <p:cNvSpPr/>
          <p:nvPr/>
        </p:nvSpPr>
        <p:spPr>
          <a:xfrm>
            <a:off x="4935375" y="3043240"/>
            <a:ext cx="4612148" cy="402397"/>
          </a:xfrm>
          <a:prstGeom prst="roundRect">
            <a:avLst>
              <a:gd name="adj" fmla="val 0"/>
            </a:avLst>
          </a:prstGeom>
          <a:solidFill>
            <a:schemeClr val="tx2"/>
          </a:solidFill>
          <a:ln w="762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077" b="1" i="0" u="sng" strike="noStrike" kern="1200" cap="none" spc="239" normalizeH="0" baseline="0" noProof="0">
                <a:ln>
                  <a:noFill/>
                </a:ln>
                <a:solidFill>
                  <a:srgbClr val="FFFFFF"/>
                </a:solidFill>
                <a:effectLst/>
                <a:uLnTx/>
                <a:uFillTx/>
                <a:latin typeface="メイリオ"/>
                <a:ea typeface="メイリオ"/>
                <a:cs typeface="Noto Sans CJK JP DemiLight" charset="-128"/>
              </a:rPr>
              <a:t>②後発医薬品（ジェネリック医薬品）</a:t>
            </a:r>
            <a:r>
              <a:rPr kumimoji="0" lang="ja-JP" altLang="en-US" sz="1077" b="1" i="0" u="none" strike="noStrike" kern="1200" cap="none" spc="239" normalizeH="0" baseline="0" noProof="0">
                <a:ln>
                  <a:noFill/>
                </a:ln>
                <a:solidFill>
                  <a:srgbClr val="FFFFFF"/>
                </a:solidFill>
                <a:effectLst/>
                <a:uLnTx/>
                <a:uFillTx/>
                <a:latin typeface="メイリオ"/>
                <a:ea typeface="メイリオ"/>
                <a:cs typeface="Noto Sans CJK JP DemiLight" charset="-128"/>
              </a:rPr>
              <a:t>が処方される場合</a:t>
            </a:r>
          </a:p>
        </p:txBody>
      </p:sp>
      <p:grpSp>
        <p:nvGrpSpPr>
          <p:cNvPr id="61" name="グループ化 60">
            <a:extLst>
              <a:ext uri="{FF2B5EF4-FFF2-40B4-BE49-F238E27FC236}">
                <a16:creationId xmlns:a16="http://schemas.microsoft.com/office/drawing/2014/main" id="{1A951DA7-5F9F-EBC2-9167-C5605B81D4A8}"/>
              </a:ext>
            </a:extLst>
          </p:cNvPr>
          <p:cNvGrpSpPr/>
          <p:nvPr/>
        </p:nvGrpSpPr>
        <p:grpSpPr>
          <a:xfrm>
            <a:off x="4370564" y="900736"/>
            <a:ext cx="5424193" cy="394869"/>
            <a:chOff x="1234746" y="13483"/>
            <a:chExt cx="861248" cy="546694"/>
          </a:xfrm>
        </p:grpSpPr>
        <p:sp>
          <p:nvSpPr>
            <p:cNvPr id="62" name="矢印: 山形 61">
              <a:extLst>
                <a:ext uri="{FF2B5EF4-FFF2-40B4-BE49-F238E27FC236}">
                  <a16:creationId xmlns:a16="http://schemas.microsoft.com/office/drawing/2014/main" id="{3A3067AF-27B9-34CF-4C7D-86662FF8B3C2}"/>
                </a:ext>
              </a:extLst>
            </p:cNvPr>
            <p:cNvSpPr/>
            <p:nvPr/>
          </p:nvSpPr>
          <p:spPr>
            <a:xfrm>
              <a:off x="1234746" y="13483"/>
              <a:ext cx="861248" cy="546694"/>
            </a:xfrm>
            <a:prstGeom prst="chevron">
              <a:avLst/>
            </a:prstGeom>
            <a:solidFill>
              <a:schemeClr val="bg2"/>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FFFFFF"/>
                </a:solidFill>
                <a:effectLst/>
                <a:uLnTx/>
                <a:uFillTx/>
                <a:latin typeface="Segoe UI"/>
                <a:ea typeface="メイリオ"/>
                <a:cs typeface="+mn-cs"/>
              </a:endParaRPr>
            </a:p>
          </p:txBody>
        </p:sp>
        <p:sp>
          <p:nvSpPr>
            <p:cNvPr id="63" name="矢印: 山形 4">
              <a:extLst>
                <a:ext uri="{FF2B5EF4-FFF2-40B4-BE49-F238E27FC236}">
                  <a16:creationId xmlns:a16="http://schemas.microsoft.com/office/drawing/2014/main" id="{14E08EFD-A38E-38EF-4286-FD626B3E6F2C}"/>
                </a:ext>
              </a:extLst>
            </p:cNvPr>
            <p:cNvSpPr txBox="1"/>
            <p:nvPr/>
          </p:nvSpPr>
          <p:spPr>
            <a:xfrm>
              <a:off x="1508093" y="13483"/>
              <a:ext cx="314554" cy="546694"/>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40005" tIns="13335" rIns="13335" bIns="13335" numCol="1" spcCol="1270" anchor="ctr" anchorCtr="0">
              <a:noAutofit/>
            </a:bodyPr>
            <a:lstStyle/>
            <a:p>
              <a:pPr marL="0" marR="0" lvl="0" indent="0" algn="ctr" defTabSz="444500" rtl="0" eaLnBrk="1" fontAlgn="auto" latinLnBrk="0" hangingPunct="1">
                <a:lnSpc>
                  <a:spcPct val="90000"/>
                </a:lnSpc>
                <a:spcBef>
                  <a:spcPct val="0"/>
                </a:spcBef>
                <a:spcAft>
                  <a:spcPct val="35000"/>
                </a:spcAft>
                <a:buClrTx/>
                <a:buSzTx/>
                <a:buFontTx/>
                <a:buNone/>
                <a:tabLst/>
                <a:defRPr/>
              </a:pPr>
              <a:r>
                <a:rPr kumimoji="0" lang="ja-JP" altLang="en-US" sz="1000" b="1" i="0" u="none" strike="noStrike" kern="1200" cap="none" spc="239" normalizeH="0" baseline="0" noProof="0">
                  <a:ln>
                    <a:noFill/>
                  </a:ln>
                  <a:solidFill>
                    <a:srgbClr val="000000"/>
                  </a:solidFill>
                  <a:effectLst/>
                  <a:uLnTx/>
                  <a:uFillTx/>
                  <a:latin typeface="メイリオ"/>
                  <a:ea typeface="メイリオ"/>
                  <a:cs typeface="Noto Sans CJK JP DemiLight" charset="-128"/>
                </a:rPr>
                <a:t>令和６年</a:t>
              </a:r>
              <a:r>
                <a:rPr kumimoji="0" lang="en-US" altLang="ja-JP" sz="1000" b="1" i="0" u="none" strike="noStrike" kern="1200" cap="none" spc="239" normalizeH="0" baseline="0" noProof="0">
                  <a:ln>
                    <a:noFill/>
                  </a:ln>
                  <a:solidFill>
                    <a:srgbClr val="000000"/>
                  </a:solidFill>
                  <a:effectLst/>
                  <a:uLnTx/>
                  <a:uFillTx/>
                  <a:latin typeface="メイリオ"/>
                  <a:ea typeface="メイリオ"/>
                  <a:cs typeface="Noto Sans CJK JP DemiLight" charset="-128"/>
                </a:rPr>
                <a:t>10</a:t>
              </a:r>
              <a:r>
                <a:rPr kumimoji="0" lang="ja-JP" altLang="en-US" sz="1000" b="1" i="0" u="none" strike="noStrike" kern="1200" cap="none" spc="239" normalizeH="0" baseline="0" noProof="0">
                  <a:ln>
                    <a:noFill/>
                  </a:ln>
                  <a:solidFill>
                    <a:srgbClr val="000000"/>
                  </a:solidFill>
                  <a:effectLst/>
                  <a:uLnTx/>
                  <a:uFillTx/>
                  <a:latin typeface="メイリオ"/>
                  <a:ea typeface="メイリオ"/>
                  <a:cs typeface="Noto Sans CJK JP DemiLight" charset="-128"/>
                </a:rPr>
                <a:t>月以降</a:t>
              </a:r>
              <a:endParaRPr kumimoji="1" lang="ja-JP" altLang="en-US" sz="1000" b="0" i="0" u="none" strike="noStrike" kern="1200" cap="none" spc="0" normalizeH="0" baseline="0" noProof="0">
                <a:ln>
                  <a:noFill/>
                </a:ln>
                <a:solidFill>
                  <a:srgbClr val="000000"/>
                </a:solidFill>
                <a:effectLst/>
                <a:uLnTx/>
                <a:uFillTx/>
                <a:latin typeface="Segoe UI"/>
                <a:ea typeface="メイリオ"/>
                <a:cs typeface="+mn-cs"/>
              </a:endParaRPr>
            </a:p>
          </p:txBody>
        </p:sp>
      </p:grpSp>
      <p:cxnSp>
        <p:nvCxnSpPr>
          <p:cNvPr id="67" name="直線矢印コネクタ 66">
            <a:extLst>
              <a:ext uri="{FF2B5EF4-FFF2-40B4-BE49-F238E27FC236}">
                <a16:creationId xmlns:a16="http://schemas.microsoft.com/office/drawing/2014/main" id="{693B3DFB-B2A1-5E08-87CB-8B49DADD361C}"/>
              </a:ext>
            </a:extLst>
          </p:cNvPr>
          <p:cNvCxnSpPr>
            <a:cxnSpLocks/>
          </p:cNvCxnSpPr>
          <p:nvPr/>
        </p:nvCxnSpPr>
        <p:spPr>
          <a:xfrm>
            <a:off x="4093396" y="4217847"/>
            <a:ext cx="790140" cy="0"/>
          </a:xfrm>
          <a:prstGeom prst="straightConnector1">
            <a:avLst/>
          </a:prstGeom>
          <a:ln w="19050" cap="rnd">
            <a:solidFill>
              <a:schemeClr val="tx2"/>
            </a:solidFill>
            <a:round/>
            <a:headEnd type="none"/>
            <a:tailEnd type="arrow"/>
          </a:ln>
        </p:spPr>
        <p:style>
          <a:lnRef idx="1">
            <a:schemeClr val="accent1"/>
          </a:lnRef>
          <a:fillRef idx="0">
            <a:schemeClr val="accent1"/>
          </a:fillRef>
          <a:effectRef idx="0">
            <a:schemeClr val="accent1"/>
          </a:effectRef>
          <a:fontRef idx="minor">
            <a:schemeClr val="tx1"/>
          </a:fontRef>
        </p:style>
      </p:cxnSp>
      <p:cxnSp>
        <p:nvCxnSpPr>
          <p:cNvPr id="68" name="直線矢印コネクタ 67">
            <a:extLst>
              <a:ext uri="{FF2B5EF4-FFF2-40B4-BE49-F238E27FC236}">
                <a16:creationId xmlns:a16="http://schemas.microsoft.com/office/drawing/2014/main" id="{C60637C2-CC8B-FB46-29FA-ED75B309C64F}"/>
              </a:ext>
            </a:extLst>
          </p:cNvPr>
          <p:cNvCxnSpPr>
            <a:cxnSpLocks/>
          </p:cNvCxnSpPr>
          <p:nvPr/>
        </p:nvCxnSpPr>
        <p:spPr>
          <a:xfrm flipV="1">
            <a:off x="4093396" y="2492896"/>
            <a:ext cx="755637" cy="1724951"/>
          </a:xfrm>
          <a:prstGeom prst="straightConnector1">
            <a:avLst/>
          </a:prstGeom>
          <a:ln w="19050" cap="rnd">
            <a:solidFill>
              <a:schemeClr val="tx2"/>
            </a:solidFill>
            <a:round/>
            <a:headEnd type="none"/>
            <a:tailEnd type="arrow"/>
          </a:ln>
        </p:spPr>
        <p:style>
          <a:lnRef idx="1">
            <a:schemeClr val="accent1"/>
          </a:lnRef>
          <a:fillRef idx="0">
            <a:schemeClr val="accent1"/>
          </a:fillRef>
          <a:effectRef idx="0">
            <a:schemeClr val="accent1"/>
          </a:effectRef>
          <a:fontRef idx="minor">
            <a:schemeClr val="tx1"/>
          </a:fontRef>
        </p:style>
      </p:cxnSp>
      <p:cxnSp>
        <p:nvCxnSpPr>
          <p:cNvPr id="72" name="直線矢印コネクタ 71">
            <a:extLst>
              <a:ext uri="{FF2B5EF4-FFF2-40B4-BE49-F238E27FC236}">
                <a16:creationId xmlns:a16="http://schemas.microsoft.com/office/drawing/2014/main" id="{62BFFA37-6C28-A105-6B0C-DD54B875440A}"/>
              </a:ext>
            </a:extLst>
          </p:cNvPr>
          <p:cNvCxnSpPr>
            <a:cxnSpLocks/>
          </p:cNvCxnSpPr>
          <p:nvPr/>
        </p:nvCxnSpPr>
        <p:spPr>
          <a:xfrm>
            <a:off x="4093396" y="4217847"/>
            <a:ext cx="755637" cy="1587417"/>
          </a:xfrm>
          <a:prstGeom prst="straightConnector1">
            <a:avLst/>
          </a:prstGeom>
          <a:ln w="19050" cap="rnd">
            <a:solidFill>
              <a:schemeClr val="tx2"/>
            </a:solidFill>
            <a:round/>
            <a:headEnd type="none"/>
            <a:tailEnd type="arrow"/>
          </a:ln>
        </p:spPr>
        <p:style>
          <a:lnRef idx="1">
            <a:schemeClr val="accent1"/>
          </a:lnRef>
          <a:fillRef idx="0">
            <a:schemeClr val="accent1"/>
          </a:fillRef>
          <a:effectRef idx="0">
            <a:schemeClr val="accent1"/>
          </a:effectRef>
          <a:fontRef idx="minor">
            <a:schemeClr val="tx1"/>
          </a:fontRef>
        </p:style>
      </p:cxnSp>
      <p:sp>
        <p:nvSpPr>
          <p:cNvPr id="90" name="テキスト ボックス 89">
            <a:extLst>
              <a:ext uri="{FF2B5EF4-FFF2-40B4-BE49-F238E27FC236}">
                <a16:creationId xmlns:a16="http://schemas.microsoft.com/office/drawing/2014/main" id="{D0E94B82-C0F5-7F66-A0C9-136AA19B9332}"/>
              </a:ext>
            </a:extLst>
          </p:cNvPr>
          <p:cNvSpPr txBox="1"/>
          <p:nvPr/>
        </p:nvSpPr>
        <p:spPr>
          <a:xfrm>
            <a:off x="210038" y="5950086"/>
            <a:ext cx="6781594" cy="773289"/>
          </a:xfrm>
          <a:prstGeom prst="rect">
            <a:avLst/>
          </a:prstGeom>
          <a:noFill/>
        </p:spPr>
        <p:txBody>
          <a:bodyPr wrap="square" rtlCol="0">
            <a:spAutoFit/>
          </a:bodyPr>
          <a:lstStyle/>
          <a:p>
            <a:pPr marL="0" marR="0" lvl="0" indent="0" algn="l" defTabSz="457200" rtl="0" eaLnBrk="1" fontAlgn="auto" latinLnBrk="0" hangingPunct="1">
              <a:lnSpc>
                <a:spcPts val="400"/>
              </a:lnSpc>
              <a:spcBef>
                <a:spcPts val="0"/>
              </a:spcBef>
              <a:spcAft>
                <a:spcPts val="400"/>
              </a:spcAft>
              <a:buClr>
                <a:srgbClr val="103185"/>
              </a:buClr>
              <a:buSzTx/>
              <a:buFontTx/>
              <a:buNone/>
              <a:tabLst/>
              <a:defRPr/>
            </a:pPr>
            <a:endParaRPr kumimoji="1" lang="en-US" altLang="ja-JP" sz="7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ts val="400"/>
              </a:lnSpc>
              <a:spcBef>
                <a:spcPts val="0"/>
              </a:spcBef>
              <a:spcAft>
                <a:spcPts val="400"/>
              </a:spcAft>
              <a:buClr>
                <a:srgbClr val="103185"/>
              </a:buClr>
              <a:buSzTx/>
              <a:buFontTx/>
              <a:buNone/>
              <a:tabLst/>
              <a:defRPr/>
            </a:pP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）例示の費用は、以下条件のもと試算したもの。</a:t>
            </a:r>
            <a:endPar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400"/>
              </a:lnSpc>
              <a:spcBef>
                <a:spcPts val="0"/>
              </a:spcBef>
              <a:spcAft>
                <a:spcPts val="400"/>
              </a:spcAft>
              <a:buClr>
                <a:srgbClr val="103185"/>
              </a:buClr>
              <a:buSzTx/>
              <a:buFontTx/>
              <a:buNone/>
              <a:tabLst/>
              <a:defRPr/>
            </a:pP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・ジスロマック錠 </a:t>
            </a:r>
            <a:r>
              <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250mg</a:t>
            </a: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（内服薬）、１日２錠 </a:t>
            </a:r>
            <a:r>
              <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日分に係る費用。患者の自己負担割合は３割。</a:t>
            </a:r>
            <a:endPar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400"/>
              </a:lnSpc>
              <a:spcBef>
                <a:spcPts val="0"/>
              </a:spcBef>
              <a:spcAft>
                <a:spcPts val="400"/>
              </a:spcAft>
              <a:buClr>
                <a:srgbClr val="103185"/>
              </a:buClr>
              <a:buSzTx/>
              <a:buFontTx/>
              <a:buNone/>
              <a:tabLst/>
              <a:defRPr/>
            </a:pP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・「厚労省マスタ」における該当行は以下のとおりとする（単位：円）。</a:t>
            </a:r>
            <a:endPar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400"/>
              </a:lnSpc>
              <a:spcBef>
                <a:spcPts val="0"/>
              </a:spcBef>
              <a:spcAft>
                <a:spcPts val="400"/>
              </a:spcAft>
              <a:buClr>
                <a:srgbClr val="103185"/>
              </a:buClr>
              <a:buSzTx/>
              <a:buFontTx/>
              <a:buNone/>
              <a:tabLst/>
              <a:defRPr/>
            </a:pP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薬価：</a:t>
            </a:r>
            <a:r>
              <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158.9</a:t>
            </a: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、後発医薬品最高価格：</a:t>
            </a:r>
            <a:r>
              <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90.5</a:t>
            </a:r>
            <a:r>
              <a:rPr kumimoji="0" lang="ja-JP" altLang="en-US" sz="7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、先発医薬品と後発医</a:t>
            </a: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薬品の価格差の</a:t>
            </a:r>
            <a:r>
              <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a:t>
            </a: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分の</a:t>
            </a:r>
            <a:r>
              <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17.10</a:t>
            </a: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ts val="400"/>
              </a:lnSpc>
              <a:spcBef>
                <a:spcPts val="0"/>
              </a:spcBef>
              <a:spcAft>
                <a:spcPts val="400"/>
              </a:spcAft>
              <a:buClr>
                <a:srgbClr val="103185"/>
              </a:buClr>
              <a:buSzTx/>
              <a:buFontTx/>
              <a:buNone/>
              <a:tabLst/>
              <a:defRPr/>
            </a:pP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保険外併用療養費の算出に用いる価格：</a:t>
            </a:r>
            <a:r>
              <a:rPr kumimoji="0"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141.80</a:t>
            </a:r>
          </a:p>
          <a:p>
            <a:pPr marL="0" marR="0" lvl="0" indent="0" algn="l" defTabSz="457200" rtl="0" eaLnBrk="1" fontAlgn="auto" latinLnBrk="0" hangingPunct="1">
              <a:lnSpc>
                <a:spcPts val="400"/>
              </a:lnSpc>
              <a:spcBef>
                <a:spcPts val="0"/>
              </a:spcBef>
              <a:spcAft>
                <a:spcPts val="400"/>
              </a:spcAft>
              <a:buClr>
                <a:srgbClr val="103185"/>
              </a:buClr>
              <a:buSzTx/>
              <a:buFontTx/>
              <a:buNone/>
              <a:tabLst/>
              <a:defRPr/>
            </a:pPr>
            <a:r>
              <a:rPr kumimoji="0"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・なお、後発医薬品については、最高価格のものを用いて試算。</a:t>
            </a:r>
          </a:p>
        </p:txBody>
      </p:sp>
      <p:sp>
        <p:nvSpPr>
          <p:cNvPr id="56" name="角丸四角形 12">
            <a:extLst>
              <a:ext uri="{FF2B5EF4-FFF2-40B4-BE49-F238E27FC236}">
                <a16:creationId xmlns:a16="http://schemas.microsoft.com/office/drawing/2014/main" id="{3B595A87-9180-A61C-6EE1-5F10CDAEB189}"/>
              </a:ext>
            </a:extLst>
          </p:cNvPr>
          <p:cNvSpPr/>
          <p:nvPr/>
        </p:nvSpPr>
        <p:spPr>
          <a:xfrm>
            <a:off x="4925905" y="1347960"/>
            <a:ext cx="4621969" cy="394874"/>
          </a:xfrm>
          <a:prstGeom prst="roundRect">
            <a:avLst>
              <a:gd name="adj" fmla="val 0"/>
            </a:avLst>
          </a:prstGeom>
          <a:solidFill>
            <a:schemeClr val="tx2"/>
          </a:solidFill>
          <a:ln w="762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077" b="1" i="0" u="none" strike="noStrike" kern="1200" cap="none" spc="239" normalizeH="0" baseline="0" noProof="0">
                <a:ln>
                  <a:noFill/>
                </a:ln>
                <a:solidFill>
                  <a:srgbClr val="FFFFFF"/>
                </a:solidFill>
                <a:effectLst/>
                <a:uLnTx/>
                <a:uFillTx/>
                <a:latin typeface="メイリオ"/>
                <a:ea typeface="メイリオ"/>
                <a:cs typeface="Noto Sans CJK JP DemiLight" charset="-128"/>
              </a:rPr>
              <a:t>①</a:t>
            </a:r>
            <a:r>
              <a:rPr kumimoji="0" lang="ja-JP" altLang="en-US" sz="1077" b="1" i="0" u="sng" strike="noStrike" kern="1200" cap="none" spc="239" normalizeH="0" baseline="0" noProof="0">
                <a:ln>
                  <a:noFill/>
                </a:ln>
                <a:solidFill>
                  <a:srgbClr val="FFFFFF"/>
                </a:solidFill>
                <a:effectLst/>
                <a:uLnTx/>
                <a:uFillTx/>
                <a:latin typeface="メイリオ"/>
                <a:ea typeface="メイリオ"/>
                <a:cs typeface="Noto Sans CJK JP DemiLight" charset="-128"/>
              </a:rPr>
              <a:t>医療上の必要等</a:t>
            </a:r>
            <a:r>
              <a:rPr kumimoji="0" lang="ja-JP" altLang="en-US" sz="1077" b="1" i="0" u="none" strike="noStrike" kern="1200" cap="none" spc="239" normalizeH="0" baseline="0" noProof="0">
                <a:ln>
                  <a:noFill/>
                </a:ln>
                <a:solidFill>
                  <a:srgbClr val="FFFFFF"/>
                </a:solidFill>
                <a:effectLst/>
                <a:uLnTx/>
                <a:uFillTx/>
                <a:latin typeface="メイリオ"/>
                <a:ea typeface="メイリオ"/>
                <a:cs typeface="Noto Sans CJK JP DemiLight" charset="-128"/>
              </a:rPr>
              <a:t>により、先発医薬品が処方される場合</a:t>
            </a:r>
          </a:p>
        </p:txBody>
      </p:sp>
      <p:cxnSp>
        <p:nvCxnSpPr>
          <p:cNvPr id="16" name="直線コネクタ 15">
            <a:extLst>
              <a:ext uri="{FF2B5EF4-FFF2-40B4-BE49-F238E27FC236}">
                <a16:creationId xmlns:a16="http://schemas.microsoft.com/office/drawing/2014/main" id="{23B997D5-00A2-0B89-A044-A42291A4278B}"/>
              </a:ext>
            </a:extLst>
          </p:cNvPr>
          <p:cNvCxnSpPr>
            <a:cxnSpLocks/>
          </p:cNvCxnSpPr>
          <p:nvPr/>
        </p:nvCxnSpPr>
        <p:spPr>
          <a:xfrm>
            <a:off x="399078" y="3950474"/>
            <a:ext cx="342000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129301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256CFD4F-FC1D-09A8-ED09-AC459417C21B}"/>
              </a:ext>
            </a:extLst>
          </p:cNvPr>
          <p:cNvSpPr>
            <a:spLocks noGrp="1"/>
          </p:cNvSpPr>
          <p:nvPr>
            <p:ph type="body" sz="quarter" idx="10"/>
          </p:nvPr>
        </p:nvSpPr>
        <p:spPr>
          <a:xfrm>
            <a:off x="2675089" y="3421576"/>
            <a:ext cx="2479718" cy="456985"/>
          </a:xfrm>
        </p:spPr>
        <p:txBody>
          <a:bodyPr/>
          <a:lstStyle/>
          <a:p>
            <a:r>
              <a:rPr kumimoji="1" lang="ja-JP" altLang="en-US" dirty="0"/>
              <a:t>医療</a:t>
            </a:r>
            <a:r>
              <a:rPr kumimoji="1" lang="en-US" altLang="ja-JP" dirty="0"/>
              <a:t>DX</a:t>
            </a:r>
            <a:r>
              <a:rPr kumimoji="1" lang="ja-JP" altLang="en-US" dirty="0"/>
              <a:t>について</a:t>
            </a:r>
          </a:p>
        </p:txBody>
      </p:sp>
    </p:spTree>
    <p:extLst>
      <p:ext uri="{BB962C8B-B14F-4D97-AF65-F5344CB8AC3E}">
        <p14:creationId xmlns:p14="http://schemas.microsoft.com/office/powerpoint/2010/main" val="676363234"/>
      </p:ext>
    </p:extLst>
  </p:cSld>
  <p:clrMapOvr>
    <a:masterClrMapping/>
  </p:clrMapOvr>
</p:sld>
</file>

<file path=ppt/theme/theme1.xml><?xml version="1.0" encoding="utf-8"?>
<a:theme xmlns:a="http://schemas.openxmlformats.org/drawingml/2006/main" name="11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プレゼンテーション2" id="{A5D537A4-4E84-4669-ACC1-C8446850EBEB}" vid="{1A8A20BF-4F0C-438B-A467-8CDFB72CE272}"/>
    </a:ext>
  </a:extLst>
</a:theme>
</file>

<file path=ppt/theme/theme10.xml><?xml version="1.0" encoding="utf-8"?>
<a:theme xmlns:a="http://schemas.openxmlformats.org/drawingml/2006/main" name="9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11.xml><?xml version="1.0" encoding="utf-8"?>
<a:theme xmlns:a="http://schemas.openxmlformats.org/drawingml/2006/main" name="5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パワポ様式ーA4横標準v16.pptx" id="{B1E3EA2A-E5A3-4DFE-97FD-0B466684FC1C}" vid="{BE51988C-80F6-49EA-B19A-5358C68E081E}"/>
    </a:ext>
  </a:extLst>
</a:theme>
</file>

<file path=ppt/theme/theme12.xml><?xml version="1.0" encoding="utf-8"?>
<a:theme xmlns:a="http://schemas.openxmlformats.org/drawingml/2006/main" name="6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37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56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53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A526ADB6-D1C0-4275-97C1-4EB8E89A4B9A}" vid="{6616BCD0-3548-4AD2-ACEF-413AE500A00C}"/>
    </a:ext>
  </a:extLst>
</a:theme>
</file>

<file path=ppt/theme/theme5.xml><?xml version="1.0" encoding="utf-8"?>
<a:theme xmlns:a="http://schemas.openxmlformats.org/drawingml/2006/main" name="3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6.xml><?xml version="1.0" encoding="utf-8"?>
<a:theme xmlns:a="http://schemas.openxmlformats.org/drawingml/2006/main" name="標準デザイン">
  <a:themeElements>
    <a:clrScheme name="Blue">
      <a:dk1>
        <a:sysClr val="windowText" lastClr="000000"/>
      </a:dk1>
      <a:lt1>
        <a:sysClr val="window" lastClr="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標準デザイン">
      <a:majorFont>
        <a:latin typeface="ＭＳ Ｐゴシック"/>
        <a:ea typeface="ＭＳ Ｐゴシック"/>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A9FDB1"/>
        </a:solidFill>
        <a:ln w="6350" algn="ctr">
          <a:solidFill>
            <a:schemeClr val="tx1"/>
          </a:solidFill>
          <a:miter lim="800000"/>
          <a:headEnd/>
          <a:tailEnd/>
        </a:ln>
        <a:effectLst/>
      </a:spPr>
      <a:bodyPr wrap="none" lIns="93600" tIns="46800" rIns="93600" bIns="46800" rtlCol="0" anchor="ctr">
        <a:noAutofit/>
      </a:bodyPr>
      <a:lstStyle>
        <a:defPPr marL="0" marR="0" indent="0" algn="ctr" defTabSz="914400" latinLnBrk="0">
          <a:lnSpc>
            <a:spcPct val="100000"/>
          </a:lnSpc>
          <a:buClrTx/>
          <a:buSzTx/>
          <a:buFontTx/>
          <a:buNone/>
          <a:tabLst/>
          <a:defRPr kumimoji="1" sz="800" b="0" dirty="0" smtClean="0">
            <a:latin typeface="ＭＳ Ｐゴシック" charset="-128"/>
            <a:ea typeface="ＭＳ Ｐゴシック" charset="-128"/>
          </a:defRPr>
        </a:defPPr>
      </a:lstStyle>
    </a:spDef>
    <a:lnDef>
      <a:spPr bwMode="auto">
        <a:xfrm>
          <a:off x="0" y="0"/>
          <a:ext cx="1" cy="1"/>
        </a:xfrm>
        <a:custGeom>
          <a:avLst/>
          <a:gdLst/>
          <a:ahLst/>
          <a:cxnLst/>
          <a:rect l="0" t="0" r="0" b="0"/>
          <a:pathLst/>
        </a:custGeom>
        <a:noFill/>
        <a:ln w="6350" cap="flat" cmpd="sng" algn="ctr">
          <a:solidFill>
            <a:schemeClr val="tx1"/>
          </a:solidFill>
          <a:prstDash val="solid"/>
          <a:round/>
          <a:headEnd type="none" w="med" len="med"/>
          <a:tailEnd type="none" w="med" len="med"/>
        </a:ln>
        <a:effectLst/>
      </a:spPr>
      <a:bodyPr vert="horz" wrap="square" lIns="93600" tIns="46800" rIns="93600" bIns="46800" numCol="1" anchor="t" anchorCtr="0" compatLnSpc="1">
        <a:prstTxWarp prst="textNoShape">
          <a:avLst/>
        </a:prstTxWarp>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1200" b="0" i="0" u="none" strike="noStrike" cap="none" normalizeH="0" baseline="0" smtClean="0">
            <a:ln>
              <a:noFill/>
            </a:ln>
            <a:solidFill>
              <a:schemeClr val="tx1"/>
            </a:solidFill>
            <a:effectLst/>
            <a:latin typeface="HGPｺﾞｼｯｸE" pitchFamily="50" charset="-128"/>
            <a:ea typeface="HGPｺﾞｼｯｸE" pitchFamily="50" charset="-128"/>
          </a:defRPr>
        </a:defPPr>
      </a:lstStyle>
    </a:lnDef>
    <a:txDef>
      <a:spPr>
        <a:noFill/>
      </a:spPr>
      <a:bodyPr wrap="none" rtlCol="0">
        <a:spAutoFit/>
      </a:bodyPr>
      <a:lstStyle>
        <a:defPPr>
          <a:defRPr kumimoji="1" sz="1400" dirty="0" smtClean="0">
            <a:latin typeface="ＭＳ Ｐゴシック" pitchFamily="50" charset="-128"/>
            <a:ea typeface="ＭＳ Ｐゴシック" pitchFamily="50" charset="-128"/>
          </a:defRPr>
        </a:defPPr>
      </a:lstStyle>
    </a:txDef>
  </a:objectDefaults>
  <a:extraClrSchemeLst>
    <a:extraClrScheme>
      <a:clrScheme name="標準デザイン 1">
        <a:dk1>
          <a:srgbClr val="000000"/>
        </a:dk1>
        <a:lt1>
          <a:srgbClr val="FFFFFF"/>
        </a:lt1>
        <a:dk2>
          <a:srgbClr val="000000"/>
        </a:dk2>
        <a:lt2>
          <a:srgbClr val="FFFFFF"/>
        </a:lt2>
        <a:accent1>
          <a:srgbClr val="969696"/>
        </a:accent1>
        <a:accent2>
          <a:srgbClr val="EAEAEA"/>
        </a:accent2>
        <a:accent3>
          <a:srgbClr val="FFFFFF"/>
        </a:accent3>
        <a:accent4>
          <a:srgbClr val="000000"/>
        </a:accent4>
        <a:accent5>
          <a:srgbClr val="C9C9C9"/>
        </a:accent5>
        <a:accent6>
          <a:srgbClr val="D4D4D4"/>
        </a:accent6>
        <a:hlink>
          <a:srgbClr val="5F5F5F"/>
        </a:hlink>
        <a:folHlink>
          <a:srgbClr val="CBCBCB"/>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F8F8F8"/>
        </a:dk2>
        <a:lt2>
          <a:srgbClr val="C0C0C0"/>
        </a:lt2>
        <a:accent1>
          <a:srgbClr val="006699"/>
        </a:accent1>
        <a:accent2>
          <a:srgbClr val="FF6600"/>
        </a:accent2>
        <a:accent3>
          <a:srgbClr val="FFFFFF"/>
        </a:accent3>
        <a:accent4>
          <a:srgbClr val="000000"/>
        </a:accent4>
        <a:accent5>
          <a:srgbClr val="AAB8CA"/>
        </a:accent5>
        <a:accent6>
          <a:srgbClr val="E75C00"/>
        </a:accent6>
        <a:hlink>
          <a:srgbClr val="663399"/>
        </a:hlink>
        <a:folHlink>
          <a:srgbClr val="FF00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F8F8F8"/>
        </a:dk2>
        <a:lt2>
          <a:srgbClr val="C0C0C0"/>
        </a:lt2>
        <a:accent1>
          <a:srgbClr val="336633"/>
        </a:accent1>
        <a:accent2>
          <a:srgbClr val="336666"/>
        </a:accent2>
        <a:accent3>
          <a:srgbClr val="FFFFFF"/>
        </a:accent3>
        <a:accent4>
          <a:srgbClr val="000000"/>
        </a:accent4>
        <a:accent5>
          <a:srgbClr val="ADB8AD"/>
        </a:accent5>
        <a:accent6>
          <a:srgbClr val="2D5C5C"/>
        </a:accent6>
        <a:hlink>
          <a:srgbClr val="990033"/>
        </a:hlink>
        <a:folHlink>
          <a:srgbClr val="666633"/>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FF"/>
        </a:lt1>
        <a:dk2>
          <a:srgbClr val="F8F8F8"/>
        </a:dk2>
        <a:lt2>
          <a:srgbClr val="C0C0C0"/>
        </a:lt2>
        <a:accent1>
          <a:srgbClr val="CCCC33"/>
        </a:accent1>
        <a:accent2>
          <a:srgbClr val="66CC00"/>
        </a:accent2>
        <a:accent3>
          <a:srgbClr val="FFFFFF"/>
        </a:accent3>
        <a:accent4>
          <a:srgbClr val="000000"/>
        </a:accent4>
        <a:accent5>
          <a:srgbClr val="E2E2AD"/>
        </a:accent5>
        <a:accent6>
          <a:srgbClr val="5CB900"/>
        </a:accent6>
        <a:hlink>
          <a:srgbClr val="0099CC"/>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36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9.xml><?xml version="1.0" encoding="utf-8"?>
<a:theme xmlns:a="http://schemas.openxmlformats.org/drawingml/2006/main" name="4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ドキュメント" ma:contentTypeID="0x010100A0BA3BF49136C949A4D7A48080D8E323" ma:contentTypeVersion="0" ma:contentTypeDescription="新しいドキュメントを作成します。" ma:contentTypeScope="" ma:versionID="3a674e819e59cb00bb63fbbade5e5407">
  <xsd:schema xmlns:xsd="http://www.w3.org/2001/XMLSchema" xmlns:xs="http://www.w3.org/2001/XMLSchema" xmlns:p="http://schemas.microsoft.com/office/2006/metadata/properties" targetNamespace="http://schemas.microsoft.com/office/2006/metadata/properties" ma:root="true" ma:fieldsID="dea3611c84d8560a9a14a230e5b41740">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48F78CDB-E3FE-453C-BDA7-8C8B7CBFB3B8}"/>
</file>

<file path=customXml/itemProps2.xml><?xml version="1.0" encoding="utf-8"?>
<ds:datastoreItem xmlns:ds="http://schemas.openxmlformats.org/officeDocument/2006/customXml" ds:itemID="{58031358-7652-4BEC-9B6B-9DB7A39A3094}"/>
</file>

<file path=customXml/itemProps3.xml><?xml version="1.0" encoding="utf-8"?>
<ds:datastoreItem xmlns:ds="http://schemas.openxmlformats.org/officeDocument/2006/customXml" ds:itemID="{27148915-F086-4A9B-8021-6E875C572713}"/>
</file>

<file path=docProps/app.xml><?xml version="1.0" encoding="utf-8"?>
<Properties xmlns="http://schemas.openxmlformats.org/officeDocument/2006/extended-properties" xmlns:vt="http://schemas.openxmlformats.org/officeDocument/2006/docPropsVTypes">
  <Template>Office 2013 - 2022 Theme</Template>
  <TotalTime>59</TotalTime>
  <Words>7173</Words>
  <Application>Microsoft Office PowerPoint</Application>
  <PresentationFormat>A4 210 x 297 mm</PresentationFormat>
  <Paragraphs>815</Paragraphs>
  <Slides>20</Slides>
  <Notes>11</Notes>
  <HiddenSlides>0</HiddenSlides>
  <MMClips>0</MMClips>
  <ScaleCrop>false</ScaleCrop>
  <HeadingPairs>
    <vt:vector size="6" baseType="variant">
      <vt:variant>
        <vt:lpstr>使用されているフォント</vt:lpstr>
      </vt:variant>
      <vt:variant>
        <vt:i4>16</vt:i4>
      </vt:variant>
      <vt:variant>
        <vt:lpstr>テーマ</vt:lpstr>
      </vt:variant>
      <vt:variant>
        <vt:i4>13</vt:i4>
      </vt:variant>
      <vt:variant>
        <vt:lpstr>スライド タイトル</vt:lpstr>
      </vt:variant>
      <vt:variant>
        <vt:i4>20</vt:i4>
      </vt:variant>
    </vt:vector>
  </HeadingPairs>
  <TitlesOfParts>
    <vt:vector size="49" baseType="lpstr">
      <vt:lpstr>BIZ UDPゴシック</vt:lpstr>
      <vt:lpstr>HGP創英角ｺﾞｼｯｸUB</vt:lpstr>
      <vt:lpstr>HGｺﾞｼｯｸM</vt:lpstr>
      <vt:lpstr>Meiryo UI</vt:lpstr>
      <vt:lpstr>ＭＳ Ｐゴシック</vt:lpstr>
      <vt:lpstr>ＭＳ ゴシック</vt:lpstr>
      <vt:lpstr>メイリオ</vt:lpstr>
      <vt:lpstr>メイリオ</vt:lpstr>
      <vt:lpstr>游ゴシック</vt:lpstr>
      <vt:lpstr>Arial</vt:lpstr>
      <vt:lpstr>Calibri</vt:lpstr>
      <vt:lpstr>Calibri Light</vt:lpstr>
      <vt:lpstr>Mangal Pro</vt:lpstr>
      <vt:lpstr>Segoe UI</vt:lpstr>
      <vt:lpstr>Times New Roman</vt:lpstr>
      <vt:lpstr>Wingdings</vt:lpstr>
      <vt:lpstr>11_Office テーマ</vt:lpstr>
      <vt:lpstr>56_Office テーマ</vt:lpstr>
      <vt:lpstr>53_Office テーマ</vt:lpstr>
      <vt:lpstr>1_Office テーマ</vt:lpstr>
      <vt:lpstr>3_Office テーマ</vt:lpstr>
      <vt:lpstr>標準デザイン</vt:lpstr>
      <vt:lpstr>36_Office ​​テーマ</vt:lpstr>
      <vt:lpstr>2_Office ​​テーマ</vt:lpstr>
      <vt:lpstr>4_Office テーマ</vt:lpstr>
      <vt:lpstr>9_Office テーマ</vt:lpstr>
      <vt:lpstr>5_Office テーマ</vt:lpstr>
      <vt:lpstr>6_Office テーマ</vt:lpstr>
      <vt:lpstr>37_Office ​​テーマ</vt:lpstr>
      <vt:lpstr>PowerPoint プレゼンテーション</vt:lpstr>
      <vt:lpstr>PowerPoint プレゼンテーション</vt:lpstr>
      <vt:lpstr>PowerPoint プレゼンテーション</vt:lpstr>
      <vt:lpstr>長期収載品（後発医薬品のある先発医薬品）の保険給付の在り方の見直し</vt:lpstr>
      <vt:lpstr>PowerPoint プレゼンテーション</vt:lpstr>
      <vt:lpstr>選定療養の場合の保険給付の範囲（イメージ）</vt:lpstr>
      <vt:lpstr>令和６年10月からの医薬品の自己負担の新たな仕組み（イメージ図）</vt:lpstr>
      <vt:lpstr>令和６年10月からの医薬品の自己負担の新たな仕組み（イメージ図）</vt:lpstr>
      <vt:lpstr>PowerPoint プレゼンテーション</vt:lpstr>
      <vt:lpstr>PowerPoint プレゼンテーション</vt:lpstr>
      <vt:lpstr>PowerPoint プレゼンテーション</vt:lpstr>
      <vt:lpstr>２-１.令和６年度診療報酬改定におけるマイナ保険証利用等に関する診療報酬上の評価 （イメージ）</vt:lpstr>
      <vt:lpstr>医療DXの推進による医療情報の有効活用の推進②</vt:lpstr>
      <vt:lpstr>PowerPoint プレゼンテーション</vt:lpstr>
      <vt:lpstr>PowerPoint プレゼンテーション</vt:lpstr>
      <vt:lpstr>施設類型別のマイナ保険証利用率の推移</vt:lpstr>
      <vt:lpstr>電子処方箋とは</vt:lpstr>
      <vt:lpstr>PowerPoint プレゼンテーション</vt:lpstr>
      <vt:lpstr>３つの提供サービスの概要・メリット 　「❷6情報閲覧サービス」の仕組み</vt:lpstr>
      <vt:lpstr>医療DXの推進に関する工程表〔全体像〕</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内田 裕之(uchida-hiroyuki.6j9)</dc:creator>
  <cp:lastModifiedBy>内田 裕之(uchida-hiroyuki.6j9)</cp:lastModifiedBy>
  <cp:revision>1</cp:revision>
  <dcterms:created xsi:type="dcterms:W3CDTF">2024-11-15T01:21:48Z</dcterms:created>
  <dcterms:modified xsi:type="dcterms:W3CDTF">2024-11-15T12:23:43Z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0x010100A0BA3BF49136C949A4D7A48080D8E323</vt:lpwstr>
  </property>
</Properties>
</file>