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88" r:id="rId55"/>
    <p:sldMasterId id="2147483995" r:id="rId56"/>
    <p:sldMasterId id="2147484064" r:id="rId57"/>
    <p:sldMasterId id="2147484070" r:id="rId58"/>
    <p:sldMasterId id="2147484082" r:id="rId59"/>
    <p:sldMasterId id="2147484087" r:id="rId60"/>
    <p:sldMasterId id="2147484122" r:id="rId61"/>
    <p:sldMasterId id="2147484129" r:id="rId62"/>
    <p:sldMasterId id="2147484132" r:id="rId63"/>
    <p:sldMasterId id="2147484145" r:id="rId64"/>
    <p:sldMasterId id="2147484197" r:id="rId65"/>
    <p:sldMasterId id="2147484211" r:id="rId66"/>
  </p:sldMasterIdLst>
  <p:notesMasterIdLst>
    <p:notesMasterId r:id="rId92"/>
  </p:notesMasterIdLst>
  <p:sldIdLst>
    <p:sldId id="2147483518" r:id="rId67"/>
    <p:sldId id="2147480263" r:id="rId68"/>
    <p:sldId id="2147480261" r:id="rId69"/>
    <p:sldId id="2147480262" r:id="rId70"/>
    <p:sldId id="2146849589" r:id="rId71"/>
    <p:sldId id="2147472466" r:id="rId72"/>
    <p:sldId id="2147483459" r:id="rId73"/>
    <p:sldId id="2147480477" r:id="rId74"/>
    <p:sldId id="2147483465" r:id="rId75"/>
    <p:sldId id="2147482783" r:id="rId76"/>
    <p:sldId id="2147483458" r:id="rId77"/>
    <p:sldId id="2147483086" r:id="rId78"/>
    <p:sldId id="1006" r:id="rId79"/>
    <p:sldId id="1015" r:id="rId80"/>
    <p:sldId id="2147483004" r:id="rId81"/>
    <p:sldId id="2147480502" r:id="rId82"/>
    <p:sldId id="2147483081" r:id="rId83"/>
    <p:sldId id="2147483087" r:id="rId84"/>
    <p:sldId id="2147483516" r:id="rId85"/>
    <p:sldId id="2147483513" r:id="rId86"/>
    <p:sldId id="2147483517" r:id="rId87"/>
    <p:sldId id="2147483527" r:id="rId88"/>
    <p:sldId id="2147480322" r:id="rId89"/>
    <p:sldId id="1474" r:id="rId90"/>
    <p:sldId id="2147480281" r:id="rId9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16" userDrawn="1">
          <p15:clr>
            <a:srgbClr val="A4A3A4"/>
          </p15:clr>
        </p15:guide>
        <p15:guide id="3"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B9"/>
    <a:srgbClr val="4BACC6"/>
    <a:srgbClr val="F79646"/>
    <a:srgbClr val="B65708"/>
    <a:srgbClr val="8064A2"/>
    <a:srgbClr val="FF0000"/>
    <a:srgbClr val="DB4D6D"/>
    <a:srgbClr val="F8DBE2"/>
    <a:srgbClr val="FF6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4F52E-0A0E-466C-AE0E-C71882F9478D}" v="544" dt="2024-12-23T13:12:22.082"/>
  </p1510:revLst>
</p1510:revInfo>
</file>

<file path=ppt/tableStyles.xml><?xml version="1.0" encoding="utf-8"?>
<a:tblStyleLst xmlns:a="http://schemas.openxmlformats.org/drawingml/2006/main" def="{5C22544A-7EE6-4342-B048-85BDC9FD1C3A}">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57" autoAdjust="0"/>
    <p:restoredTop sz="94660"/>
  </p:normalViewPr>
  <p:slideViewPr>
    <p:cSldViewPr snapToGrid="0">
      <p:cViewPr varScale="1">
        <p:scale>
          <a:sx n="110" d="100"/>
          <a:sy n="110" d="100"/>
        </p:scale>
        <p:origin x="1980" y="78"/>
      </p:cViewPr>
      <p:guideLst>
        <p:guide orient="horz" pos="2160"/>
        <p:guide pos="2916"/>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slideMaster" Target="slideMasters/slideMaster1.xml"/><Relationship Id="rId63" Type="http://schemas.openxmlformats.org/officeDocument/2006/relationships/slideMaster" Target="slideMasters/slideMaster9.xml"/><Relationship Id="rId68" Type="http://schemas.openxmlformats.org/officeDocument/2006/relationships/slide" Target="slides/slide2.xml"/><Relationship Id="rId76" Type="http://schemas.openxmlformats.org/officeDocument/2006/relationships/slide" Target="slides/slide10.xml"/><Relationship Id="rId84" Type="http://schemas.openxmlformats.org/officeDocument/2006/relationships/slide" Target="slides/slide18.xml"/><Relationship Id="rId89" Type="http://schemas.openxmlformats.org/officeDocument/2006/relationships/slide" Target="slides/slide23.xml"/><Relationship Id="rId7" Type="http://schemas.openxmlformats.org/officeDocument/2006/relationships/customXml" Target="../customXml/item7.xml"/><Relationship Id="rId71" Type="http://schemas.openxmlformats.org/officeDocument/2006/relationships/slide" Target="slides/slide5.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slideMaster" Target="slideMasters/slideMaster4.xml"/><Relationship Id="rId66" Type="http://schemas.openxmlformats.org/officeDocument/2006/relationships/slideMaster" Target="slideMasters/slideMaster12.xml"/><Relationship Id="rId74" Type="http://schemas.openxmlformats.org/officeDocument/2006/relationships/slide" Target="slides/slide8.xml"/><Relationship Id="rId79" Type="http://schemas.openxmlformats.org/officeDocument/2006/relationships/slide" Target="slides/slide13.xml"/><Relationship Id="rId87" Type="http://schemas.openxmlformats.org/officeDocument/2006/relationships/slide" Target="slides/slide21.xml"/><Relationship Id="rId5" Type="http://schemas.openxmlformats.org/officeDocument/2006/relationships/customXml" Target="../customXml/item5.xml"/><Relationship Id="rId61" Type="http://schemas.openxmlformats.org/officeDocument/2006/relationships/slideMaster" Target="slideMasters/slideMaster7.xml"/><Relationship Id="rId82" Type="http://schemas.openxmlformats.org/officeDocument/2006/relationships/slide" Target="slides/slide16.xml"/><Relationship Id="rId90" Type="http://schemas.openxmlformats.org/officeDocument/2006/relationships/slide" Target="slides/slide24.xml"/><Relationship Id="rId95" Type="http://schemas.openxmlformats.org/officeDocument/2006/relationships/theme" Target="theme/theme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Master" Target="slideMasters/slideMaster2.xml"/><Relationship Id="rId64" Type="http://schemas.openxmlformats.org/officeDocument/2006/relationships/slideMaster" Target="slideMasters/slideMaster10.xml"/><Relationship Id="rId69" Type="http://schemas.openxmlformats.org/officeDocument/2006/relationships/slide" Target="slides/slide3.xml"/><Relationship Id="rId77" Type="http://schemas.openxmlformats.org/officeDocument/2006/relationships/slide" Target="slides/slide1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6.xml"/><Relationship Id="rId80" Type="http://schemas.openxmlformats.org/officeDocument/2006/relationships/slide" Target="slides/slide14.xml"/><Relationship Id="rId85" Type="http://schemas.openxmlformats.org/officeDocument/2006/relationships/slide" Target="slides/slide19.xml"/><Relationship Id="rId93" Type="http://schemas.openxmlformats.org/officeDocument/2006/relationships/presProps" Target="presProps.xml"/><Relationship Id="rId98"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Master" Target="slideMasters/slideMaster5.xml"/><Relationship Id="rId67" Type="http://schemas.openxmlformats.org/officeDocument/2006/relationships/slide" Target="slides/slid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8.xml"/><Relationship Id="rId70" Type="http://schemas.openxmlformats.org/officeDocument/2006/relationships/slide" Target="slides/slide4.xml"/><Relationship Id="rId75" Type="http://schemas.openxmlformats.org/officeDocument/2006/relationships/slide" Target="slides/slide9.xml"/><Relationship Id="rId83" Type="http://schemas.openxmlformats.org/officeDocument/2006/relationships/slide" Target="slides/slide17.xml"/><Relationship Id="rId88" Type="http://schemas.openxmlformats.org/officeDocument/2006/relationships/slide" Target="slides/slide22.xml"/><Relationship Id="rId91" Type="http://schemas.openxmlformats.org/officeDocument/2006/relationships/slide" Target="slides/slide25.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Master" Target="slideMasters/slideMaster3.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Master" Target="slideMasters/slideMaster6.xml"/><Relationship Id="rId65" Type="http://schemas.openxmlformats.org/officeDocument/2006/relationships/slideMaster" Target="slideMasters/slideMaster11.xml"/><Relationship Id="rId73" Type="http://schemas.openxmlformats.org/officeDocument/2006/relationships/slide" Target="slides/slide7.xml"/><Relationship Id="rId78" Type="http://schemas.openxmlformats.org/officeDocument/2006/relationships/slide" Target="slides/slide12.xml"/><Relationship Id="rId81" Type="http://schemas.openxmlformats.org/officeDocument/2006/relationships/slide" Target="slides/slide15.xml"/><Relationship Id="rId86" Type="http://schemas.openxmlformats.org/officeDocument/2006/relationships/slide" Target="slides/slide20.xml"/><Relationship Id="rId9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85812913413254E-2"/>
          <c:y val="2.7502324169074454E-2"/>
          <c:w val="0.91873428025645554"/>
          <c:h val="0.79885401622042007"/>
        </c:manualLayout>
      </c:layout>
      <c:lineChart>
        <c:grouping val="standard"/>
        <c:varyColors val="0"/>
        <c:ser>
          <c:idx val="3"/>
          <c:order val="0"/>
          <c:tx>
            <c:strRef>
              <c:f>フルセット!$E$1</c:f>
              <c:strCache>
                <c:ptCount val="1"/>
                <c:pt idx="0">
                  <c:v>推定乖離率（％）</c:v>
                </c:pt>
              </c:strCache>
            </c:strRef>
          </c:tx>
          <c:spPr>
            <a:ln>
              <a:noFill/>
            </a:ln>
          </c:spPr>
          <c:marker>
            <c:symbol val="diamond"/>
            <c:size val="7"/>
            <c:spPr>
              <a:solidFill>
                <a:schemeClr val="accent4">
                  <a:lumMod val="90000"/>
                </a:schemeClr>
              </a:solidFill>
              <a:ln w="12700">
                <a:solidFill>
                  <a:schemeClr val="accent4">
                    <a:lumMod val="90000"/>
                  </a:schemeClr>
                </a:solidFill>
              </a:ln>
            </c:spPr>
          </c:marker>
          <c:dPt>
            <c:idx val="28"/>
            <c:bubble3D val="0"/>
            <c:spPr>
              <a:ln w="38100">
                <a:solidFill>
                  <a:schemeClr val="accent4">
                    <a:lumMod val="90000"/>
                  </a:schemeClr>
                </a:solidFill>
              </a:ln>
            </c:spPr>
            <c:extLst xmlns:c16r2="http://schemas.microsoft.com/office/drawing/2015/06/chart">
              <c:ext xmlns:c16="http://schemas.microsoft.com/office/drawing/2014/chart" uri="{C3380CC4-5D6E-409C-BE32-E72D297353CC}">
                <c16:uniqueId val="{0000002B-D38C-4E02-8D18-CEC6DB2C961D}"/>
              </c:ext>
            </c:extLst>
          </c:dPt>
          <c:cat>
            <c:strRef>
              <c:f>フルセット!$A$2:$A$33</c:f>
              <c:strCache>
                <c:ptCount val="32"/>
                <c:pt idx="0">
                  <c:v>平成５年度</c:v>
                </c:pt>
                <c:pt idx="1">
                  <c:v>平成６年度</c:v>
                </c:pt>
                <c:pt idx="2">
                  <c:v>平成７年度</c:v>
                </c:pt>
                <c:pt idx="3">
                  <c:v>平成８年度</c:v>
                </c:pt>
                <c:pt idx="4">
                  <c:v>平成９年度</c:v>
                </c:pt>
                <c:pt idx="5">
                  <c:v>平成10年度</c:v>
                </c:pt>
                <c:pt idx="6">
                  <c:v>平成11年度</c:v>
                </c:pt>
                <c:pt idx="7">
                  <c:v>平成12年度</c:v>
                </c:pt>
                <c:pt idx="8">
                  <c:v>平成13年度</c:v>
                </c:pt>
                <c:pt idx="9">
                  <c:v>平成14年度</c:v>
                </c:pt>
                <c:pt idx="10">
                  <c:v>平成15年度</c:v>
                </c:pt>
                <c:pt idx="11">
                  <c:v>平成16年度</c:v>
                </c:pt>
                <c:pt idx="12">
                  <c:v>平成17年度</c:v>
                </c:pt>
                <c:pt idx="13">
                  <c:v>平成18年度</c:v>
                </c:pt>
                <c:pt idx="14">
                  <c:v>平成19年度</c:v>
                </c:pt>
                <c:pt idx="15">
                  <c:v>平成20年度</c:v>
                </c:pt>
                <c:pt idx="16">
                  <c:v>平成21年度</c:v>
                </c:pt>
                <c:pt idx="17">
                  <c:v>平成22年度</c:v>
                </c:pt>
                <c:pt idx="18">
                  <c:v>平成23年度</c:v>
                </c:pt>
                <c:pt idx="19">
                  <c:v>平成24年度</c:v>
                </c:pt>
                <c:pt idx="20">
                  <c:v>平成25年度</c:v>
                </c:pt>
                <c:pt idx="21">
                  <c:v>平成26年度</c:v>
                </c:pt>
                <c:pt idx="22">
                  <c:v>平成27年度</c:v>
                </c:pt>
                <c:pt idx="23">
                  <c:v>平成28年度</c:v>
                </c:pt>
                <c:pt idx="24">
                  <c:v>平成29年度</c:v>
                </c:pt>
                <c:pt idx="25">
                  <c:v>平成30年度</c:v>
                </c:pt>
                <c:pt idx="26">
                  <c:v>令和元年度</c:v>
                </c:pt>
                <c:pt idx="27">
                  <c:v>令和２年度</c:v>
                </c:pt>
                <c:pt idx="28">
                  <c:v>令和３年度</c:v>
                </c:pt>
                <c:pt idx="29">
                  <c:v>令和４年度</c:v>
                </c:pt>
                <c:pt idx="30">
                  <c:v>令和５年度</c:v>
                </c:pt>
                <c:pt idx="31">
                  <c:v>令和６年度</c:v>
                </c:pt>
              </c:strCache>
            </c:strRef>
          </c:cat>
          <c:val>
            <c:numRef>
              <c:f>フルセット!$E$2:$E$33</c:f>
              <c:numCache>
                <c:formatCode>General</c:formatCode>
                <c:ptCount val="32"/>
                <c:pt idx="0">
                  <c:v>19.600000000000001</c:v>
                </c:pt>
                <c:pt idx="2">
                  <c:v>17.8</c:v>
                </c:pt>
                <c:pt idx="3">
                  <c:v>14.5</c:v>
                </c:pt>
                <c:pt idx="4">
                  <c:v>13.1</c:v>
                </c:pt>
                <c:pt idx="6">
                  <c:v>9.5</c:v>
                </c:pt>
                <c:pt idx="8">
                  <c:v>7.1</c:v>
                </c:pt>
                <c:pt idx="10">
                  <c:v>6.3</c:v>
                </c:pt>
                <c:pt idx="12">
                  <c:v>8</c:v>
                </c:pt>
                <c:pt idx="14">
                  <c:v>6.9</c:v>
                </c:pt>
                <c:pt idx="16">
                  <c:v>8.4</c:v>
                </c:pt>
                <c:pt idx="18">
                  <c:v>8.4</c:v>
                </c:pt>
                <c:pt idx="20">
                  <c:v>8.1999999999999993</c:v>
                </c:pt>
                <c:pt idx="22">
                  <c:v>8.8000000000000007</c:v>
                </c:pt>
                <c:pt idx="24">
                  <c:v>9.1</c:v>
                </c:pt>
                <c:pt idx="25">
                  <c:v>7.2</c:v>
                </c:pt>
                <c:pt idx="26">
                  <c:v>8</c:v>
                </c:pt>
                <c:pt idx="27">
                  <c:v>8</c:v>
                </c:pt>
                <c:pt idx="28">
                  <c:v>7.6</c:v>
                </c:pt>
                <c:pt idx="29">
                  <c:v>7</c:v>
                </c:pt>
                <c:pt idx="30">
                  <c:v>6</c:v>
                </c:pt>
                <c:pt idx="31">
                  <c:v>5.2</c:v>
                </c:pt>
              </c:numCache>
            </c:numRef>
          </c:val>
          <c:smooth val="0"/>
          <c:extLst xmlns:c16r2="http://schemas.microsoft.com/office/drawing/2015/06/chart">
            <c:ext xmlns:c16="http://schemas.microsoft.com/office/drawing/2014/chart" uri="{C3380CC4-5D6E-409C-BE32-E72D297353CC}">
              <c16:uniqueId val="{0000002C-D38C-4E02-8D18-CEC6DB2C961D}"/>
            </c:ext>
          </c:extLst>
        </c:ser>
        <c:ser>
          <c:idx val="4"/>
          <c:order val="1"/>
          <c:tx>
            <c:strRef>
              <c:f>フルセット!$F$1</c:f>
              <c:strCache>
                <c:ptCount val="1"/>
                <c:pt idx="0">
                  <c:v>かいり</c:v>
                </c:pt>
              </c:strCache>
            </c:strRef>
          </c:tx>
          <c:spPr>
            <a:ln w="25400">
              <a:solidFill>
                <a:schemeClr val="accent4">
                  <a:lumMod val="50000"/>
                </a:schemeClr>
              </a:solidFill>
            </a:ln>
          </c:spPr>
          <c:marker>
            <c:symbol val="circle"/>
            <c:size val="8"/>
            <c:spPr>
              <a:solidFill>
                <a:schemeClr val="accent4">
                  <a:lumMod val="50000"/>
                </a:schemeClr>
              </a:solidFill>
              <a:ln>
                <a:solidFill>
                  <a:schemeClr val="accent4">
                    <a:lumMod val="50000"/>
                  </a:schemeClr>
                </a:solidFill>
              </a:ln>
            </c:spPr>
          </c:marker>
          <c:dPt>
            <c:idx val="27"/>
            <c:bubble3D val="0"/>
            <c:extLst xmlns:c16r2="http://schemas.microsoft.com/office/drawing/2015/06/chart">
              <c:ext xmlns:c16="http://schemas.microsoft.com/office/drawing/2014/chart" uri="{C3380CC4-5D6E-409C-BE32-E72D297353CC}">
                <c16:uniqueId val="{0000002D-D38C-4E02-8D18-CEC6DB2C961D}"/>
              </c:ext>
            </c:extLst>
          </c:dPt>
          <c:dLbls>
            <c:dLbl>
              <c:idx val="0"/>
              <c:layout>
                <c:manualLayout>
                  <c:x val="-9.4845231039888869E-3"/>
                  <c:y val="-1.488408695330148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E-D38C-4E02-8D18-CEC6DB2C961D}"/>
                </c:ext>
                <c:ext xmlns:c15="http://schemas.microsoft.com/office/drawing/2012/chart" uri="{CE6537A1-D6FC-4f65-9D91-7224C49458BB}"/>
              </c:extLst>
            </c:dLbl>
            <c:dLbl>
              <c:idx val="2"/>
              <c:layout>
                <c:manualLayout>
                  <c:x val="-2.4388773695971436E-2"/>
                  <c:y val="-3.99770395881939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F-D38C-4E02-8D18-CEC6DB2C961D}"/>
                </c:ext>
                <c:ext xmlns:c15="http://schemas.microsoft.com/office/drawing/2012/chart" uri="{CE6537A1-D6FC-4f65-9D91-7224C49458BB}"/>
              </c:extLst>
            </c:dLbl>
            <c:dLbl>
              <c:idx val="3"/>
              <c:layout>
                <c:manualLayout>
                  <c:x val="-1.2194386847985713E-2"/>
                  <c:y val="-3.76254490241825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0-D38C-4E02-8D18-CEC6DB2C961D}"/>
                </c:ext>
                <c:ext xmlns:c15="http://schemas.microsoft.com/office/drawing/2012/chart" uri="{CE6537A1-D6FC-4f65-9D91-7224C49458BB}"/>
              </c:extLst>
            </c:dLbl>
            <c:dLbl>
              <c:idx val="4"/>
              <c:layout>
                <c:manualLayout>
                  <c:x val="-1.7614114335979363E-2"/>
                  <c:y val="-3.52738584601710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1-D38C-4E02-8D18-CEC6DB2C961D}"/>
                </c:ext>
                <c:ext xmlns:c15="http://schemas.microsoft.com/office/drawing/2012/chart" uri="{CE6537A1-D6FC-4f65-9D91-7224C49458BB}"/>
              </c:extLst>
            </c:dLbl>
            <c:dLbl>
              <c:idx val="6"/>
              <c:layout>
                <c:manualLayout>
                  <c:x val="-2.3033841823973063E-2"/>
                  <c:y val="-4.93834018442395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2-D38C-4E02-8D18-CEC6DB2C961D}"/>
                </c:ext>
                <c:ext xmlns:c15="http://schemas.microsoft.com/office/drawing/2012/chart" uri="{CE6537A1-D6FC-4f65-9D91-7224C49458BB}"/>
              </c:extLst>
            </c:dLbl>
            <c:dLbl>
              <c:idx val="8"/>
              <c:layout>
                <c:manualLayout>
                  <c:x val="-2.3033841823973011E-2"/>
                  <c:y val="-3.99770395881939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3-D38C-4E02-8D18-CEC6DB2C961D}"/>
                </c:ext>
                <c:ext xmlns:c15="http://schemas.microsoft.com/office/drawing/2012/chart" uri="{CE6537A1-D6FC-4f65-9D91-7224C49458BB}"/>
              </c:extLst>
            </c:dLbl>
            <c:dLbl>
              <c:idx val="10"/>
              <c:layout>
                <c:manualLayout>
                  <c:x val="-2.0323978079976188E-2"/>
                  <c:y val="-4.232863015220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4-D38C-4E02-8D18-CEC6DB2C961D}"/>
                </c:ext>
                <c:ext xmlns:c15="http://schemas.microsoft.com/office/drawing/2012/chart" uri="{CE6537A1-D6FC-4f65-9D91-7224C49458BB}"/>
              </c:extLst>
            </c:dLbl>
            <c:dLbl>
              <c:idx val="12"/>
              <c:layout>
                <c:manualLayout>
                  <c:x val="-2.4388773695971425E-2"/>
                  <c:y val="-3.99770395881939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5-D38C-4E02-8D18-CEC6DB2C961D}"/>
                </c:ext>
                <c:ext xmlns:c15="http://schemas.microsoft.com/office/drawing/2012/chart" uri="{CE6537A1-D6FC-4f65-9D91-7224C49458BB}"/>
              </c:extLst>
            </c:dLbl>
            <c:dLbl>
              <c:idx val="14"/>
              <c:layout>
                <c:manualLayout>
                  <c:x val="-2.7098637439968251E-2"/>
                  <c:y val="-4.46802207162168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6-D38C-4E02-8D18-CEC6DB2C961D}"/>
                </c:ext>
                <c:ext xmlns:c15="http://schemas.microsoft.com/office/drawing/2012/chart" uri="{CE6537A1-D6FC-4f65-9D91-7224C49458BB}"/>
              </c:extLst>
            </c:dLbl>
            <c:dLbl>
              <c:idx val="16"/>
              <c:layout>
                <c:manualLayout>
                  <c:x val="-2.16789099519746E-2"/>
                  <c:y val="-3.52738584601710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7-D38C-4E02-8D18-CEC6DB2C961D}"/>
                </c:ext>
                <c:ext xmlns:c15="http://schemas.microsoft.com/office/drawing/2012/chart" uri="{CE6537A1-D6FC-4f65-9D91-7224C49458BB}"/>
              </c:extLst>
            </c:dLbl>
            <c:dLbl>
              <c:idx val="18"/>
              <c:layout>
                <c:manualLayout>
                  <c:x val="-2.8453569311966662E-2"/>
                  <c:y val="-3.05706773321482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8-D38C-4E02-8D18-CEC6DB2C961D}"/>
                </c:ext>
                <c:ext xmlns:c15="http://schemas.microsoft.com/office/drawing/2012/chart" uri="{CE6537A1-D6FC-4f65-9D91-7224C49458BB}"/>
              </c:extLst>
            </c:dLbl>
            <c:dLbl>
              <c:idx val="20"/>
              <c:layout>
                <c:manualLayout>
                  <c:x val="-2.3033841823973011E-2"/>
                  <c:y val="-3.52738584601711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9-D38C-4E02-8D18-CEC6DB2C961D}"/>
                </c:ext>
                <c:ext xmlns:c15="http://schemas.microsoft.com/office/drawing/2012/chart" uri="{CE6537A1-D6FC-4f65-9D91-7224C49458BB}"/>
              </c:extLst>
            </c:dLbl>
            <c:dLbl>
              <c:idx val="22"/>
              <c:layout>
                <c:manualLayout>
                  <c:x val="-2.3033841823973111E-2"/>
                  <c:y val="-3.52738584601711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A-D38C-4E02-8D18-CEC6DB2C961D}"/>
                </c:ext>
                <c:ext xmlns:c15="http://schemas.microsoft.com/office/drawing/2012/chart" uri="{CE6537A1-D6FC-4f65-9D91-7224C49458BB}"/>
              </c:extLst>
            </c:dLbl>
            <c:dLbl>
              <c:idx val="24"/>
              <c:layout>
                <c:manualLayout>
                  <c:x val="-2.4388773695971425E-2"/>
                  <c:y val="-3.2922267896159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B-D38C-4E02-8D18-CEC6DB2C961D}"/>
                </c:ext>
                <c:ext xmlns:c15="http://schemas.microsoft.com/office/drawing/2012/chart" uri="{CE6537A1-D6FC-4f65-9D91-7224C49458BB}"/>
              </c:extLst>
            </c:dLbl>
            <c:dLbl>
              <c:idx val="25"/>
              <c:layout>
                <c:manualLayout>
                  <c:x val="-2.4388773695971522E-2"/>
                  <c:y val="-3.76254490241825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C-D38C-4E02-8D18-CEC6DB2C961D}"/>
                </c:ext>
                <c:ext xmlns:c15="http://schemas.microsoft.com/office/drawing/2012/chart" uri="{CE6537A1-D6FC-4f65-9D91-7224C49458BB}"/>
              </c:extLst>
            </c:dLbl>
            <c:dLbl>
              <c:idx val="26"/>
              <c:layout>
                <c:manualLayout>
                  <c:x val="-2.1678909951974499E-2"/>
                  <c:y val="-3.05706773321483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D-D38C-4E02-8D18-CEC6DB2C961D}"/>
                </c:ext>
                <c:ext xmlns:c15="http://schemas.microsoft.com/office/drawing/2012/chart" uri="{CE6537A1-D6FC-4f65-9D91-7224C49458BB}"/>
              </c:extLst>
            </c:dLbl>
            <c:dLbl>
              <c:idx val="27"/>
              <c:layout>
                <c:manualLayout>
                  <c:x val="-1.8969046207977774E-2"/>
                  <c:y val="-3.2922267896159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D-D38C-4E02-8D18-CEC6DB2C961D}"/>
                </c:ext>
                <c:ext xmlns:c15="http://schemas.microsoft.com/office/drawing/2012/chart" uri="{CE6537A1-D6FC-4f65-9D91-7224C49458BB}"/>
              </c:extLst>
            </c:dLbl>
            <c:dLbl>
              <c:idx val="28"/>
              <c:layout>
                <c:manualLayout>
                  <c:x val="-2.16789099519746E-2"/>
                  <c:y val="3.76254490241825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E-D38C-4E02-8D18-CEC6DB2C961D}"/>
                </c:ext>
                <c:ext xmlns:c15="http://schemas.microsoft.com/office/drawing/2012/chart" uri="{CE6537A1-D6FC-4f65-9D91-7224C49458BB}"/>
              </c:extLst>
            </c:dLbl>
            <c:dLbl>
              <c:idx val="29"/>
              <c:layout>
                <c:manualLayout>
                  <c:x val="-5.4197274879936499E-3"/>
                  <c:y val="-2.1164315076102655E-2"/>
                </c:manualLayout>
              </c:layout>
              <c:tx>
                <c:rich>
                  <a:bodyPr/>
                  <a:lstStyle/>
                  <a:p>
                    <a:fld id="{4C606863-B374-4296-9807-5179230F2497}" type="VALUE">
                      <a:rPr lang="en-US" altLang="ja-JP" sz="1600" b="0" smtClean="0"/>
                      <a:pPr/>
                      <a:t>[値]</a:t>
                    </a:fld>
                    <a:endParaRPr lang="ja-JP" alt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F-D38C-4E02-8D18-CEC6DB2C961D}"/>
                </c:ext>
                <c:ext xmlns:c15="http://schemas.microsoft.com/office/drawing/2012/chart" uri="{CE6537A1-D6FC-4f65-9D91-7224C49458BB}">
                  <c15:dlblFieldTable/>
                  <c15:showDataLabelsRange val="0"/>
                </c:ext>
              </c:extLst>
            </c:dLbl>
            <c:dLbl>
              <c:idx val="30"/>
              <c:layout>
                <c:manualLayout>
                  <c:x val="1.3549318719984125E-3"/>
                  <c:y val="-2.11643150761026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8B6-4947-8464-BA900590DC5F}"/>
                </c:ext>
                <c:ext xmlns:c15="http://schemas.microsoft.com/office/drawing/2012/chart" uri="{CE6537A1-D6FC-4f65-9D91-7224C49458BB}"/>
              </c:extLst>
            </c:dLbl>
            <c:dLbl>
              <c:idx val="31"/>
              <c:layout>
                <c:manualLayout>
                  <c:x val="0"/>
                  <c:y val="5.1734992408250934E-2"/>
                </c:manualLayout>
              </c:layout>
              <c:tx>
                <c:rich>
                  <a:bodyPr wrap="square" lIns="38100" tIns="19050" rIns="38100" bIns="19050" anchor="ctr">
                    <a:spAutoFit/>
                  </a:bodyPr>
                  <a:lstStyle/>
                  <a:p>
                    <a:pPr>
                      <a:defRPr sz="2400" b="1">
                        <a:solidFill>
                          <a:srgbClr val="D53759"/>
                        </a:solidFill>
                      </a:defRPr>
                    </a:pPr>
                    <a:fld id="{DA7935DA-7D71-45AF-BD21-5B48665EF11B}" type="VALUE">
                      <a:rPr lang="en-US" altLang="ja-JP" b="1" smtClean="0"/>
                      <a:pPr>
                        <a:defRPr sz="2400" b="1">
                          <a:solidFill>
                            <a:srgbClr val="D53759"/>
                          </a:solidFill>
                        </a:defRPr>
                      </a:pPr>
                      <a:t>[値]</a:t>
                    </a:fld>
                    <a:r>
                      <a:rPr lang="en-US" altLang="ja-JP" b="1" dirty="0"/>
                      <a:t>%</a:t>
                    </a:r>
                  </a:p>
                </c:rich>
              </c:tx>
              <c:numFmt formatCode="#,##0.0_);[Red]\(#,##0.0\)" sourceLinked="0"/>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8B6-4947-8464-BA900590DC5F}"/>
                </c:ext>
                <c:ext xmlns:c15="http://schemas.microsoft.com/office/drawing/2012/chart" uri="{CE6537A1-D6FC-4f65-9D91-7224C49458BB}">
                  <c15:dlblFieldTable/>
                  <c15:showDataLabelsRange val="0"/>
                </c:ext>
              </c:extLst>
            </c:dLbl>
            <c:numFmt formatCode="#,##0.0_);[Red]\(#,##0.0\)" sourceLinked="0"/>
            <c:spPr>
              <a:noFill/>
              <a:ln>
                <a:noFill/>
              </a:ln>
              <a:effectLst/>
            </c:spPr>
            <c:txPr>
              <a:bodyPr wrap="square" lIns="38100" tIns="19050" rIns="38100" bIns="19050" anchor="ctr">
                <a:spAutoFit/>
              </a:bodyPr>
              <a:lstStyle/>
              <a:p>
                <a:pPr>
                  <a:defRPr sz="1600" b="0">
                    <a:solidFill>
                      <a:srgbClr val="D53759"/>
                    </a:solidFill>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フルセット!$A$2:$A$33</c:f>
              <c:strCache>
                <c:ptCount val="32"/>
                <c:pt idx="0">
                  <c:v>平成５年度</c:v>
                </c:pt>
                <c:pt idx="1">
                  <c:v>平成６年度</c:v>
                </c:pt>
                <c:pt idx="2">
                  <c:v>平成７年度</c:v>
                </c:pt>
                <c:pt idx="3">
                  <c:v>平成８年度</c:v>
                </c:pt>
                <c:pt idx="4">
                  <c:v>平成９年度</c:v>
                </c:pt>
                <c:pt idx="5">
                  <c:v>平成10年度</c:v>
                </c:pt>
                <c:pt idx="6">
                  <c:v>平成11年度</c:v>
                </c:pt>
                <c:pt idx="7">
                  <c:v>平成12年度</c:v>
                </c:pt>
                <c:pt idx="8">
                  <c:v>平成13年度</c:v>
                </c:pt>
                <c:pt idx="9">
                  <c:v>平成14年度</c:v>
                </c:pt>
                <c:pt idx="10">
                  <c:v>平成15年度</c:v>
                </c:pt>
                <c:pt idx="11">
                  <c:v>平成16年度</c:v>
                </c:pt>
                <c:pt idx="12">
                  <c:v>平成17年度</c:v>
                </c:pt>
                <c:pt idx="13">
                  <c:v>平成18年度</c:v>
                </c:pt>
                <c:pt idx="14">
                  <c:v>平成19年度</c:v>
                </c:pt>
                <c:pt idx="15">
                  <c:v>平成20年度</c:v>
                </c:pt>
                <c:pt idx="16">
                  <c:v>平成21年度</c:v>
                </c:pt>
                <c:pt idx="17">
                  <c:v>平成22年度</c:v>
                </c:pt>
                <c:pt idx="18">
                  <c:v>平成23年度</c:v>
                </c:pt>
                <c:pt idx="19">
                  <c:v>平成24年度</c:v>
                </c:pt>
                <c:pt idx="20">
                  <c:v>平成25年度</c:v>
                </c:pt>
                <c:pt idx="21">
                  <c:v>平成26年度</c:v>
                </c:pt>
                <c:pt idx="22">
                  <c:v>平成27年度</c:v>
                </c:pt>
                <c:pt idx="23">
                  <c:v>平成28年度</c:v>
                </c:pt>
                <c:pt idx="24">
                  <c:v>平成29年度</c:v>
                </c:pt>
                <c:pt idx="25">
                  <c:v>平成30年度</c:v>
                </c:pt>
                <c:pt idx="26">
                  <c:v>令和元年度</c:v>
                </c:pt>
                <c:pt idx="27">
                  <c:v>令和２年度</c:v>
                </c:pt>
                <c:pt idx="28">
                  <c:v>令和３年度</c:v>
                </c:pt>
                <c:pt idx="29">
                  <c:v>令和４年度</c:v>
                </c:pt>
                <c:pt idx="30">
                  <c:v>令和５年度</c:v>
                </c:pt>
                <c:pt idx="31">
                  <c:v>令和６年度</c:v>
                </c:pt>
              </c:strCache>
            </c:strRef>
          </c:cat>
          <c:val>
            <c:numRef>
              <c:f>フルセット!$F$2:$F$33</c:f>
              <c:numCache>
                <c:formatCode>General</c:formatCode>
                <c:ptCount val="32"/>
                <c:pt idx="0">
                  <c:v>19.600000000000001</c:v>
                </c:pt>
                <c:pt idx="1">
                  <c:v>#N/A</c:v>
                </c:pt>
                <c:pt idx="2">
                  <c:v>17.8</c:v>
                </c:pt>
                <c:pt idx="3">
                  <c:v>14.5</c:v>
                </c:pt>
                <c:pt idx="4">
                  <c:v>13.1</c:v>
                </c:pt>
                <c:pt idx="5">
                  <c:v>#N/A</c:v>
                </c:pt>
                <c:pt idx="6">
                  <c:v>9.5</c:v>
                </c:pt>
                <c:pt idx="7">
                  <c:v>#N/A</c:v>
                </c:pt>
                <c:pt idx="8">
                  <c:v>7.1</c:v>
                </c:pt>
                <c:pt idx="9">
                  <c:v>#N/A</c:v>
                </c:pt>
                <c:pt idx="10">
                  <c:v>6.3</c:v>
                </c:pt>
                <c:pt idx="11">
                  <c:v>#N/A</c:v>
                </c:pt>
                <c:pt idx="12">
                  <c:v>8</c:v>
                </c:pt>
                <c:pt idx="13">
                  <c:v>#N/A</c:v>
                </c:pt>
                <c:pt idx="14">
                  <c:v>6.9</c:v>
                </c:pt>
                <c:pt idx="15">
                  <c:v>#N/A</c:v>
                </c:pt>
                <c:pt idx="16">
                  <c:v>8.4</c:v>
                </c:pt>
                <c:pt idx="17">
                  <c:v>#N/A</c:v>
                </c:pt>
                <c:pt idx="18">
                  <c:v>8.4</c:v>
                </c:pt>
                <c:pt idx="19">
                  <c:v>#N/A</c:v>
                </c:pt>
                <c:pt idx="20">
                  <c:v>8.1999999999999993</c:v>
                </c:pt>
                <c:pt idx="21">
                  <c:v>#N/A</c:v>
                </c:pt>
                <c:pt idx="22">
                  <c:v>8.8000000000000007</c:v>
                </c:pt>
                <c:pt idx="23">
                  <c:v>#N/A</c:v>
                </c:pt>
                <c:pt idx="24">
                  <c:v>9.1</c:v>
                </c:pt>
                <c:pt idx="25">
                  <c:v>7.2</c:v>
                </c:pt>
                <c:pt idx="26">
                  <c:v>8</c:v>
                </c:pt>
                <c:pt idx="27">
                  <c:v>8</c:v>
                </c:pt>
                <c:pt idx="28">
                  <c:v>7.6</c:v>
                </c:pt>
                <c:pt idx="29">
                  <c:v>7</c:v>
                </c:pt>
                <c:pt idx="30">
                  <c:v>6</c:v>
                </c:pt>
                <c:pt idx="31">
                  <c:v>5.2</c:v>
                </c:pt>
              </c:numCache>
            </c:numRef>
          </c:val>
          <c:smooth val="0"/>
          <c:extLst xmlns:c16r2="http://schemas.microsoft.com/office/drawing/2015/06/chart">
            <c:ext xmlns:c16="http://schemas.microsoft.com/office/drawing/2014/chart" uri="{C3380CC4-5D6E-409C-BE32-E72D297353CC}">
              <c16:uniqueId val="{00000040-D38C-4E02-8D18-CEC6DB2C961D}"/>
            </c:ext>
          </c:extLst>
        </c:ser>
        <c:dLbls>
          <c:showLegendKey val="0"/>
          <c:showVal val="0"/>
          <c:showCatName val="0"/>
          <c:showSerName val="0"/>
          <c:showPercent val="0"/>
          <c:showBubbleSize val="0"/>
        </c:dLbls>
        <c:marker val="1"/>
        <c:smooth val="0"/>
        <c:axId val="378211192"/>
        <c:axId val="418524504"/>
      </c:lineChart>
      <c:catAx>
        <c:axId val="378211192"/>
        <c:scaling>
          <c:orientation val="minMax"/>
        </c:scaling>
        <c:delete val="0"/>
        <c:axPos val="b"/>
        <c:numFmt formatCode="General" sourceLinked="0"/>
        <c:majorTickMark val="out"/>
        <c:minorTickMark val="none"/>
        <c:tickLblPos val="nextTo"/>
        <c:txPr>
          <a:bodyPr/>
          <a:lstStyle/>
          <a:p>
            <a:pPr>
              <a:defRPr sz="1000">
                <a:latin typeface="+mn-lt"/>
                <a:ea typeface="メイリオ" panose="020B0604030504040204" pitchFamily="50" charset="-128"/>
              </a:defRPr>
            </a:pPr>
            <a:endParaRPr lang="ja-JP"/>
          </a:p>
        </c:txPr>
        <c:crossAx val="418524504"/>
        <c:crosses val="autoZero"/>
        <c:auto val="1"/>
        <c:lblAlgn val="ctr"/>
        <c:lblOffset val="100"/>
        <c:noMultiLvlLbl val="0"/>
      </c:catAx>
      <c:valAx>
        <c:axId val="418524504"/>
        <c:scaling>
          <c:orientation val="minMax"/>
          <c:max val="20"/>
        </c:scaling>
        <c:delete val="0"/>
        <c:axPos val="l"/>
        <c:majorGridlines/>
        <c:numFmt formatCode="General" sourceLinked="1"/>
        <c:majorTickMark val="out"/>
        <c:minorTickMark val="none"/>
        <c:tickLblPos val="nextTo"/>
        <c:txPr>
          <a:bodyPr/>
          <a:lstStyle/>
          <a:p>
            <a:pPr>
              <a:defRPr sz="1200" b="0"/>
            </a:pPr>
            <a:endParaRPr lang="ja-JP"/>
          </a:p>
        </c:txPr>
        <c:crossAx val="378211192"/>
        <c:crosses val="autoZero"/>
        <c:crossBetween val="between"/>
        <c:majorUnit val="2"/>
      </c:valAx>
    </c:plotArea>
    <c:plotVisOnly val="1"/>
    <c:dispBlanksAs val="gap"/>
    <c:showDLblsOverMax val="0"/>
  </c:chart>
  <c:txPr>
    <a:bodyPr/>
    <a:lstStyle/>
    <a:p>
      <a:pPr>
        <a:defRPr sz="14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7" tIns="45712" rIns="91427" bIns="45712" rtlCol="0"/>
          <a:lstStyle>
            <a:lvl1pPr algn="r">
              <a:defRPr sz="1200"/>
            </a:lvl1pPr>
          </a:lstStyle>
          <a:p>
            <a:fld id="{8298746E-BC7F-4DD9-84CA-759101699B4F}" type="datetimeFigureOut">
              <a:rPr kumimoji="1" lang="ja-JP" altLang="en-US" smtClean="0"/>
              <a:t>2025/1/8</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27" tIns="45712" rIns="91427" bIns="45712"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7" tIns="45712" rIns="91427"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6887"/>
          </a:xfrm>
          <a:prstGeom prst="rect">
            <a:avLst/>
          </a:prstGeom>
        </p:spPr>
        <p:txBody>
          <a:bodyPr vert="horz" lIns="91427" tIns="45712" rIns="91427"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6887"/>
          </a:xfrm>
          <a:prstGeom prst="rect">
            <a:avLst/>
          </a:prstGeom>
        </p:spPr>
        <p:txBody>
          <a:bodyPr vert="horz" lIns="91427" tIns="45712" rIns="91427" bIns="45712" rtlCol="0" anchor="b"/>
          <a:lstStyle>
            <a:lvl1pPr algn="r">
              <a:defRPr sz="1200"/>
            </a:lvl1pPr>
          </a:lstStyle>
          <a:p>
            <a:fld id="{1CA493AF-F4DE-4A1F-8320-25FE9FFE3249}" type="slidenum">
              <a:rPr kumimoji="1" lang="ja-JP" altLang="en-US" smtClean="0"/>
              <a:t>‹#›</a:t>
            </a:fld>
            <a:endParaRPr kumimoji="1" lang="ja-JP" altLang="en-US"/>
          </a:p>
        </p:txBody>
      </p:sp>
    </p:spTree>
    <p:extLst>
      <p:ext uri="{BB962C8B-B14F-4D97-AF65-F5344CB8AC3E}">
        <p14:creationId xmlns:p14="http://schemas.microsoft.com/office/powerpoint/2010/main" val="31374390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4F3F95-1DE9-F948-9ABE-A8F6E5B8157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9122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4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169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bwMode="gray">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bwMode="gray">
          <a:xfrm>
            <a:off x="0" y="-1"/>
            <a:ext cx="9906000" cy="827999"/>
          </a:xfrm>
        </p:spPr>
        <p:txBody>
          <a:bodyPr/>
          <a:lstStyle>
            <a:lvl1pPr>
              <a:defRPr sz="1800"/>
            </a:lvl1pPr>
          </a:lstStyle>
          <a:p>
            <a:r>
              <a:rPr lang="ja-JP" altLang="en-US"/>
              <a:t>マスター タイトルの書式設定</a:t>
            </a:r>
            <a:endParaRPr lang="en-US"/>
          </a:p>
        </p:txBody>
      </p:sp>
      <p:sp>
        <p:nvSpPr>
          <p:cNvPr id="2" name="正方形/長方形 1">
            <a:extLst>
              <a:ext uri="{FF2B5EF4-FFF2-40B4-BE49-F238E27FC236}">
                <a16:creationId xmlns:a16="http://schemas.microsoft.com/office/drawing/2014/main" xmlns="" id="{5DBEFF18-BC25-908D-86E8-E9AB169AB945}"/>
              </a:ext>
            </a:extLst>
          </p:cNvPr>
          <p:cNvSpPr/>
          <p:nvPr userDrawn="1"/>
        </p:nvSpPr>
        <p:spPr>
          <a:xfrm>
            <a:off x="0" y="827998"/>
            <a:ext cx="9906000" cy="659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Tree>
    <p:extLst>
      <p:ext uri="{BB962C8B-B14F-4D97-AF65-F5344CB8AC3E}">
        <p14:creationId xmlns:p14="http://schemas.microsoft.com/office/powerpoint/2010/main" val="89917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B4E29D-B560-48B8-ABB5-DDBBCA22BE59}" type="datetime1">
              <a:rPr lang="ja-JP" altLang="en-US" smtClean="0">
                <a:solidFill>
                  <a:prstClr val="black">
                    <a:tint val="75000"/>
                  </a:prstClr>
                </a:solidFill>
              </a:rPr>
              <a:t>2025/1/8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D5ED36C-4656-4246-93E8-01545784AC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06607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1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EE0C5C5-0B1F-4063-81D3-E96CD00490B0}"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1017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14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84E8DF4-D4D5-4AB0-AA36-082EF8E418B5}"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3707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15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93754FD-265C-43C6-90CD-B97313AAE5E3}"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0642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16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1CDE969-C7F0-4829-8D23-962B923BE944}"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4365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17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534E510-9F86-42CF-A898-FDCF46255B7C}"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1160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18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E1DFD92-E436-47CD-A693-7F9D2163E56A}"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322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19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04A1DB3-7093-4944-B29C-4F519876F548}"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7994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20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8918C50-9160-4028-A857-DED19350517C}"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2290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2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9DCBE37-1D19-4868-884C-0ECC09A7E6B9}"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3373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2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66DB55C-1A91-4927-B010-932D788C9789}"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02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xmlns=""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xmlns=""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xmlns=""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xmlns=""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030168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2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CA66405-9593-4316-912A-BA5E13C19803}"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1652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24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8CAA382-D7BD-4D74-9CF4-598278F2B162}"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8157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25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C106A69-A7CB-4A17-B9B3-D5629C9E1AEB}"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998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26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E534878-3F5F-404C-A317-C331271A0961}"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4871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27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02C668-F075-4192-9886-DE1D8C50A722}"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2815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28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69A1706-3B40-4AF4-A1E9-42BF03A6B9F2}"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2795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29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9D24F4E-8B11-464B-ADD5-2FF949D97D38}"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3784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30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C19B070-6414-4201-BD72-EC4127A6FD98}"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794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3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1E99D73-8794-465F-9115-70B111635AD6}"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1959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3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DF65C2-0CC6-4BA2-B023-F4979DAA4376}"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054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bwMode="gray">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bwMode="gray">
          <a:xfrm>
            <a:off x="0" y="-1"/>
            <a:ext cx="9906000" cy="827999"/>
          </a:xfrm>
        </p:spPr>
        <p:txBody>
          <a:bodyPr/>
          <a:lstStyle>
            <a:lvl1pPr>
              <a:defRPr sz="1800"/>
            </a:lvl1pPr>
          </a:lstStyle>
          <a:p>
            <a:r>
              <a:rPr lang="ja-JP" altLang="en-US"/>
              <a:t>マスター タイトルの書式設定</a:t>
            </a:r>
            <a:endParaRPr lang="en-US"/>
          </a:p>
        </p:txBody>
      </p:sp>
      <p:sp>
        <p:nvSpPr>
          <p:cNvPr id="2" name="正方形/長方形 1">
            <a:extLst>
              <a:ext uri="{FF2B5EF4-FFF2-40B4-BE49-F238E27FC236}">
                <a16:creationId xmlns:a16="http://schemas.microsoft.com/office/drawing/2014/main" xmlns="" id="{5DBEFF18-BC25-908D-86E8-E9AB169AB945}"/>
              </a:ext>
            </a:extLst>
          </p:cNvPr>
          <p:cNvSpPr/>
          <p:nvPr userDrawn="1"/>
        </p:nvSpPr>
        <p:spPr>
          <a:xfrm>
            <a:off x="0" y="827998"/>
            <a:ext cx="9906000" cy="659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Tree>
    <p:extLst>
      <p:ext uri="{BB962C8B-B14F-4D97-AF65-F5344CB8AC3E}">
        <p14:creationId xmlns:p14="http://schemas.microsoft.com/office/powerpoint/2010/main" val="31802019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3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E56D517-3380-4537-AE92-1FC2641EE9FC}"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3621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34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03FA080-6FBC-4C4B-99CB-191C97A895A5}"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9802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35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A022C41-4451-4295-B4F4-A6CBD454EDEF}"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1543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36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8A1EDB5-3594-4892-BE33-9C4B75577CEA}"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1348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37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579F758-045D-4BF4-AB8A-515A8635E5FD}"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3094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38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5C9DC38-143F-4F6A-BC8A-F6FAD1E29B24}"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4859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39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679D200-F859-4A3D-BD3D-01F4A32F4F30}"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97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40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9E980F5-67AA-484D-90C2-BAE987DA72DC}"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3030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4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7EE2320-DCE4-454F-90FE-056B7612D24C}"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4615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4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6C358B-D769-47FE-88AF-5BD15BCEB79E}"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43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2185505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4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D28DB15-8FCB-43D3-B514-D7F5EAA6EA66}"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6015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44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9B5DDC-EEF0-4880-9A5D-C5C862325BEB}"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9526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45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D1FBA4-8FAA-4C76-BC41-71F74FE56DB2}"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0722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46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FEF8302-0898-424F-B8D4-8D62A0BB85D6}"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7371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47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4A2BD26-C4B4-4919-8ADD-E611C8695DDD}"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3739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48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898C700-3E3C-488F-8C23-B019D3EEC646}"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8127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49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1845638-55A1-4B05-9AC8-AA6743C49175}"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483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46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78513CD-EC75-491F-9AB5-76C8E39AE25E}"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479669"/>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5779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xmlns=""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xmlns=""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xmlns=""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xmlns=""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xmlns=""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22072473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89"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91159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xmlns=""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xmlns=""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xmlns=""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xmlns=""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xmlns=""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37713115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0221261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B4E29D-B560-48B8-ABB5-DDBBCA22BE59}" type="datetime1">
              <a:rPr lang="ja-JP" altLang="en-US" smtClean="0">
                <a:solidFill>
                  <a:prstClr val="black">
                    <a:tint val="75000"/>
                  </a:prstClr>
                </a:solidFill>
              </a:rPr>
              <a:t>2025/1/8</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D5ED36C-4656-4246-93E8-01545784AC6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025688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612000"/>
          </a:xfrm>
        </p:spPr>
        <p:txBody>
          <a:bodyPr/>
          <a:lstStyle/>
          <a:p>
            <a:r>
              <a:rPr lang="ja-JP" altLang="en-US" dirty="0"/>
              <a:t>マスター タイトルの書式設定</a:t>
            </a:r>
            <a:endParaRPr lang="en-US" dirty="0"/>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456166" y="137826"/>
            <a:ext cx="2228850" cy="365125"/>
          </a:xfrm>
        </p:spPr>
        <p:txBody>
          <a:bodyPr/>
          <a:lstStyle/>
          <a:p>
            <a:endParaRPr lang="en-US" dirty="0"/>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543027"/>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40843833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ロゴ無し-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7104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1846928"/>
            <a:ext cx="5880392" cy="3621504"/>
          </a:xfrm>
        </p:spPr>
        <p:txBody>
          <a:bodyPr wrap="none" anchor="ctr">
            <a:spAutoFit/>
          </a:bodyPr>
          <a:lstStyle>
            <a:lvl1pPr>
              <a:defRPr lang="ja-JP" altLang="en-US" sz="2800" b="1" spc="272" smtClean="0"/>
            </a:lvl1pPr>
            <a:lvl2pPr>
              <a:defRPr lang="ja-JP" altLang="en-US" sz="2400" b="1" smtClean="0">
                <a:latin typeface="+mn-lt"/>
                <a:ea typeface="+mn-ea"/>
              </a:defRPr>
            </a:lvl2pPr>
            <a:lvl3pPr>
              <a:defRPr lang="ja-JP" altLang="en-US" sz="2400" b="1" smtClean="0">
                <a:latin typeface="+mn-lt"/>
                <a:ea typeface="+mn-ea"/>
              </a:defRPr>
            </a:lvl3pPr>
            <a:lvl4pPr>
              <a:defRPr lang="ja-JP" altLang="en-US" sz="2400" b="1" smtClean="0">
                <a:latin typeface="+mn-lt"/>
                <a:ea typeface="+mn-ea"/>
              </a:defRPr>
            </a:lvl4pPr>
            <a:lvl5pPr>
              <a:defRPr lang="ja-JP" altLang="en-US" sz="2400" b="1">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342900" lvl="1" indent="-342900" defTabSz="457200">
              <a:lnSpc>
                <a:spcPct val="150000"/>
              </a:lnSpc>
              <a:buFont typeface="+mj-lt"/>
              <a:buAutoNum type="arabicPeriod"/>
            </a:pPr>
            <a:r>
              <a:rPr kumimoji="1" lang="ja-JP" altLang="en-US" dirty="0"/>
              <a:t>第 </a:t>
            </a:r>
            <a:r>
              <a:rPr kumimoji="1" lang="en-US" altLang="ja-JP" dirty="0"/>
              <a:t>2 </a:t>
            </a:r>
            <a:r>
              <a:rPr kumimoji="1" lang="ja-JP" altLang="en-US" dirty="0"/>
              <a:t>レベル</a:t>
            </a:r>
          </a:p>
          <a:p>
            <a:pPr marL="342900" lvl="2" indent="-342900" defTabSz="457200">
              <a:lnSpc>
                <a:spcPct val="150000"/>
              </a:lnSpc>
              <a:buFont typeface="+mj-lt"/>
              <a:buAutoNum type="arabicPeriod"/>
            </a:pPr>
            <a:r>
              <a:rPr kumimoji="1" lang="ja-JP" altLang="en-US" dirty="0"/>
              <a:t>第 </a:t>
            </a:r>
            <a:r>
              <a:rPr kumimoji="1" lang="en-US" altLang="ja-JP" dirty="0"/>
              <a:t>3 </a:t>
            </a:r>
            <a:r>
              <a:rPr kumimoji="1" lang="ja-JP" altLang="en-US" dirty="0"/>
              <a:t>レベル</a:t>
            </a:r>
          </a:p>
          <a:p>
            <a:pPr marL="342900" lvl="3" indent="-342900" defTabSz="457200">
              <a:lnSpc>
                <a:spcPct val="150000"/>
              </a:lnSpc>
              <a:buFont typeface="+mj-lt"/>
              <a:buAutoNum type="arabicPeriod"/>
            </a:pPr>
            <a:r>
              <a:rPr kumimoji="1" lang="ja-JP" altLang="en-US" dirty="0"/>
              <a:t>第 </a:t>
            </a:r>
            <a:r>
              <a:rPr kumimoji="1" lang="en-US" altLang="ja-JP" dirty="0"/>
              <a:t>4 </a:t>
            </a:r>
            <a:r>
              <a:rPr kumimoji="1" lang="ja-JP" altLang="en-US" dirty="0"/>
              <a:t>レベル</a:t>
            </a:r>
          </a:p>
          <a:p>
            <a:pPr marL="342900" lvl="4" indent="-342900" defTabSz="457200">
              <a:lnSpc>
                <a:spcPct val="150000"/>
              </a:lnSpc>
              <a:buFont typeface="+mj-lt"/>
              <a:buAutoNum type="arabicPeriod"/>
            </a:pPr>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38849175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タイトル狭">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504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00"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504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576000"/>
          </a:xfrm>
        </p:spPr>
        <p:txBody>
          <a:bodyPr lIns="432000"/>
          <a:lstStyle>
            <a:lvl1pPr algn="l">
              <a:lnSpc>
                <a:spcPct val="100000"/>
              </a:lnSpc>
              <a:defRPr sz="1800">
                <a:solidFill>
                  <a:schemeClr val="bg1"/>
                </a:solidFill>
              </a:defRPr>
            </a:lvl1pPr>
          </a:lstStyle>
          <a:p>
            <a:r>
              <a:rPr lang="ja-JP" altLang="en-US" dirty="0"/>
              <a:t>マスター タイトルの書式設定</a:t>
            </a:r>
            <a:endParaRPr lang="en-US" dirty="0"/>
          </a:p>
        </p:txBody>
      </p:sp>
      <p:sp>
        <p:nvSpPr>
          <p:cNvPr id="5"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504000"/>
            <a:ext cx="9907200" cy="506256"/>
          </a:xfrm>
          <a:solidFill>
            <a:srgbClr val="E4E2E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324000" indent="-324000">
              <a:lnSpc>
                <a:spcPct val="100000"/>
              </a:lnSpc>
              <a:spcBef>
                <a:spcPts val="0"/>
              </a:spcBef>
              <a:spcAft>
                <a:spcPts val="600"/>
              </a:spcAft>
              <a:buClrTx/>
              <a:buFont typeface="メイリオ" panose="020B0604030504040204" pitchFamily="50" charset="-128"/>
              <a:buChar char="○"/>
              <a:defRPr lang="ja-JP" altLang="en-US" sz="14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dirty="0"/>
              <a:t>マスター テキストの書式設定</a:t>
            </a:r>
          </a:p>
        </p:txBody>
      </p:sp>
    </p:spTree>
    <p:extLst>
      <p:ext uri="{BB962C8B-B14F-4D97-AF65-F5344CB8AC3E}">
        <p14:creationId xmlns:p14="http://schemas.microsoft.com/office/powerpoint/2010/main" val="16772933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R4改定_タイトル">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906000" cy="458482"/>
          </a:xfrm>
          <a:solidFill>
            <a:srgbClr val="FFCE9E"/>
          </a:solidFill>
        </p:spPr>
        <p:txBody>
          <a:bodyPr lIns="72000" tIns="108000" rIns="72000" bIns="36000">
            <a:noAutofit/>
          </a:bodyPr>
          <a:lstStyle>
            <a:lvl1pPr>
              <a:defRPr sz="2400">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1755545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72D545-8467-428C-B4B7-668AFE11EB3F}" type="datetimeFigureOut">
              <a:rPr kumimoji="1" lang="ja-JP" altLang="en-US" sz="1200" b="0" i="0" u="none" strike="noStrike" kern="1200" cap="none" spc="0" normalizeH="0" baseline="0" noProof="0" smtClean="0">
                <a:ln>
                  <a:noFill/>
                </a:ln>
                <a:solidFill>
                  <a:srgbClr val="FFFFFF"/>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2025/1/8</a:t>
            </a:fld>
            <a:endParaRPr kumimoji="1" lang="ja-JP" altLang="en-US" sz="1200" b="0" i="0" u="none" strike="noStrike" kern="1200" cap="none" spc="0" normalizeH="0" baseline="0" noProof="0">
              <a:ln>
                <a:noFill/>
              </a:ln>
              <a:solidFill>
                <a:srgbClr val="FFFFFF"/>
              </a:solidFill>
              <a:effectLst/>
              <a:uLnTx/>
              <a:uFillTx/>
              <a:latin typeface="Segoe UI"/>
              <a:ea typeface="メイリオ"/>
              <a:cs typeface="+mn-cs"/>
            </a:endParaRPr>
          </a:p>
        </p:txBody>
      </p:sp>
      <p:sp>
        <p:nvSpPr>
          <p:cNvPr id="5"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E4E2ED">
                  <a:lumMod val="50000"/>
                </a:srgbClr>
              </a:solidFill>
              <a:effectLst/>
              <a:uLnTx/>
              <a:uFillTx/>
              <a:latin typeface="Segoe UI"/>
              <a:ea typeface="メイリオ"/>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40041241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9C7BEB-13CA-4931-B137-BC98E3BC0446}" type="datetime1">
              <a:rPr lang="ja-JP" altLang="en-US" smtClean="0">
                <a:solidFill>
                  <a:prstClr val="black">
                    <a:tint val="75000"/>
                  </a:prstClr>
                </a:solidFill>
              </a:rPr>
              <a:t>2025/1/8</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D5ED36C-4656-4246-93E8-01545784AC66}"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83226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標準">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bwMode="gray">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bwMode="gray">
          <a:xfrm>
            <a:off x="0" y="-1"/>
            <a:ext cx="9906000" cy="827999"/>
          </a:xfrm>
        </p:spPr>
        <p:txBody>
          <a:bodyPr/>
          <a:lstStyle>
            <a:lvl1pPr>
              <a:defRPr sz="1800" spc="250" baseline="0"/>
            </a:lvl1pPr>
          </a:lstStyle>
          <a:p>
            <a:r>
              <a:rPr lang="ja-JP" altLang="en-US" dirty="0"/>
              <a:t>マスター タイトルの書式設定</a:t>
            </a:r>
            <a:endParaRPr lang="en-US" dirty="0"/>
          </a:p>
        </p:txBody>
      </p:sp>
      <p:sp>
        <p:nvSpPr>
          <p:cNvPr id="2" name="正方形/長方形 1">
            <a:extLst>
              <a:ext uri="{FF2B5EF4-FFF2-40B4-BE49-F238E27FC236}">
                <a16:creationId xmlns:a16="http://schemas.microsoft.com/office/drawing/2014/main" xmlns="" id="{5DBEFF18-BC25-908D-86E8-E9AB169AB945}"/>
              </a:ext>
            </a:extLst>
          </p:cNvPr>
          <p:cNvSpPr/>
          <p:nvPr userDrawn="1"/>
        </p:nvSpPr>
        <p:spPr>
          <a:xfrm>
            <a:off x="0" y="827998"/>
            <a:ext cx="9906000" cy="659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 name="スライド番号プレースホルダー 1">
            <a:extLst>
              <a:ext uri="{FF2B5EF4-FFF2-40B4-BE49-F238E27FC236}">
                <a16:creationId xmlns:a16="http://schemas.microsoft.com/office/drawing/2014/main" xmlns="" id="{3A0687B6-EFAC-C236-40E3-6D726B465D25}"/>
              </a:ext>
            </a:extLst>
          </p:cNvPr>
          <p:cNvSpPr txBox="1">
            <a:spLocks/>
          </p:cNvSpPr>
          <p:nvPr userDrawn="1"/>
        </p:nvSpPr>
        <p:spPr>
          <a:xfrm>
            <a:off x="9282325" y="6486144"/>
            <a:ext cx="618632" cy="371856"/>
          </a:xfrm>
          <a:prstGeom prst="rect">
            <a:avLst/>
          </a:prstGeom>
        </p:spPr>
        <p:txBody>
          <a:bodyPr vert="horz" lIns="0" tIns="0" rIns="36000" bIns="0" rtlCol="0" anchor="b" anchorCtr="0"/>
          <a:lstStyle>
            <a:defPPr>
              <a:defRPr lang="ja-JP"/>
            </a:defPPr>
            <a:lvl1pPr marL="0" algn="r" defTabSz="914400" rtl="0" eaLnBrk="1" latinLnBrk="0" hangingPunct="1">
              <a:defRPr kumimoji="1" sz="12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9E2A29CB-BA86-48A6-80E1-CB8750A963B5}" type="slidenum">
              <a:rPr lang="ja-JP" altLang="en-US" sz="1600" b="1" smtClean="0">
                <a:solidFill>
                  <a:schemeClr val="tx1">
                    <a:lumMod val="50000"/>
                    <a:lumOff val="50000"/>
                  </a:schemeClr>
                </a:solidFill>
                <a:latin typeface="メイリオ"/>
                <a:ea typeface="メイリオ"/>
              </a:rPr>
              <a:pPr>
                <a:defRPr/>
              </a:pPr>
              <a:t>‹#›</a:t>
            </a:fld>
            <a:endParaRPr lang="ja-JP" altLang="en-US" sz="1600" b="1" dirty="0">
              <a:solidFill>
                <a:schemeClr val="tx1">
                  <a:lumMod val="50000"/>
                  <a:lumOff val="50000"/>
                </a:schemeClr>
              </a:solidFill>
              <a:latin typeface="メイリオ"/>
              <a:ea typeface="メイリオ"/>
            </a:endParaRPr>
          </a:p>
        </p:txBody>
      </p:sp>
    </p:spTree>
    <p:extLst>
      <p:ext uri="{BB962C8B-B14F-4D97-AF65-F5344CB8AC3E}">
        <p14:creationId xmlns:p14="http://schemas.microsoft.com/office/powerpoint/2010/main" val="2655349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01562001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bwMode="gray">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1200" cap="none" spc="272"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bwMode="gray">
          <a:xfrm>
            <a:off x="0" y="-1"/>
            <a:ext cx="9906000" cy="827999"/>
          </a:xfrm>
        </p:spPr>
        <p:txBody>
          <a:bodyPr/>
          <a:lstStyle>
            <a:lvl1pPr>
              <a:defRPr sz="1800"/>
            </a:lvl1pPr>
          </a:lstStyle>
          <a:p>
            <a:r>
              <a:rPr lang="ja-JP" altLang="en-US" dirty="0"/>
              <a:t>マスター タイトルの書式設定</a:t>
            </a:r>
            <a:endParaRPr lang="en-US" dirty="0"/>
          </a:p>
        </p:txBody>
      </p:sp>
      <p:sp>
        <p:nvSpPr>
          <p:cNvPr id="2" name="正方形/長方形 1">
            <a:extLst>
              <a:ext uri="{FF2B5EF4-FFF2-40B4-BE49-F238E27FC236}">
                <a16:creationId xmlns:a16="http://schemas.microsoft.com/office/drawing/2014/main" xmlns="" id="{5DBEFF18-BC25-908D-86E8-E9AB169AB945}"/>
              </a:ext>
            </a:extLst>
          </p:cNvPr>
          <p:cNvSpPr/>
          <p:nvPr userDrawn="1"/>
        </p:nvSpPr>
        <p:spPr>
          <a:xfrm>
            <a:off x="0" y="827998"/>
            <a:ext cx="9906000" cy="659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Tree>
    <p:extLst>
      <p:ext uri="{BB962C8B-B14F-4D97-AF65-F5344CB8AC3E}">
        <p14:creationId xmlns:p14="http://schemas.microsoft.com/office/powerpoint/2010/main" val="14723723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4" name="Footer Placeholder 2">
            <a:extLst>
              <a:ext uri="{FF2B5EF4-FFF2-40B4-BE49-F238E27FC236}">
                <a16:creationId xmlns:a16="http://schemas.microsoft.com/office/drawing/2014/main" xmlns="" id="{00B915E3-9721-E14D-9069-1E3398AC9B47}"/>
              </a:ext>
            </a:extLst>
          </p:cNvPr>
          <p:cNvSpPr>
            <a:spLocks noGrp="1"/>
          </p:cNvSpPr>
          <p:nvPr>
            <p:ph type="ftr" sz="quarter" idx="11"/>
          </p:nvPr>
        </p:nvSpPr>
        <p:spPr>
          <a:xfrm>
            <a:off x="377683" y="6469296"/>
            <a:ext cx="3757975" cy="263263"/>
          </a:xfrm>
          <a:prstGeom prst="rect">
            <a:avLst/>
          </a:prstGeom>
        </p:spPr>
        <p:txBody>
          <a:bodyPr/>
          <a:lstStyle/>
          <a:p>
            <a:endParaRPr lang="en-US" dirty="0"/>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xmlns=""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spTree>
    <p:extLst>
      <p:ext uri="{BB962C8B-B14F-4D97-AF65-F5344CB8AC3E}">
        <p14:creationId xmlns:p14="http://schemas.microsoft.com/office/powerpoint/2010/main" val="30596245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dirty="0">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sp>
        <p:nvSpPr>
          <p:cNvPr id="89"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408209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911861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69038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xmlns="" id="{3E570A37-384E-DC43-806F-95BD4EF48678}"/>
              </a:ext>
            </a:extLst>
          </p:cNvPr>
          <p:cNvSpPr txBox="1">
            <a:spLocks/>
          </p:cNvSpPr>
          <p:nvPr userDrawn="1"/>
        </p:nvSpPr>
        <p:spPr>
          <a:xfrm>
            <a:off x="0"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xmlns="" id="{B714221B-43CA-D24B-BCAF-0768E1FC8C9F}"/>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xmlns="" id="{48E6ABEB-2A7D-D846-8DE5-D6E43210D2E6}"/>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xmlns=""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265784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7" name="直線コネクタ 6">
            <a:extLst>
              <a:ext uri="{FF2B5EF4-FFF2-40B4-BE49-F238E27FC236}">
                <a16:creationId xmlns:a16="http://schemas.microsoft.com/office/drawing/2014/main" xmlns="" id="{8FFA1CA5-0AB4-5372-40BF-7F951C4AFD44}"/>
              </a:ext>
            </a:extLst>
          </p:cNvPr>
          <p:cNvCxnSpPr>
            <a:cxnSpLocks/>
          </p:cNvCxnSpPr>
          <p:nvPr userDrawn="1"/>
        </p:nvCxnSpPr>
        <p:spPr>
          <a:xfrm>
            <a:off x="-927365" y="3549720"/>
            <a:ext cx="1123285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xmlns="" id="{8EA33B15-17C1-8ABC-B57E-85821C0EB404}"/>
              </a:ext>
            </a:extLst>
          </p:cNvPr>
          <p:cNvSpPr>
            <a:spLocks noGrp="1"/>
          </p:cNvSpPr>
          <p:nvPr>
            <p:ph type="dt" sz="half" idx="10"/>
          </p:nvPr>
        </p:nvSpPr>
        <p:spPr/>
        <p:txBody>
          <a:bodyPr/>
          <a:lstStyle/>
          <a:p>
            <a:fld id="{4C8439E1-3066-420A-AAC2-D09242BE0173}" type="datetime1">
              <a:rPr lang="en-US" altLang="ja-JP" smtClean="0"/>
              <a:t>1/8/2025</a:t>
            </a:fld>
            <a:endParaRPr lang="en-US"/>
          </a:p>
        </p:txBody>
      </p:sp>
      <p:sp>
        <p:nvSpPr>
          <p:cNvPr id="9" name="フッター プレースホルダー 8">
            <a:extLst>
              <a:ext uri="{FF2B5EF4-FFF2-40B4-BE49-F238E27FC236}">
                <a16:creationId xmlns:a16="http://schemas.microsoft.com/office/drawing/2014/main" xmlns="" id="{CD50C29B-16C0-3177-37C7-43B4DE12CEA8}"/>
              </a:ext>
            </a:extLst>
          </p:cNvPr>
          <p:cNvSpPr>
            <a:spLocks noGrp="1"/>
          </p:cNvSpPr>
          <p:nvPr>
            <p:ph type="ftr" sz="quarter" idx="11"/>
          </p:nvPr>
        </p:nvSpPr>
        <p:spPr/>
        <p:txBody>
          <a:bodyPr/>
          <a:lstStyle/>
          <a:p>
            <a:endParaRPr lang="en-US"/>
          </a:p>
        </p:txBody>
      </p:sp>
      <p:sp>
        <p:nvSpPr>
          <p:cNvPr id="10" name="スライド番号プレースホルダー 9">
            <a:extLst>
              <a:ext uri="{FF2B5EF4-FFF2-40B4-BE49-F238E27FC236}">
                <a16:creationId xmlns:a16="http://schemas.microsoft.com/office/drawing/2014/main" xmlns="" id="{73347958-A565-1C65-6330-A2B7ECBB8AB9}"/>
              </a:ext>
            </a:extLst>
          </p:cNvPr>
          <p:cNvSpPr>
            <a:spLocks noGrp="1"/>
          </p:cNvSpPr>
          <p:nvPr>
            <p:ph type="sldNum" sz="quarter" idx="12"/>
          </p:nvPr>
        </p:nvSpPr>
        <p:spPr>
          <a:xfrm>
            <a:off x="6996113" y="6356352"/>
            <a:ext cx="2228850"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20685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E778893-84C7-46C4-8E41-2A0B383DCFF9}" type="datetime1">
              <a:rPr lang="en-US" altLang="ja-JP" smtClean="0"/>
              <a:t>1/8/2025</a:t>
            </a:fld>
            <a:endParaRPr lang="en-US"/>
          </a:p>
        </p:txBody>
      </p:sp>
      <p:sp>
        <p:nvSpPr>
          <p:cNvPr id="5" name="Footer Placeholder 4"/>
          <p:cNvSpPr>
            <a:spLocks noGrp="1"/>
          </p:cNvSpPr>
          <p:nvPr>
            <p:ph type="ftr" sz="quarter" idx="11"/>
          </p:nvPr>
        </p:nvSpPr>
        <p:spPr/>
        <p:txBody>
          <a:bodyPr/>
          <a:lstStyle/>
          <a:p>
            <a:endParaRPr lang="en-US"/>
          </a:p>
        </p:txBody>
      </p:sp>
      <p:cxnSp>
        <p:nvCxnSpPr>
          <p:cNvPr id="7" name="直線コネクタ 6">
            <a:extLst>
              <a:ext uri="{FF2B5EF4-FFF2-40B4-BE49-F238E27FC236}">
                <a16:creationId xmlns:a16="http://schemas.microsoft.com/office/drawing/2014/main" xmlns="" id="{2284B571-BD4B-08CC-C4C8-42FEF07CF415}"/>
              </a:ext>
            </a:extLst>
          </p:cNvPr>
          <p:cNvCxnSpPr>
            <a:cxnSpLocks/>
          </p:cNvCxnSpPr>
          <p:nvPr userDrawn="1"/>
        </p:nvCxnSpPr>
        <p:spPr>
          <a:xfrm>
            <a:off x="-511728" y="645952"/>
            <a:ext cx="1123285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44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29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F34DE79-C9C5-48DF-86F1-59E9197E21F3}" type="datetime1">
              <a:rPr lang="en-US" altLang="ja-JP" smtClean="0"/>
              <a:t>1/8/2025</a:t>
            </a:fld>
            <a:endParaRPr lang="en-US"/>
          </a:p>
        </p:txBody>
      </p:sp>
      <p:sp>
        <p:nvSpPr>
          <p:cNvPr id="5" name="Footer Placeholder 4"/>
          <p:cNvSpPr>
            <a:spLocks noGrp="1"/>
          </p:cNvSpPr>
          <p:nvPr>
            <p:ph type="ftr" sz="quarter" idx="11"/>
          </p:nvPr>
        </p:nvSpPr>
        <p:spPr/>
        <p:txBody>
          <a:bodyPr/>
          <a:lstStyle/>
          <a:p>
            <a:endParaRPr lang="en-US"/>
          </a:p>
        </p:txBody>
      </p:sp>
      <p:cxnSp>
        <p:nvCxnSpPr>
          <p:cNvPr id="7" name="直線コネクタ 6">
            <a:extLst>
              <a:ext uri="{FF2B5EF4-FFF2-40B4-BE49-F238E27FC236}">
                <a16:creationId xmlns:a16="http://schemas.microsoft.com/office/drawing/2014/main" xmlns="" id="{1BB90E84-4C99-A568-DB1C-06C4B2B9E69E}"/>
              </a:ext>
            </a:extLst>
          </p:cNvPr>
          <p:cNvCxnSpPr>
            <a:cxnSpLocks/>
          </p:cNvCxnSpPr>
          <p:nvPr userDrawn="1"/>
        </p:nvCxnSpPr>
        <p:spPr>
          <a:xfrm>
            <a:off x="-511728" y="4586176"/>
            <a:ext cx="1123285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791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4B43760-E603-4E30-8A19-C47A5F630C3F}" type="datetime1">
              <a:rPr lang="en-US" altLang="ja-JP" smtClean="0"/>
              <a:t>1/8/2025</a:t>
            </a:fld>
            <a:endParaRPr lang="en-US"/>
          </a:p>
        </p:txBody>
      </p:sp>
      <p:sp>
        <p:nvSpPr>
          <p:cNvPr id="6" name="Footer Placeholder 5"/>
          <p:cNvSpPr>
            <a:spLocks noGrp="1"/>
          </p:cNvSpPr>
          <p:nvPr>
            <p:ph type="ftr" sz="quarter" idx="11"/>
          </p:nvPr>
        </p:nvSpPr>
        <p:spPr/>
        <p:txBody>
          <a:bodyPr/>
          <a:lstStyle/>
          <a:p>
            <a:endParaRPr lang="en-US"/>
          </a:p>
        </p:txBody>
      </p:sp>
      <p:cxnSp>
        <p:nvCxnSpPr>
          <p:cNvPr id="8" name="直線コネクタ 7">
            <a:extLst>
              <a:ext uri="{FF2B5EF4-FFF2-40B4-BE49-F238E27FC236}">
                <a16:creationId xmlns:a16="http://schemas.microsoft.com/office/drawing/2014/main" xmlns="" id="{F8B896D4-C5CC-F344-0027-989949D47BEB}"/>
              </a:ext>
            </a:extLst>
          </p:cNvPr>
          <p:cNvCxnSpPr>
            <a:cxnSpLocks/>
          </p:cNvCxnSpPr>
          <p:nvPr userDrawn="1"/>
        </p:nvCxnSpPr>
        <p:spPr>
          <a:xfrm>
            <a:off x="-511728" y="645952"/>
            <a:ext cx="1123285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570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7BF6575B-4B89-418B-838D-CFAA5B454FA5}" type="datetime1">
              <a:rPr lang="en-US" altLang="ja-JP" smtClean="0"/>
              <a:t>1/8/2025</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63296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68A9DB2B-4D1B-471A-BE0C-ECD9206FD390}" type="datetime1">
              <a:rPr lang="en-US" altLang="ja-JP" smtClean="0"/>
              <a:t>1/8/2025</a:t>
            </a:fld>
            <a:endParaRPr lang="en-US"/>
          </a:p>
        </p:txBody>
      </p:sp>
      <p:sp>
        <p:nvSpPr>
          <p:cNvPr id="4" name="Footer Placeholder 3"/>
          <p:cNvSpPr>
            <a:spLocks noGrp="1"/>
          </p:cNvSpPr>
          <p:nvPr>
            <p:ph type="ftr" sz="quarter" idx="11"/>
          </p:nvPr>
        </p:nvSpPr>
        <p:spPr/>
        <p:txBody>
          <a:bodyPr/>
          <a:lstStyle/>
          <a:p>
            <a:endParaRPr lang="en-US"/>
          </a:p>
        </p:txBody>
      </p:sp>
      <p:cxnSp>
        <p:nvCxnSpPr>
          <p:cNvPr id="6" name="直線コネクタ 5">
            <a:extLst>
              <a:ext uri="{FF2B5EF4-FFF2-40B4-BE49-F238E27FC236}">
                <a16:creationId xmlns:a16="http://schemas.microsoft.com/office/drawing/2014/main" xmlns="" id="{349CAE6D-9649-3929-AA5D-ED8222FA6608}"/>
              </a:ext>
            </a:extLst>
          </p:cNvPr>
          <p:cNvCxnSpPr>
            <a:cxnSpLocks/>
          </p:cNvCxnSpPr>
          <p:nvPr userDrawn="1"/>
        </p:nvCxnSpPr>
        <p:spPr>
          <a:xfrm>
            <a:off x="-511728" y="645952"/>
            <a:ext cx="1123285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283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C703D-8270-4F63-9FA1-28741E65AC5B}" type="datetime1">
              <a:rPr lang="en-US" altLang="ja-JP" smtClean="0"/>
              <a:t>1/8/2025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99695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E1C9979-89E8-4553-83E8-1865A981BB21}" type="datetime1">
              <a:rPr lang="en-US" altLang="ja-JP" smtClean="0"/>
              <a:t>1/8/2025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91677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80C46F-151B-43D0-8D20-1C0A4499FF83}" type="datetime1">
              <a:rPr lang="en-US" altLang="ja-JP" smtClean="0"/>
              <a:t>1/8/2025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0063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466E41A-E57D-442C-B616-7C86AA53E6A3}" type="datetime1">
              <a:rPr lang="en-US" altLang="ja-JP"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40982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6FB91E4-804C-498F-817E-C2375E7E15C2}" type="datetime1">
              <a:rPr lang="en-US" altLang="ja-JP"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54168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xmlns="" id="{D77FD104-BAAE-1E43-B733-8EE9CC9EC49D}"/>
              </a:ext>
            </a:extLst>
          </p:cNvPr>
          <p:cNvSpPr>
            <a:spLocks noGrp="1"/>
          </p:cNvSpPr>
          <p:nvPr>
            <p:ph type="body" sz="quarter" idx="13"/>
          </p:nvPr>
        </p:nvSpPr>
        <p:spPr bwMode="gray">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spTree>
    <p:extLst>
      <p:ext uri="{BB962C8B-B14F-4D97-AF65-F5344CB8AC3E}">
        <p14:creationId xmlns:p14="http://schemas.microsoft.com/office/powerpoint/2010/main" val="296632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xmlns="" id="{61738D56-6561-1C48-AB89-C7F65FB15878}"/>
              </a:ext>
            </a:extLst>
          </p:cNvPr>
          <p:cNvSpPr>
            <a:spLocks noGrp="1"/>
          </p:cNvSpPr>
          <p:nvPr>
            <p:ph type="body" sz="quarter" idx="12"/>
          </p:nvPr>
        </p:nvSpPr>
        <p:spPr bwMode="gray">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4" name="Footer Placeholder 2">
            <a:extLst>
              <a:ext uri="{FF2B5EF4-FFF2-40B4-BE49-F238E27FC236}">
                <a16:creationId xmlns:a16="http://schemas.microsoft.com/office/drawing/2014/main" xmlns="" id="{00B915E3-9721-E14D-9069-1E3398AC9B47}"/>
              </a:ext>
            </a:extLst>
          </p:cNvPr>
          <p:cNvSpPr>
            <a:spLocks noGrp="1"/>
          </p:cNvSpPr>
          <p:nvPr>
            <p:ph type="ftr" sz="quarter" idx="11"/>
          </p:nvPr>
        </p:nvSpPr>
        <p:spPr>
          <a:xfrm>
            <a:off x="377683" y="6469296"/>
            <a:ext cx="3757975" cy="263263"/>
          </a:xfrm>
          <a:prstGeom prst="rect">
            <a:avLst/>
          </a:prstGeom>
        </p:spPr>
        <p:txBody>
          <a:bodyPr/>
          <a:lstStyle/>
          <a:p>
            <a:endParaRPr lang="en-US"/>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xmlns="" id="{D77FD104-BAAE-1E43-B733-8EE9CC9EC49D}"/>
              </a:ext>
            </a:extLst>
          </p:cNvPr>
          <p:cNvSpPr>
            <a:spLocks noGrp="1"/>
          </p:cNvSpPr>
          <p:nvPr>
            <p:ph type="body" sz="quarter" idx="13"/>
          </p:nvPr>
        </p:nvSpPr>
        <p:spPr bwMode="gray">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spTree>
    <p:extLst>
      <p:ext uri="{BB962C8B-B14F-4D97-AF65-F5344CB8AC3E}">
        <p14:creationId xmlns:p14="http://schemas.microsoft.com/office/powerpoint/2010/main" val="1841839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中扉・目次1">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a:t>2 </a:t>
            </a:r>
            <a:r>
              <a:rPr kumimoji="1" lang="ja-JP" altLang="en-US"/>
              <a:t>レベル</a:t>
            </a:r>
          </a:p>
          <a:p>
            <a:pPr marL="0" lvl="0" defTabSz="457200"/>
            <a:r>
              <a:rPr kumimoji="1" lang="ja-JP" altLang="en-US"/>
              <a:t>第 </a:t>
            </a:r>
            <a:r>
              <a:rPr kumimoji="1" lang="en-US" altLang="ja-JP"/>
              <a:t>3 </a:t>
            </a:r>
            <a:r>
              <a:rPr kumimoji="1" lang="ja-JP" altLang="en-US"/>
              <a:t>レベル</a:t>
            </a:r>
          </a:p>
          <a:p>
            <a:pPr marL="0" lvl="0" defTabSz="457200"/>
            <a:r>
              <a:rPr kumimoji="1" lang="ja-JP" altLang="en-US"/>
              <a:t>第 </a:t>
            </a:r>
            <a:r>
              <a:rPr kumimoji="1" lang="en-US" altLang="ja-JP"/>
              <a:t>4 </a:t>
            </a:r>
            <a:r>
              <a:rPr kumimoji="1" lang="ja-JP" altLang="en-US"/>
              <a:t>レベル</a:t>
            </a:r>
          </a:p>
          <a:p>
            <a:pPr marL="0" lvl="0" defTabSz="457200"/>
            <a:r>
              <a:rPr kumimoji="1" lang="ja-JP" altLang="en-US"/>
              <a:t>第 </a:t>
            </a:r>
            <a:r>
              <a:rPr kumimoji="1" lang="en-US" altLang="ja-JP"/>
              <a:t>5 </a:t>
            </a:r>
            <a:r>
              <a:rPr kumimoji="1" lang="ja-JP" altLang="en-US"/>
              <a:t>レベル</a:t>
            </a:r>
          </a:p>
        </p:txBody>
      </p:sp>
      <p:sp>
        <p:nvSpPr>
          <p:cNvPr id="89"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43589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bwMode="gray">
          <a:xfrm>
            <a:off x="0" y="-1"/>
            <a:ext cx="9906000" cy="827999"/>
          </a:xfrm>
        </p:spPr>
        <p:txBody>
          <a:bodyPr/>
          <a:lstStyle>
            <a:lvl1pPr>
              <a:defRPr sz="1800"/>
            </a:lvl1pPr>
          </a:lstStyle>
          <a:p>
            <a:r>
              <a:rPr lang="ja-JP" altLang="en-US"/>
              <a:t>マスター タイトルの書式設定</a:t>
            </a:r>
            <a:endParaRPr lang="en-US"/>
          </a:p>
        </p:txBody>
      </p:sp>
      <p:sp>
        <p:nvSpPr>
          <p:cNvPr id="3" name="正方形/長方形 2">
            <a:extLst>
              <a:ext uri="{FF2B5EF4-FFF2-40B4-BE49-F238E27FC236}">
                <a16:creationId xmlns:a16="http://schemas.microsoft.com/office/drawing/2014/main" xmlns="" id="{F2111AB3-5915-7F77-69FC-BC213D631315}"/>
              </a:ext>
            </a:extLst>
          </p:cNvPr>
          <p:cNvSpPr/>
          <p:nvPr userDrawn="1"/>
        </p:nvSpPr>
        <p:spPr>
          <a:xfrm>
            <a:off x="0" y="834054"/>
            <a:ext cx="9906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Tree>
    <p:extLst>
      <p:ext uri="{BB962C8B-B14F-4D97-AF65-F5344CB8AC3E}">
        <p14:creationId xmlns:p14="http://schemas.microsoft.com/office/powerpoint/2010/main" val="1580572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04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xmlns=""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xmlns=""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10" name="テキスト プレースホルダー 12">
            <a:extLst>
              <a:ext uri="{FF2B5EF4-FFF2-40B4-BE49-F238E27FC236}">
                <a16:creationId xmlns:a16="http://schemas.microsoft.com/office/drawing/2014/main" xmlns=""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04855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146228" y="6551316"/>
            <a:ext cx="3757975" cy="263263"/>
          </a:xfrm>
          <a:prstGeom prst="rect">
            <a:avLst/>
          </a:prstGeom>
        </p:spPr>
        <p:txBody>
          <a:bodyPr/>
          <a:lstStyle/>
          <a:p>
            <a:endParaRPr lang="en-US"/>
          </a:p>
        </p:txBody>
      </p:sp>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630885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978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a:xfrm>
            <a:off x="5146228" y="6551316"/>
            <a:ext cx="3757975" cy="263263"/>
          </a:xfrm>
          <a:prstGeom prst="rect">
            <a:avLst/>
          </a:prstGeom>
        </p:spPr>
        <p:txBody>
          <a:bodyPr/>
          <a:lstStyle/>
          <a:p>
            <a:endParaRPr lang="en-US"/>
          </a:p>
        </p:txBody>
      </p:sp>
      <p:sp>
        <p:nvSpPr>
          <p:cNvPr id="12"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
        <p:nvSpPr>
          <p:cNvPr id="4" name="スライド番号プレースホルダー 2">
            <a:extLst>
              <a:ext uri="{FF2B5EF4-FFF2-40B4-BE49-F238E27FC236}">
                <a16:creationId xmlns:a16="http://schemas.microsoft.com/office/drawing/2014/main" xmlns="" id="{3E13D863-B1C0-EFCA-2AD3-D60571D8AF54}"/>
              </a:ext>
            </a:extLst>
          </p:cNvPr>
          <p:cNvSpPr txBox="1">
            <a:spLocks/>
          </p:cNvSpPr>
          <p:nvPr userDrawn="1"/>
        </p:nvSpPr>
        <p:spPr>
          <a:xfrm>
            <a:off x="7605295" y="652534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2224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146228" y="6551316"/>
            <a:ext cx="3757975" cy="263263"/>
          </a:xfrm>
          <a:prstGeom prst="rect">
            <a:avLst/>
          </a:prstGeom>
        </p:spPr>
        <p:txBody>
          <a:bodyPr/>
          <a:lstStyle/>
          <a:p>
            <a:endParaRPr lang="en-US"/>
          </a:p>
        </p:txBody>
      </p:sp>
      <p:sp>
        <p:nvSpPr>
          <p:cNvPr id="11"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
        <p:nvSpPr>
          <p:cNvPr id="3" name="スライド番号プレースホルダー 2">
            <a:extLst>
              <a:ext uri="{FF2B5EF4-FFF2-40B4-BE49-F238E27FC236}">
                <a16:creationId xmlns:a16="http://schemas.microsoft.com/office/drawing/2014/main" xmlns="" id="{EC2F9D24-EEE9-86BF-3881-A8DA8C98FECA}"/>
              </a:ext>
            </a:extLst>
          </p:cNvPr>
          <p:cNvSpPr txBox="1">
            <a:spLocks/>
          </p:cNvSpPr>
          <p:nvPr userDrawn="1"/>
        </p:nvSpPr>
        <p:spPr>
          <a:xfrm>
            <a:off x="7605295" y="652534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58752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
        <p:nvSpPr>
          <p:cNvPr id="2" name="スライド番号プレースホルダー 2">
            <a:extLst>
              <a:ext uri="{FF2B5EF4-FFF2-40B4-BE49-F238E27FC236}">
                <a16:creationId xmlns:a16="http://schemas.microsoft.com/office/drawing/2014/main" xmlns="" id="{6D1DE55A-4194-F7CD-4E59-EC1BF992EB9D}"/>
              </a:ext>
            </a:extLst>
          </p:cNvPr>
          <p:cNvSpPr txBox="1">
            <a:spLocks/>
          </p:cNvSpPr>
          <p:nvPr userDrawn="1"/>
        </p:nvSpPr>
        <p:spPr>
          <a:xfrm>
            <a:off x="7605295" y="652534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1395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xmlns=""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xmlns=""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5</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xmlns=""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xmlns="" id="{00B915E3-9721-E14D-9069-1E3398AC9B47}"/>
              </a:ext>
            </a:extLst>
          </p:cNvPr>
          <p:cNvSpPr>
            <a:spLocks noGrp="1"/>
          </p:cNvSpPr>
          <p:nvPr>
            <p:ph type="ftr" sz="quarter" idx="11"/>
          </p:nvPr>
        </p:nvSpPr>
        <p:spPr>
          <a:xfrm>
            <a:off x="377683" y="6469296"/>
            <a:ext cx="3757975" cy="263263"/>
          </a:xfrm>
          <a:prstGeom prst="rect">
            <a:avLst/>
          </a:prstGeom>
        </p:spPr>
        <p:txBody>
          <a:bodyPr/>
          <a:lstStyle/>
          <a:p>
            <a:endParaRPr lang="en-US"/>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xmlns=""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276832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xmlns=""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Tree>
    <p:extLst>
      <p:ext uri="{BB962C8B-B14F-4D97-AF65-F5344CB8AC3E}">
        <p14:creationId xmlns:p14="http://schemas.microsoft.com/office/powerpoint/2010/main" val="531625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xmlns=""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xmlns=""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5</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xmlns="" id="{00B915E3-9721-E14D-9069-1E3398AC9B47}"/>
              </a:ext>
            </a:extLst>
          </p:cNvPr>
          <p:cNvSpPr>
            <a:spLocks noGrp="1"/>
          </p:cNvSpPr>
          <p:nvPr>
            <p:ph type="ftr" sz="quarter" idx="11"/>
          </p:nvPr>
        </p:nvSpPr>
        <p:spPr>
          <a:xfrm>
            <a:off x="4450710" y="6379365"/>
            <a:ext cx="3757975" cy="263263"/>
          </a:xfrm>
          <a:prstGeom prst="rect">
            <a:avLst/>
          </a:prstGeom>
        </p:spPr>
        <p:txBody>
          <a:bodyPr/>
          <a:lstStyle/>
          <a:p>
            <a:endParaRPr lang="en-US"/>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1739249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965094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2655898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xmlns=""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55135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xmlns=""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xmlns=""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5146228" y="6551316"/>
            <a:ext cx="3757975" cy="263263"/>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xmlns=""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xmlns=""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271396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146228" y="6551316"/>
            <a:ext cx="3757975" cy="263263"/>
          </a:xfrm>
          <a:prstGeom prst="rect">
            <a:avLst/>
          </a:prstGeom>
        </p:spPr>
        <p:txBody>
          <a:bodyPr/>
          <a:lstStyle/>
          <a:p>
            <a:endParaRPr lang="en-US"/>
          </a:p>
        </p:txBody>
      </p:sp>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685050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05353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a:xfrm>
            <a:off x="5146228" y="6551316"/>
            <a:ext cx="3757975" cy="263263"/>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xmlns=""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41173263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146228" y="6551316"/>
            <a:ext cx="3757975" cy="263263"/>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630493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30436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sp>
        <p:nvSpPr>
          <p:cNvPr id="89"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7036601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1763631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ロゴ有-タイトル">
    <p:spTree>
      <p:nvGrpSpPr>
        <p:cNvPr id="1" name=""/>
        <p:cNvGrpSpPr/>
        <p:nvPr/>
      </p:nvGrpSpPr>
      <p:grpSpPr>
        <a:xfrm>
          <a:off x="0" y="0"/>
          <a:ext cx="0" cy="0"/>
          <a:chOff x="0" y="0"/>
          <a:chExt cx="0" cy="0"/>
        </a:xfrm>
      </p:grpSpPr>
      <p:sp>
        <p:nvSpPr>
          <p:cNvPr id="11"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5102903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xmlns=""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xmlns=""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5</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
        <p:nvSpPr>
          <p:cNvPr id="2" name="日付プレースホルダー 1">
            <a:extLst>
              <a:ext uri="{FF2B5EF4-FFF2-40B4-BE49-F238E27FC236}">
                <a16:creationId xmlns:a16="http://schemas.microsoft.com/office/drawing/2014/main" xmlns="" id="{83887456-4DFC-42D7-9166-53FBAF89A47D}"/>
              </a:ext>
            </a:extLst>
          </p:cNvPr>
          <p:cNvSpPr>
            <a:spLocks noGrp="1"/>
          </p:cNvSpPr>
          <p:nvPr>
            <p:ph type="dt" sz="half" idx="13"/>
          </p:nvPr>
        </p:nvSpPr>
        <p:spPr/>
        <p:txBody>
          <a:bodyPr/>
          <a:lstStyle/>
          <a:p>
            <a:endParaRPr lang="en-US"/>
          </a:p>
        </p:txBody>
      </p:sp>
    </p:spTree>
    <p:extLst>
      <p:ext uri="{BB962C8B-B14F-4D97-AF65-F5344CB8AC3E}">
        <p14:creationId xmlns:p14="http://schemas.microsoft.com/office/powerpoint/2010/main" val="759945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146228" y="6551316"/>
            <a:ext cx="3757975" cy="263263"/>
          </a:xfrm>
          <a:prstGeom prst="rect">
            <a:avLst/>
          </a:prstGeom>
        </p:spPr>
        <p:txBody>
          <a:bodyPr/>
          <a:lstStyle/>
          <a:p>
            <a:endParaRPr lang="en-US"/>
          </a:p>
        </p:txBody>
      </p:sp>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2" name="スライド番号プレースホルダー 2">
            <a:extLst>
              <a:ext uri="{FF2B5EF4-FFF2-40B4-BE49-F238E27FC236}">
                <a16:creationId xmlns:a16="http://schemas.microsoft.com/office/drawing/2014/main" xmlns="" id="{EA422BBD-AF45-58E4-1329-B4E23ADEAD74}"/>
              </a:ext>
            </a:extLst>
          </p:cNvPr>
          <p:cNvSpPr txBox="1">
            <a:spLocks/>
          </p:cNvSpPr>
          <p:nvPr userDrawn="1"/>
        </p:nvSpPr>
        <p:spPr>
          <a:xfrm>
            <a:off x="7605295" y="652534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1044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xmlns=""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xmlns=""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5146228" y="6551316"/>
            <a:ext cx="3757975" cy="263263"/>
          </a:xfrm>
          <a:prstGeom prst="rect">
            <a:avLst/>
          </a:prstGeom>
        </p:spPr>
        <p:txBody>
          <a:bodyPr/>
          <a:lstStyle/>
          <a:p>
            <a:endParaRPr lang="en-US"/>
          </a:p>
        </p:txBody>
      </p:sp>
      <p:sp>
        <p:nvSpPr>
          <p:cNvPr id="10" name="テキスト プレースホルダー 12">
            <a:extLst>
              <a:ext uri="{FF2B5EF4-FFF2-40B4-BE49-F238E27FC236}">
                <a16:creationId xmlns:a16="http://schemas.microsoft.com/office/drawing/2014/main" xmlns=""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6" name="スライド番号プレースホルダー 2">
            <a:extLst>
              <a:ext uri="{FF2B5EF4-FFF2-40B4-BE49-F238E27FC236}">
                <a16:creationId xmlns:a16="http://schemas.microsoft.com/office/drawing/2014/main" xmlns="" id="{6565B84C-69E3-799B-EFC9-C075E4F56BAA}"/>
              </a:ext>
            </a:extLst>
          </p:cNvPr>
          <p:cNvSpPr txBox="1">
            <a:spLocks/>
          </p:cNvSpPr>
          <p:nvPr userDrawn="1"/>
        </p:nvSpPr>
        <p:spPr>
          <a:xfrm>
            <a:off x="7605295" y="652534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1831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146228" y="6551316"/>
            <a:ext cx="3757975" cy="263263"/>
          </a:xfrm>
          <a:prstGeom prst="rect">
            <a:avLst/>
          </a:prstGeom>
        </p:spPr>
        <p:txBody>
          <a:bodyPr/>
          <a:lstStyle/>
          <a:p>
            <a:endParaRPr lang="en-US"/>
          </a:p>
        </p:txBody>
      </p:sp>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2" name="スライド番号プレースホルダー 2">
            <a:extLst>
              <a:ext uri="{FF2B5EF4-FFF2-40B4-BE49-F238E27FC236}">
                <a16:creationId xmlns:a16="http://schemas.microsoft.com/office/drawing/2014/main" xmlns="" id="{EAF202F8-102B-E478-324E-22E1334257EF}"/>
              </a:ext>
            </a:extLst>
          </p:cNvPr>
          <p:cNvSpPr txBox="1">
            <a:spLocks/>
          </p:cNvSpPr>
          <p:nvPr userDrawn="1"/>
        </p:nvSpPr>
        <p:spPr>
          <a:xfrm>
            <a:off x="7605295" y="652534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9423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ロゴ無し-白紙">
    <p:spTree>
      <p:nvGrpSpPr>
        <p:cNvPr id="1" name=""/>
        <p:cNvGrpSpPr/>
        <p:nvPr/>
      </p:nvGrpSpPr>
      <p:grpSpPr>
        <a:xfrm>
          <a:off x="0" y="0"/>
          <a:ext cx="0" cy="0"/>
          <a:chOff x="0" y="0"/>
          <a:chExt cx="0" cy="0"/>
        </a:xfrm>
      </p:grpSpPr>
      <p:sp>
        <p:nvSpPr>
          <p:cNvPr id="2" name="スライド番号プレースホルダー 2">
            <a:extLst>
              <a:ext uri="{FF2B5EF4-FFF2-40B4-BE49-F238E27FC236}">
                <a16:creationId xmlns:a16="http://schemas.microsoft.com/office/drawing/2014/main" xmlns="" id="{48BE3705-F446-CB29-A89E-BCEC05D8CF01}"/>
              </a:ext>
            </a:extLst>
          </p:cNvPr>
          <p:cNvSpPr txBox="1">
            <a:spLocks/>
          </p:cNvSpPr>
          <p:nvPr userDrawn="1"/>
        </p:nvSpPr>
        <p:spPr>
          <a:xfrm>
            <a:off x="7605295" y="652534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28316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a:xfrm>
            <a:off x="5146228" y="6551316"/>
            <a:ext cx="3757975" cy="263263"/>
          </a:xfrm>
          <a:prstGeom prst="rect">
            <a:avLst/>
          </a:prstGeom>
        </p:spPr>
        <p:txBody>
          <a:bodyPr/>
          <a:lstStyle/>
          <a:p>
            <a:endParaRPr lang="en-US"/>
          </a:p>
        </p:txBody>
      </p:sp>
      <p:pic>
        <p:nvPicPr>
          <p:cNvPr id="6" name="図 5">
            <a:extLst>
              <a:ext uri="{FF2B5EF4-FFF2-40B4-BE49-F238E27FC236}">
                <a16:creationId xmlns:a16="http://schemas.microsoft.com/office/drawing/2014/main" xmlns=""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2" name="スライド番号プレースホルダー 2">
            <a:extLst>
              <a:ext uri="{FF2B5EF4-FFF2-40B4-BE49-F238E27FC236}">
                <a16:creationId xmlns:a16="http://schemas.microsoft.com/office/drawing/2014/main" xmlns="" id="{BE5B978E-8957-E2BE-8805-A6E569EA6069}"/>
              </a:ext>
            </a:extLst>
          </p:cNvPr>
          <p:cNvSpPr txBox="1">
            <a:spLocks/>
          </p:cNvSpPr>
          <p:nvPr userDrawn="1"/>
        </p:nvSpPr>
        <p:spPr>
          <a:xfrm>
            <a:off x="7605295" y="652534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956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146228" y="6551316"/>
            <a:ext cx="3757975" cy="263263"/>
          </a:xfrm>
          <a:prstGeom prst="rect">
            <a:avLst/>
          </a:prstGeom>
        </p:spPr>
        <p:txBody>
          <a:bodyPr/>
          <a:lstStyle/>
          <a:p>
            <a:endParaRPr lang="en-US"/>
          </a:p>
        </p:txBody>
      </p:sp>
      <p:pic>
        <p:nvPicPr>
          <p:cNvPr id="12" name="図 11">
            <a:extLst>
              <a:ext uri="{FF2B5EF4-FFF2-40B4-BE49-F238E27FC236}">
                <a16:creationId xmlns:a16="http://schemas.microsoft.com/office/drawing/2014/main" xmlns=""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2" name="スライド番号プレースホルダー 2">
            <a:extLst>
              <a:ext uri="{FF2B5EF4-FFF2-40B4-BE49-F238E27FC236}">
                <a16:creationId xmlns:a16="http://schemas.microsoft.com/office/drawing/2014/main" xmlns="" id="{CE7ACAC6-1AF7-6A78-F922-B9BF21E3877F}"/>
              </a:ext>
            </a:extLst>
          </p:cNvPr>
          <p:cNvSpPr txBox="1">
            <a:spLocks/>
          </p:cNvSpPr>
          <p:nvPr userDrawn="1"/>
        </p:nvSpPr>
        <p:spPr>
          <a:xfrm>
            <a:off x="7605295" y="652534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0567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4" name="スライド番号プレースホルダー 2">
            <a:extLst>
              <a:ext uri="{FF2B5EF4-FFF2-40B4-BE49-F238E27FC236}">
                <a16:creationId xmlns:a16="http://schemas.microsoft.com/office/drawing/2014/main" xmlns="" id="{4D57C7EA-68CF-74CA-EC45-655BD6233390}"/>
              </a:ext>
            </a:extLst>
          </p:cNvPr>
          <p:cNvSpPr txBox="1">
            <a:spLocks/>
          </p:cNvSpPr>
          <p:nvPr userDrawn="1"/>
        </p:nvSpPr>
        <p:spPr>
          <a:xfrm>
            <a:off x="7605295" y="652534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684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1"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6"/>
            <a:ext cx="2228850" cy="365125"/>
          </a:xfrm>
        </p:spPr>
        <p:txBody>
          <a:bodyPr/>
          <a:lstStyle/>
          <a:p>
            <a:endParaRPr lang="en-US"/>
          </a:p>
        </p:txBody>
      </p:sp>
      <p:sp>
        <p:nvSpPr>
          <p:cNvPr id="10"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4" y="6536160"/>
            <a:ext cx="630513"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315594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xmlns=""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xmlns=""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5</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xmlns=""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xmlns="" id="{00B915E3-9721-E14D-9069-1E3398AC9B47}"/>
              </a:ext>
            </a:extLst>
          </p:cNvPr>
          <p:cNvSpPr>
            <a:spLocks noGrp="1"/>
          </p:cNvSpPr>
          <p:nvPr>
            <p:ph type="ftr" sz="quarter" idx="11"/>
          </p:nvPr>
        </p:nvSpPr>
        <p:spPr>
          <a:xfrm>
            <a:off x="377683" y="6469296"/>
            <a:ext cx="3757975" cy="263263"/>
          </a:xfrm>
          <a:prstGeom prst="rect">
            <a:avLst/>
          </a:prstGeom>
        </p:spPr>
        <p:txBody>
          <a:bodyPr/>
          <a:lstStyle/>
          <a:p>
            <a:endParaRPr lang="en-US"/>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xmlns=""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32696857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xmlns=""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xmlns=""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xmlns=""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5</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xmlns="" id="{00B915E3-9721-E14D-9069-1E3398AC9B47}"/>
              </a:ext>
            </a:extLst>
          </p:cNvPr>
          <p:cNvSpPr>
            <a:spLocks noGrp="1"/>
          </p:cNvSpPr>
          <p:nvPr>
            <p:ph type="ftr" sz="quarter" idx="11"/>
          </p:nvPr>
        </p:nvSpPr>
        <p:spPr>
          <a:xfrm>
            <a:off x="4450710" y="6379365"/>
            <a:ext cx="3757975" cy="263263"/>
          </a:xfrm>
          <a:prstGeom prst="rect">
            <a:avLst/>
          </a:prstGeom>
        </p:spPr>
        <p:txBody>
          <a:bodyPr/>
          <a:lstStyle/>
          <a:p>
            <a:endParaRPr lang="en-US"/>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0379234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a:t>2 </a:t>
            </a:r>
            <a:r>
              <a:rPr kumimoji="1" lang="ja-JP" altLang="en-US"/>
              <a:t>レベル</a:t>
            </a:r>
          </a:p>
          <a:p>
            <a:pPr marL="0" lvl="0" defTabSz="457200"/>
            <a:r>
              <a:rPr kumimoji="1" lang="ja-JP" altLang="en-US"/>
              <a:t>第 </a:t>
            </a:r>
            <a:r>
              <a:rPr kumimoji="1" lang="en-US" altLang="ja-JP"/>
              <a:t>3 </a:t>
            </a:r>
            <a:r>
              <a:rPr kumimoji="1" lang="ja-JP" altLang="en-US"/>
              <a:t>レベル</a:t>
            </a:r>
          </a:p>
          <a:p>
            <a:pPr marL="0" lvl="0" defTabSz="457200"/>
            <a:r>
              <a:rPr kumimoji="1" lang="ja-JP" altLang="en-US"/>
              <a:t>第 </a:t>
            </a:r>
            <a:r>
              <a:rPr kumimoji="1" lang="en-US" altLang="ja-JP"/>
              <a:t>4 </a:t>
            </a:r>
            <a:r>
              <a:rPr kumimoji="1" lang="ja-JP" altLang="en-US"/>
              <a:t>レベル</a:t>
            </a:r>
          </a:p>
          <a:p>
            <a:pPr marL="0" lvl="0" defTabSz="457200"/>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9659615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a:t>2 </a:t>
            </a:r>
            <a:r>
              <a:rPr kumimoji="1" lang="ja-JP" altLang="en-US"/>
              <a:t>レベル</a:t>
            </a:r>
          </a:p>
          <a:p>
            <a:pPr marL="0" lvl="0" defTabSz="457200"/>
            <a:r>
              <a:rPr kumimoji="1" lang="ja-JP" altLang="en-US"/>
              <a:t>第 </a:t>
            </a:r>
            <a:r>
              <a:rPr kumimoji="1" lang="en-US" altLang="ja-JP"/>
              <a:t>3 </a:t>
            </a:r>
            <a:r>
              <a:rPr kumimoji="1" lang="ja-JP" altLang="en-US"/>
              <a:t>レベル</a:t>
            </a:r>
          </a:p>
          <a:p>
            <a:pPr marL="0" lvl="0" defTabSz="457200"/>
            <a:r>
              <a:rPr kumimoji="1" lang="ja-JP" altLang="en-US"/>
              <a:t>第 </a:t>
            </a:r>
            <a:r>
              <a:rPr kumimoji="1" lang="en-US" altLang="ja-JP"/>
              <a:t>4 </a:t>
            </a:r>
            <a:r>
              <a:rPr kumimoji="1" lang="ja-JP" altLang="en-US"/>
              <a:t>レベル</a:t>
            </a:r>
          </a:p>
          <a:p>
            <a:pPr marL="0" lvl="0" defTabSz="457200"/>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37512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xmlns=""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a:t>2 </a:t>
            </a:r>
            <a:r>
              <a:rPr kumimoji="1" lang="ja-JP" altLang="en-US"/>
              <a:t>レベル</a:t>
            </a:r>
          </a:p>
          <a:p>
            <a:pPr marL="0" lvl="0" defTabSz="457200"/>
            <a:r>
              <a:rPr kumimoji="1" lang="ja-JP" altLang="en-US"/>
              <a:t>第 </a:t>
            </a:r>
            <a:r>
              <a:rPr kumimoji="1" lang="en-US" altLang="ja-JP"/>
              <a:t>3 </a:t>
            </a:r>
            <a:r>
              <a:rPr kumimoji="1" lang="ja-JP" altLang="en-US"/>
              <a:t>レベル</a:t>
            </a:r>
          </a:p>
          <a:p>
            <a:pPr marL="0" lvl="0" defTabSz="457200"/>
            <a:r>
              <a:rPr kumimoji="1" lang="ja-JP" altLang="en-US"/>
              <a:t>第 </a:t>
            </a:r>
            <a:r>
              <a:rPr kumimoji="1" lang="en-US" altLang="ja-JP"/>
              <a:t>4 </a:t>
            </a:r>
            <a:r>
              <a:rPr kumimoji="1" lang="ja-JP" altLang="en-US"/>
              <a:t>レベル</a:t>
            </a:r>
          </a:p>
          <a:p>
            <a:pPr marL="0" lvl="0" defTabSz="457200"/>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508233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xmlns=""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xmlns=""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10" name="テキスト プレースホルダー 12">
            <a:extLst>
              <a:ext uri="{FF2B5EF4-FFF2-40B4-BE49-F238E27FC236}">
                <a16:creationId xmlns:a16="http://schemas.microsoft.com/office/drawing/2014/main" xmlns=""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6" name="スライド番号プレースホルダー 2">
            <a:extLst>
              <a:ext uri="{FF2B5EF4-FFF2-40B4-BE49-F238E27FC236}">
                <a16:creationId xmlns:a16="http://schemas.microsoft.com/office/drawing/2014/main" xmlns="" id="{2B9A5460-9DE0-FBF8-BC8E-6B91D36734BD}"/>
              </a:ext>
            </a:extLst>
          </p:cNvPr>
          <p:cNvSpPr txBox="1">
            <a:spLocks/>
          </p:cNvSpPr>
          <p:nvPr userDrawn="1"/>
        </p:nvSpPr>
        <p:spPr>
          <a:xfrm>
            <a:off x="7605295" y="652534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33964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146228" y="6551316"/>
            <a:ext cx="3757975" cy="263263"/>
          </a:xfrm>
          <a:prstGeom prst="rect">
            <a:avLst/>
          </a:prstGeom>
        </p:spPr>
        <p:txBody>
          <a:bodyPr/>
          <a:lstStyle/>
          <a:p>
            <a:endParaRPr lang="en-US"/>
          </a:p>
        </p:txBody>
      </p:sp>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2" name="スライド番号プレースホルダー 2">
            <a:extLst>
              <a:ext uri="{FF2B5EF4-FFF2-40B4-BE49-F238E27FC236}">
                <a16:creationId xmlns:a16="http://schemas.microsoft.com/office/drawing/2014/main" xmlns="" id="{1662BD10-770B-5DB5-018E-A1EF1D5F0C3C}"/>
              </a:ext>
            </a:extLst>
          </p:cNvPr>
          <p:cNvSpPr txBox="1">
            <a:spLocks/>
          </p:cNvSpPr>
          <p:nvPr userDrawn="1"/>
        </p:nvSpPr>
        <p:spPr>
          <a:xfrm>
            <a:off x="7605295" y="652534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78415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xmlns="" id="{D77FD104-BAAE-1E43-B733-8EE9CC9EC49D}"/>
              </a:ext>
            </a:extLst>
          </p:cNvPr>
          <p:cNvSpPr>
            <a:spLocks noGrp="1"/>
          </p:cNvSpPr>
          <p:nvPr>
            <p:ph type="body" sz="quarter" idx="13"/>
          </p:nvPr>
        </p:nvSpPr>
        <p:spPr bwMode="gray">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spTree>
    <p:extLst>
      <p:ext uri="{BB962C8B-B14F-4D97-AF65-F5344CB8AC3E}">
        <p14:creationId xmlns:p14="http://schemas.microsoft.com/office/powerpoint/2010/main" val="871796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中扉・目次1">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a:t>2 </a:t>
            </a:r>
            <a:r>
              <a:rPr kumimoji="1" lang="ja-JP" altLang="en-US"/>
              <a:t>レベル</a:t>
            </a:r>
          </a:p>
          <a:p>
            <a:pPr marL="0" lvl="0" defTabSz="457200"/>
            <a:r>
              <a:rPr kumimoji="1" lang="ja-JP" altLang="en-US"/>
              <a:t>第 </a:t>
            </a:r>
            <a:r>
              <a:rPr kumimoji="1" lang="en-US" altLang="ja-JP"/>
              <a:t>3 </a:t>
            </a:r>
            <a:r>
              <a:rPr kumimoji="1" lang="ja-JP" altLang="en-US"/>
              <a:t>レベル</a:t>
            </a:r>
          </a:p>
          <a:p>
            <a:pPr marL="0" lvl="0" defTabSz="457200"/>
            <a:r>
              <a:rPr kumimoji="1" lang="ja-JP" altLang="en-US"/>
              <a:t>第 </a:t>
            </a:r>
            <a:r>
              <a:rPr kumimoji="1" lang="en-US" altLang="ja-JP"/>
              <a:t>4 </a:t>
            </a:r>
            <a:r>
              <a:rPr kumimoji="1" lang="ja-JP" altLang="en-US"/>
              <a:t>レベル</a:t>
            </a:r>
          </a:p>
          <a:p>
            <a:pPr marL="0" lvl="0" defTabSz="457200"/>
            <a:r>
              <a:rPr kumimoji="1" lang="ja-JP" altLang="en-US"/>
              <a:t>第 </a:t>
            </a:r>
            <a:r>
              <a:rPr kumimoji="1" lang="en-US" altLang="ja-JP"/>
              <a:t>5 </a:t>
            </a:r>
            <a:r>
              <a:rPr kumimoji="1" lang="ja-JP" altLang="en-US"/>
              <a:t>レベル</a:t>
            </a:r>
          </a:p>
        </p:txBody>
      </p:sp>
      <p:sp>
        <p:nvSpPr>
          <p:cNvPr id="89"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52356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bwMode="gray">
          <a:xfrm>
            <a:off x="0" y="-1"/>
            <a:ext cx="9906000" cy="827999"/>
          </a:xfrm>
        </p:spPr>
        <p:txBody>
          <a:bodyPr/>
          <a:lstStyle>
            <a:lvl1pPr>
              <a:defRPr sz="1800"/>
            </a:lvl1pPr>
          </a:lstStyle>
          <a:p>
            <a:r>
              <a:rPr lang="ja-JP" altLang="en-US"/>
              <a:t>マスター タイトルの書式設定</a:t>
            </a:r>
            <a:endParaRPr lang="en-US"/>
          </a:p>
        </p:txBody>
      </p:sp>
      <p:sp>
        <p:nvSpPr>
          <p:cNvPr id="3" name="正方形/長方形 2">
            <a:extLst>
              <a:ext uri="{FF2B5EF4-FFF2-40B4-BE49-F238E27FC236}">
                <a16:creationId xmlns:a16="http://schemas.microsoft.com/office/drawing/2014/main" xmlns="" id="{F2111AB3-5915-7F77-69FC-BC213D631315}"/>
              </a:ext>
            </a:extLst>
          </p:cNvPr>
          <p:cNvSpPr/>
          <p:nvPr userDrawn="1"/>
        </p:nvSpPr>
        <p:spPr>
          <a:xfrm>
            <a:off x="0" y="834053"/>
            <a:ext cx="9906000" cy="8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Tree>
    <p:extLst>
      <p:ext uri="{BB962C8B-B14F-4D97-AF65-F5344CB8AC3E}">
        <p14:creationId xmlns:p14="http://schemas.microsoft.com/office/powerpoint/2010/main" val="93052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4" name="Footer Placeholder 2">
            <a:extLst>
              <a:ext uri="{FF2B5EF4-FFF2-40B4-BE49-F238E27FC236}">
                <a16:creationId xmlns:a16="http://schemas.microsoft.com/office/drawing/2014/main" xmlns=""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xmlns=""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spTree>
    <p:extLst>
      <p:ext uri="{BB962C8B-B14F-4D97-AF65-F5344CB8AC3E}">
        <p14:creationId xmlns:p14="http://schemas.microsoft.com/office/powerpoint/2010/main" val="19235673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800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lvl1pPr>
              <a:defRPr sz="1800"/>
            </a:lvl1pPr>
          </a:lstStyle>
          <a:p>
            <a:r>
              <a:rPr lang="ja-JP" altLang="en-US"/>
              <a:t>マスター タイトルの書式設定</a:t>
            </a:r>
            <a:endParaRPr lang="en-US"/>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4901271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xmlns=""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xmlns=""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10" name="テキスト プレースホルダー 12">
            <a:extLst>
              <a:ext uri="{FF2B5EF4-FFF2-40B4-BE49-F238E27FC236}">
                <a16:creationId xmlns:a16="http://schemas.microsoft.com/office/drawing/2014/main" xmlns=""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355094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0AE0352-CF39-4003-8ADE-288579A44731}"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75536"/>
            <a:ext cx="2311400" cy="365125"/>
          </a:xfrm>
        </p:spPr>
        <p:txBody>
          <a:bodyPr/>
          <a:lstStyle>
            <a:lvl1pPr>
              <a:defRPr sz="1400">
                <a:solidFill>
                  <a:schemeClr val="tx1"/>
                </a:solidFill>
                <a:latin typeface="メイリオ" panose="020B0604030504040204" pitchFamily="50" charset="-128"/>
                <a:ea typeface="メイリオ" panose="020B0604030504040204" pitchFamily="50" charset="-128"/>
              </a:defRPr>
            </a:lvl1pPr>
          </a:lstStyle>
          <a:p>
            <a:fld id="{308A7ADB-D046-455D-8E70-A53C46C312FA}" type="slidenum">
              <a:rPr kumimoji="1" lang="ja-JP" altLang="en-US" smtClean="0"/>
              <a:pPr/>
              <a:t>‹#›</a:t>
            </a:fld>
            <a:endParaRPr kumimoji="1" lang="ja-JP" altLang="en-US"/>
          </a:p>
        </p:txBody>
      </p:sp>
      <p:cxnSp>
        <p:nvCxnSpPr>
          <p:cNvPr id="8" name="直線コネクタ 7"/>
          <p:cNvCxnSpPr/>
          <p:nvPr userDrawn="1"/>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2257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717417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xmlns="" id="{3E570A37-384E-DC43-806F-95BD4EF48678}"/>
              </a:ext>
            </a:extLst>
          </p:cNvPr>
          <p:cNvSpPr txBox="1">
            <a:spLocks/>
          </p:cNvSpPr>
          <p:nvPr userDrawn="1"/>
        </p:nvSpPr>
        <p:spPr>
          <a:xfrm>
            <a:off x="0" y="4"/>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xmlns="" id="{B714221B-43CA-D24B-BCAF-0768E1FC8C9F}"/>
              </a:ext>
            </a:extLst>
          </p:cNvPr>
          <p:cNvSpPr txBox="1">
            <a:spLocks/>
          </p:cNvSpPr>
          <p:nvPr userDrawn="1"/>
        </p:nvSpPr>
        <p:spPr>
          <a:xfrm>
            <a:off x="6019802" y="4"/>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xmlns="" id="{48E6ABEB-2A7D-D846-8DE5-D6E43210D2E6}"/>
              </a:ext>
            </a:extLst>
          </p:cNvPr>
          <p:cNvSpPr>
            <a:spLocks noGrp="1"/>
          </p:cNvSpPr>
          <p:nvPr>
            <p:ph type="sldNum" sz="quarter" idx="4"/>
          </p:nvPr>
        </p:nvSpPr>
        <p:spPr>
          <a:xfrm>
            <a:off x="8915316" y="6536162"/>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xmlns=""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9436105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32"/>
            <a:ext cx="9907200" cy="365797"/>
          </a:xfrm>
          <a:prstGeom prst="rect">
            <a:avLst/>
          </a:prstGeom>
          <a:pattFill prst="dkUpDiag">
            <a:fgClr>
              <a:srgbClr val="EF71A1"/>
            </a:fgClr>
            <a:bgClr>
              <a:srgbClr val="EC5A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2" y="4"/>
            <a:ext cx="3896710" cy="368825"/>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F395B9"/>
              </a:gs>
              <a:gs pos="92000">
                <a:srgbClr val="EF71A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8"/>
            <a:ext cx="2228850" cy="365125"/>
          </a:xfrm>
        </p:spPr>
        <p:txBody>
          <a:bodyPr/>
          <a:lstStyle/>
          <a:p>
            <a:endParaRPr lang="en-US"/>
          </a:p>
        </p:txBody>
      </p:sp>
      <p:sp>
        <p:nvSpPr>
          <p:cNvPr id="10"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6" y="6536162"/>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2" y="332656"/>
            <a:ext cx="9905999" cy="550884"/>
          </a:xfrm>
          <a:solidFill>
            <a:srgbClr val="F4DC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0725166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6" y="6536162"/>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415762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xmlns="" id="{48E6ABEB-2A7D-D846-8DE5-D6E43210D2E6}"/>
              </a:ext>
            </a:extLst>
          </p:cNvPr>
          <p:cNvSpPr>
            <a:spLocks noGrp="1"/>
          </p:cNvSpPr>
          <p:nvPr>
            <p:ph type="sldNum" sz="quarter" idx="4"/>
          </p:nvPr>
        </p:nvSpPr>
        <p:spPr>
          <a:xfrm>
            <a:off x="8904205" y="6536162"/>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4"/>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2" y="4"/>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8"/>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8" y="6534000"/>
            <a:ext cx="2030144" cy="207282"/>
          </a:xfrm>
          <a:prstGeom prst="rect">
            <a:avLst/>
          </a:prstGeom>
        </p:spPr>
      </p:pic>
    </p:spTree>
    <p:extLst>
      <p:ext uri="{BB962C8B-B14F-4D97-AF65-F5344CB8AC3E}">
        <p14:creationId xmlns:p14="http://schemas.microsoft.com/office/powerpoint/2010/main" val="7640843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6" y="6536162"/>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4"/>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2" y="4"/>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8"/>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8" y="6534000"/>
            <a:ext cx="2030144" cy="207282"/>
          </a:xfrm>
          <a:prstGeom prst="rect">
            <a:avLst/>
          </a:prstGeom>
        </p:spPr>
      </p:pic>
    </p:spTree>
    <p:extLst>
      <p:ext uri="{BB962C8B-B14F-4D97-AF65-F5344CB8AC3E}">
        <p14:creationId xmlns:p14="http://schemas.microsoft.com/office/powerpoint/2010/main" val="107156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a:t>2 </a:t>
            </a:r>
            <a:r>
              <a:rPr kumimoji="1" lang="ja-JP" altLang="en-US"/>
              <a:t>レベル</a:t>
            </a:r>
          </a:p>
          <a:p>
            <a:pPr marL="0" lvl="0" defTabSz="457200"/>
            <a:r>
              <a:rPr kumimoji="1" lang="ja-JP" altLang="en-US"/>
              <a:t>第 </a:t>
            </a:r>
            <a:r>
              <a:rPr kumimoji="1" lang="en-US" altLang="ja-JP"/>
              <a:t>3 </a:t>
            </a:r>
            <a:r>
              <a:rPr kumimoji="1" lang="ja-JP" altLang="en-US"/>
              <a:t>レベル</a:t>
            </a:r>
          </a:p>
          <a:p>
            <a:pPr marL="0" lvl="0" defTabSz="457200"/>
            <a:r>
              <a:rPr kumimoji="1" lang="ja-JP" altLang="en-US"/>
              <a:t>第 </a:t>
            </a:r>
            <a:r>
              <a:rPr kumimoji="1" lang="en-US" altLang="ja-JP"/>
              <a:t>4 </a:t>
            </a:r>
            <a:r>
              <a:rPr kumimoji="1" lang="ja-JP" altLang="en-US"/>
              <a:t>レベル</a:t>
            </a:r>
          </a:p>
          <a:p>
            <a:pPr marL="0" lvl="0" defTabSz="457200"/>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5645568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6" y="6536162"/>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a:stretch>
            <a:fillRect/>
          </a:stretch>
        </p:blipFill>
        <p:spPr>
          <a:xfrm>
            <a:off x="360088" y="6534000"/>
            <a:ext cx="2030144" cy="207282"/>
          </a:xfrm>
          <a:prstGeom prst="rect">
            <a:avLst/>
          </a:prstGeom>
        </p:spPr>
      </p:pic>
    </p:spTree>
    <p:extLst>
      <p:ext uri="{BB962C8B-B14F-4D97-AF65-F5344CB8AC3E}">
        <p14:creationId xmlns:p14="http://schemas.microsoft.com/office/powerpoint/2010/main" val="5518807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xmlns=""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xmlns="" id="{61738D56-6561-1C48-AB89-C7F65FB15878}"/>
              </a:ext>
            </a:extLst>
          </p:cNvPr>
          <p:cNvSpPr>
            <a:spLocks noGrp="1"/>
          </p:cNvSpPr>
          <p:nvPr>
            <p:ph type="body" sz="quarter" idx="12"/>
          </p:nvPr>
        </p:nvSpPr>
        <p:spPr>
          <a:xfrm>
            <a:off x="5620281" y="5886481"/>
            <a:ext cx="3913874" cy="320472"/>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xmlns="" id="{F717D99F-273F-B847-B6C4-5B4E29D01E4E}"/>
              </a:ext>
            </a:extLst>
          </p:cNvPr>
          <p:cNvSpPr txBox="1">
            <a:spLocks/>
          </p:cNvSpPr>
          <p:nvPr userDrawn="1"/>
        </p:nvSpPr>
        <p:spPr>
          <a:xfrm>
            <a:off x="7237315" y="2839000"/>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xmlns="" id="{B4AD2287-6E3C-6647-80BD-596F7E84AFCC}"/>
              </a:ext>
            </a:extLst>
          </p:cNvPr>
          <p:cNvSpPr>
            <a:spLocks noGrp="1"/>
          </p:cNvSpPr>
          <p:nvPr>
            <p:ph type="dt" sz="half" idx="10"/>
          </p:nvPr>
        </p:nvSpPr>
        <p:spPr>
          <a:xfrm>
            <a:off x="5620019" y="4878180"/>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xmlns="" id="{00B915E3-9721-E14D-9069-1E3398AC9B47}"/>
              </a:ext>
            </a:extLst>
          </p:cNvPr>
          <p:cNvSpPr>
            <a:spLocks noGrp="1"/>
          </p:cNvSpPr>
          <p:nvPr>
            <p:ph type="ftr" sz="quarter" idx="11"/>
          </p:nvPr>
        </p:nvSpPr>
        <p:spPr>
          <a:xfrm>
            <a:off x="377683" y="6469300"/>
            <a:ext cx="3757975" cy="263263"/>
          </a:xfrm>
        </p:spPr>
        <p:txBody>
          <a:bodyPr/>
          <a:lstStyle/>
          <a:p>
            <a:endParaRPr lang="en-US"/>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0" y="1981204"/>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xmlns=""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7"/>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2" name="図 1"/>
          <p:cNvPicPr>
            <a:picLocks noChangeAspect="1"/>
          </p:cNvPicPr>
          <p:nvPr userDrawn="1"/>
        </p:nvPicPr>
        <p:blipFill>
          <a:blip r:embed="rId2"/>
          <a:stretch>
            <a:fillRect/>
          </a:stretch>
        </p:blipFill>
        <p:spPr>
          <a:xfrm>
            <a:off x="5477173" y="317905"/>
            <a:ext cx="4017612" cy="585267"/>
          </a:xfrm>
          <a:prstGeom prst="rect">
            <a:avLst/>
          </a:prstGeom>
        </p:spPr>
      </p:pic>
    </p:spTree>
    <p:extLst>
      <p:ext uri="{BB962C8B-B14F-4D97-AF65-F5344CB8AC3E}">
        <p14:creationId xmlns:p14="http://schemas.microsoft.com/office/powerpoint/2010/main" val="19748787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31"/>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0" y="3815923"/>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xmlns="" id="{2BE08920-B0C0-9B48-A34C-F8D99A48DBF8}"/>
              </a:ext>
            </a:extLst>
          </p:cNvPr>
          <p:cNvSpPr/>
          <p:nvPr userDrawn="1"/>
        </p:nvSpPr>
        <p:spPr>
          <a:xfrm>
            <a:off x="2371426" y="3031"/>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xmlns="" id="{61738D56-6561-1C48-AB89-C7F65FB15878}"/>
              </a:ext>
            </a:extLst>
          </p:cNvPr>
          <p:cNvSpPr>
            <a:spLocks noGrp="1"/>
          </p:cNvSpPr>
          <p:nvPr>
            <p:ph type="body" sz="quarter" idx="12"/>
          </p:nvPr>
        </p:nvSpPr>
        <p:spPr>
          <a:xfrm>
            <a:off x="2362200" y="4042662"/>
            <a:ext cx="7534810" cy="393954"/>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xmlns="" id="{F717D99F-273F-B847-B6C4-5B4E29D01E4E}"/>
              </a:ext>
            </a:extLst>
          </p:cNvPr>
          <p:cNvSpPr txBox="1">
            <a:spLocks/>
          </p:cNvSpPr>
          <p:nvPr userDrawn="1"/>
        </p:nvSpPr>
        <p:spPr>
          <a:xfrm>
            <a:off x="7237315" y="2839000"/>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xmlns="" id="{00B915E3-9721-E14D-9069-1E3398AC9B47}"/>
              </a:ext>
            </a:extLst>
          </p:cNvPr>
          <p:cNvSpPr>
            <a:spLocks noGrp="1"/>
          </p:cNvSpPr>
          <p:nvPr>
            <p:ph type="ftr" sz="quarter" idx="11"/>
          </p:nvPr>
        </p:nvSpPr>
        <p:spPr>
          <a:xfrm>
            <a:off x="4450712" y="6379369"/>
            <a:ext cx="3757975" cy="263263"/>
          </a:xfrm>
        </p:spPr>
        <p:txBody>
          <a:bodyPr/>
          <a:lstStyle/>
          <a:p>
            <a:endParaRPr lang="en-US"/>
          </a:p>
        </p:txBody>
      </p:sp>
      <p:sp>
        <p:nvSpPr>
          <p:cNvPr id="15" name="タイトル 17">
            <a:extLst>
              <a:ext uri="{FF2B5EF4-FFF2-40B4-BE49-F238E27FC236}">
                <a16:creationId xmlns:a16="http://schemas.microsoft.com/office/drawing/2014/main" xmlns="" id="{74E58C1A-9531-3C45-9E29-C7A0D7F2876F}"/>
              </a:ext>
            </a:extLst>
          </p:cNvPr>
          <p:cNvSpPr>
            <a:spLocks noGrp="1"/>
          </p:cNvSpPr>
          <p:nvPr>
            <p:ph type="title"/>
          </p:nvPr>
        </p:nvSpPr>
        <p:spPr>
          <a:xfrm>
            <a:off x="2362200" y="1447804"/>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8"/>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3" name="図 2"/>
          <p:cNvPicPr>
            <a:picLocks noChangeAspect="1"/>
          </p:cNvPicPr>
          <p:nvPr userDrawn="1"/>
        </p:nvPicPr>
        <p:blipFill>
          <a:blip r:embed="rId2"/>
          <a:stretch>
            <a:fillRect/>
          </a:stretch>
        </p:blipFill>
        <p:spPr>
          <a:xfrm>
            <a:off x="8505089" y="5715004"/>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300"/>
            <a:ext cx="3810330" cy="176799"/>
          </a:xfrm>
          <a:prstGeom prst="rect">
            <a:avLst/>
          </a:prstGeom>
        </p:spPr>
      </p:pic>
    </p:spTree>
    <p:extLst>
      <p:ext uri="{BB962C8B-B14F-4D97-AF65-F5344CB8AC3E}">
        <p14:creationId xmlns:p14="http://schemas.microsoft.com/office/powerpoint/2010/main" val="5453625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2"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31"/>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233569"/>
            <a:ext cx="4440062" cy="2848216"/>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8"/>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sp>
        <p:nvSpPr>
          <p:cNvPr id="89"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0" y="3815923"/>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4"/>
            <a:ext cx="1176630" cy="1005927"/>
          </a:xfrm>
          <a:prstGeom prst="rect">
            <a:avLst/>
          </a:prstGeom>
        </p:spPr>
      </p:pic>
    </p:spTree>
    <p:extLst>
      <p:ext uri="{BB962C8B-B14F-4D97-AF65-F5344CB8AC3E}">
        <p14:creationId xmlns:p14="http://schemas.microsoft.com/office/powerpoint/2010/main" val="42062277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31"/>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0" y="3815923"/>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2"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sp>
        <p:nvSpPr>
          <p:cNvPr id="97" name="テキスト プレースホルダー 13">
            <a:extLst>
              <a:ext uri="{FF2B5EF4-FFF2-40B4-BE49-F238E27FC236}">
                <a16:creationId xmlns:a16="http://schemas.microsoft.com/office/drawing/2014/main" xmlns="" id="{A93A36DD-2A38-364A-8A47-8780ED7B4FED}"/>
              </a:ext>
            </a:extLst>
          </p:cNvPr>
          <p:cNvSpPr>
            <a:spLocks noGrp="1"/>
          </p:cNvSpPr>
          <p:nvPr>
            <p:ph type="body" sz="quarter" idx="10"/>
          </p:nvPr>
        </p:nvSpPr>
        <p:spPr>
          <a:xfrm>
            <a:off x="2675088" y="2233569"/>
            <a:ext cx="4440062" cy="2848216"/>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4"/>
            <a:ext cx="1176630" cy="1005927"/>
          </a:xfrm>
          <a:prstGeom prst="rect">
            <a:avLst/>
          </a:prstGeom>
        </p:spPr>
      </p:pic>
    </p:spTree>
    <p:extLst>
      <p:ext uri="{BB962C8B-B14F-4D97-AF65-F5344CB8AC3E}">
        <p14:creationId xmlns:p14="http://schemas.microsoft.com/office/powerpoint/2010/main" val="13492907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xmlns="" id="{4EA809F9-0C86-CF4D-85E3-67D8D37806DE}"/>
              </a:ext>
            </a:extLst>
          </p:cNvPr>
          <p:cNvSpPr txBox="1">
            <a:spLocks/>
          </p:cNvSpPr>
          <p:nvPr userDrawn="1"/>
        </p:nvSpPr>
        <p:spPr>
          <a:xfrm>
            <a:off x="0" y="3031"/>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xmlns="" id="{94ADDCFC-76A6-3E4C-9786-2004A991C4E2}"/>
              </a:ext>
            </a:extLst>
          </p:cNvPr>
          <p:cNvSpPr txBox="1">
            <a:spLocks/>
          </p:cNvSpPr>
          <p:nvPr userDrawn="1"/>
        </p:nvSpPr>
        <p:spPr>
          <a:xfrm rot="5400000" flipV="1">
            <a:off x="-679880" y="3815923"/>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xmlns="" id="{ED030BBF-1018-E14A-AC2B-DC996F9E0808}"/>
              </a:ext>
            </a:extLst>
          </p:cNvPr>
          <p:cNvSpPr/>
          <p:nvPr userDrawn="1"/>
        </p:nvSpPr>
        <p:spPr>
          <a:xfrm>
            <a:off x="2362202"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xmlns="" id="{013672E4-8361-284E-8D6A-CC652AA0D4A3}"/>
              </a:ext>
            </a:extLst>
          </p:cNvPr>
          <p:cNvSpPr>
            <a:spLocks noGrp="1"/>
          </p:cNvSpPr>
          <p:nvPr>
            <p:ph type="body" sz="quarter" idx="10"/>
          </p:nvPr>
        </p:nvSpPr>
        <p:spPr>
          <a:xfrm>
            <a:off x="2675088" y="2233569"/>
            <a:ext cx="4440062" cy="2848216"/>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8"/>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2" name="図 1"/>
          <p:cNvPicPr>
            <a:picLocks noChangeAspect="1"/>
          </p:cNvPicPr>
          <p:nvPr userDrawn="1"/>
        </p:nvPicPr>
        <p:blipFill>
          <a:blip r:embed="rId2"/>
          <a:stretch>
            <a:fillRect/>
          </a:stretch>
        </p:blipFill>
        <p:spPr>
          <a:xfrm>
            <a:off x="8505089" y="5715004"/>
            <a:ext cx="1176630" cy="1005927"/>
          </a:xfrm>
          <a:prstGeom prst="rect">
            <a:avLst/>
          </a:prstGeom>
        </p:spPr>
      </p:pic>
    </p:spTree>
    <p:extLst>
      <p:ext uri="{BB962C8B-B14F-4D97-AF65-F5344CB8AC3E}">
        <p14:creationId xmlns:p14="http://schemas.microsoft.com/office/powerpoint/2010/main" val="1039091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6" y="6536162"/>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7707831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C5FD34A-F1E6-4ED8-AABA-E72748D89411}"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64904"/>
            <a:ext cx="2311400" cy="365125"/>
          </a:xfrm>
        </p:spPr>
        <p:txBody>
          <a:bodyPr/>
          <a:lstStyle>
            <a:lvl1pPr>
              <a:defRPr sz="1400">
                <a:solidFill>
                  <a:schemeClr val="tx1"/>
                </a:solidFill>
                <a:latin typeface="メイリオ" panose="020B0604030504040204" pitchFamily="50" charset="-128"/>
                <a:ea typeface="メイリオ" panose="020B0604030504040204" pitchFamily="50" charset="-128"/>
              </a:defRPr>
            </a:lvl1pPr>
          </a:lstStyle>
          <a:p>
            <a:fld id="{9195764C-2576-478F-A758-C5ACD3143A54}" type="slidenum">
              <a:rPr kumimoji="1" lang="ja-JP" altLang="en-US" smtClean="0"/>
              <a:pPr/>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7657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7810550-1705-497E-B4EF-2A3C40AA6E99}"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7440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D5D3592-F7A8-4E21-9F72-41B3D81C04CB}"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18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xmlns=""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xmlns=""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xmlns=""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xmlns=""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xmlns=""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161143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D72B25B-E148-4719-80A0-B7C13A48CAC3}"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1521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4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B2929A7-F570-4329-9C47-8E65961841AE}"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5618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5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6D08C39-A50D-43FC-830A-7C91B9FB730A}"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3914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6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0C11227-E77D-4E43-8D11-0BF612B63B8A}"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967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7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6390984-1A92-4354-AC27-5239BAABCFE8}"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8384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8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5DE0279-DA37-4EAE-8F4B-6E8E66BE409A}"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0224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9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8251EF4-089E-4502-AF0B-9B9DEFAD2406}"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9024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10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58A3D81-68C0-45DB-BE84-FB0755023294}"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5407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1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9AA3699-4453-4E6F-8DF0-5CEEAAC71C9B}"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5437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1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60" indent="0" algn="ctr">
              <a:buNone/>
              <a:defRPr>
                <a:solidFill>
                  <a:schemeClr val="tx1">
                    <a:tint val="75000"/>
                  </a:schemeClr>
                </a:solidFill>
              </a:defRPr>
            </a:lvl3pPr>
            <a:lvl4pPr marL="1431390" indent="0" algn="ctr">
              <a:buNone/>
              <a:defRPr>
                <a:solidFill>
                  <a:schemeClr val="tx1">
                    <a:tint val="75000"/>
                  </a:schemeClr>
                </a:solidFill>
              </a:defRPr>
            </a:lvl4pPr>
            <a:lvl5pPr marL="1908520" indent="0" algn="ctr">
              <a:buNone/>
              <a:defRPr>
                <a:solidFill>
                  <a:schemeClr val="tx1">
                    <a:tint val="75000"/>
                  </a:schemeClr>
                </a:solidFill>
              </a:defRPr>
            </a:lvl5pPr>
            <a:lvl6pPr marL="2385651" indent="0" algn="ctr">
              <a:buNone/>
              <a:defRPr>
                <a:solidFill>
                  <a:schemeClr val="tx1">
                    <a:tint val="75000"/>
                  </a:schemeClr>
                </a:solidFill>
              </a:defRPr>
            </a:lvl6pPr>
            <a:lvl7pPr marL="2862781" indent="0" algn="ctr">
              <a:buNone/>
              <a:defRPr>
                <a:solidFill>
                  <a:schemeClr val="tx1">
                    <a:tint val="75000"/>
                  </a:schemeClr>
                </a:solidFill>
              </a:defRPr>
            </a:lvl7pPr>
            <a:lvl8pPr marL="3339911" indent="0" algn="ctr">
              <a:buNone/>
              <a:defRPr>
                <a:solidFill>
                  <a:schemeClr val="tx1">
                    <a:tint val="75000"/>
                  </a:schemeClr>
                </a:solidFill>
              </a:defRPr>
            </a:lvl8pPr>
            <a:lvl9pPr marL="381704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D5CAF8E-0FF9-4292-B11B-37813EC299D4}" type="datetime1">
              <a:rPr kumimoji="1" lang="ja-JP" altLang="en-US" smtClean="0"/>
              <a:t>2025/1/8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95764C-2576-478F-A758-C5ACD3143A54}" type="slidenum">
              <a:rPr kumimoji="1" lang="ja-JP" altLang="en-US" smtClean="0"/>
              <a:t>‹#›</a:t>
            </a:fld>
            <a:endParaRPr kumimoji="1" lang="ja-JP" altLang="en-US"/>
          </a:p>
        </p:txBody>
      </p:sp>
      <p:cxnSp>
        <p:nvCxnSpPr>
          <p:cNvPr id="8" name="直線コネクタ 7"/>
          <p:cNvCxnSpPr/>
          <p:nvPr/>
        </p:nvCxnSpPr>
        <p:spPr>
          <a:xfrm>
            <a:off x="0" y="548680"/>
            <a:ext cx="9906000" cy="0"/>
          </a:xfrm>
          <a:prstGeom prst="line">
            <a:avLst/>
          </a:prstGeom>
          <a:ln w="25400">
            <a:solidFill>
              <a:srgbClr val="3D73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36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9" Type="http://schemas.openxmlformats.org/officeDocument/2006/relationships/slideLayout" Target="../slideLayouts/slideLayout125.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42" Type="http://schemas.openxmlformats.org/officeDocument/2006/relationships/slideLayout" Target="../slideLayouts/slideLayout128.xml"/><Relationship Id="rId47" Type="http://schemas.openxmlformats.org/officeDocument/2006/relationships/slideLayout" Target="../slideLayouts/slideLayout133.xml"/><Relationship Id="rId50" Type="http://schemas.openxmlformats.org/officeDocument/2006/relationships/slideLayout" Target="../slideLayouts/slideLayout136.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38" Type="http://schemas.openxmlformats.org/officeDocument/2006/relationships/slideLayout" Target="../slideLayouts/slideLayout124.xml"/><Relationship Id="rId46" Type="http://schemas.openxmlformats.org/officeDocument/2006/relationships/slideLayout" Target="../slideLayouts/slideLayout132.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41" Type="http://schemas.openxmlformats.org/officeDocument/2006/relationships/slideLayout" Target="../slideLayouts/slideLayout127.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slideLayout" Target="../slideLayouts/slideLayout123.xml"/><Relationship Id="rId40" Type="http://schemas.openxmlformats.org/officeDocument/2006/relationships/slideLayout" Target="../slideLayouts/slideLayout126.xml"/><Relationship Id="rId45" Type="http://schemas.openxmlformats.org/officeDocument/2006/relationships/slideLayout" Target="../slideLayouts/slideLayout131.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49" Type="http://schemas.openxmlformats.org/officeDocument/2006/relationships/slideLayout" Target="../slideLayouts/slideLayout135.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4" Type="http://schemas.openxmlformats.org/officeDocument/2006/relationships/slideLayout" Target="../slideLayouts/slideLayout130.xml"/><Relationship Id="rId52" Type="http://schemas.openxmlformats.org/officeDocument/2006/relationships/theme" Target="../theme/theme10.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 Id="rId43" Type="http://schemas.openxmlformats.org/officeDocument/2006/relationships/slideLayout" Target="../slideLayouts/slideLayout129.xml"/><Relationship Id="rId48" Type="http://schemas.openxmlformats.org/officeDocument/2006/relationships/slideLayout" Target="../slideLayouts/slideLayout134.xml"/><Relationship Id="rId8" Type="http://schemas.openxmlformats.org/officeDocument/2006/relationships/slideLayout" Target="../slideLayouts/slideLayout94.xml"/><Relationship Id="rId51" Type="http://schemas.openxmlformats.org/officeDocument/2006/relationships/slideLayout" Target="../slideLayouts/slideLayout1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5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9.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スライド番号プレースホルダー 1"/>
          <p:cNvSpPr txBox="1">
            <a:spLocks/>
          </p:cNvSpPr>
          <p:nvPr userDrawn="1"/>
        </p:nvSpPr>
        <p:spPr>
          <a:xfrm>
            <a:off x="9282325" y="6486144"/>
            <a:ext cx="618632" cy="371856"/>
          </a:xfrm>
          <a:prstGeom prst="rect">
            <a:avLst/>
          </a:prstGeom>
        </p:spPr>
        <p:txBody>
          <a:bodyPr vert="horz" lIns="0" tIns="0" rIns="36000" bIns="0" rtlCol="0" anchor="b" anchorCtr="0"/>
          <a:lstStyle>
            <a:defPPr>
              <a:defRPr lang="ja-JP"/>
            </a:defPPr>
            <a:lvl1pPr marL="0" algn="r" defTabSz="914400" rtl="0" eaLnBrk="1" latinLnBrk="0" hangingPunct="1">
              <a:defRPr kumimoji="1" sz="12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9E2A29CB-BA86-48A6-80E1-CB8750A963B5}" type="slidenum">
              <a:rPr lang="ja-JP" altLang="en-US" sz="1600" b="1" smtClean="0">
                <a:solidFill>
                  <a:schemeClr val="tx1">
                    <a:lumMod val="50000"/>
                    <a:lumOff val="50000"/>
                  </a:schemeClr>
                </a:solidFill>
                <a:latin typeface="メイリオ"/>
                <a:ea typeface="メイリオ"/>
              </a:rPr>
              <a:pPr>
                <a:defRPr/>
              </a:pPr>
              <a:t>‹#›</a:t>
            </a:fld>
            <a:endParaRPr lang="ja-JP" altLang="en-US" sz="1600" b="1">
              <a:solidFill>
                <a:schemeClr val="tx1">
                  <a:lumMod val="50000"/>
                  <a:lumOff val="50000"/>
                </a:schemeClr>
              </a:solidFill>
              <a:latin typeface="メイリオ"/>
              <a:ea typeface="メイリオ"/>
            </a:endParaRPr>
          </a:p>
        </p:txBody>
      </p:sp>
    </p:spTree>
    <p:extLst>
      <p:ext uri="{BB962C8B-B14F-4D97-AF65-F5344CB8AC3E}">
        <p14:creationId xmlns:p14="http://schemas.microsoft.com/office/powerpoint/2010/main" val="244863548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100090" tIns="50045" rIns="100090" bIns="5004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3"/>
            <a:ext cx="8915400" cy="4525963"/>
          </a:xfrm>
          <a:prstGeom prst="rect">
            <a:avLst/>
          </a:prstGeom>
        </p:spPr>
        <p:txBody>
          <a:bodyPr vert="horz" lIns="100090" tIns="50045" rIns="100090" bIns="5004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3"/>
            <a:ext cx="2311400" cy="365125"/>
          </a:xfrm>
          <a:prstGeom prst="rect">
            <a:avLst/>
          </a:prstGeom>
        </p:spPr>
        <p:txBody>
          <a:bodyPr vert="horz" lIns="100090" tIns="50045" rIns="100090" bIns="50045" rtlCol="0" anchor="ctr"/>
          <a:lstStyle>
            <a:lvl1pPr algn="l">
              <a:defRPr sz="1239">
                <a:solidFill>
                  <a:schemeClr val="tx1">
                    <a:tint val="75000"/>
                  </a:schemeClr>
                </a:solidFill>
              </a:defRPr>
            </a:lvl1pPr>
          </a:lstStyle>
          <a:p>
            <a:fld id="{04C18DB7-2E60-4783-8C62-F555F5415042}" type="datetime1">
              <a:rPr kumimoji="1" lang="ja-JP" altLang="en-US" smtClean="0"/>
              <a:t>2025/1/8</a:t>
            </a:fld>
            <a:endParaRPr kumimoji="1" lang="ja-JP" altLang="en-US"/>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100090" tIns="50045" rIns="100090" bIns="50045" rtlCol="0" anchor="ctr"/>
          <a:lstStyle>
            <a:lvl1pPr algn="ctr">
              <a:defRPr sz="1239">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100090" tIns="50045" rIns="100090" bIns="50045" rtlCol="0" anchor="ctr"/>
          <a:lstStyle>
            <a:lvl1pPr algn="r">
              <a:defRPr sz="1239">
                <a:solidFill>
                  <a:schemeClr val="tx1">
                    <a:tint val="75000"/>
                  </a:schemeClr>
                </a:solidFill>
              </a:defRPr>
            </a:lvl1pPr>
          </a:lstStyle>
          <a:p>
            <a:fld id="{9195764C-2576-478F-A758-C5ACD3143A54}" type="slidenum">
              <a:rPr kumimoji="1" lang="ja-JP" altLang="en-US" smtClean="0"/>
              <a:t>‹#›</a:t>
            </a:fld>
            <a:endParaRPr kumimoji="1" lang="ja-JP" altLang="en-US"/>
          </a:p>
        </p:txBody>
      </p:sp>
    </p:spTree>
    <p:extLst>
      <p:ext uri="{BB962C8B-B14F-4D97-AF65-F5344CB8AC3E}">
        <p14:creationId xmlns:p14="http://schemas.microsoft.com/office/powerpoint/2010/main" val="1207661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 id="2147484162" r:id="rId17"/>
    <p:sldLayoutId id="2147484163" r:id="rId18"/>
    <p:sldLayoutId id="2147484164" r:id="rId19"/>
    <p:sldLayoutId id="2147484165" r:id="rId20"/>
    <p:sldLayoutId id="2147484166" r:id="rId21"/>
    <p:sldLayoutId id="2147484167" r:id="rId22"/>
    <p:sldLayoutId id="2147484168" r:id="rId23"/>
    <p:sldLayoutId id="2147484169" r:id="rId24"/>
    <p:sldLayoutId id="2147484170" r:id="rId25"/>
    <p:sldLayoutId id="2147484171" r:id="rId26"/>
    <p:sldLayoutId id="2147484172" r:id="rId27"/>
    <p:sldLayoutId id="2147484173" r:id="rId28"/>
    <p:sldLayoutId id="2147484174" r:id="rId29"/>
    <p:sldLayoutId id="2147484175" r:id="rId30"/>
    <p:sldLayoutId id="2147484176" r:id="rId31"/>
    <p:sldLayoutId id="2147484177" r:id="rId32"/>
    <p:sldLayoutId id="2147484178" r:id="rId33"/>
    <p:sldLayoutId id="2147484179" r:id="rId34"/>
    <p:sldLayoutId id="2147484180" r:id="rId35"/>
    <p:sldLayoutId id="2147484181" r:id="rId36"/>
    <p:sldLayoutId id="2147484182" r:id="rId37"/>
    <p:sldLayoutId id="2147484183" r:id="rId38"/>
    <p:sldLayoutId id="2147484184" r:id="rId39"/>
    <p:sldLayoutId id="2147484185" r:id="rId40"/>
    <p:sldLayoutId id="2147484186" r:id="rId41"/>
    <p:sldLayoutId id="2147484187" r:id="rId42"/>
    <p:sldLayoutId id="2147484188" r:id="rId43"/>
    <p:sldLayoutId id="2147484189" r:id="rId44"/>
    <p:sldLayoutId id="2147484190" r:id="rId45"/>
    <p:sldLayoutId id="2147484191" r:id="rId46"/>
    <p:sldLayoutId id="2147484192" r:id="rId47"/>
    <p:sldLayoutId id="2147484193" r:id="rId48"/>
    <p:sldLayoutId id="2147484194" r:id="rId49"/>
    <p:sldLayoutId id="2147484195" r:id="rId50"/>
    <p:sldLayoutId id="2147484196" r:id="rId51"/>
  </p:sldLayoutIdLst>
  <p:hf hdr="0" ftr="0" dt="0"/>
  <p:txStyles>
    <p:titleStyle>
      <a:lvl1pPr algn="ctr" defTabSz="954260" rtl="0" eaLnBrk="1" latinLnBrk="0" hangingPunct="1">
        <a:spcBef>
          <a:spcPct val="0"/>
        </a:spcBef>
        <a:buNone/>
        <a:defRPr kumimoji="1" sz="4576" kern="1200">
          <a:solidFill>
            <a:schemeClr val="tx1"/>
          </a:solidFill>
          <a:latin typeface="+mj-lt"/>
          <a:ea typeface="+mj-ea"/>
          <a:cs typeface="+mj-cs"/>
        </a:defRPr>
      </a:lvl1pPr>
    </p:titleStyle>
    <p:bodyStyle>
      <a:lvl1pPr marL="357847" indent="-357847" algn="l" defTabSz="954260" rtl="0" eaLnBrk="1" latinLnBrk="0" hangingPunct="1">
        <a:spcBef>
          <a:spcPct val="20000"/>
        </a:spcBef>
        <a:buFont typeface="Arial" panose="020B0604020202020204" pitchFamily="34" charset="0"/>
        <a:buChar char="•"/>
        <a:defRPr kumimoji="1" sz="3337" kern="1200">
          <a:solidFill>
            <a:schemeClr val="tx1"/>
          </a:solidFill>
          <a:latin typeface="+mn-lt"/>
          <a:ea typeface="+mn-ea"/>
          <a:cs typeface="+mn-cs"/>
        </a:defRPr>
      </a:lvl1pPr>
      <a:lvl2pPr marL="775336" indent="-298206" algn="l" defTabSz="954260" rtl="0" eaLnBrk="1" latinLnBrk="0" hangingPunct="1">
        <a:spcBef>
          <a:spcPct val="20000"/>
        </a:spcBef>
        <a:buFont typeface="Arial" panose="020B0604020202020204" pitchFamily="34" charset="0"/>
        <a:buChar char="–"/>
        <a:defRPr kumimoji="1" sz="2956" kern="1200">
          <a:solidFill>
            <a:schemeClr val="tx1"/>
          </a:solidFill>
          <a:latin typeface="+mn-lt"/>
          <a:ea typeface="+mn-ea"/>
          <a:cs typeface="+mn-cs"/>
        </a:defRPr>
      </a:lvl2pPr>
      <a:lvl3pPr marL="1192825" indent="-238565" algn="l" defTabSz="954260" rtl="0" eaLnBrk="1" latinLnBrk="0" hangingPunct="1">
        <a:spcBef>
          <a:spcPct val="20000"/>
        </a:spcBef>
        <a:buFont typeface="Arial" panose="020B0604020202020204" pitchFamily="34" charset="0"/>
        <a:buChar char="•"/>
        <a:defRPr kumimoji="1" sz="2479" kern="1200">
          <a:solidFill>
            <a:schemeClr val="tx1"/>
          </a:solidFill>
          <a:latin typeface="+mn-lt"/>
          <a:ea typeface="+mn-ea"/>
          <a:cs typeface="+mn-cs"/>
        </a:defRPr>
      </a:lvl3pPr>
      <a:lvl4pPr marL="166995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4pPr>
      <a:lvl5pPr marL="214708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5pPr>
      <a:lvl6pPr marL="262421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6pPr>
      <a:lvl7pPr marL="310134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7pPr>
      <a:lvl8pPr marL="357847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8pPr>
      <a:lvl9pPr marL="4055606"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9pPr>
    </p:bodyStyle>
    <p:otherStyle>
      <a:defPPr>
        <a:defRPr lang="ja-JP"/>
      </a:defPPr>
      <a:lvl1pPr marL="0" algn="l" defTabSz="954260" rtl="0" eaLnBrk="1" latinLnBrk="0" hangingPunct="1">
        <a:defRPr kumimoji="1" sz="1907" kern="1200">
          <a:solidFill>
            <a:schemeClr val="tx1"/>
          </a:solidFill>
          <a:latin typeface="+mn-lt"/>
          <a:ea typeface="+mn-ea"/>
          <a:cs typeface="+mn-cs"/>
        </a:defRPr>
      </a:lvl1pPr>
      <a:lvl2pPr marL="477130" algn="l" defTabSz="954260" rtl="0" eaLnBrk="1" latinLnBrk="0" hangingPunct="1">
        <a:defRPr kumimoji="1" sz="1907" kern="1200">
          <a:solidFill>
            <a:schemeClr val="tx1"/>
          </a:solidFill>
          <a:latin typeface="+mn-lt"/>
          <a:ea typeface="+mn-ea"/>
          <a:cs typeface="+mn-cs"/>
        </a:defRPr>
      </a:lvl2pPr>
      <a:lvl3pPr marL="954260" algn="l" defTabSz="954260" rtl="0" eaLnBrk="1" latinLnBrk="0" hangingPunct="1">
        <a:defRPr kumimoji="1" sz="1907" kern="1200">
          <a:solidFill>
            <a:schemeClr val="tx1"/>
          </a:solidFill>
          <a:latin typeface="+mn-lt"/>
          <a:ea typeface="+mn-ea"/>
          <a:cs typeface="+mn-cs"/>
        </a:defRPr>
      </a:lvl3pPr>
      <a:lvl4pPr marL="1431390" algn="l" defTabSz="954260" rtl="0" eaLnBrk="1" latinLnBrk="0" hangingPunct="1">
        <a:defRPr kumimoji="1" sz="1907" kern="1200">
          <a:solidFill>
            <a:schemeClr val="tx1"/>
          </a:solidFill>
          <a:latin typeface="+mn-lt"/>
          <a:ea typeface="+mn-ea"/>
          <a:cs typeface="+mn-cs"/>
        </a:defRPr>
      </a:lvl4pPr>
      <a:lvl5pPr marL="1908520" algn="l" defTabSz="954260" rtl="0" eaLnBrk="1" latinLnBrk="0" hangingPunct="1">
        <a:defRPr kumimoji="1" sz="1907" kern="1200">
          <a:solidFill>
            <a:schemeClr val="tx1"/>
          </a:solidFill>
          <a:latin typeface="+mn-lt"/>
          <a:ea typeface="+mn-ea"/>
          <a:cs typeface="+mn-cs"/>
        </a:defRPr>
      </a:lvl5pPr>
      <a:lvl6pPr marL="2385651" algn="l" defTabSz="954260" rtl="0" eaLnBrk="1" latinLnBrk="0" hangingPunct="1">
        <a:defRPr kumimoji="1" sz="1907" kern="1200">
          <a:solidFill>
            <a:schemeClr val="tx1"/>
          </a:solidFill>
          <a:latin typeface="+mn-lt"/>
          <a:ea typeface="+mn-ea"/>
          <a:cs typeface="+mn-cs"/>
        </a:defRPr>
      </a:lvl6pPr>
      <a:lvl7pPr marL="2862781" algn="l" defTabSz="954260" rtl="0" eaLnBrk="1" latinLnBrk="0" hangingPunct="1">
        <a:defRPr kumimoji="1" sz="1907" kern="1200">
          <a:solidFill>
            <a:schemeClr val="tx1"/>
          </a:solidFill>
          <a:latin typeface="+mn-lt"/>
          <a:ea typeface="+mn-ea"/>
          <a:cs typeface="+mn-cs"/>
        </a:defRPr>
      </a:lvl7pPr>
      <a:lvl8pPr marL="3339911" algn="l" defTabSz="954260" rtl="0" eaLnBrk="1" latinLnBrk="0" hangingPunct="1">
        <a:defRPr kumimoji="1" sz="1907" kern="1200">
          <a:solidFill>
            <a:schemeClr val="tx1"/>
          </a:solidFill>
          <a:latin typeface="+mn-lt"/>
          <a:ea typeface="+mn-ea"/>
          <a:cs typeface="+mn-cs"/>
        </a:defRPr>
      </a:lvl8pPr>
      <a:lvl9pPr marL="3817041" algn="l" defTabSz="954260" rtl="0" eaLnBrk="1" latinLnBrk="0" hangingPunct="1">
        <a:defRPr kumimoji="1" sz="1907"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92624378"/>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870293129"/>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134099343"/>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19345713"/>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90806"/>
            <a:ext cx="8543925" cy="482772"/>
          </a:xfrm>
          <a:prstGeom prst="rect">
            <a:avLst/>
          </a:prstGeom>
        </p:spPr>
        <p:txBody>
          <a:bodyPr vert="horz" lIns="91440" tIns="45720" rIns="91440" bIns="45720" rtlCol="0" anchor="ctr">
            <a:no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914400"/>
            <a:ext cx="8543925" cy="52625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0CF18-17F8-4599-AF9B-7897D3895BB5}" type="datetime1">
              <a:rPr lang="en-US" altLang="ja-JP" smtClean="0"/>
              <a:t>1/8/2025</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スライド番号プレースホルダー 1">
            <a:extLst>
              <a:ext uri="{FF2B5EF4-FFF2-40B4-BE49-F238E27FC236}">
                <a16:creationId xmlns:a16="http://schemas.microsoft.com/office/drawing/2014/main" xmlns="" id="{98F2B7AA-A584-48C1-D435-C16A6BB127A9}"/>
              </a:ext>
            </a:extLst>
          </p:cNvPr>
          <p:cNvSpPr txBox="1">
            <a:spLocks/>
          </p:cNvSpPr>
          <p:nvPr userDrawn="1"/>
        </p:nvSpPr>
        <p:spPr>
          <a:xfrm>
            <a:off x="9236512" y="6531708"/>
            <a:ext cx="669488" cy="326292"/>
          </a:xfrm>
          <a:prstGeom prst="rect">
            <a:avLst/>
          </a:prstGeom>
        </p:spPr>
        <p:txBody>
          <a:bodyPr lIns="0" tIns="0" rIns="36000" bIns="0" anchor="b"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9E2A29CB-BA86-48A6-80E1-CB8750A963B5}" type="slidenum">
              <a:rPr lang="ja-JP" altLang="en-US" sz="1800" b="1" smtClean="0">
                <a:solidFill>
                  <a:schemeClr val="bg1">
                    <a:lumMod val="50000"/>
                  </a:schemeClr>
                </a:solidFill>
                <a:latin typeface="メイリオ"/>
                <a:ea typeface="メイリオ"/>
                <a:cs typeface="Arial" panose="020B0604020202020204" pitchFamily="34" charset="0"/>
              </a:rPr>
              <a:pPr algn="r">
                <a:defRPr/>
              </a:pPr>
              <a:t>‹#›</a:t>
            </a:fld>
            <a:endParaRPr lang="ja-JP" altLang="en-US" sz="1800" b="1">
              <a:solidFill>
                <a:schemeClr val="bg1">
                  <a:lumMod val="50000"/>
                </a:schemeClr>
              </a:solidFill>
              <a:latin typeface="メイリオ"/>
              <a:ea typeface="メイリオ"/>
              <a:cs typeface="Arial" panose="020B0604020202020204" pitchFamily="34" charset="0"/>
            </a:endParaRPr>
          </a:p>
        </p:txBody>
      </p:sp>
    </p:spTree>
    <p:extLst>
      <p:ext uri="{BB962C8B-B14F-4D97-AF65-F5344CB8AC3E}">
        <p14:creationId xmlns:p14="http://schemas.microsoft.com/office/powerpoint/2010/main" val="3296711692"/>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ftr="0" dt="0"/>
  <p:txStyles>
    <p:titleStyle>
      <a:lvl1pPr algn="l" defTabSz="914400" rtl="0" eaLnBrk="1" latinLnBrk="0" hangingPunct="1">
        <a:lnSpc>
          <a:spcPct val="90000"/>
        </a:lnSpc>
        <a:spcBef>
          <a:spcPct val="0"/>
        </a:spcBef>
        <a:buNone/>
        <a:defRPr kumimoji="1" sz="2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スライド番号プレースホルダー 1">
            <a:extLst>
              <a:ext uri="{FF2B5EF4-FFF2-40B4-BE49-F238E27FC236}">
                <a16:creationId xmlns:a16="http://schemas.microsoft.com/office/drawing/2014/main" xmlns="" id="{375256E7-530D-CF2C-CEBB-4DC29309ED2E}"/>
              </a:ext>
            </a:extLst>
          </p:cNvPr>
          <p:cNvSpPr txBox="1">
            <a:spLocks/>
          </p:cNvSpPr>
          <p:nvPr userDrawn="1"/>
        </p:nvSpPr>
        <p:spPr>
          <a:xfrm>
            <a:off x="9236512" y="6531708"/>
            <a:ext cx="669488" cy="326292"/>
          </a:xfrm>
          <a:prstGeom prst="rect">
            <a:avLst/>
          </a:prstGeom>
        </p:spPr>
        <p:txBody>
          <a:bodyPr lIns="0" tIns="0" rIns="36000" bIns="0" anchor="b"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9E2A29CB-BA86-48A6-80E1-CB8750A963B5}" type="slidenum">
              <a:rPr lang="ja-JP" altLang="en-US" sz="1400" b="1" smtClean="0">
                <a:solidFill>
                  <a:schemeClr val="bg1">
                    <a:lumMod val="50000"/>
                  </a:schemeClr>
                </a:solidFill>
                <a:latin typeface="メイリオ"/>
                <a:ea typeface="メイリオ"/>
                <a:cs typeface="Arial" panose="020B0604020202020204" pitchFamily="34" charset="0"/>
              </a:rPr>
              <a:pPr algn="r">
                <a:defRPr/>
              </a:pPr>
              <a:t>‹#›</a:t>
            </a:fld>
            <a:endParaRPr lang="ja-JP" altLang="en-US" sz="1400" b="1">
              <a:solidFill>
                <a:schemeClr val="bg1">
                  <a:lumMod val="50000"/>
                </a:schemeClr>
              </a:solidFill>
              <a:latin typeface="メイリオ"/>
              <a:ea typeface="メイリオ"/>
              <a:cs typeface="Arial" panose="020B0604020202020204" pitchFamily="34" charset="0"/>
            </a:endParaRPr>
          </a:p>
        </p:txBody>
      </p:sp>
    </p:spTree>
    <p:extLst>
      <p:ext uri="{BB962C8B-B14F-4D97-AF65-F5344CB8AC3E}">
        <p14:creationId xmlns:p14="http://schemas.microsoft.com/office/powerpoint/2010/main" val="3287069870"/>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160870294"/>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 id="2147484106" r:id="rId19"/>
    <p:sldLayoutId id="2147484107" r:id="rId20"/>
    <p:sldLayoutId id="2147484108" r:id="rId21"/>
    <p:sldLayoutId id="2147484109" r:id="rId22"/>
    <p:sldLayoutId id="2147484110" r:id="rId23"/>
    <p:sldLayoutId id="2147484111" r:id="rId24"/>
    <p:sldLayoutId id="2147484112" r:id="rId25"/>
    <p:sldLayoutId id="2147484113" r:id="rId26"/>
    <p:sldLayoutId id="2147484114" r:id="rId27"/>
    <p:sldLayoutId id="2147484115" r:id="rId28"/>
    <p:sldLayoutId id="2147484116" r:id="rId29"/>
    <p:sldLayoutId id="2147484117" r:id="rId30"/>
    <p:sldLayoutId id="2147484118" r:id="rId31"/>
    <p:sldLayoutId id="2147484119" r:id="rId32"/>
    <p:sldLayoutId id="2147484120" r:id="rId33"/>
    <p:sldLayoutId id="2147484121" r:id="rId34"/>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スライド番号プレースホルダー 1">
            <a:extLst>
              <a:ext uri="{FF2B5EF4-FFF2-40B4-BE49-F238E27FC236}">
                <a16:creationId xmlns:a16="http://schemas.microsoft.com/office/drawing/2014/main" xmlns="" id="{375256E7-530D-CF2C-CEBB-4DC29309ED2E}"/>
              </a:ext>
            </a:extLst>
          </p:cNvPr>
          <p:cNvSpPr txBox="1">
            <a:spLocks/>
          </p:cNvSpPr>
          <p:nvPr userDrawn="1"/>
        </p:nvSpPr>
        <p:spPr>
          <a:xfrm>
            <a:off x="9236512" y="6531708"/>
            <a:ext cx="669488" cy="326292"/>
          </a:xfrm>
          <a:prstGeom prst="rect">
            <a:avLst/>
          </a:prstGeom>
        </p:spPr>
        <p:txBody>
          <a:bodyPr lIns="0" tIns="0" rIns="36000" bIns="0" anchor="b"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9E2A29CB-BA86-48A6-80E1-CB8750A963B5}" type="slidenum">
              <a:rPr lang="ja-JP" altLang="en-US" sz="1400" b="1" smtClean="0">
                <a:solidFill>
                  <a:schemeClr val="bg1">
                    <a:lumMod val="50000"/>
                  </a:schemeClr>
                </a:solidFill>
                <a:latin typeface="メイリオ"/>
                <a:ea typeface="メイリオ"/>
                <a:cs typeface="Arial" panose="020B0604020202020204" pitchFamily="34" charset="0"/>
              </a:rPr>
              <a:pPr algn="r">
                <a:defRPr/>
              </a:pPr>
              <a:t>‹#›</a:t>
            </a:fld>
            <a:endParaRPr lang="ja-JP" altLang="en-US" sz="1400" b="1">
              <a:solidFill>
                <a:schemeClr val="bg1">
                  <a:lumMod val="50000"/>
                </a:schemeClr>
              </a:solidFill>
              <a:latin typeface="メイリオ"/>
              <a:ea typeface="メイリオ"/>
              <a:cs typeface="Arial" panose="020B0604020202020204" pitchFamily="34" charset="0"/>
            </a:endParaRPr>
          </a:p>
        </p:txBody>
      </p:sp>
    </p:spTree>
    <p:extLst>
      <p:ext uri="{BB962C8B-B14F-4D97-AF65-F5344CB8AC3E}">
        <p14:creationId xmlns:p14="http://schemas.microsoft.com/office/powerpoint/2010/main" val="939501355"/>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100090" tIns="50045" rIns="100090" bIns="5004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3"/>
            <a:ext cx="8915400" cy="4525963"/>
          </a:xfrm>
          <a:prstGeom prst="rect">
            <a:avLst/>
          </a:prstGeom>
        </p:spPr>
        <p:txBody>
          <a:bodyPr vert="horz" lIns="100090" tIns="50045" rIns="100090" bIns="5004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3"/>
            <a:ext cx="2311400" cy="365125"/>
          </a:xfrm>
          <a:prstGeom prst="rect">
            <a:avLst/>
          </a:prstGeom>
        </p:spPr>
        <p:txBody>
          <a:bodyPr vert="horz" lIns="100090" tIns="50045" rIns="100090" bIns="50045" rtlCol="0" anchor="ctr"/>
          <a:lstStyle>
            <a:lvl1pPr algn="l">
              <a:defRPr sz="1239">
                <a:solidFill>
                  <a:schemeClr val="tx1">
                    <a:tint val="75000"/>
                  </a:schemeClr>
                </a:solidFill>
              </a:defRPr>
            </a:lvl1pPr>
          </a:lstStyle>
          <a:p>
            <a:fld id="{BA9E8747-2431-49C7-B8E2-239FD7F8E23E}" type="datetime1">
              <a:rPr kumimoji="1" lang="ja-JP" altLang="en-US" smtClean="0"/>
              <a:t>2025/1/8</a:t>
            </a:fld>
            <a:endParaRPr kumimoji="1" lang="ja-JP" altLang="en-US"/>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100090" tIns="50045" rIns="100090" bIns="50045" rtlCol="0" anchor="ctr"/>
          <a:lstStyle>
            <a:lvl1pPr algn="ctr">
              <a:defRPr sz="1239">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100090" tIns="50045" rIns="100090" bIns="50045" rtlCol="0" anchor="ctr"/>
          <a:lstStyle>
            <a:lvl1pPr algn="r">
              <a:defRPr sz="1239">
                <a:solidFill>
                  <a:schemeClr val="tx1">
                    <a:tint val="75000"/>
                  </a:schemeClr>
                </a:solidFill>
              </a:defRPr>
            </a:lvl1pPr>
          </a:lstStyle>
          <a:p>
            <a:fld id="{308A7ADB-D046-455D-8E70-A53C46C312FA}" type="slidenum">
              <a:rPr kumimoji="1" lang="ja-JP" altLang="en-US" smtClean="0"/>
              <a:t>‹#›</a:t>
            </a:fld>
            <a:endParaRPr kumimoji="1" lang="ja-JP" altLang="en-US"/>
          </a:p>
        </p:txBody>
      </p:sp>
    </p:spTree>
    <p:extLst>
      <p:ext uri="{BB962C8B-B14F-4D97-AF65-F5344CB8AC3E}">
        <p14:creationId xmlns:p14="http://schemas.microsoft.com/office/powerpoint/2010/main" val="4216807767"/>
      </p:ext>
    </p:extLst>
  </p:cSld>
  <p:clrMap bg1="lt1" tx1="dk1" bg2="lt2" tx2="dk2" accent1="accent1" accent2="accent2" accent3="accent3" accent4="accent4" accent5="accent5" accent6="accent6" hlink="hlink" folHlink="folHlink"/>
  <p:sldLayoutIdLst>
    <p:sldLayoutId id="2147484130" r:id="rId1"/>
    <p:sldLayoutId id="2147484131" r:id="rId2"/>
  </p:sldLayoutIdLst>
  <p:hf hdr="0" ftr="0" dt="0"/>
  <p:txStyles>
    <p:titleStyle>
      <a:lvl1pPr algn="ctr" defTabSz="954260" rtl="0" eaLnBrk="1" latinLnBrk="0" hangingPunct="1">
        <a:spcBef>
          <a:spcPct val="0"/>
        </a:spcBef>
        <a:buNone/>
        <a:defRPr kumimoji="1" sz="4576" kern="1200">
          <a:solidFill>
            <a:schemeClr val="tx1"/>
          </a:solidFill>
          <a:latin typeface="+mj-lt"/>
          <a:ea typeface="+mj-ea"/>
          <a:cs typeface="+mj-cs"/>
        </a:defRPr>
      </a:lvl1pPr>
    </p:titleStyle>
    <p:bodyStyle>
      <a:lvl1pPr marL="357847" indent="-357847" algn="l" defTabSz="954260" rtl="0" eaLnBrk="1" latinLnBrk="0" hangingPunct="1">
        <a:spcBef>
          <a:spcPct val="20000"/>
        </a:spcBef>
        <a:buFont typeface="Arial" panose="020B0604020202020204" pitchFamily="34" charset="0"/>
        <a:buChar char="•"/>
        <a:defRPr kumimoji="1" sz="3337" kern="1200">
          <a:solidFill>
            <a:schemeClr val="tx1"/>
          </a:solidFill>
          <a:latin typeface="+mn-lt"/>
          <a:ea typeface="+mn-ea"/>
          <a:cs typeface="+mn-cs"/>
        </a:defRPr>
      </a:lvl1pPr>
      <a:lvl2pPr marL="775336" indent="-298206" algn="l" defTabSz="954260" rtl="0" eaLnBrk="1" latinLnBrk="0" hangingPunct="1">
        <a:spcBef>
          <a:spcPct val="20000"/>
        </a:spcBef>
        <a:buFont typeface="Arial" panose="020B0604020202020204" pitchFamily="34" charset="0"/>
        <a:buChar char="–"/>
        <a:defRPr kumimoji="1" sz="2956" kern="1200">
          <a:solidFill>
            <a:schemeClr val="tx1"/>
          </a:solidFill>
          <a:latin typeface="+mn-lt"/>
          <a:ea typeface="+mn-ea"/>
          <a:cs typeface="+mn-cs"/>
        </a:defRPr>
      </a:lvl2pPr>
      <a:lvl3pPr marL="1192825" indent="-238565" algn="l" defTabSz="954260" rtl="0" eaLnBrk="1" latinLnBrk="0" hangingPunct="1">
        <a:spcBef>
          <a:spcPct val="20000"/>
        </a:spcBef>
        <a:buFont typeface="Arial" panose="020B0604020202020204" pitchFamily="34" charset="0"/>
        <a:buChar char="•"/>
        <a:defRPr kumimoji="1" sz="2479" kern="1200">
          <a:solidFill>
            <a:schemeClr val="tx1"/>
          </a:solidFill>
          <a:latin typeface="+mn-lt"/>
          <a:ea typeface="+mn-ea"/>
          <a:cs typeface="+mn-cs"/>
        </a:defRPr>
      </a:lvl3pPr>
      <a:lvl4pPr marL="166995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4pPr>
      <a:lvl5pPr marL="214708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5pPr>
      <a:lvl6pPr marL="262421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6pPr>
      <a:lvl7pPr marL="310134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7pPr>
      <a:lvl8pPr marL="3578475"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8pPr>
      <a:lvl9pPr marL="4055606" indent="-238565" algn="l" defTabSz="954260" rtl="0" eaLnBrk="1" latinLnBrk="0" hangingPunct="1">
        <a:spcBef>
          <a:spcPct val="20000"/>
        </a:spcBef>
        <a:buFont typeface="Arial" panose="020B0604020202020204" pitchFamily="34" charset="0"/>
        <a:buChar char="•"/>
        <a:defRPr kumimoji="1" sz="2097" kern="1200">
          <a:solidFill>
            <a:schemeClr val="tx1"/>
          </a:solidFill>
          <a:latin typeface="+mn-lt"/>
          <a:ea typeface="+mn-ea"/>
          <a:cs typeface="+mn-cs"/>
        </a:defRPr>
      </a:lvl9pPr>
    </p:bodyStyle>
    <p:otherStyle>
      <a:defPPr>
        <a:defRPr lang="ja-JP"/>
      </a:defPPr>
      <a:lvl1pPr marL="0" algn="l" defTabSz="954260" rtl="0" eaLnBrk="1" latinLnBrk="0" hangingPunct="1">
        <a:defRPr kumimoji="1" sz="1907" kern="1200">
          <a:solidFill>
            <a:schemeClr val="tx1"/>
          </a:solidFill>
          <a:latin typeface="+mn-lt"/>
          <a:ea typeface="+mn-ea"/>
          <a:cs typeface="+mn-cs"/>
        </a:defRPr>
      </a:lvl1pPr>
      <a:lvl2pPr marL="477130" algn="l" defTabSz="954260" rtl="0" eaLnBrk="1" latinLnBrk="0" hangingPunct="1">
        <a:defRPr kumimoji="1" sz="1907" kern="1200">
          <a:solidFill>
            <a:schemeClr val="tx1"/>
          </a:solidFill>
          <a:latin typeface="+mn-lt"/>
          <a:ea typeface="+mn-ea"/>
          <a:cs typeface="+mn-cs"/>
        </a:defRPr>
      </a:lvl2pPr>
      <a:lvl3pPr marL="954260" algn="l" defTabSz="954260" rtl="0" eaLnBrk="1" latinLnBrk="0" hangingPunct="1">
        <a:defRPr kumimoji="1" sz="1907" kern="1200">
          <a:solidFill>
            <a:schemeClr val="tx1"/>
          </a:solidFill>
          <a:latin typeface="+mn-lt"/>
          <a:ea typeface="+mn-ea"/>
          <a:cs typeface="+mn-cs"/>
        </a:defRPr>
      </a:lvl3pPr>
      <a:lvl4pPr marL="1431390" algn="l" defTabSz="954260" rtl="0" eaLnBrk="1" latinLnBrk="0" hangingPunct="1">
        <a:defRPr kumimoji="1" sz="1907" kern="1200">
          <a:solidFill>
            <a:schemeClr val="tx1"/>
          </a:solidFill>
          <a:latin typeface="+mn-lt"/>
          <a:ea typeface="+mn-ea"/>
          <a:cs typeface="+mn-cs"/>
        </a:defRPr>
      </a:lvl4pPr>
      <a:lvl5pPr marL="1908520" algn="l" defTabSz="954260" rtl="0" eaLnBrk="1" latinLnBrk="0" hangingPunct="1">
        <a:defRPr kumimoji="1" sz="1907" kern="1200">
          <a:solidFill>
            <a:schemeClr val="tx1"/>
          </a:solidFill>
          <a:latin typeface="+mn-lt"/>
          <a:ea typeface="+mn-ea"/>
          <a:cs typeface="+mn-cs"/>
        </a:defRPr>
      </a:lvl5pPr>
      <a:lvl6pPr marL="2385651" algn="l" defTabSz="954260" rtl="0" eaLnBrk="1" latinLnBrk="0" hangingPunct="1">
        <a:defRPr kumimoji="1" sz="1907" kern="1200">
          <a:solidFill>
            <a:schemeClr val="tx1"/>
          </a:solidFill>
          <a:latin typeface="+mn-lt"/>
          <a:ea typeface="+mn-ea"/>
          <a:cs typeface="+mn-cs"/>
        </a:defRPr>
      </a:lvl6pPr>
      <a:lvl7pPr marL="2862781" algn="l" defTabSz="954260" rtl="0" eaLnBrk="1" latinLnBrk="0" hangingPunct="1">
        <a:defRPr kumimoji="1" sz="1907" kern="1200">
          <a:solidFill>
            <a:schemeClr val="tx1"/>
          </a:solidFill>
          <a:latin typeface="+mn-lt"/>
          <a:ea typeface="+mn-ea"/>
          <a:cs typeface="+mn-cs"/>
        </a:defRPr>
      </a:lvl7pPr>
      <a:lvl8pPr marL="3339911" algn="l" defTabSz="954260" rtl="0" eaLnBrk="1" latinLnBrk="0" hangingPunct="1">
        <a:defRPr kumimoji="1" sz="1907" kern="1200">
          <a:solidFill>
            <a:schemeClr val="tx1"/>
          </a:solidFill>
          <a:latin typeface="+mn-lt"/>
          <a:ea typeface="+mn-ea"/>
          <a:cs typeface="+mn-cs"/>
        </a:defRPr>
      </a:lvl8pPr>
      <a:lvl9pPr marL="3817041" algn="l" defTabSz="954260" rtl="0" eaLnBrk="1" latinLnBrk="0" hangingPunct="1">
        <a:defRPr kumimoji="1" sz="190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8"/>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30" y="6551320"/>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6" y="6536162"/>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75063793"/>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8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xmlns="" id="{753E2007-B187-8B28-13F1-3FE6B6C99BA3}"/>
              </a:ext>
            </a:extLst>
          </p:cNvPr>
          <p:cNvSpPr>
            <a:spLocks noGrp="1"/>
          </p:cNvSpPr>
          <p:nvPr>
            <p:ph type="title"/>
          </p:nvPr>
        </p:nvSpPr>
        <p:spPr/>
        <p:txBody>
          <a:bodyPr/>
          <a:lstStyle/>
          <a:p>
            <a:r>
              <a:rPr lang="ja-JP" altLang="en-US"/>
              <a:t>医薬品の国内開発と安定供給に</a:t>
            </a:r>
            <a:r>
              <a:rPr lang="ja-JP" altLang="en-US" dirty="0"/>
              <a:t>対する施策の概要</a:t>
            </a:r>
          </a:p>
        </p:txBody>
      </p:sp>
    </p:spTree>
    <p:extLst>
      <p:ext uri="{BB962C8B-B14F-4D97-AF65-F5344CB8AC3E}">
        <p14:creationId xmlns:p14="http://schemas.microsoft.com/office/powerpoint/2010/main" val="387956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1616" y="168761"/>
            <a:ext cx="7535278" cy="476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57863"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施策名：後発医薬品の産業構造改革のための支援事業</a:t>
            </a:r>
          </a:p>
        </p:txBody>
      </p:sp>
      <p:sp>
        <p:nvSpPr>
          <p:cNvPr id="2" name="テキスト ボックス 1"/>
          <p:cNvSpPr txBox="1"/>
          <p:nvPr/>
        </p:nvSpPr>
        <p:spPr>
          <a:xfrm>
            <a:off x="31616" y="587126"/>
            <a:ext cx="1557301" cy="297774"/>
          </a:xfrm>
          <a:prstGeom prst="rect">
            <a:avLst/>
          </a:prstGeom>
          <a:noFill/>
        </p:spPr>
        <p:txBody>
          <a:bodyPr wrap="square" rtlCol="0">
            <a:spAutoFit/>
          </a:bodyPr>
          <a:lstStyle/>
          <a:p>
            <a:pPr marL="0" marR="0" lvl="0" indent="0" algn="l" defTabSz="957863"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①　施策の目的</a:t>
            </a:r>
          </a:p>
        </p:txBody>
      </p:sp>
      <p:sp>
        <p:nvSpPr>
          <p:cNvPr id="10" name="テキスト ボックス 9"/>
          <p:cNvSpPr txBox="1"/>
          <p:nvPr/>
        </p:nvSpPr>
        <p:spPr>
          <a:xfrm>
            <a:off x="53748" y="1891657"/>
            <a:ext cx="1557301" cy="297774"/>
          </a:xfrm>
          <a:prstGeom prst="rect">
            <a:avLst/>
          </a:prstGeom>
          <a:noFill/>
        </p:spPr>
        <p:txBody>
          <a:bodyPr wrap="square" rtlCol="0">
            <a:spAutoFit/>
          </a:bodyPr>
          <a:lstStyle/>
          <a:p>
            <a:pPr marL="0" marR="0" lvl="0" indent="0" algn="l" defTabSz="957863"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③　施策の概要</a:t>
            </a:r>
          </a:p>
        </p:txBody>
      </p:sp>
      <p:sp>
        <p:nvSpPr>
          <p:cNvPr id="11" name="テキスト ボックス 10"/>
          <p:cNvSpPr txBox="1"/>
          <p:nvPr/>
        </p:nvSpPr>
        <p:spPr>
          <a:xfrm>
            <a:off x="31616" y="3324070"/>
            <a:ext cx="7393302" cy="297774"/>
          </a:xfrm>
          <a:prstGeom prst="rect">
            <a:avLst/>
          </a:prstGeom>
          <a:noFill/>
        </p:spPr>
        <p:txBody>
          <a:bodyPr wrap="square" rtlCol="0">
            <a:spAutoFit/>
          </a:bodyPr>
          <a:lstStyle/>
          <a:p>
            <a:pPr marL="0" marR="0" lvl="0" indent="0" algn="l" defTabSz="957863"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④　施策のスキーム図、実施要件（対象、補助率等）等　</a:t>
            </a:r>
          </a:p>
        </p:txBody>
      </p:sp>
      <p:sp>
        <p:nvSpPr>
          <p:cNvPr id="12" name="テキスト ボックス 11"/>
          <p:cNvSpPr txBox="1"/>
          <p:nvPr/>
        </p:nvSpPr>
        <p:spPr>
          <a:xfrm>
            <a:off x="8140226" y="600398"/>
            <a:ext cx="1816120" cy="297774"/>
          </a:xfrm>
          <a:prstGeom prst="rect">
            <a:avLst/>
          </a:prstGeom>
          <a:noFill/>
        </p:spPr>
        <p:txBody>
          <a:bodyPr wrap="square" rtlCol="0">
            <a:spAutoFit/>
          </a:bodyPr>
          <a:lstStyle/>
          <a:p>
            <a:pPr marL="0" marR="0" lvl="0" indent="0" algn="l" defTabSz="957863"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10" normalizeH="0" baseline="0" noProof="0">
                <a:ln>
                  <a:noFill/>
                </a:ln>
                <a:solidFill>
                  <a:prstClr val="black"/>
                </a:solidFill>
                <a:effectLst/>
                <a:uLnTx/>
                <a:uFillTx/>
                <a:latin typeface="Arial" panose="020B0604020202020204"/>
                <a:ea typeface="ＭＳ Ｐゴシック" panose="020B0600070205080204" pitchFamily="50" charset="-128"/>
                <a:cs typeface="+mn-cs"/>
              </a:rPr>
              <a:t>②　</a:t>
            </a:r>
            <a:r>
              <a:rPr kumimoji="1" lang="ja-JP" altLang="en-US" sz="1335" b="0" i="0" u="sng" strike="noStrike" kern="1200" cap="none" spc="-20" normalizeH="0" baseline="0" noProof="0">
                <a:ln>
                  <a:noFill/>
                </a:ln>
                <a:solidFill>
                  <a:prstClr val="black"/>
                </a:solidFill>
                <a:effectLst/>
                <a:uLnTx/>
                <a:uFillTx/>
                <a:latin typeface="Arial" panose="020B0604020202020204"/>
                <a:ea typeface="ＭＳ Ｐゴシック" panose="020B0600070205080204" pitchFamily="50" charset="-128"/>
                <a:cs typeface="+mn-cs"/>
              </a:rPr>
              <a:t>対策の柱との関係</a:t>
            </a:r>
          </a:p>
        </p:txBody>
      </p:sp>
      <p:graphicFrame>
        <p:nvGraphicFramePr>
          <p:cNvPr id="4" name="表 3"/>
          <p:cNvGraphicFramePr>
            <a:graphicFrameLocks noGrp="1"/>
          </p:cNvGraphicFramePr>
          <p:nvPr/>
        </p:nvGraphicFramePr>
        <p:xfrm>
          <a:off x="8652599" y="4282713"/>
          <a:ext cx="199764" cy="377788"/>
        </p:xfrm>
        <a:graphic>
          <a:graphicData uri="http://schemas.openxmlformats.org/drawingml/2006/table">
            <a:tbl>
              <a:tblPr/>
              <a:tblGrid>
                <a:gridCol w="199764">
                  <a:extLst>
                    <a:ext uri="{9D8B030D-6E8A-4147-A177-3AD203B41FA5}">
                      <a16:colId xmlns:a16="http://schemas.microsoft.com/office/drawing/2014/main" xmlns="" val="20000"/>
                    </a:ext>
                  </a:extLst>
                </a:gridCol>
              </a:tblGrid>
              <a:tr h="377788">
                <a:tc>
                  <a:txBody>
                    <a:bodyPr/>
                    <a:lstStyle/>
                    <a:p>
                      <a:endParaRPr kumimoji="1" lang="ja-JP" altLang="en-US" sz="1900" dirty="0"/>
                    </a:p>
                  </a:txBody>
                  <a:tcPr marL="87182" marR="87182" marT="43591" marB="4359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8" name="正方形/長方形 7"/>
          <p:cNvSpPr/>
          <p:nvPr/>
        </p:nvSpPr>
        <p:spPr>
          <a:xfrm>
            <a:off x="53748" y="896333"/>
            <a:ext cx="8036132" cy="874898"/>
          </a:xfrm>
          <a:prstGeom prst="rect">
            <a:avLst/>
          </a:prstGeom>
          <a:noFill/>
          <a:ln w="12700">
            <a:solidFill>
              <a:srgbClr val="3D73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90488" marR="0" lvl="0" indent="-90488" algn="just"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後発医薬品業界は、比較的小規模で、生産能力が限定的な後発医薬品企業が多い中で、少量多品目生産などの非効率な生産構造があること、品質不良リスクや収益の低下などにつながっていること、製造ラインに余力がなく増産対応が困難であること等の構造的な問題がある。</a:t>
            </a:r>
            <a:endParaRPr kumimoji="1" lang="en-US" altLang="ja-JP"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2563" marR="0" lvl="0" indent="-182563" algn="just"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そのため、後発医薬品産業全体の構造的問題を解決し、品質の確保された医薬品の安定供給を目指す。</a:t>
            </a:r>
            <a:endParaRPr kumimoji="1" lang="en-US" altLang="ja-JP"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正方形/長方形 19"/>
          <p:cNvSpPr/>
          <p:nvPr/>
        </p:nvSpPr>
        <p:spPr>
          <a:xfrm>
            <a:off x="75882" y="2185883"/>
            <a:ext cx="9659484" cy="791733"/>
          </a:xfrm>
          <a:prstGeom prst="rect">
            <a:avLst/>
          </a:prstGeom>
          <a:noFill/>
          <a:ln w="12700">
            <a:solidFill>
              <a:srgbClr val="3D73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90488" marR="0" lvl="0" indent="-90488" algn="just" defTabSz="957863"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後発医薬品産業全体の構造的問題を解決し、品質の確保された医薬品を安定的に供給できるよう、品目統合などに向けて計画的に生産性向上に</a:t>
            </a:r>
            <a:r>
              <a:rPr kumimoji="1" lang="ja-JP" altLang="en-US" sz="1200" b="0" i="0" u="none" strike="noStrike" kern="1200" cap="none" spc="-2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取り組む企業に対する必要な支援モデルを構築する。加えて、企業間の連携・協力・再編を強力に後押しするために国が企業の取組を認定する枠組み</a:t>
            </a:r>
            <a:r>
              <a:rPr kumimoji="1"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を設けるとともに、後発医薬品企業間の連携・協力・再編の推進に資する設備投資等への安定的・継続的な支援の在り方についてさらに検討を行う。</a:t>
            </a:r>
            <a:endParaRPr kumimoji="1" lang="en-US" altLang="ja-JP"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正方形/長方形 20">
            <a:extLst>
              <a:ext uri="{FF2B5EF4-FFF2-40B4-BE49-F238E27FC236}">
                <a16:creationId xmlns:a16="http://schemas.microsoft.com/office/drawing/2014/main" xmlns="" id="{84CD3613-DA6A-4C1F-9067-13F44EDD00B9}"/>
              </a:ext>
            </a:extLst>
          </p:cNvPr>
          <p:cNvSpPr/>
          <p:nvPr/>
        </p:nvSpPr>
        <p:spPr>
          <a:xfrm>
            <a:off x="6486735" y="4432755"/>
            <a:ext cx="2390108" cy="6270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57863" rtl="0" eaLnBrk="1" fontAlgn="auto" latinLnBrk="0" hangingPunct="1">
              <a:lnSpc>
                <a:spcPct val="100000"/>
              </a:lnSpc>
              <a:spcBef>
                <a:spcPts val="0"/>
              </a:spcBef>
              <a:spcAft>
                <a:spcPts val="0"/>
              </a:spcAft>
              <a:buClrTx/>
              <a:buSzTx/>
              <a:buFontTx/>
              <a:buNone/>
              <a:tabLst/>
              <a:defRPr/>
            </a:pPr>
            <a:endParaRPr kumimoji="1" lang="ja-JP" altLang="en-US" sz="1914" b="0" i="0" u="none" strike="noStrike" kern="1200" cap="none" spc="0" normalizeH="0" baseline="0" noProof="0">
              <a:ln>
                <a:noFill/>
              </a:ln>
              <a:solidFill>
                <a:prstClr val="white"/>
              </a:solidFill>
              <a:effectLst/>
              <a:uLnTx/>
              <a:uFillTx/>
              <a:latin typeface="Arial" panose="020B0604020202020204"/>
              <a:ea typeface="ＭＳ Ｐゴシック" panose="020B0600070205080204" pitchFamily="50" charset="-128"/>
              <a:cs typeface="+mn-cs"/>
            </a:endParaRPr>
          </a:p>
        </p:txBody>
      </p:sp>
      <p:sp>
        <p:nvSpPr>
          <p:cNvPr id="22" name="四角形: 角を丸くする 21">
            <a:extLst>
              <a:ext uri="{FF2B5EF4-FFF2-40B4-BE49-F238E27FC236}">
                <a16:creationId xmlns:a16="http://schemas.microsoft.com/office/drawing/2014/main" xmlns="" id="{5664501C-2A1D-3D88-B427-4833A96E0D7D}"/>
              </a:ext>
            </a:extLst>
          </p:cNvPr>
          <p:cNvSpPr/>
          <p:nvPr/>
        </p:nvSpPr>
        <p:spPr>
          <a:xfrm>
            <a:off x="3508877" y="3658950"/>
            <a:ext cx="6226490" cy="1867528"/>
          </a:xfrm>
          <a:prstGeom prst="roundRect">
            <a:avLst>
              <a:gd name="adj" fmla="val 1980"/>
            </a:avLst>
          </a:prstGeom>
          <a:solidFill>
            <a:srgbClr val="FFFFCC">
              <a:alpha val="40000"/>
            </a:srgbClr>
          </a:solidFill>
          <a:ln w="6350">
            <a:solidFill>
              <a:schemeClr val="tx1">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角丸四角形 32">
            <a:extLst>
              <a:ext uri="{FF2B5EF4-FFF2-40B4-BE49-F238E27FC236}">
                <a16:creationId xmlns:a16="http://schemas.microsoft.com/office/drawing/2014/main" xmlns="" id="{DE3FC51F-13B6-AE89-F5AC-2B6AEC73ADBC}"/>
              </a:ext>
            </a:extLst>
          </p:cNvPr>
          <p:cNvSpPr/>
          <p:nvPr/>
        </p:nvSpPr>
        <p:spPr>
          <a:xfrm>
            <a:off x="315067" y="3657355"/>
            <a:ext cx="1085146" cy="1867528"/>
          </a:xfrm>
          <a:prstGeom prst="roundRect">
            <a:avLst>
              <a:gd name="adj" fmla="val 17286"/>
            </a:avLst>
          </a:prstGeom>
          <a:solidFill>
            <a:schemeClr val="tx2"/>
          </a:solidFill>
        </p:spPr>
        <p:txBody>
          <a:bodyPr lIns="72000" tIns="54000" rIns="36000" bIns="36000" anchor="ctr"/>
          <a:lstStyle/>
          <a:p>
            <a:pPr marL="0" marR="0" lvl="0" indent="0" algn="ctr" defTabSz="591055" rtl="0" eaLnBrk="1" fontAlgn="base" latinLnBrk="0" hangingPunct="1">
              <a:lnSpc>
                <a:spcPct val="130000"/>
              </a:lnSpc>
              <a:spcBef>
                <a:spcPct val="0"/>
              </a:spcBef>
              <a:spcAft>
                <a:spcPts val="796"/>
              </a:spcAft>
              <a:buClrTx/>
              <a:buSzTx/>
              <a:buFontTx/>
              <a:buNone/>
              <a:tabLst/>
              <a:defRPr/>
            </a:pPr>
            <a:r>
              <a:rPr kumimoji="1" lang="ja-JP" altLang="en-US" sz="1100" b="1" i="0" u="none" strike="noStrike" kern="1200" cap="none" spc="23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厚生労働省</a:t>
            </a:r>
          </a:p>
        </p:txBody>
      </p:sp>
      <p:sp>
        <p:nvSpPr>
          <p:cNvPr id="24" name="正方形/長方形 23">
            <a:extLst>
              <a:ext uri="{FF2B5EF4-FFF2-40B4-BE49-F238E27FC236}">
                <a16:creationId xmlns:a16="http://schemas.microsoft.com/office/drawing/2014/main" xmlns="" id="{7ACA6A3C-9704-AAFC-2AE4-EB540FEDDBDB}"/>
              </a:ext>
            </a:extLst>
          </p:cNvPr>
          <p:cNvSpPr/>
          <p:nvPr/>
        </p:nvSpPr>
        <p:spPr>
          <a:xfrm>
            <a:off x="3137206" y="4961573"/>
            <a:ext cx="407189" cy="218797"/>
          </a:xfrm>
          <a:prstGeom prst="rect">
            <a:avLst/>
          </a:prstGeom>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支援</a:t>
            </a:r>
            <a:endPar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5" name="角丸四角形 22">
            <a:extLst>
              <a:ext uri="{FF2B5EF4-FFF2-40B4-BE49-F238E27FC236}">
                <a16:creationId xmlns:a16="http://schemas.microsoft.com/office/drawing/2014/main" xmlns="" id="{1E094E11-2C5D-6CEA-8274-A71FCFFED846}"/>
              </a:ext>
            </a:extLst>
          </p:cNvPr>
          <p:cNvSpPr/>
          <p:nvPr/>
        </p:nvSpPr>
        <p:spPr bwMode="gray">
          <a:xfrm>
            <a:off x="3574630" y="3618924"/>
            <a:ext cx="3148189" cy="331965"/>
          </a:xfrm>
          <a:prstGeom prst="roundRect">
            <a:avLst/>
          </a:prstGeom>
          <a:noFill/>
          <a:ln w="19050" cap="flat" cmpd="sng" algn="ctr">
            <a:noFill/>
            <a:prstDash val="solid"/>
            <a:miter lim="800000"/>
          </a:ln>
          <a:effectLst/>
        </p:spPr>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100" normalizeH="0" baseline="0" noProof="0">
                <a:ln>
                  <a:noFill/>
                </a:ln>
                <a:solidFill>
                  <a:prstClr val="black"/>
                </a:solidFill>
                <a:effectLst/>
                <a:uLnTx/>
                <a:uFillTx/>
                <a:latin typeface="Segoe UI"/>
                <a:ea typeface="メイリオ"/>
                <a:cs typeface="+mn-cs"/>
              </a:rPr>
              <a:t>企業間の連携・協力の推進に資する取組への補助</a:t>
            </a:r>
            <a:endParaRPr kumimoji="0" lang="en-US" altLang="ja-JP" sz="1100" b="0" i="0" u="none" strike="noStrike" kern="0" cap="none" spc="-100" normalizeH="0" baseline="0" noProof="0">
              <a:ln>
                <a:noFill/>
              </a:ln>
              <a:solidFill>
                <a:prstClr val="black"/>
              </a:solidFill>
              <a:effectLst/>
              <a:uLnTx/>
              <a:uFillTx/>
              <a:latin typeface="Segoe UI"/>
              <a:ea typeface="メイリオ"/>
              <a:cs typeface="+mn-cs"/>
            </a:endParaRPr>
          </a:p>
        </p:txBody>
      </p:sp>
      <p:sp>
        <p:nvSpPr>
          <p:cNvPr id="26" name="三角形 11">
            <a:extLst>
              <a:ext uri="{FF2B5EF4-FFF2-40B4-BE49-F238E27FC236}">
                <a16:creationId xmlns:a16="http://schemas.microsoft.com/office/drawing/2014/main" xmlns="" id="{2AC3A2E0-CBCB-1E8E-EB2D-83DD7EE21A39}"/>
              </a:ext>
            </a:extLst>
          </p:cNvPr>
          <p:cNvSpPr>
            <a:spLocks noChangeAspect="1"/>
          </p:cNvSpPr>
          <p:nvPr/>
        </p:nvSpPr>
        <p:spPr bwMode="gray">
          <a:xfrm rot="5400000">
            <a:off x="6598338" y="4606641"/>
            <a:ext cx="552864" cy="201822"/>
          </a:xfrm>
          <a:prstGeom prst="triangle">
            <a:avLst/>
          </a:prstGeom>
          <a:solidFill>
            <a:srgbClr val="DF637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27" name="角丸四角形 32">
            <a:extLst>
              <a:ext uri="{FF2B5EF4-FFF2-40B4-BE49-F238E27FC236}">
                <a16:creationId xmlns:a16="http://schemas.microsoft.com/office/drawing/2014/main" xmlns="" id="{0865F8C3-2010-FD9F-80BD-9987E02F4C3E}"/>
              </a:ext>
            </a:extLst>
          </p:cNvPr>
          <p:cNvSpPr/>
          <p:nvPr/>
        </p:nvSpPr>
        <p:spPr>
          <a:xfrm>
            <a:off x="7077809" y="3931413"/>
            <a:ext cx="339609" cy="1417504"/>
          </a:xfrm>
          <a:prstGeom prst="roundRect">
            <a:avLst>
              <a:gd name="adj" fmla="val 17286"/>
            </a:avLst>
          </a:prstGeom>
          <a:solidFill>
            <a:srgbClr val="FEDFE1"/>
          </a:solidFill>
          <a:ln w="19050">
            <a:solidFill>
              <a:srgbClr val="FF0000"/>
            </a:solidFill>
          </a:ln>
        </p:spPr>
        <p:txBody>
          <a:bodyPr lIns="72000" tIns="54000" rIns="36000" bIns="36000" anchor="ctr"/>
          <a:lstStyle/>
          <a:p>
            <a:pPr marL="0" marR="0" lvl="0" indent="0" algn="ctr" defTabSz="591055" rtl="0" eaLnBrk="1" fontAlgn="base" latinLnBrk="0" hangingPunct="1">
              <a:lnSpc>
                <a:spcPct val="130000"/>
              </a:lnSpc>
              <a:spcBef>
                <a:spcPct val="0"/>
              </a:spcBef>
              <a:spcAft>
                <a:spcPts val="796"/>
              </a:spcAft>
              <a:buClrTx/>
              <a:buSzTx/>
              <a:buFontTx/>
              <a:buNone/>
              <a:tabLst/>
              <a:defRPr/>
            </a:pPr>
            <a:r>
              <a:rPr kumimoji="1" lang="ja-JP" altLang="en-US" sz="1050" b="1" i="0" u="none" strike="noStrike" kern="1200" cap="none" spc="239"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Noto Sans CJK JP DemiLight" charset="-128"/>
              </a:rPr>
              <a:t>連携・協力</a:t>
            </a:r>
          </a:p>
        </p:txBody>
      </p:sp>
      <p:sp>
        <p:nvSpPr>
          <p:cNvPr id="28" name="三角形 11">
            <a:extLst>
              <a:ext uri="{FF2B5EF4-FFF2-40B4-BE49-F238E27FC236}">
                <a16:creationId xmlns:a16="http://schemas.microsoft.com/office/drawing/2014/main" xmlns="" id="{900E7E33-B3B2-1C40-5EC5-08C8C6563BD9}"/>
              </a:ext>
            </a:extLst>
          </p:cNvPr>
          <p:cNvSpPr>
            <a:spLocks noChangeAspect="1"/>
          </p:cNvSpPr>
          <p:nvPr/>
        </p:nvSpPr>
        <p:spPr bwMode="gray">
          <a:xfrm rot="5400000">
            <a:off x="7373565" y="4592074"/>
            <a:ext cx="552864" cy="201822"/>
          </a:xfrm>
          <a:prstGeom prst="triangle">
            <a:avLst/>
          </a:prstGeom>
          <a:solidFill>
            <a:srgbClr val="DF637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29" name="角丸四角形 45">
            <a:extLst>
              <a:ext uri="{FF2B5EF4-FFF2-40B4-BE49-F238E27FC236}">
                <a16:creationId xmlns:a16="http://schemas.microsoft.com/office/drawing/2014/main" xmlns="" id="{6F55E3AD-DDC0-909B-0A58-00E9C19384D7}"/>
              </a:ext>
            </a:extLst>
          </p:cNvPr>
          <p:cNvSpPr/>
          <p:nvPr/>
        </p:nvSpPr>
        <p:spPr>
          <a:xfrm>
            <a:off x="7854383" y="3813310"/>
            <a:ext cx="1815438" cy="725851"/>
          </a:xfrm>
          <a:prstGeom prst="roundRect">
            <a:avLst>
              <a:gd name="adj" fmla="val 17286"/>
            </a:avLst>
          </a:prstGeom>
          <a:solidFill>
            <a:srgbClr val="FEDFE1"/>
          </a:solidFill>
          <a:ln w="19050">
            <a:solidFill>
              <a:srgbClr val="FF0000"/>
            </a:solidFill>
          </a:ln>
        </p:spPr>
        <p:txBody>
          <a:bodyPr lIns="108000" tIns="54000" rIns="72000" bIns="36000" anchor="ctr"/>
          <a:lstStyle/>
          <a:p>
            <a:pPr marL="0" marR="0" lvl="0" indent="0" algn="l" defTabSz="591055" rtl="0" eaLnBrk="1" fontAlgn="base" latinLnBrk="0" hangingPunct="1">
              <a:lnSpc>
                <a:spcPts val="1100"/>
              </a:lnSpc>
              <a:spcBef>
                <a:spcPct val="0"/>
              </a:spcBef>
              <a:spcAft>
                <a:spcPct val="0"/>
              </a:spcAft>
              <a:buClrTx/>
              <a:buSzTx/>
              <a:buFontTx/>
              <a:buNone/>
              <a:tabLst/>
              <a:defRPr/>
            </a:pPr>
            <a:endParaRPr kumimoji="1" lang="en-US" altLang="ja-JP" sz="1200" b="1" i="0" u="none" strike="noStrike" kern="1200" cap="none" spc="1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Noto Sans CJK JP DemiLight" charset="-128"/>
            </a:endParaRPr>
          </a:p>
        </p:txBody>
      </p:sp>
      <p:grpSp>
        <p:nvGrpSpPr>
          <p:cNvPr id="30" name="グループ化 29">
            <a:extLst>
              <a:ext uri="{FF2B5EF4-FFF2-40B4-BE49-F238E27FC236}">
                <a16:creationId xmlns:a16="http://schemas.microsoft.com/office/drawing/2014/main" xmlns="" id="{67606BA1-D1BC-DA70-A9D0-ECA13C3A2A40}"/>
              </a:ext>
            </a:extLst>
          </p:cNvPr>
          <p:cNvGrpSpPr/>
          <p:nvPr/>
        </p:nvGrpSpPr>
        <p:grpSpPr>
          <a:xfrm>
            <a:off x="3875599" y="4119972"/>
            <a:ext cx="2733008" cy="1193931"/>
            <a:chOff x="3662673" y="4673840"/>
            <a:chExt cx="3021381" cy="1706589"/>
          </a:xfrm>
        </p:grpSpPr>
        <p:pic>
          <p:nvPicPr>
            <p:cNvPr id="31" name="図 30">
              <a:extLst>
                <a:ext uri="{FF2B5EF4-FFF2-40B4-BE49-F238E27FC236}">
                  <a16:creationId xmlns:a16="http://schemas.microsoft.com/office/drawing/2014/main" xmlns="" id="{F535BCE8-2A85-8E38-F5BD-DFC1ED83CB30}"/>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23144"/>
            <a:stretch/>
          </p:blipFill>
          <p:spPr bwMode="gray">
            <a:xfrm>
              <a:off x="4901126" y="4687861"/>
              <a:ext cx="792477" cy="380848"/>
            </a:xfrm>
            <a:prstGeom prst="rect">
              <a:avLst/>
            </a:prstGeom>
          </p:spPr>
        </p:pic>
        <p:sp>
          <p:nvSpPr>
            <p:cNvPr id="32" name="角丸四角形 61">
              <a:extLst>
                <a:ext uri="{FF2B5EF4-FFF2-40B4-BE49-F238E27FC236}">
                  <a16:creationId xmlns:a16="http://schemas.microsoft.com/office/drawing/2014/main" xmlns="" id="{C2044913-5962-261A-7F86-C54B1496DB06}"/>
                </a:ext>
              </a:extLst>
            </p:cNvPr>
            <p:cNvSpPr/>
            <p:nvPr/>
          </p:nvSpPr>
          <p:spPr bwMode="gray">
            <a:xfrm>
              <a:off x="4786698" y="5106799"/>
              <a:ext cx="972000" cy="216000"/>
            </a:xfrm>
            <a:prstGeom prst="roundRect">
              <a:avLst>
                <a:gd name="adj" fmla="val 17286"/>
              </a:avLst>
            </a:prstGeom>
            <a:solidFill>
              <a:schemeClr val="accent1"/>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800" b="1" i="0" u="none" strike="noStrike" kern="0" cap="none" spc="23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後発品企業</a:t>
              </a:r>
              <a:r>
                <a:rPr kumimoji="0" lang="en-US" altLang="ja-JP" sz="800" b="1" i="0" u="none" strike="noStrike" kern="0" cap="none" spc="23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A</a:t>
              </a:r>
            </a:p>
          </p:txBody>
        </p:sp>
        <p:sp>
          <p:nvSpPr>
            <p:cNvPr id="33" name="角丸四角形 61">
              <a:extLst>
                <a:ext uri="{FF2B5EF4-FFF2-40B4-BE49-F238E27FC236}">
                  <a16:creationId xmlns:a16="http://schemas.microsoft.com/office/drawing/2014/main" xmlns="" id="{80FDDE8F-410D-6EF5-9D6A-2A72AA7273B4}"/>
                </a:ext>
              </a:extLst>
            </p:cNvPr>
            <p:cNvSpPr/>
            <p:nvPr/>
          </p:nvSpPr>
          <p:spPr bwMode="gray">
            <a:xfrm>
              <a:off x="3965604" y="6164429"/>
              <a:ext cx="972000" cy="216000"/>
            </a:xfrm>
            <a:prstGeom prst="roundRect">
              <a:avLst>
                <a:gd name="adj" fmla="val 17286"/>
              </a:avLst>
            </a:prstGeom>
            <a:solidFill>
              <a:schemeClr val="accent1"/>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800" b="1" i="0" u="none" strike="noStrike" kern="0" cap="none" spc="23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後発品企業</a:t>
              </a:r>
              <a:r>
                <a:rPr kumimoji="0" lang="en-US" altLang="ja-JP" sz="800" b="1" i="0" u="none" strike="noStrike" kern="0" cap="none" spc="23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C</a:t>
              </a:r>
            </a:p>
          </p:txBody>
        </p:sp>
        <p:sp>
          <p:nvSpPr>
            <p:cNvPr id="34" name="角丸四角形 61">
              <a:extLst>
                <a:ext uri="{FF2B5EF4-FFF2-40B4-BE49-F238E27FC236}">
                  <a16:creationId xmlns:a16="http://schemas.microsoft.com/office/drawing/2014/main" xmlns="" id="{F8EE1353-0A95-0101-C23B-AA83856EC5D8}"/>
                </a:ext>
              </a:extLst>
            </p:cNvPr>
            <p:cNvSpPr/>
            <p:nvPr/>
          </p:nvSpPr>
          <p:spPr bwMode="gray">
            <a:xfrm>
              <a:off x="5669235" y="6087250"/>
              <a:ext cx="972000" cy="216000"/>
            </a:xfrm>
            <a:prstGeom prst="roundRect">
              <a:avLst>
                <a:gd name="adj" fmla="val 17286"/>
              </a:avLst>
            </a:prstGeom>
            <a:solidFill>
              <a:schemeClr val="accent1"/>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800" b="1" i="0" u="none" strike="noStrike" kern="0" cap="none" spc="23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後発品企業</a:t>
              </a:r>
              <a:r>
                <a:rPr kumimoji="0" lang="en-US" altLang="ja-JP" sz="800" b="1" i="0" u="none" strike="noStrike" kern="0" cap="none" spc="23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B</a:t>
              </a:r>
            </a:p>
          </p:txBody>
        </p:sp>
        <p:sp>
          <p:nvSpPr>
            <p:cNvPr id="35" name="円弧 34">
              <a:extLst>
                <a:ext uri="{FF2B5EF4-FFF2-40B4-BE49-F238E27FC236}">
                  <a16:creationId xmlns:a16="http://schemas.microsoft.com/office/drawing/2014/main" xmlns="" id="{5936F97B-0945-E305-6E75-256310C19CE2}"/>
                </a:ext>
              </a:extLst>
            </p:cNvPr>
            <p:cNvSpPr/>
            <p:nvPr/>
          </p:nvSpPr>
          <p:spPr>
            <a:xfrm>
              <a:off x="5457004" y="5013253"/>
              <a:ext cx="822509" cy="822088"/>
            </a:xfrm>
            <a:prstGeom prst="arc">
              <a:avLst>
                <a:gd name="adj1" fmla="val 16238947"/>
                <a:gd name="adj2" fmla="val 133243"/>
              </a:avLst>
            </a:prstGeom>
            <a:ln w="57150">
              <a:solidFill>
                <a:srgbClr val="DF637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Segoe UI"/>
                <a:ea typeface="メイリオ"/>
                <a:cs typeface="+mn-cs"/>
              </a:endParaRPr>
            </a:p>
          </p:txBody>
        </p:sp>
        <p:sp>
          <p:nvSpPr>
            <p:cNvPr id="36" name="円弧 35">
              <a:extLst>
                <a:ext uri="{FF2B5EF4-FFF2-40B4-BE49-F238E27FC236}">
                  <a16:creationId xmlns:a16="http://schemas.microsoft.com/office/drawing/2014/main" xmlns="" id="{3150A971-FB57-D5D6-2608-6CEDEE7C8393}"/>
                </a:ext>
              </a:extLst>
            </p:cNvPr>
            <p:cNvSpPr/>
            <p:nvPr/>
          </p:nvSpPr>
          <p:spPr>
            <a:xfrm rot="16200000">
              <a:off x="4330008" y="5061312"/>
              <a:ext cx="831587" cy="716471"/>
            </a:xfrm>
            <a:prstGeom prst="arc">
              <a:avLst>
                <a:gd name="adj1" fmla="val 16580052"/>
                <a:gd name="adj2" fmla="val 3"/>
              </a:avLst>
            </a:prstGeom>
            <a:ln w="57150">
              <a:solidFill>
                <a:srgbClr val="DF637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Segoe UI"/>
                <a:ea typeface="メイリオ"/>
                <a:cs typeface="+mn-cs"/>
              </a:endParaRPr>
            </a:p>
          </p:txBody>
        </p:sp>
        <p:sp>
          <p:nvSpPr>
            <p:cNvPr id="37" name="円弧 36">
              <a:extLst>
                <a:ext uri="{FF2B5EF4-FFF2-40B4-BE49-F238E27FC236}">
                  <a16:creationId xmlns:a16="http://schemas.microsoft.com/office/drawing/2014/main" xmlns="" id="{0916F6F7-1E63-E194-6188-3DD4F675CE07}"/>
                </a:ext>
              </a:extLst>
            </p:cNvPr>
            <p:cNvSpPr/>
            <p:nvPr/>
          </p:nvSpPr>
          <p:spPr>
            <a:xfrm rot="7950708">
              <a:off x="4895905" y="5550386"/>
              <a:ext cx="708207" cy="880747"/>
            </a:xfrm>
            <a:prstGeom prst="arc">
              <a:avLst>
                <a:gd name="adj1" fmla="val 15944648"/>
                <a:gd name="adj2" fmla="val 3"/>
              </a:avLst>
            </a:prstGeom>
            <a:ln w="57150">
              <a:solidFill>
                <a:srgbClr val="DF637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Segoe UI"/>
                <a:ea typeface="メイリオ"/>
                <a:cs typeface="+mn-cs"/>
              </a:endParaRPr>
            </a:p>
          </p:txBody>
        </p:sp>
        <p:sp>
          <p:nvSpPr>
            <p:cNvPr id="38" name="正方形/長方形 37">
              <a:extLst>
                <a:ext uri="{FF2B5EF4-FFF2-40B4-BE49-F238E27FC236}">
                  <a16:creationId xmlns:a16="http://schemas.microsoft.com/office/drawing/2014/main" xmlns="" id="{3286B0CC-0260-AF4A-0492-6D48402D2092}"/>
                </a:ext>
              </a:extLst>
            </p:cNvPr>
            <p:cNvSpPr/>
            <p:nvPr/>
          </p:nvSpPr>
          <p:spPr>
            <a:xfrm>
              <a:off x="5926908" y="4673840"/>
              <a:ext cx="757146" cy="247390"/>
            </a:xfrm>
            <a:prstGeom prst="rect">
              <a:avLst/>
            </a:prstGeom>
          </p:spPr>
          <p:txBody>
            <a:bodyPr wrap="non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連携・協力</a:t>
              </a:r>
            </a:p>
          </p:txBody>
        </p:sp>
        <p:sp>
          <p:nvSpPr>
            <p:cNvPr id="39" name="正方形/長方形 38">
              <a:extLst>
                <a:ext uri="{FF2B5EF4-FFF2-40B4-BE49-F238E27FC236}">
                  <a16:creationId xmlns:a16="http://schemas.microsoft.com/office/drawing/2014/main" xmlns="" id="{ADE3AE5B-BB1C-35BA-7FCA-29F51848E2DB}"/>
                </a:ext>
              </a:extLst>
            </p:cNvPr>
            <p:cNvSpPr/>
            <p:nvPr/>
          </p:nvSpPr>
          <p:spPr>
            <a:xfrm>
              <a:off x="4943692" y="5963253"/>
              <a:ext cx="757146" cy="247390"/>
            </a:xfrm>
            <a:prstGeom prst="rect">
              <a:avLst/>
            </a:prstGeom>
          </p:spPr>
          <p:txBody>
            <a:bodyPr wrap="non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連携・協力</a:t>
              </a:r>
            </a:p>
          </p:txBody>
        </p:sp>
        <p:sp>
          <p:nvSpPr>
            <p:cNvPr id="40" name="正方形/長方形 39">
              <a:extLst>
                <a:ext uri="{FF2B5EF4-FFF2-40B4-BE49-F238E27FC236}">
                  <a16:creationId xmlns:a16="http://schemas.microsoft.com/office/drawing/2014/main" xmlns="" id="{282E1A42-2F49-AB26-5413-5200340610C8}"/>
                </a:ext>
              </a:extLst>
            </p:cNvPr>
            <p:cNvSpPr/>
            <p:nvPr/>
          </p:nvSpPr>
          <p:spPr>
            <a:xfrm>
              <a:off x="3913070" y="4706936"/>
              <a:ext cx="757146" cy="247390"/>
            </a:xfrm>
            <a:prstGeom prst="rect">
              <a:avLst/>
            </a:prstGeom>
          </p:spPr>
          <p:txBody>
            <a:bodyPr wrap="non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連携・協力</a:t>
              </a:r>
            </a:p>
          </p:txBody>
        </p:sp>
        <p:pic>
          <p:nvPicPr>
            <p:cNvPr id="41" name="図 40">
              <a:extLst>
                <a:ext uri="{FF2B5EF4-FFF2-40B4-BE49-F238E27FC236}">
                  <a16:creationId xmlns:a16="http://schemas.microsoft.com/office/drawing/2014/main" xmlns="" id="{DF4F77BE-FF2B-983B-BE9B-E038271F2106}"/>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23144"/>
            <a:stretch/>
          </p:blipFill>
          <p:spPr bwMode="gray">
            <a:xfrm>
              <a:off x="3662673" y="5406710"/>
              <a:ext cx="1368921" cy="657875"/>
            </a:xfrm>
            <a:prstGeom prst="rect">
              <a:avLst/>
            </a:prstGeom>
          </p:spPr>
        </p:pic>
        <p:pic>
          <p:nvPicPr>
            <p:cNvPr id="42" name="図 41">
              <a:extLst>
                <a:ext uri="{FF2B5EF4-FFF2-40B4-BE49-F238E27FC236}">
                  <a16:creationId xmlns:a16="http://schemas.microsoft.com/office/drawing/2014/main" xmlns="" id="{59BA6E40-E077-5E54-9AF7-C478119B8F76}"/>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23144"/>
            <a:stretch/>
          </p:blipFill>
          <p:spPr bwMode="gray">
            <a:xfrm>
              <a:off x="5643448" y="5575345"/>
              <a:ext cx="972000" cy="467123"/>
            </a:xfrm>
            <a:prstGeom prst="rect">
              <a:avLst/>
            </a:prstGeom>
          </p:spPr>
        </p:pic>
        <p:sp>
          <p:nvSpPr>
            <p:cNvPr id="43" name="角丸四角形 38">
              <a:extLst>
                <a:ext uri="{FF2B5EF4-FFF2-40B4-BE49-F238E27FC236}">
                  <a16:creationId xmlns:a16="http://schemas.microsoft.com/office/drawing/2014/main" xmlns="" id="{DE97EB27-3B3D-5029-ED7A-9FCFD97C11BA}"/>
                </a:ext>
              </a:extLst>
            </p:cNvPr>
            <p:cNvSpPr/>
            <p:nvPr/>
          </p:nvSpPr>
          <p:spPr bwMode="gray">
            <a:xfrm>
              <a:off x="5017860" y="5490702"/>
              <a:ext cx="631531" cy="292806"/>
            </a:xfrm>
            <a:prstGeom prst="roundRect">
              <a:avLst>
                <a:gd name="adj" fmla="val 13390"/>
              </a:avLst>
            </a:prstGeom>
            <a:solidFill>
              <a:schemeClr val="accent2"/>
            </a:solidFill>
          </p:spPr>
          <p:txBody>
            <a:bodyPr lIns="0" rIns="0"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000" b="1" i="0" u="none" strike="noStrike" kern="1200" cap="none" spc="239" normalizeH="0" baseline="0" noProof="0">
                  <a:ln>
                    <a:noFill/>
                  </a:ln>
                  <a:solidFill>
                    <a:srgbClr val="FFFFFF"/>
                  </a:solidFill>
                  <a:effectLst/>
                  <a:uLnTx/>
                  <a:uFillTx/>
                  <a:latin typeface="メイリオ"/>
                  <a:ea typeface="メイリオ"/>
                  <a:cs typeface="Noto Sans CJK JP DemiLight" charset="-128"/>
                </a:rPr>
                <a:t>事業者</a:t>
              </a:r>
            </a:p>
          </p:txBody>
        </p:sp>
      </p:grpSp>
      <p:sp>
        <p:nvSpPr>
          <p:cNvPr id="44" name="三角形 11">
            <a:extLst>
              <a:ext uri="{FF2B5EF4-FFF2-40B4-BE49-F238E27FC236}">
                <a16:creationId xmlns:a16="http://schemas.microsoft.com/office/drawing/2014/main" xmlns="" id="{94FD55DC-C459-91C2-EBBE-38CEDCD0246C}"/>
              </a:ext>
            </a:extLst>
          </p:cNvPr>
          <p:cNvSpPr>
            <a:spLocks noChangeAspect="1"/>
          </p:cNvSpPr>
          <p:nvPr/>
        </p:nvSpPr>
        <p:spPr bwMode="gray">
          <a:xfrm rot="10800000">
            <a:off x="8406550" y="4661496"/>
            <a:ext cx="711104" cy="154583"/>
          </a:xfrm>
          <a:prstGeom prst="triangle">
            <a:avLst/>
          </a:prstGeom>
          <a:solidFill>
            <a:srgbClr val="DF637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45" name="テキスト ボックス 44">
            <a:extLst>
              <a:ext uri="{FF2B5EF4-FFF2-40B4-BE49-F238E27FC236}">
                <a16:creationId xmlns:a16="http://schemas.microsoft.com/office/drawing/2014/main" xmlns="" id="{E9E003E2-1F6F-7415-F307-D1FA1790E26F}"/>
              </a:ext>
            </a:extLst>
          </p:cNvPr>
          <p:cNvSpPr txBox="1"/>
          <p:nvPr/>
        </p:nvSpPr>
        <p:spPr>
          <a:xfrm>
            <a:off x="7997742" y="3840210"/>
            <a:ext cx="1848302" cy="7309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
                <a:srgbClr val="103185"/>
              </a:buClr>
              <a:buSzTx/>
              <a:buFontTx/>
              <a:buNone/>
              <a:tabLst/>
              <a:defRPr/>
            </a:pPr>
            <a:r>
              <a:rPr kumimoji="1" lang="ja-JP" altLang="en-US" sz="1050" b="1" i="0" u="none" strike="noStrike" kern="1200" cap="none" spc="0" normalizeH="0" baseline="0" noProof="0">
                <a:ln>
                  <a:noFill/>
                </a:ln>
                <a:solidFill>
                  <a:srgbClr val="000000"/>
                </a:solidFill>
                <a:effectLst/>
                <a:uLnTx/>
                <a:uFillTx/>
                <a:latin typeface="Segoe UI"/>
                <a:ea typeface="メイリオ"/>
                <a:cs typeface="+mn-cs"/>
              </a:rPr>
              <a:t>・生産効率の向上</a:t>
            </a:r>
            <a:endParaRPr kumimoji="1" lang="en-US" altLang="ja-JP" sz="1050" b="1"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600"/>
              </a:spcAft>
              <a:buClr>
                <a:srgbClr val="103185"/>
              </a:buClr>
              <a:buSzTx/>
              <a:buFontTx/>
              <a:buNone/>
              <a:tabLst/>
              <a:defRPr/>
            </a:pPr>
            <a:r>
              <a:rPr kumimoji="1" lang="ja-JP" altLang="en-US" sz="1050" b="1" i="0" u="none" strike="noStrike" kern="1200" cap="none" spc="0" normalizeH="0" baseline="0" noProof="0">
                <a:ln>
                  <a:noFill/>
                </a:ln>
                <a:solidFill>
                  <a:srgbClr val="000000"/>
                </a:solidFill>
                <a:effectLst/>
                <a:uLnTx/>
                <a:uFillTx/>
                <a:latin typeface="Segoe UI"/>
                <a:ea typeface="メイリオ"/>
                <a:cs typeface="+mn-cs"/>
              </a:rPr>
              <a:t>・生産余力の確保</a:t>
            </a:r>
            <a:endParaRPr kumimoji="1" lang="en-US" altLang="ja-JP" sz="1050" b="1"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00000"/>
              </a:lnSpc>
              <a:spcBef>
                <a:spcPts val="0"/>
              </a:spcBef>
              <a:spcAft>
                <a:spcPts val="600"/>
              </a:spcAft>
              <a:buClr>
                <a:srgbClr val="103185"/>
              </a:buClr>
              <a:buSzTx/>
              <a:buFontTx/>
              <a:buNone/>
              <a:tabLst/>
              <a:defRPr/>
            </a:pPr>
            <a:r>
              <a:rPr kumimoji="1" lang="ja-JP" altLang="en-US" sz="1050" b="1" i="0" u="none" strike="noStrike" kern="1200" cap="none" spc="0" normalizeH="0" baseline="0" noProof="0">
                <a:ln>
                  <a:noFill/>
                </a:ln>
                <a:solidFill>
                  <a:srgbClr val="000000"/>
                </a:solidFill>
                <a:effectLst/>
                <a:uLnTx/>
                <a:uFillTx/>
                <a:latin typeface="Segoe UI"/>
                <a:ea typeface="メイリオ"/>
                <a:cs typeface="+mn-cs"/>
              </a:rPr>
              <a:t>・品質の確保</a:t>
            </a:r>
          </a:p>
        </p:txBody>
      </p:sp>
      <p:sp>
        <p:nvSpPr>
          <p:cNvPr id="46" name="角丸四角形 45">
            <a:extLst>
              <a:ext uri="{FF2B5EF4-FFF2-40B4-BE49-F238E27FC236}">
                <a16:creationId xmlns:a16="http://schemas.microsoft.com/office/drawing/2014/main" xmlns="" id="{294C398B-E158-4480-08CD-C9EAC430B9E1}"/>
              </a:ext>
            </a:extLst>
          </p:cNvPr>
          <p:cNvSpPr/>
          <p:nvPr/>
        </p:nvSpPr>
        <p:spPr>
          <a:xfrm>
            <a:off x="7858259" y="4909115"/>
            <a:ext cx="1815438" cy="431284"/>
          </a:xfrm>
          <a:prstGeom prst="roundRect">
            <a:avLst>
              <a:gd name="adj" fmla="val 17286"/>
            </a:avLst>
          </a:prstGeom>
          <a:solidFill>
            <a:srgbClr val="FEDFE1"/>
          </a:solidFill>
          <a:ln w="19050">
            <a:solidFill>
              <a:srgbClr val="FF0000"/>
            </a:solidFill>
          </a:ln>
        </p:spPr>
        <p:txBody>
          <a:bodyPr lIns="108000" tIns="54000" rIns="72000" bIns="36000" anchor="ctr"/>
          <a:lstStyle/>
          <a:p>
            <a:pPr marL="0" marR="0" lvl="0" indent="0" algn="l" defTabSz="591055" rtl="0" eaLnBrk="1" fontAlgn="base" latinLnBrk="0" hangingPunct="1">
              <a:lnSpc>
                <a:spcPts val="1100"/>
              </a:lnSpc>
              <a:spcBef>
                <a:spcPct val="0"/>
              </a:spcBef>
              <a:spcAft>
                <a:spcPct val="0"/>
              </a:spcAft>
              <a:buClrTx/>
              <a:buSzTx/>
              <a:buFontTx/>
              <a:buNone/>
              <a:tabLst/>
              <a:defRPr/>
            </a:pPr>
            <a:endParaRPr kumimoji="1" lang="en-US" altLang="ja-JP" sz="1200" b="1" i="0" u="none" strike="noStrike" kern="1200" cap="none" spc="1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Noto Sans CJK JP DemiLight" charset="-128"/>
            </a:endParaRPr>
          </a:p>
        </p:txBody>
      </p:sp>
      <p:sp>
        <p:nvSpPr>
          <p:cNvPr id="47" name="テキスト ボックス 46">
            <a:extLst>
              <a:ext uri="{FF2B5EF4-FFF2-40B4-BE49-F238E27FC236}">
                <a16:creationId xmlns:a16="http://schemas.microsoft.com/office/drawing/2014/main" xmlns="" id="{A642724F-19F0-C64B-E082-44A40241116A}"/>
              </a:ext>
            </a:extLst>
          </p:cNvPr>
          <p:cNvSpPr txBox="1"/>
          <p:nvPr/>
        </p:nvSpPr>
        <p:spPr>
          <a:xfrm>
            <a:off x="7843132" y="4888146"/>
            <a:ext cx="1815438" cy="472052"/>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50" b="1" i="0" u="none" strike="noStrike" kern="1200" cap="none" spc="0" normalizeH="0" baseline="0" noProof="0">
                <a:ln>
                  <a:noFill/>
                </a:ln>
                <a:solidFill>
                  <a:srgbClr val="000000"/>
                </a:solidFill>
                <a:effectLst/>
                <a:uLnTx/>
                <a:uFillTx/>
                <a:latin typeface="Segoe UI"/>
                <a:ea typeface="メイリオ"/>
                <a:cs typeface="+mn-cs"/>
              </a:rPr>
              <a:t>品質の確保された医薬品の安定的な供給</a:t>
            </a:r>
          </a:p>
        </p:txBody>
      </p:sp>
      <p:cxnSp>
        <p:nvCxnSpPr>
          <p:cNvPr id="48" name="直線矢印コネクタ 47">
            <a:extLst>
              <a:ext uri="{FF2B5EF4-FFF2-40B4-BE49-F238E27FC236}">
                <a16:creationId xmlns:a16="http://schemas.microsoft.com/office/drawing/2014/main" xmlns="" id="{F803CE9D-4D34-013D-5DDA-520A470B46F2}"/>
              </a:ext>
            </a:extLst>
          </p:cNvPr>
          <p:cNvCxnSpPr>
            <a:cxnSpLocks/>
          </p:cNvCxnSpPr>
          <p:nvPr/>
        </p:nvCxnSpPr>
        <p:spPr>
          <a:xfrm flipV="1">
            <a:off x="1425613" y="5270396"/>
            <a:ext cx="2070563" cy="3601"/>
          </a:xfrm>
          <a:prstGeom prst="straightConnector1">
            <a:avLst/>
          </a:prstGeom>
          <a:ln w="19050">
            <a:solidFill>
              <a:srgbClr val="0E2B61"/>
            </a:solidFill>
            <a:headEnd w="med" len="sm"/>
            <a:tailEnd type="arrow" w="med" len="sm"/>
          </a:ln>
        </p:spPr>
        <p:style>
          <a:lnRef idx="1">
            <a:schemeClr val="accent1"/>
          </a:lnRef>
          <a:fillRef idx="0">
            <a:schemeClr val="accent1"/>
          </a:fillRef>
          <a:effectRef idx="0">
            <a:schemeClr val="accent1"/>
          </a:effectRef>
          <a:fontRef idx="minor">
            <a:schemeClr val="tx1"/>
          </a:fontRef>
        </p:style>
      </p:cxnSp>
      <p:sp>
        <p:nvSpPr>
          <p:cNvPr id="13" name="角丸四角形 22">
            <a:extLst>
              <a:ext uri="{FF2B5EF4-FFF2-40B4-BE49-F238E27FC236}">
                <a16:creationId xmlns:a16="http://schemas.microsoft.com/office/drawing/2014/main" xmlns="" id="{B3CBF4FC-F71D-E0CB-04C1-E85550855B98}"/>
              </a:ext>
            </a:extLst>
          </p:cNvPr>
          <p:cNvSpPr/>
          <p:nvPr/>
        </p:nvSpPr>
        <p:spPr bwMode="gray">
          <a:xfrm>
            <a:off x="3539884" y="3828518"/>
            <a:ext cx="4847158" cy="255252"/>
          </a:xfrm>
          <a:prstGeom prst="roundRect">
            <a:avLst/>
          </a:prstGeom>
          <a:noFill/>
          <a:ln w="19050" cap="flat" cmpd="sng" algn="ctr">
            <a:noFill/>
            <a:prstDash val="solid"/>
            <a:miter lim="800000"/>
          </a:ln>
          <a:effectLst/>
        </p:spPr>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100" normalizeH="0" baseline="0" noProof="0">
                <a:ln>
                  <a:noFill/>
                </a:ln>
                <a:solidFill>
                  <a:prstClr val="black"/>
                </a:solidFill>
                <a:effectLst/>
                <a:uLnTx/>
                <a:uFillTx/>
                <a:latin typeface="Segoe UI"/>
                <a:ea typeface="メイリオ"/>
                <a:cs typeface="+mn-cs"/>
              </a:rPr>
              <a:t>（関係者間の調整や法務面での調整費用及び機器導入等）</a:t>
            </a:r>
            <a:endParaRPr kumimoji="0" lang="en-US" altLang="ja-JP" sz="1100" b="0" i="0" u="none" strike="noStrike" kern="0" cap="none" spc="-100" normalizeH="0" baseline="0" noProof="0">
              <a:ln>
                <a:noFill/>
              </a:ln>
              <a:solidFill>
                <a:prstClr val="black"/>
              </a:solidFill>
              <a:effectLst/>
              <a:uLnTx/>
              <a:uFillTx/>
              <a:latin typeface="Segoe UI"/>
              <a:ea typeface="メイリオ"/>
              <a:cs typeface="+mn-cs"/>
            </a:endParaRPr>
          </a:p>
        </p:txBody>
      </p:sp>
      <p:sp>
        <p:nvSpPr>
          <p:cNvPr id="50" name="角丸四角形 32">
            <a:extLst>
              <a:ext uri="{FF2B5EF4-FFF2-40B4-BE49-F238E27FC236}">
                <a16:creationId xmlns:a16="http://schemas.microsoft.com/office/drawing/2014/main" xmlns="" id="{2EFE6307-E47A-3B2D-6399-BD6227F960C6}"/>
              </a:ext>
            </a:extLst>
          </p:cNvPr>
          <p:cNvSpPr/>
          <p:nvPr/>
        </p:nvSpPr>
        <p:spPr>
          <a:xfrm>
            <a:off x="2020946" y="3680612"/>
            <a:ext cx="1132940" cy="477694"/>
          </a:xfrm>
          <a:prstGeom prst="roundRect">
            <a:avLst>
              <a:gd name="adj" fmla="val 17286"/>
            </a:avLst>
          </a:prstGeom>
          <a:solidFill>
            <a:srgbClr val="92D050"/>
          </a:solidFill>
        </p:spPr>
        <p:txBody>
          <a:bodyPr lIns="72000" tIns="54000" rIns="36000" bIns="36000" anchor="ctr"/>
          <a:lstStyle/>
          <a:p>
            <a:pPr marL="0" marR="0" lvl="0" indent="0" algn="ctr" defTabSz="591055" rtl="0" eaLnBrk="1" fontAlgn="base" latinLnBrk="0" hangingPunct="1">
              <a:lnSpc>
                <a:spcPct val="130000"/>
              </a:lnSpc>
              <a:spcBef>
                <a:spcPct val="0"/>
              </a:spcBef>
              <a:spcAft>
                <a:spcPts val="796"/>
              </a:spcAft>
              <a:buClrTx/>
              <a:buSzTx/>
              <a:buFontTx/>
              <a:buNone/>
              <a:tabLst/>
              <a:defRPr/>
            </a:pPr>
            <a:r>
              <a:rPr kumimoji="1" lang="ja-JP" altLang="en-US" sz="1100" b="1" i="0" u="none" strike="noStrike" kern="1200" cap="none" spc="23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受託事業者</a:t>
            </a:r>
          </a:p>
        </p:txBody>
      </p:sp>
      <p:cxnSp>
        <p:nvCxnSpPr>
          <p:cNvPr id="54" name="直線矢印コネクタ 53">
            <a:extLst>
              <a:ext uri="{FF2B5EF4-FFF2-40B4-BE49-F238E27FC236}">
                <a16:creationId xmlns:a16="http://schemas.microsoft.com/office/drawing/2014/main" xmlns="" id="{8A2AD701-F1E0-6BE2-4D6F-621A217C5C92}"/>
              </a:ext>
            </a:extLst>
          </p:cNvPr>
          <p:cNvCxnSpPr>
            <a:cxnSpLocks/>
            <a:stCxn id="23" idx="3"/>
            <a:endCxn id="50" idx="1"/>
          </p:cNvCxnSpPr>
          <p:nvPr/>
        </p:nvCxnSpPr>
        <p:spPr>
          <a:xfrm flipV="1">
            <a:off x="1400213" y="3919459"/>
            <a:ext cx="620733" cy="671660"/>
          </a:xfrm>
          <a:prstGeom prst="straightConnector1">
            <a:avLst/>
          </a:prstGeom>
          <a:ln w="19050">
            <a:solidFill>
              <a:srgbClr val="0E2B61"/>
            </a:solidFill>
            <a:headEnd w="med" len="sm"/>
            <a:tailEnd type="arrow" w="med" len="sm"/>
          </a:ln>
        </p:spPr>
        <p:style>
          <a:lnRef idx="1">
            <a:schemeClr val="accent1"/>
          </a:lnRef>
          <a:fillRef idx="0">
            <a:schemeClr val="accent1"/>
          </a:fillRef>
          <a:effectRef idx="0">
            <a:schemeClr val="accent1"/>
          </a:effectRef>
          <a:fontRef idx="minor">
            <a:schemeClr val="tx1"/>
          </a:fontRef>
        </p:style>
      </p:cxnSp>
      <p:sp>
        <p:nvSpPr>
          <p:cNvPr id="63" name="角丸四角形 22">
            <a:extLst>
              <a:ext uri="{FF2B5EF4-FFF2-40B4-BE49-F238E27FC236}">
                <a16:creationId xmlns:a16="http://schemas.microsoft.com/office/drawing/2014/main" xmlns="" id="{4F673FED-6D4A-E991-6BD3-89F467AD8CDE}"/>
              </a:ext>
            </a:extLst>
          </p:cNvPr>
          <p:cNvSpPr/>
          <p:nvPr/>
        </p:nvSpPr>
        <p:spPr bwMode="gray">
          <a:xfrm>
            <a:off x="1954466" y="3978117"/>
            <a:ext cx="1261630" cy="606218"/>
          </a:xfrm>
          <a:prstGeom prst="roundRect">
            <a:avLst/>
          </a:prstGeom>
          <a:noFill/>
          <a:ln w="19050" cap="flat" cmpd="sng" algn="ctr">
            <a:noFill/>
            <a:prstDash val="solid"/>
            <a:miter lim="800000"/>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100" normalizeH="0" baseline="0" noProof="0">
                <a:ln>
                  <a:noFill/>
                </a:ln>
                <a:solidFill>
                  <a:prstClr val="black"/>
                </a:solidFill>
                <a:effectLst/>
                <a:uLnTx/>
                <a:uFillTx/>
                <a:latin typeface="Segoe UI"/>
                <a:ea typeface="メイリオ"/>
                <a:cs typeface="+mn-cs"/>
              </a:rPr>
              <a:t>支援モデルの構築</a:t>
            </a:r>
            <a:endParaRPr kumimoji="0" lang="en-US" altLang="ja-JP" sz="1100" b="0" i="0" u="none" strike="noStrike" kern="0" cap="none" spc="-100" normalizeH="0" baseline="0" noProof="0">
              <a:ln>
                <a:noFill/>
              </a:ln>
              <a:solidFill>
                <a:prstClr val="black"/>
              </a:solidFill>
              <a:effectLst/>
              <a:uLnTx/>
              <a:uFillTx/>
              <a:latin typeface="Segoe UI"/>
              <a:ea typeface="メイリオ"/>
              <a:cs typeface="+mn-cs"/>
            </a:endParaRPr>
          </a:p>
        </p:txBody>
      </p:sp>
      <p:sp>
        <p:nvSpPr>
          <p:cNvPr id="1025" name="角丸四角形 32">
            <a:extLst>
              <a:ext uri="{FF2B5EF4-FFF2-40B4-BE49-F238E27FC236}">
                <a16:creationId xmlns:a16="http://schemas.microsoft.com/office/drawing/2014/main" xmlns="" id="{4C5D0E90-DD79-DD30-E344-CECCB8417815}"/>
              </a:ext>
            </a:extLst>
          </p:cNvPr>
          <p:cNvSpPr/>
          <p:nvPr/>
        </p:nvSpPr>
        <p:spPr>
          <a:xfrm>
            <a:off x="2020946" y="4816080"/>
            <a:ext cx="1132940" cy="675097"/>
          </a:xfrm>
          <a:prstGeom prst="roundRect">
            <a:avLst>
              <a:gd name="adj" fmla="val 172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72000" tIns="54000" rIns="36000" bIns="36000" anchor="ctr"/>
          <a:lstStyle/>
          <a:p>
            <a:pPr marL="0" marR="0" lvl="0" indent="0" algn="ctr" defTabSz="591055" rtl="0" eaLnBrk="1" fontAlgn="base" latinLnBrk="0" hangingPunct="1">
              <a:lnSpc>
                <a:spcPct val="130000"/>
              </a:lnSpc>
              <a:spcBef>
                <a:spcPct val="0"/>
              </a:spcBef>
              <a:spcAft>
                <a:spcPts val="796"/>
              </a:spcAft>
              <a:buClrTx/>
              <a:buSzTx/>
              <a:buFontTx/>
              <a:buNone/>
              <a:tabLst/>
              <a:defRPr/>
            </a:pPr>
            <a:r>
              <a:rPr kumimoji="1" lang="ja-JP" altLang="en-US" sz="1100" b="1" i="0" u="none" strike="noStrike" kern="1200" cap="none" spc="23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受託事業者</a:t>
            </a:r>
          </a:p>
        </p:txBody>
      </p:sp>
      <p:sp>
        <p:nvSpPr>
          <p:cNvPr id="1027" name="正方形/長方形 1026">
            <a:extLst>
              <a:ext uri="{FF2B5EF4-FFF2-40B4-BE49-F238E27FC236}">
                <a16:creationId xmlns:a16="http://schemas.microsoft.com/office/drawing/2014/main" xmlns="" id="{53A581AE-0506-CFBD-F736-C887D7191ABB}"/>
              </a:ext>
            </a:extLst>
          </p:cNvPr>
          <p:cNvSpPr/>
          <p:nvPr/>
        </p:nvSpPr>
        <p:spPr>
          <a:xfrm>
            <a:off x="1536171" y="4126261"/>
            <a:ext cx="407189" cy="257369"/>
          </a:xfrm>
          <a:prstGeom prst="rect">
            <a:avLst/>
          </a:prstGeom>
          <a:solidFill>
            <a:schemeClr val="bg1"/>
          </a:solidFill>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委託</a:t>
            </a:r>
            <a:endPar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029" name="正方形/長方形 1028">
            <a:extLst>
              <a:ext uri="{FF2B5EF4-FFF2-40B4-BE49-F238E27FC236}">
                <a16:creationId xmlns:a16="http://schemas.microsoft.com/office/drawing/2014/main" xmlns="" id="{C2CA7DDA-500D-3AAC-AEA2-C331C96575C8}"/>
              </a:ext>
            </a:extLst>
          </p:cNvPr>
          <p:cNvSpPr/>
          <p:nvPr/>
        </p:nvSpPr>
        <p:spPr>
          <a:xfrm>
            <a:off x="1535183" y="5154857"/>
            <a:ext cx="407189" cy="257369"/>
          </a:xfrm>
          <a:prstGeom prst="rect">
            <a:avLst/>
          </a:prstGeom>
          <a:solidFill>
            <a:schemeClr val="bg1"/>
          </a:solidFill>
        </p:spPr>
        <p:txBody>
          <a:bodyPr wrap="square" lIns="36000" tIns="36000" rIns="36000" bIns="360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委託</a:t>
            </a:r>
            <a:endPar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030" name="角丸四角形 22">
            <a:extLst>
              <a:ext uri="{FF2B5EF4-FFF2-40B4-BE49-F238E27FC236}">
                <a16:creationId xmlns:a16="http://schemas.microsoft.com/office/drawing/2014/main" xmlns="" id="{11DA07AD-DB15-E2B3-86D1-E5BB6E48E549}"/>
              </a:ext>
            </a:extLst>
          </p:cNvPr>
          <p:cNvSpPr/>
          <p:nvPr/>
        </p:nvSpPr>
        <p:spPr bwMode="gray">
          <a:xfrm>
            <a:off x="1980755" y="4409428"/>
            <a:ext cx="1261630" cy="606218"/>
          </a:xfrm>
          <a:prstGeom prst="roundRect">
            <a:avLst/>
          </a:prstGeom>
          <a:noFill/>
          <a:ln w="19050" cap="flat" cmpd="sng" algn="ctr">
            <a:noFill/>
            <a:prstDash val="solid"/>
            <a:miter lim="800000"/>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100" normalizeH="0" baseline="0" noProof="0">
                <a:ln>
                  <a:noFill/>
                </a:ln>
                <a:solidFill>
                  <a:prstClr val="black"/>
                </a:solidFill>
                <a:effectLst/>
                <a:uLnTx/>
                <a:uFillTx/>
                <a:latin typeface="Segoe UI"/>
                <a:ea typeface="メイリオ"/>
                <a:cs typeface="+mn-cs"/>
              </a:rPr>
              <a:t>管理業務</a:t>
            </a:r>
            <a:endParaRPr kumimoji="0" lang="en-US" altLang="ja-JP" sz="1100" b="0" i="0" u="none" strike="noStrike" kern="0" cap="none" spc="-100" normalizeH="0" baseline="0" noProof="0">
              <a:ln>
                <a:noFill/>
              </a:ln>
              <a:solidFill>
                <a:prstClr val="black"/>
              </a:solidFill>
              <a:effectLst/>
              <a:uLnTx/>
              <a:uFillTx/>
              <a:latin typeface="Segoe UI"/>
              <a:ea typeface="メイリオ"/>
              <a:cs typeface="+mn-cs"/>
            </a:endParaRPr>
          </a:p>
        </p:txBody>
      </p:sp>
      <p:sp>
        <p:nvSpPr>
          <p:cNvPr id="17" name="正方形/長方形 16">
            <a:extLst>
              <a:ext uri="{FF2B5EF4-FFF2-40B4-BE49-F238E27FC236}">
                <a16:creationId xmlns:a16="http://schemas.microsoft.com/office/drawing/2014/main" xmlns="" id="{827BCC01-5361-6E35-68C1-18AECBE74704}"/>
              </a:ext>
            </a:extLst>
          </p:cNvPr>
          <p:cNvSpPr/>
          <p:nvPr/>
        </p:nvSpPr>
        <p:spPr>
          <a:xfrm>
            <a:off x="5179394" y="35880"/>
            <a:ext cx="2355712" cy="4028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435894" rtl="0" eaLnBrk="1" fontAlgn="auto" latinLnBrk="0" hangingPunct="1">
              <a:lnSpc>
                <a:spcPts val="1000"/>
              </a:lnSpc>
              <a:spcBef>
                <a:spcPts val="0"/>
              </a:spcBef>
              <a:spcAft>
                <a:spcPts val="0"/>
              </a:spcAft>
              <a:buClrTx/>
              <a:buSzTx/>
              <a:buFontTx/>
              <a:buNone/>
              <a:tabLst>
                <a:tab pos="2479150" algn="r"/>
                <a:tab pos="3425102" algn="r"/>
              </a:tabLst>
              <a:defRPr/>
            </a:pPr>
            <a:r>
              <a:rPr kumimoji="1" lang="zh-TW" altLang="en-US" sz="1200" b="0" i="0" u="none" strike="noStrike" kern="1200" cap="none" spc="0" normalizeH="0" baseline="0" noProof="0" dirty="0">
                <a:ln>
                  <a:noFill/>
                </a:ln>
                <a:solidFill>
                  <a:prstClr val="black"/>
                </a:solidFill>
                <a:effectLst/>
                <a:uLnTx/>
                <a:uFillTx/>
                <a:latin typeface="ＭＳ Ｐゴシック"/>
                <a:ea typeface="ＭＳ Ｐゴシック"/>
                <a:cs typeface="+mn-cs"/>
              </a:rPr>
              <a:t>令和</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a:cs typeface="+mn-cs"/>
              </a:rPr>
              <a:t>６</a:t>
            </a:r>
            <a:r>
              <a:rPr kumimoji="1" lang="zh-TW" altLang="en-US" sz="1200" b="0" i="0" u="none" strike="noStrike" kern="1200" cap="none" spc="0" normalizeH="0" baseline="0" noProof="0" dirty="0">
                <a:ln>
                  <a:noFill/>
                </a:ln>
                <a:solidFill>
                  <a:prstClr val="black"/>
                </a:solidFill>
                <a:effectLst/>
                <a:uLnTx/>
                <a:uFillTx/>
                <a:latin typeface="ＭＳ Ｐゴシック"/>
                <a:ea typeface="ＭＳ Ｐゴシック"/>
                <a:cs typeface="+mn-cs"/>
              </a:rPr>
              <a:t>年度</a:t>
            </a: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a:cs typeface="+mn-cs"/>
              </a:rPr>
              <a:t>補正予算案</a:t>
            </a:r>
            <a:r>
              <a:rPr kumimoji="1" lang="ja-JP" altLang="en-US" sz="11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en-US" altLang="ja-JP" sz="1400" b="0" i="0" u="none" strike="noStrike" kern="1200" cap="none" spc="0" normalizeH="0" baseline="0" noProof="0" dirty="0">
                <a:ln>
                  <a:noFill/>
                </a:ln>
                <a:solidFill>
                  <a:prstClr val="black"/>
                </a:solidFill>
                <a:effectLst/>
                <a:uLnTx/>
                <a:uFillTx/>
                <a:latin typeface="ＭＳ Ｐゴシック"/>
                <a:ea typeface="ＭＳ Ｐゴシック"/>
                <a:cs typeface="+mn-cs"/>
              </a:rPr>
              <a:t>70</a:t>
            </a:r>
            <a:r>
              <a:rPr kumimoji="1" lang="zh-TW" altLang="en-US" sz="1000" b="0" i="0" u="none" strike="noStrike" kern="1200" cap="none" spc="0" normalizeH="0" baseline="0" noProof="0" dirty="0">
                <a:ln>
                  <a:noFill/>
                </a:ln>
                <a:solidFill>
                  <a:prstClr val="black"/>
                </a:solidFill>
                <a:effectLst/>
                <a:uLnTx/>
                <a:uFillTx/>
                <a:latin typeface="ＭＳ Ｐゴシック"/>
                <a:ea typeface="ＭＳ Ｐゴシック"/>
                <a:cs typeface="+mn-cs"/>
              </a:rPr>
              <a:t>億円</a:t>
            </a:r>
            <a:endParaRPr kumimoji="1" lang="en-US" sz="13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9" name="テキスト ボックス 18">
            <a:extLst>
              <a:ext uri="{FF2B5EF4-FFF2-40B4-BE49-F238E27FC236}">
                <a16:creationId xmlns:a16="http://schemas.microsoft.com/office/drawing/2014/main" xmlns="" id="{49140059-A883-F0DD-19A1-84743F4FD6C7}"/>
              </a:ext>
            </a:extLst>
          </p:cNvPr>
          <p:cNvSpPr txBox="1"/>
          <p:nvPr/>
        </p:nvSpPr>
        <p:spPr bwMode="gray">
          <a:xfrm>
            <a:off x="7720768" y="95336"/>
            <a:ext cx="2227555" cy="467094"/>
          </a:xfrm>
          <a:prstGeom prst="rect">
            <a:avLst/>
          </a:prstGeom>
          <a:noFill/>
        </p:spPr>
        <p:txBody>
          <a:bodyPr wrap="square" lIns="68647" tIns="34324" rIns="68647" bIns="34324" rtlCol="0" anchor="t" anchorCtr="0">
            <a:noAutofit/>
          </a:bodyPr>
          <a:lstStyle/>
          <a:p>
            <a:pPr marL="0" marR="0" lvl="0" indent="0" algn="l" defTabSz="435894" rtl="0" eaLnBrk="1" fontAlgn="auto" latinLnBrk="0" hangingPunct="1">
              <a:lnSpc>
                <a:spcPts val="1100"/>
              </a:lnSpc>
              <a:spcBef>
                <a:spcPts val="0"/>
              </a:spcBef>
              <a:spcAft>
                <a:spcPts val="0"/>
              </a:spcAft>
              <a:buClr>
                <a:prstClr val="black"/>
              </a:buClr>
              <a:buSzTx/>
              <a:buFontTx/>
              <a:buNone/>
              <a:tabLst/>
              <a:defRPr/>
            </a:pPr>
            <a:r>
              <a:rPr kumimoji="0" lang="ja-JP" altLang="en-US"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医政局</a:t>
            </a:r>
            <a:endParaRPr kumimoji="0" lang="en-US" altLang="ja-JP"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35894" rtl="0" eaLnBrk="1" fontAlgn="auto" latinLnBrk="0" hangingPunct="1">
              <a:lnSpc>
                <a:spcPts val="1100"/>
              </a:lnSpc>
              <a:spcBef>
                <a:spcPts val="0"/>
              </a:spcBef>
              <a:spcAft>
                <a:spcPts val="0"/>
              </a:spcAft>
              <a:buClr>
                <a:prstClr val="black"/>
              </a:buClr>
              <a:buSzTx/>
              <a:buFontTx/>
              <a:buNone/>
              <a:tabLst/>
              <a:defRPr/>
            </a:pPr>
            <a:r>
              <a:rPr kumimoji="0" lang="ja-JP" altLang="en-US"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医薬産業振興・医療情報企画課</a:t>
            </a:r>
            <a:endParaRPr kumimoji="0" lang="en-US" altLang="ja-JP"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435894" rtl="0" eaLnBrk="1" fontAlgn="auto" latinLnBrk="0" hangingPunct="1">
              <a:lnSpc>
                <a:spcPts val="1100"/>
              </a:lnSpc>
              <a:spcBef>
                <a:spcPts val="0"/>
              </a:spcBef>
              <a:spcAft>
                <a:spcPts val="0"/>
              </a:spcAft>
              <a:buClr>
                <a:prstClr val="black"/>
              </a:buClr>
              <a:buSzTx/>
              <a:buFontTx/>
              <a:buNone/>
              <a:tabLst/>
              <a:defRPr/>
            </a:pPr>
            <a:r>
              <a:rPr kumimoji="0" lang="ja-JP" altLang="en-US"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（内線</a:t>
            </a:r>
            <a:r>
              <a:rPr kumimoji="0" lang="en-US" altLang="ja-JP"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8463</a:t>
            </a:r>
            <a:r>
              <a:rPr kumimoji="0" lang="ja-JP" altLang="en-US"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8485</a:t>
            </a:r>
            <a:r>
              <a:rPr kumimoji="0" lang="ja-JP" altLang="en-US"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p:txBody>
      </p:sp>
      <p:graphicFrame>
        <p:nvGraphicFramePr>
          <p:cNvPr id="49" name="表 48">
            <a:extLst>
              <a:ext uri="{FF2B5EF4-FFF2-40B4-BE49-F238E27FC236}">
                <a16:creationId xmlns:a16="http://schemas.microsoft.com/office/drawing/2014/main" xmlns="" id="{4895B801-DC2F-CDD3-1501-B76FF19A5D51}"/>
              </a:ext>
            </a:extLst>
          </p:cNvPr>
          <p:cNvGraphicFramePr>
            <a:graphicFrameLocks noGrp="1"/>
          </p:cNvGraphicFramePr>
          <p:nvPr/>
        </p:nvGraphicFramePr>
        <p:xfrm>
          <a:off x="8622214" y="915516"/>
          <a:ext cx="852144" cy="855715"/>
        </p:xfrm>
        <a:graphic>
          <a:graphicData uri="http://schemas.openxmlformats.org/drawingml/2006/table">
            <a:tbl>
              <a:tblPr firstRow="1" bandRow="1">
                <a:tableStyleId>{5940675A-B579-460E-94D1-54222C63F5DA}</a:tableStyleId>
              </a:tblPr>
              <a:tblGrid>
                <a:gridCol w="284048">
                  <a:extLst>
                    <a:ext uri="{9D8B030D-6E8A-4147-A177-3AD203B41FA5}">
                      <a16:colId xmlns:a16="http://schemas.microsoft.com/office/drawing/2014/main" xmlns="" val="20000"/>
                    </a:ext>
                  </a:extLst>
                </a:gridCol>
                <a:gridCol w="284048">
                  <a:extLst>
                    <a:ext uri="{9D8B030D-6E8A-4147-A177-3AD203B41FA5}">
                      <a16:colId xmlns:a16="http://schemas.microsoft.com/office/drawing/2014/main" xmlns="" val="2586193642"/>
                    </a:ext>
                  </a:extLst>
                </a:gridCol>
                <a:gridCol w="284048">
                  <a:extLst>
                    <a:ext uri="{9D8B030D-6E8A-4147-A177-3AD203B41FA5}">
                      <a16:colId xmlns:a16="http://schemas.microsoft.com/office/drawing/2014/main" xmlns="" val="20002"/>
                    </a:ext>
                  </a:extLst>
                </a:gridCol>
              </a:tblGrid>
              <a:tr h="215584">
                <a:tc>
                  <a:txBody>
                    <a:bodyPr/>
                    <a:lstStyle/>
                    <a:p>
                      <a:pPr algn="ctr"/>
                      <a:r>
                        <a:rPr kumimoji="1" lang="en-US" altLang="ja-JP" sz="1100">
                          <a:latin typeface="+mn-ea"/>
                          <a:ea typeface="+mn-ea"/>
                        </a:rPr>
                        <a:t>Ⅰ</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Ⅱ</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Ⅲ</a:t>
                      </a: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33544662"/>
                  </a:ext>
                </a:extLst>
              </a:tr>
              <a:tr h="640131">
                <a:tc>
                  <a:txBody>
                    <a:bodyPr/>
                    <a:lstStyle/>
                    <a:p>
                      <a:pPr marL="0" marR="0" lvl="0" indent="0" algn="ctr" defTabSz="954260" rtl="0" eaLnBrk="1" fontAlgn="auto" latinLnBrk="0" hangingPunct="1">
                        <a:lnSpc>
                          <a:spcPct val="100000"/>
                        </a:lnSpc>
                        <a:spcBef>
                          <a:spcPts val="0"/>
                        </a:spcBef>
                        <a:spcAft>
                          <a:spcPts val="0"/>
                        </a:spcAft>
                        <a:buClrTx/>
                        <a:buSzTx/>
                        <a:buFontTx/>
                        <a:buNone/>
                        <a:tabLst/>
                        <a:defRPr/>
                      </a:pPr>
                      <a:r>
                        <a:rPr kumimoji="1" lang="ja-JP" altLang="en-US" sz="1100">
                          <a:latin typeface="+mn-ea"/>
                          <a:ea typeface="+mn-ea"/>
                        </a:rPr>
                        <a:t>○</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dirty="0">
                        <a:latin typeface="+mn-ea"/>
                        <a:ea typeface="+mn-ea"/>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76353571"/>
                  </a:ext>
                </a:extLst>
              </a:tr>
            </a:tbl>
          </a:graphicData>
        </a:graphic>
      </p:graphicFrame>
      <p:sp>
        <p:nvSpPr>
          <p:cNvPr id="51" name="テキスト ボックス 50">
            <a:extLst>
              <a:ext uri="{FF2B5EF4-FFF2-40B4-BE49-F238E27FC236}">
                <a16:creationId xmlns:a16="http://schemas.microsoft.com/office/drawing/2014/main" xmlns="" id="{B7A2EDDF-DEAC-3FDF-29C8-6A246D20D9DE}"/>
              </a:ext>
            </a:extLst>
          </p:cNvPr>
          <p:cNvSpPr txBox="1"/>
          <p:nvPr/>
        </p:nvSpPr>
        <p:spPr>
          <a:xfrm>
            <a:off x="0" y="5849579"/>
            <a:ext cx="7422008" cy="297774"/>
          </a:xfrm>
          <a:prstGeom prst="rect">
            <a:avLst/>
          </a:prstGeom>
          <a:noFill/>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⑤ 成果イメージ（経済効果、雇用の下支え・創出効果、波及プロセスを含む）</a:t>
            </a:r>
          </a:p>
        </p:txBody>
      </p:sp>
      <p:sp>
        <p:nvSpPr>
          <p:cNvPr id="52" name="テキスト ボックス 51">
            <a:extLst>
              <a:ext uri="{FF2B5EF4-FFF2-40B4-BE49-F238E27FC236}">
                <a16:creationId xmlns:a16="http://schemas.microsoft.com/office/drawing/2014/main" xmlns="" id="{9D424C50-C774-1671-B72F-92A33C477D68}"/>
              </a:ext>
            </a:extLst>
          </p:cNvPr>
          <p:cNvSpPr txBox="1"/>
          <p:nvPr/>
        </p:nvSpPr>
        <p:spPr>
          <a:xfrm>
            <a:off x="80987" y="6199780"/>
            <a:ext cx="9654379" cy="297774"/>
          </a:xfrm>
          <a:prstGeom prst="rect">
            <a:avLst/>
          </a:prstGeom>
          <a:noFill/>
          <a:ln>
            <a:solidFill>
              <a:srgbClr val="0070C0"/>
            </a:solidFill>
          </a:ln>
        </p:spPr>
        <p:txBody>
          <a:bodyPr wrap="square" rtlCol="0">
            <a:spAutoFit/>
          </a:bodyPr>
          <a:lstStyle/>
          <a:p>
            <a:pPr marL="0" marR="0" lvl="0" indent="0" algn="l" defTabSz="954260" rtl="0" eaLnBrk="1" fontAlgn="auto" latinLnBrk="0" hangingPunct="1">
              <a:lnSpc>
                <a:spcPct val="100000"/>
              </a:lnSpc>
              <a:spcBef>
                <a:spcPts val="0"/>
              </a:spcBef>
              <a:spcAft>
                <a:spcPts val="0"/>
              </a:spcAft>
              <a:buClrTx/>
              <a:buSzTx/>
              <a:buFontTx/>
              <a:buNone/>
              <a:tabLst/>
              <a:defRPr/>
            </a:pPr>
            <a:r>
              <a:rPr kumimoji="1" lang="ja-JP" altLang="en-US" sz="1335"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・後発医薬品産業の構造的問題を解決し、品質の確保された医薬品の安定供給を実現する。</a:t>
            </a:r>
          </a:p>
        </p:txBody>
      </p:sp>
      <p:sp>
        <p:nvSpPr>
          <p:cNvPr id="53" name="正方形/長方形 52">
            <a:extLst>
              <a:ext uri="{FF2B5EF4-FFF2-40B4-BE49-F238E27FC236}">
                <a16:creationId xmlns:a16="http://schemas.microsoft.com/office/drawing/2014/main" xmlns="" id="{B39B7925-A5A2-71FA-BA87-3DF8AC1BF664}"/>
              </a:ext>
            </a:extLst>
          </p:cNvPr>
          <p:cNvSpPr/>
          <p:nvPr/>
        </p:nvSpPr>
        <p:spPr>
          <a:xfrm>
            <a:off x="7671" y="-22883"/>
            <a:ext cx="5384600" cy="302863"/>
          </a:xfrm>
          <a:prstGeom prst="rect">
            <a:avLst/>
          </a:prstGeom>
          <a:noFill/>
          <a:ln w="25400" cap="flat" cmpd="sng" algn="ctr">
            <a:noFill/>
            <a:prstDash val="solid"/>
          </a:ln>
          <a:effectLst/>
        </p:spPr>
        <p:txBody>
          <a:bodyPr rtlCol="0" anchor="ctr" anchorCtr="0"/>
          <a:lstStyle/>
          <a:p>
            <a:pPr marL="0" marR="0" lvl="0" indent="0" algn="l" defTabSz="871789"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○後発医薬品の安定供給等に向けた産業構造改革</a:t>
            </a:r>
            <a:r>
              <a:rPr kumimoji="0" lang="en-US" altLang="ja-JP" sz="12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0" lang="ja-JP" altLang="en-US" sz="12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xmlns="" id="{88E6FF7B-2A99-39A2-80E6-F7AE8DAD110F}"/>
              </a:ext>
            </a:extLst>
          </p:cNvPr>
          <p:cNvSpPr/>
          <p:nvPr/>
        </p:nvSpPr>
        <p:spPr>
          <a:xfrm>
            <a:off x="2822259" y="5400084"/>
            <a:ext cx="2464955" cy="403171"/>
          </a:xfrm>
          <a:prstGeom prst="rect">
            <a:avLst/>
          </a:prstGeom>
          <a:noFill/>
          <a:ln w="25400" cap="rnd" cmpd="sng" algn="ctr">
            <a:noFill/>
            <a:prstDash val="solid"/>
            <a:bevel/>
          </a:ln>
          <a:effectLst/>
        </p:spPr>
        <p:txBody>
          <a:bodyPr lIns="121994" tIns="152493" rIns="121994" bIns="152493" rtlCol="0" anchor="t"/>
          <a:lstStyle/>
          <a:p>
            <a:pPr marL="380588" marR="0" lvl="0" indent="-380588" algn="l" defTabSz="387311" rtl="0" eaLnBrk="0" fontAlgn="base" latinLnBrk="0" hangingPunct="0">
              <a:lnSpc>
                <a:spcPct val="100000"/>
              </a:lnSpc>
              <a:spcBef>
                <a:spcPct val="0"/>
              </a:spcBef>
              <a:spcAft>
                <a:spcPts val="593"/>
              </a:spcAft>
              <a:buClr>
                <a:srgbClr val="103185"/>
              </a:buClr>
              <a:buSzTx/>
              <a:buFontTx/>
              <a:buNone/>
              <a:tabLst/>
              <a:defRPr/>
            </a:pPr>
            <a:r>
              <a:rPr kumimoji="0" lang="en-US" altLang="ja-JP" sz="1200" b="0"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補助率</a:t>
            </a:r>
            <a:r>
              <a:rPr kumimoji="0" lang="en-US" altLang="ja-JP" sz="1200" b="0"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国１</a:t>
            </a:r>
            <a:r>
              <a:rPr kumimoji="0" lang="en-US" altLang="ja-JP" sz="1200" b="0"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２、事業者１</a:t>
            </a:r>
            <a:r>
              <a:rPr kumimoji="0" lang="en-US" altLang="ja-JP" sz="1200" b="0"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a:t>
            </a:r>
            <a:endParaRPr kumimoji="0" lang="en-US" altLang="ja-JP" sz="1200" b="0" i="0" u="none" strike="noStrike" kern="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スライド番号プレースホルダー 3">
            <a:extLst>
              <a:ext uri="{FF2B5EF4-FFF2-40B4-BE49-F238E27FC236}">
                <a16:creationId xmlns:a16="http://schemas.microsoft.com/office/drawing/2014/main" xmlns="" id="{B803506E-ADD9-2DFA-7245-9EB8B664F118}"/>
              </a:ext>
            </a:extLst>
          </p:cNvPr>
          <p:cNvSpPr txBox="1">
            <a:spLocks/>
          </p:cNvSpPr>
          <p:nvPr/>
        </p:nvSpPr>
        <p:spPr>
          <a:xfrm>
            <a:off x="9435191" y="6545274"/>
            <a:ext cx="488504" cy="365125"/>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48C5B43-5184-4DE9-BDBA-A79F53B8FED5}" type="slidenum">
              <a:rPr kumimoji="1" lang="ja-JP" altLang="en-US" sz="1600" b="1" i="0" u="none" strike="noStrike" kern="1200" cap="none" spc="0" normalizeH="0" baseline="0" noProof="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60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68141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616" y="649272"/>
            <a:ext cx="1557301" cy="307777"/>
          </a:xfrm>
          <a:prstGeom prst="rect">
            <a:avLst/>
          </a:prstGeom>
          <a:noFill/>
        </p:spPr>
        <p:txBody>
          <a:bodyPr wrap="square" rtlCol="0">
            <a:spAutoFit/>
          </a:bodyPr>
          <a:lstStyle/>
          <a:p>
            <a:pPr marL="0" marR="0" lvl="0" indent="0" algn="l" defTabSz="957863"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①　施策の目的</a:t>
            </a:r>
          </a:p>
        </p:txBody>
      </p:sp>
      <p:sp>
        <p:nvSpPr>
          <p:cNvPr id="10" name="テキスト ボックス 9"/>
          <p:cNvSpPr txBox="1"/>
          <p:nvPr/>
        </p:nvSpPr>
        <p:spPr>
          <a:xfrm>
            <a:off x="31616" y="1556769"/>
            <a:ext cx="1557301" cy="307777"/>
          </a:xfrm>
          <a:prstGeom prst="rect">
            <a:avLst/>
          </a:prstGeom>
          <a:noFill/>
        </p:spPr>
        <p:txBody>
          <a:bodyPr wrap="square" rtlCol="0">
            <a:spAutoFit/>
          </a:bodyPr>
          <a:lstStyle/>
          <a:p>
            <a:pPr marL="0" marR="0" lvl="0" indent="0" algn="l" defTabSz="957863"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③　施策の概要</a:t>
            </a:r>
          </a:p>
        </p:txBody>
      </p:sp>
      <p:sp>
        <p:nvSpPr>
          <p:cNvPr id="11" name="テキスト ボックス 10"/>
          <p:cNvSpPr txBox="1"/>
          <p:nvPr/>
        </p:nvSpPr>
        <p:spPr>
          <a:xfrm>
            <a:off x="41532" y="2435580"/>
            <a:ext cx="7393302" cy="307777"/>
          </a:xfrm>
          <a:prstGeom prst="rect">
            <a:avLst/>
          </a:prstGeom>
          <a:noFill/>
        </p:spPr>
        <p:txBody>
          <a:bodyPr wrap="square" rtlCol="0">
            <a:spAutoFit/>
          </a:bodyPr>
          <a:lstStyle/>
          <a:p>
            <a:pPr marL="0" marR="0" lvl="0" indent="0" algn="l" defTabSz="957863"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④　施策のスキーム図、実施要件（対象、補助率等）等　</a:t>
            </a:r>
          </a:p>
        </p:txBody>
      </p:sp>
      <p:sp>
        <p:nvSpPr>
          <p:cNvPr id="12" name="テキスト ボックス 11"/>
          <p:cNvSpPr txBox="1"/>
          <p:nvPr/>
        </p:nvSpPr>
        <p:spPr>
          <a:xfrm>
            <a:off x="7556475" y="574333"/>
            <a:ext cx="2243850" cy="307777"/>
          </a:xfrm>
          <a:prstGeom prst="rect">
            <a:avLst/>
          </a:prstGeom>
          <a:noFill/>
        </p:spPr>
        <p:txBody>
          <a:bodyPr wrap="square" rtlCol="0">
            <a:spAutoFit/>
          </a:bodyPr>
          <a:lstStyle/>
          <a:p>
            <a:pPr marL="0" marR="0" lvl="0" indent="0" algn="l" defTabSz="957863"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②　対策の柱との関係</a:t>
            </a:r>
          </a:p>
        </p:txBody>
      </p:sp>
      <p:graphicFrame>
        <p:nvGraphicFramePr>
          <p:cNvPr id="4" name="表 3"/>
          <p:cNvGraphicFramePr>
            <a:graphicFrameLocks noGrp="1"/>
          </p:cNvGraphicFramePr>
          <p:nvPr/>
        </p:nvGraphicFramePr>
        <p:xfrm>
          <a:off x="8666849" y="4539118"/>
          <a:ext cx="199764" cy="377788"/>
        </p:xfrm>
        <a:graphic>
          <a:graphicData uri="http://schemas.openxmlformats.org/drawingml/2006/table">
            <a:tbl>
              <a:tblPr/>
              <a:tblGrid>
                <a:gridCol w="199764">
                  <a:extLst>
                    <a:ext uri="{9D8B030D-6E8A-4147-A177-3AD203B41FA5}">
                      <a16:colId xmlns:a16="http://schemas.microsoft.com/office/drawing/2014/main" xmlns="" val="20000"/>
                    </a:ext>
                  </a:extLst>
                </a:gridCol>
              </a:tblGrid>
              <a:tr h="377788">
                <a:tc>
                  <a:txBody>
                    <a:bodyPr/>
                    <a:lstStyle/>
                    <a:p>
                      <a:endParaRPr kumimoji="1" lang="ja-JP" altLang="en-US" sz="1900"/>
                    </a:p>
                  </a:txBody>
                  <a:tcPr marL="87182" marR="87182" marT="43591" marB="4359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8" name="正方形/長方形 7"/>
          <p:cNvSpPr/>
          <p:nvPr/>
        </p:nvSpPr>
        <p:spPr>
          <a:xfrm>
            <a:off x="98139" y="963485"/>
            <a:ext cx="7535277" cy="587227"/>
          </a:xfrm>
          <a:prstGeom prst="rect">
            <a:avLst/>
          </a:prstGeom>
          <a:noFill/>
          <a:ln w="12700">
            <a:solidFill>
              <a:srgbClr val="3D73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08000" marR="0" lvl="0" indent="-108000" algn="l" defTabSz="957863"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医療上必要不可欠な安定確保医薬品等に関して、現下の供給不足に対応するため、増産に必要な設備整備費及び人件費に対して緊急的に補助を行う。</a:t>
            </a:r>
          </a:p>
        </p:txBody>
      </p:sp>
      <p:sp>
        <p:nvSpPr>
          <p:cNvPr id="20" name="正方形/長方形 19"/>
          <p:cNvSpPr/>
          <p:nvPr/>
        </p:nvSpPr>
        <p:spPr>
          <a:xfrm>
            <a:off x="98140" y="1850996"/>
            <a:ext cx="9659484" cy="513956"/>
          </a:xfrm>
          <a:prstGeom prst="rect">
            <a:avLst/>
          </a:prstGeom>
          <a:noFill/>
          <a:ln w="12700">
            <a:solidFill>
              <a:srgbClr val="3D73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08000" marR="0" lvl="0" indent="-108000" algn="l" defTabSz="957863"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供給不足が発生している、医療上必要不可欠な安定確保医薬品や感染症対策医薬品等に関して、増産に必要な設備整備費及び人件費に対して緊急的に補助を行う。</a:t>
            </a:r>
          </a:p>
        </p:txBody>
      </p:sp>
      <p:sp>
        <p:nvSpPr>
          <p:cNvPr id="5" name="正方形/長方形 4">
            <a:extLst>
              <a:ext uri="{FF2B5EF4-FFF2-40B4-BE49-F238E27FC236}">
                <a16:creationId xmlns:a16="http://schemas.microsoft.com/office/drawing/2014/main" xmlns="" id="{5BB9798B-C58A-F992-63CA-15077515AA9E}"/>
              </a:ext>
            </a:extLst>
          </p:cNvPr>
          <p:cNvSpPr/>
          <p:nvPr/>
        </p:nvSpPr>
        <p:spPr>
          <a:xfrm>
            <a:off x="103405" y="6180153"/>
            <a:ext cx="9635801" cy="583670"/>
          </a:xfrm>
          <a:prstGeom prst="rect">
            <a:avLst/>
          </a:prstGeom>
          <a:noFill/>
          <a:ln w="12700">
            <a:solidFill>
              <a:srgbClr val="3D73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57863"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供給不足が発生している、医療上必要不可欠な安定確保医薬品等について、製薬企業に増産を促し、安定供給体制を確保することが可能となる。</a:t>
            </a:r>
          </a:p>
        </p:txBody>
      </p:sp>
      <p:sp>
        <p:nvSpPr>
          <p:cNvPr id="17" name="角丸四角形 53">
            <a:extLst>
              <a:ext uri="{FF2B5EF4-FFF2-40B4-BE49-F238E27FC236}">
                <a16:creationId xmlns:a16="http://schemas.microsoft.com/office/drawing/2014/main" xmlns="" id="{B38EAA30-AFE6-3FD8-FB9D-09A41BB3B350}"/>
              </a:ext>
            </a:extLst>
          </p:cNvPr>
          <p:cNvSpPr/>
          <p:nvPr/>
        </p:nvSpPr>
        <p:spPr bwMode="gray">
          <a:xfrm>
            <a:off x="98139" y="4083219"/>
            <a:ext cx="1394079" cy="207882"/>
          </a:xfrm>
          <a:prstGeom prst="roundRect">
            <a:avLst>
              <a:gd name="adj" fmla="val 17286"/>
            </a:avLst>
          </a:prstGeom>
          <a:solidFill>
            <a:srgbClr val="FDF3B9"/>
          </a:solidFill>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563512" rtl="0" eaLnBrk="1" fontAlgn="auto" latinLnBrk="0" hangingPunct="1">
              <a:lnSpc>
                <a:spcPct val="130000"/>
              </a:lnSpc>
              <a:spcBef>
                <a:spcPts val="0"/>
              </a:spcBef>
              <a:spcAft>
                <a:spcPts val="759"/>
              </a:spcAft>
              <a:buClrTx/>
              <a:buSzTx/>
              <a:buFontTx/>
              <a:buNone/>
              <a:tabLst/>
              <a:defRPr/>
            </a:pPr>
            <a:r>
              <a:rPr kumimoji="0" lang="ja-JP" altLang="en-US" sz="1100" b="0" i="0" u="none" strike="noStrike" kern="0" cap="none" spc="228"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Noto Sans CJK JP DemiLight" charset="-128"/>
              </a:rPr>
              <a:t>国（厚生労働省）</a:t>
            </a:r>
          </a:p>
        </p:txBody>
      </p:sp>
      <p:sp>
        <p:nvSpPr>
          <p:cNvPr id="19" name="角丸四角形 53">
            <a:extLst>
              <a:ext uri="{FF2B5EF4-FFF2-40B4-BE49-F238E27FC236}">
                <a16:creationId xmlns:a16="http://schemas.microsoft.com/office/drawing/2014/main" xmlns="" id="{B2E9DAD7-B007-1A22-17F9-275C265BA9FA}"/>
              </a:ext>
            </a:extLst>
          </p:cNvPr>
          <p:cNvSpPr/>
          <p:nvPr/>
        </p:nvSpPr>
        <p:spPr bwMode="gray">
          <a:xfrm>
            <a:off x="8257909" y="4282406"/>
            <a:ext cx="1520947" cy="397068"/>
          </a:xfrm>
          <a:prstGeom prst="roundRect">
            <a:avLst>
              <a:gd name="adj" fmla="val 17286"/>
            </a:avLst>
          </a:prstGeom>
          <a:solidFill>
            <a:srgbClr val="66BAB7">
              <a:lumMod val="20000"/>
              <a:lumOff val="80000"/>
            </a:srgbClr>
          </a:solidFill>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563512" rtl="0" eaLnBrk="1" fontAlgn="auto" latinLnBrk="0" hangingPunct="1">
              <a:lnSpc>
                <a:spcPct val="130000"/>
              </a:lnSpc>
              <a:spcBef>
                <a:spcPts val="0"/>
              </a:spcBef>
              <a:spcAft>
                <a:spcPts val="0"/>
              </a:spcAft>
              <a:buClrTx/>
              <a:buSzTx/>
              <a:buFontTx/>
              <a:buNone/>
              <a:tabLst/>
              <a:defRPr/>
            </a:pPr>
            <a:r>
              <a:rPr kumimoji="0" lang="ja-JP" altLang="en-US" sz="1200" b="1" i="0" u="none" strike="noStrike" kern="0" cap="none" spc="228"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Noto Sans CJK JP DemiLight" charset="-128"/>
              </a:rPr>
              <a:t>供給不足</a:t>
            </a:r>
            <a:r>
              <a:rPr kumimoji="0" lang="ja-JP" altLang="en-US" sz="1200" b="1" i="0" u="none" strike="noStrike" kern="0" cap="none" spc="228"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Noto Sans CJK JP DemiLight" charset="-128"/>
              </a:rPr>
              <a:t>の解消</a:t>
            </a:r>
          </a:p>
        </p:txBody>
      </p:sp>
      <p:sp>
        <p:nvSpPr>
          <p:cNvPr id="21" name="テキスト ボックス 20">
            <a:extLst>
              <a:ext uri="{FF2B5EF4-FFF2-40B4-BE49-F238E27FC236}">
                <a16:creationId xmlns:a16="http://schemas.microsoft.com/office/drawing/2014/main" xmlns="" id="{0285E22C-D63E-D144-1FB7-20E834DB0955}"/>
              </a:ext>
            </a:extLst>
          </p:cNvPr>
          <p:cNvSpPr txBox="1"/>
          <p:nvPr/>
        </p:nvSpPr>
        <p:spPr>
          <a:xfrm>
            <a:off x="5522645" y="3554854"/>
            <a:ext cx="2574057" cy="938719"/>
          </a:xfrm>
          <a:prstGeom prst="rect">
            <a:avLst/>
          </a:prstGeom>
          <a:solidFill>
            <a:srgbClr val="FEDFE1"/>
          </a:solidFill>
        </p:spPr>
        <p:txBody>
          <a:bodyPr wrap="square">
            <a:spAutoFit/>
          </a:bodyPr>
          <a:lstStyle/>
          <a:p>
            <a:pPr marL="0" marR="0" lvl="0" indent="0" algn="l" defTabSz="80354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製造トラブルや感染症の拡大等に伴い安定供給に支障が生じる場合において、</a:t>
            </a:r>
            <a:r>
              <a:rPr kumimoji="0" lang="ja-JP" altLang="en-US" sz="1100" b="1" i="0" u="sng"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製造設備の整備や人員の確保を行うことで増産を行うとともに、在庫の放出により最大限の供給を行う</a:t>
            </a:r>
          </a:p>
        </p:txBody>
      </p:sp>
      <p:sp>
        <p:nvSpPr>
          <p:cNvPr id="22" name="角丸四角形 53">
            <a:extLst>
              <a:ext uri="{FF2B5EF4-FFF2-40B4-BE49-F238E27FC236}">
                <a16:creationId xmlns:a16="http://schemas.microsoft.com/office/drawing/2014/main" xmlns="" id="{E2502C64-E196-BE95-02A8-367E4291D6E3}"/>
              </a:ext>
            </a:extLst>
          </p:cNvPr>
          <p:cNvSpPr/>
          <p:nvPr/>
        </p:nvSpPr>
        <p:spPr bwMode="gray">
          <a:xfrm>
            <a:off x="2790354" y="3545333"/>
            <a:ext cx="732714" cy="218022"/>
          </a:xfrm>
          <a:prstGeom prst="roundRect">
            <a:avLst>
              <a:gd name="adj" fmla="val 17286"/>
            </a:avLst>
          </a:prstGeom>
          <a:solidFill>
            <a:srgbClr val="FFFFFF">
              <a:lumMod val="75000"/>
            </a:srgbClr>
          </a:solidFill>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563512" rtl="0" eaLnBrk="1" fontAlgn="auto" latinLnBrk="0" hangingPunct="1">
              <a:lnSpc>
                <a:spcPct val="130000"/>
              </a:lnSpc>
              <a:spcBef>
                <a:spcPts val="0"/>
              </a:spcBef>
              <a:spcAft>
                <a:spcPts val="759"/>
              </a:spcAft>
              <a:buClrTx/>
              <a:buSzTx/>
              <a:buFontTx/>
              <a:buNone/>
              <a:tabLst/>
              <a:defRPr/>
            </a:pPr>
            <a:r>
              <a:rPr kumimoji="0" lang="ja-JP" altLang="en-US" sz="1100" b="0" i="0" u="none" strike="noStrike" kern="0" cap="none" spc="228"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Noto Sans CJK JP DemiLight" charset="-128"/>
              </a:rPr>
              <a:t>製薬企業</a:t>
            </a:r>
            <a:endParaRPr kumimoji="0" lang="ja-JP" altLang="en-US" sz="1100" b="0" i="0" u="none" strike="noStrike" kern="0" cap="none" spc="228"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Noto Sans CJK JP DemiLight" charset="-128"/>
            </a:endParaRPr>
          </a:p>
        </p:txBody>
      </p:sp>
      <p:sp>
        <p:nvSpPr>
          <p:cNvPr id="23" name="右中かっこ 22">
            <a:extLst>
              <a:ext uri="{FF2B5EF4-FFF2-40B4-BE49-F238E27FC236}">
                <a16:creationId xmlns:a16="http://schemas.microsoft.com/office/drawing/2014/main" xmlns="" id="{972FBF6E-9C4E-C1C2-3ED6-BF08940CBE42}"/>
              </a:ext>
            </a:extLst>
          </p:cNvPr>
          <p:cNvSpPr/>
          <p:nvPr/>
        </p:nvSpPr>
        <p:spPr>
          <a:xfrm>
            <a:off x="8035257" y="3298024"/>
            <a:ext cx="260168" cy="1764792"/>
          </a:xfrm>
          <a:prstGeom prst="rightBrace">
            <a:avLst/>
          </a:prstGeom>
          <a:noFill/>
          <a:ln w="12700" cap="flat" cmpd="sng" algn="ctr">
            <a:solidFill>
              <a:srgbClr val="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Segoe UI"/>
              <a:ea typeface="メイリオ"/>
              <a:cs typeface="+mn-cs"/>
            </a:endParaRPr>
          </a:p>
        </p:txBody>
      </p:sp>
      <p:cxnSp>
        <p:nvCxnSpPr>
          <p:cNvPr id="25" name="直線矢印コネクタ 24">
            <a:extLst>
              <a:ext uri="{FF2B5EF4-FFF2-40B4-BE49-F238E27FC236}">
                <a16:creationId xmlns:a16="http://schemas.microsoft.com/office/drawing/2014/main" xmlns="" id="{CE5D3C75-CAA3-A9C9-B704-47C5F72A9365}"/>
              </a:ext>
            </a:extLst>
          </p:cNvPr>
          <p:cNvCxnSpPr>
            <a:cxnSpLocks/>
          </p:cNvCxnSpPr>
          <p:nvPr/>
        </p:nvCxnSpPr>
        <p:spPr>
          <a:xfrm>
            <a:off x="1411072" y="3362873"/>
            <a:ext cx="1166038" cy="0"/>
          </a:xfrm>
          <a:prstGeom prst="straightConnector1">
            <a:avLst/>
          </a:prstGeom>
          <a:noFill/>
          <a:ln w="19050" cap="flat" cmpd="sng" algn="ctr">
            <a:solidFill>
              <a:srgbClr val="000000"/>
            </a:solidFill>
            <a:prstDash val="solid"/>
            <a:miter lim="800000"/>
            <a:tailEnd type="triangle"/>
          </a:ln>
          <a:effectLst/>
        </p:spPr>
      </p:cxnSp>
      <p:grpSp>
        <p:nvGrpSpPr>
          <p:cNvPr id="26" name="グループ化 25">
            <a:extLst>
              <a:ext uri="{FF2B5EF4-FFF2-40B4-BE49-F238E27FC236}">
                <a16:creationId xmlns:a16="http://schemas.microsoft.com/office/drawing/2014/main" xmlns="" id="{D675A992-9B86-3E50-17C6-AC0E42B4FF3B}"/>
              </a:ext>
            </a:extLst>
          </p:cNvPr>
          <p:cNvGrpSpPr/>
          <p:nvPr/>
        </p:nvGrpSpPr>
        <p:grpSpPr>
          <a:xfrm>
            <a:off x="6560176" y="3359609"/>
            <a:ext cx="53340" cy="143828"/>
            <a:chOff x="1155241" y="4897558"/>
            <a:chExt cx="53340" cy="143828"/>
          </a:xfrm>
        </p:grpSpPr>
        <p:cxnSp>
          <p:nvCxnSpPr>
            <p:cNvPr id="27" name="直線コネクタ 26">
              <a:extLst>
                <a:ext uri="{FF2B5EF4-FFF2-40B4-BE49-F238E27FC236}">
                  <a16:creationId xmlns:a16="http://schemas.microsoft.com/office/drawing/2014/main" xmlns="" id="{24028B36-A8BA-CC49-86F1-FC1B014DE6CE}"/>
                </a:ext>
              </a:extLst>
            </p:cNvPr>
            <p:cNvCxnSpPr>
              <a:cxnSpLocks/>
            </p:cNvCxnSpPr>
            <p:nvPr/>
          </p:nvCxnSpPr>
          <p:spPr>
            <a:xfrm>
              <a:off x="1155241" y="4897558"/>
              <a:ext cx="0" cy="143828"/>
            </a:xfrm>
            <a:prstGeom prst="line">
              <a:avLst/>
            </a:prstGeom>
            <a:noFill/>
            <a:ln w="12700" cap="flat" cmpd="sng" algn="ctr">
              <a:solidFill>
                <a:srgbClr val="000000"/>
              </a:solidFill>
              <a:prstDash val="solid"/>
              <a:miter lim="800000"/>
            </a:ln>
            <a:effectLst/>
          </p:spPr>
        </p:cxnSp>
        <p:cxnSp>
          <p:nvCxnSpPr>
            <p:cNvPr id="28" name="直線コネクタ 27">
              <a:extLst>
                <a:ext uri="{FF2B5EF4-FFF2-40B4-BE49-F238E27FC236}">
                  <a16:creationId xmlns:a16="http://schemas.microsoft.com/office/drawing/2014/main" xmlns="" id="{173D3A75-06C3-221E-691E-BF25C4C38DA1}"/>
                </a:ext>
              </a:extLst>
            </p:cNvPr>
            <p:cNvCxnSpPr>
              <a:cxnSpLocks/>
            </p:cNvCxnSpPr>
            <p:nvPr/>
          </p:nvCxnSpPr>
          <p:spPr>
            <a:xfrm>
              <a:off x="1208581" y="4897558"/>
              <a:ext cx="0" cy="143828"/>
            </a:xfrm>
            <a:prstGeom prst="line">
              <a:avLst/>
            </a:prstGeom>
            <a:noFill/>
            <a:ln w="12700" cap="flat" cmpd="sng" algn="ctr">
              <a:solidFill>
                <a:srgbClr val="000000"/>
              </a:solidFill>
              <a:prstDash val="solid"/>
              <a:miter lim="800000"/>
            </a:ln>
            <a:effectLst/>
          </p:spPr>
        </p:cxnSp>
      </p:grpSp>
      <p:grpSp>
        <p:nvGrpSpPr>
          <p:cNvPr id="29" name="グループ化 28">
            <a:extLst>
              <a:ext uri="{FF2B5EF4-FFF2-40B4-BE49-F238E27FC236}">
                <a16:creationId xmlns:a16="http://schemas.microsoft.com/office/drawing/2014/main" xmlns="" id="{1EEC74F6-35B0-1EEB-6583-DE8DD7227FDD}"/>
              </a:ext>
            </a:extLst>
          </p:cNvPr>
          <p:cNvGrpSpPr/>
          <p:nvPr/>
        </p:nvGrpSpPr>
        <p:grpSpPr>
          <a:xfrm>
            <a:off x="8295425" y="3481143"/>
            <a:ext cx="1577303" cy="706017"/>
            <a:chOff x="7996354" y="3440167"/>
            <a:chExt cx="1577303" cy="706017"/>
          </a:xfrm>
        </p:grpSpPr>
        <p:pic>
          <p:nvPicPr>
            <p:cNvPr id="30" name="Picture 6" descr="■">
              <a:extLst>
                <a:ext uri="{FF2B5EF4-FFF2-40B4-BE49-F238E27FC236}">
                  <a16:creationId xmlns:a16="http://schemas.microsoft.com/office/drawing/2014/main" xmlns="" id="{FBF41792-14ED-4939-BA64-69FFEA62FB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814" y="3616127"/>
              <a:ext cx="153359" cy="3407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注射器のイラスト3（薬剤）">
              <a:extLst>
                <a:ext uri="{FF2B5EF4-FFF2-40B4-BE49-F238E27FC236}">
                  <a16:creationId xmlns:a16="http://schemas.microsoft.com/office/drawing/2014/main" xmlns="" id="{5752A4E6-E730-8C10-9916-E55AD6DB76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730177">
              <a:off x="9064675" y="3264188"/>
              <a:ext cx="222679" cy="79528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グループ化 31">
              <a:extLst>
                <a:ext uri="{FF2B5EF4-FFF2-40B4-BE49-F238E27FC236}">
                  <a16:creationId xmlns:a16="http://schemas.microsoft.com/office/drawing/2014/main" xmlns="" id="{41F3D0E9-1B6D-9E5F-9244-D2ED6895C30C}"/>
                </a:ext>
              </a:extLst>
            </p:cNvPr>
            <p:cNvGrpSpPr/>
            <p:nvPr/>
          </p:nvGrpSpPr>
          <p:grpSpPr>
            <a:xfrm>
              <a:off x="7996354" y="3440167"/>
              <a:ext cx="380822" cy="364729"/>
              <a:chOff x="5521795" y="4340403"/>
              <a:chExt cx="306702" cy="271091"/>
            </a:xfrm>
          </p:grpSpPr>
          <p:pic>
            <p:nvPicPr>
              <p:cNvPr id="34" name="図 33">
                <a:extLst>
                  <a:ext uri="{FF2B5EF4-FFF2-40B4-BE49-F238E27FC236}">
                    <a16:creationId xmlns:a16="http://schemas.microsoft.com/office/drawing/2014/main" xmlns="" id="{13C491FE-9489-AE7F-8DAA-36F465D6DF08}"/>
                  </a:ext>
                </a:extLst>
              </p:cNvPr>
              <p:cNvPicPr>
                <a:picLocks noChangeAspect="1"/>
              </p:cNvPicPr>
              <p:nvPr/>
            </p:nvPicPr>
            <p:blipFill>
              <a:blip r:embed="rId5"/>
              <a:stretch>
                <a:fillRect/>
              </a:stretch>
            </p:blipFill>
            <p:spPr>
              <a:xfrm>
                <a:off x="5521795" y="4399296"/>
                <a:ext cx="133153" cy="116890"/>
              </a:xfrm>
              <a:prstGeom prst="rect">
                <a:avLst/>
              </a:prstGeom>
            </p:spPr>
          </p:pic>
          <p:pic>
            <p:nvPicPr>
              <p:cNvPr id="35" name="図 34">
                <a:extLst>
                  <a:ext uri="{FF2B5EF4-FFF2-40B4-BE49-F238E27FC236}">
                    <a16:creationId xmlns:a16="http://schemas.microsoft.com/office/drawing/2014/main" xmlns="" id="{4D237CB3-9EEE-CF72-7617-D29385655E1F}"/>
                  </a:ext>
                </a:extLst>
              </p:cNvPr>
              <p:cNvPicPr>
                <a:picLocks noChangeAspect="1"/>
              </p:cNvPicPr>
              <p:nvPr/>
            </p:nvPicPr>
            <p:blipFill>
              <a:blip r:embed="rId5"/>
              <a:stretch>
                <a:fillRect/>
              </a:stretch>
            </p:blipFill>
            <p:spPr>
              <a:xfrm>
                <a:off x="5646827" y="4456914"/>
                <a:ext cx="176087" cy="154580"/>
              </a:xfrm>
              <a:prstGeom prst="rect">
                <a:avLst/>
              </a:prstGeom>
            </p:spPr>
          </p:pic>
          <p:pic>
            <p:nvPicPr>
              <p:cNvPr id="36" name="図 35">
                <a:extLst>
                  <a:ext uri="{FF2B5EF4-FFF2-40B4-BE49-F238E27FC236}">
                    <a16:creationId xmlns:a16="http://schemas.microsoft.com/office/drawing/2014/main" xmlns="" id="{8AB3AB5A-3063-55E1-F8FD-68790CDFDE69}"/>
                  </a:ext>
                </a:extLst>
              </p:cNvPr>
              <p:cNvPicPr>
                <a:picLocks noChangeAspect="1"/>
              </p:cNvPicPr>
              <p:nvPr/>
            </p:nvPicPr>
            <p:blipFill>
              <a:blip r:embed="rId5"/>
              <a:stretch>
                <a:fillRect/>
              </a:stretch>
            </p:blipFill>
            <p:spPr>
              <a:xfrm>
                <a:off x="5667807" y="4340403"/>
                <a:ext cx="160690" cy="141064"/>
              </a:xfrm>
              <a:prstGeom prst="rect">
                <a:avLst/>
              </a:prstGeom>
            </p:spPr>
          </p:pic>
        </p:grpSp>
        <p:pic>
          <p:nvPicPr>
            <p:cNvPr id="33" name="図 32">
              <a:extLst>
                <a:ext uri="{FF2B5EF4-FFF2-40B4-BE49-F238E27FC236}">
                  <a16:creationId xmlns:a16="http://schemas.microsoft.com/office/drawing/2014/main" xmlns="" id="{4226638B-9262-D814-F3ED-D9223AA397AB}"/>
                </a:ext>
              </a:extLst>
            </p:cNvPr>
            <p:cNvPicPr>
              <a:picLocks noChangeAspect="1"/>
            </p:cNvPicPr>
            <p:nvPr/>
          </p:nvPicPr>
          <p:blipFill>
            <a:blip r:embed="rId6"/>
            <a:stretch>
              <a:fillRect/>
            </a:stretch>
          </p:blipFill>
          <p:spPr>
            <a:xfrm>
              <a:off x="8168682" y="3966743"/>
              <a:ext cx="310518" cy="179441"/>
            </a:xfrm>
            <a:prstGeom prst="rect">
              <a:avLst/>
            </a:prstGeom>
          </p:spPr>
        </p:pic>
      </p:grpSp>
      <p:sp>
        <p:nvSpPr>
          <p:cNvPr id="37" name="正方形/長方形 36">
            <a:extLst>
              <a:ext uri="{FF2B5EF4-FFF2-40B4-BE49-F238E27FC236}">
                <a16:creationId xmlns:a16="http://schemas.microsoft.com/office/drawing/2014/main" xmlns="" id="{14BA63E8-54B7-1890-30F1-FF5AC55819F2}"/>
              </a:ext>
            </a:extLst>
          </p:cNvPr>
          <p:cNvSpPr/>
          <p:nvPr/>
        </p:nvSpPr>
        <p:spPr>
          <a:xfrm>
            <a:off x="2659418" y="3751368"/>
            <a:ext cx="2567632" cy="532086"/>
          </a:xfrm>
          <a:prstGeom prst="rect">
            <a:avLst/>
          </a:prstGeom>
          <a:noFill/>
          <a:ln>
            <a:noFill/>
          </a:ln>
        </p:spPr>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供給停止や限定出荷状態となっている医療上必要性の高い医薬品の増産</a:t>
            </a:r>
          </a:p>
        </p:txBody>
      </p:sp>
      <p:pic>
        <p:nvPicPr>
          <p:cNvPr id="38" name="図 37">
            <a:extLst>
              <a:ext uri="{FF2B5EF4-FFF2-40B4-BE49-F238E27FC236}">
                <a16:creationId xmlns:a16="http://schemas.microsoft.com/office/drawing/2014/main" xmlns="" id="{A3DA5BD3-88DC-C07C-B5B7-492A8969C844}"/>
              </a:ext>
            </a:extLst>
          </p:cNvPr>
          <p:cNvPicPr>
            <a:picLocks noChangeAspect="1"/>
          </p:cNvPicPr>
          <p:nvPr/>
        </p:nvPicPr>
        <p:blipFill>
          <a:blip r:embed="rId7"/>
          <a:stretch>
            <a:fillRect/>
          </a:stretch>
        </p:blipFill>
        <p:spPr>
          <a:xfrm>
            <a:off x="325741" y="3063762"/>
            <a:ext cx="737680" cy="932769"/>
          </a:xfrm>
          <a:prstGeom prst="rect">
            <a:avLst/>
          </a:prstGeom>
        </p:spPr>
      </p:pic>
      <p:cxnSp>
        <p:nvCxnSpPr>
          <p:cNvPr id="39" name="直線矢印コネクタ 38">
            <a:extLst>
              <a:ext uri="{FF2B5EF4-FFF2-40B4-BE49-F238E27FC236}">
                <a16:creationId xmlns:a16="http://schemas.microsoft.com/office/drawing/2014/main" xmlns="" id="{516746EE-258E-D3C9-F508-BD8CDC1DE119}"/>
              </a:ext>
            </a:extLst>
          </p:cNvPr>
          <p:cNvCxnSpPr>
            <a:cxnSpLocks/>
          </p:cNvCxnSpPr>
          <p:nvPr/>
        </p:nvCxnSpPr>
        <p:spPr>
          <a:xfrm>
            <a:off x="1418961" y="3664339"/>
            <a:ext cx="1262880" cy="812270"/>
          </a:xfrm>
          <a:prstGeom prst="straightConnector1">
            <a:avLst/>
          </a:prstGeom>
          <a:noFill/>
          <a:ln w="19050" cap="flat" cmpd="sng" algn="ctr">
            <a:solidFill>
              <a:srgbClr val="000000"/>
            </a:solidFill>
            <a:prstDash val="solid"/>
            <a:miter lim="800000"/>
            <a:tailEnd type="triangle"/>
          </a:ln>
          <a:effectLst/>
        </p:spPr>
      </p:cxnSp>
      <p:pic>
        <p:nvPicPr>
          <p:cNvPr id="40" name="図 39">
            <a:extLst>
              <a:ext uri="{FF2B5EF4-FFF2-40B4-BE49-F238E27FC236}">
                <a16:creationId xmlns:a16="http://schemas.microsoft.com/office/drawing/2014/main" xmlns="" id="{9BB2A284-2CB9-FE6F-9961-A8DED45F013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717025" y="2811619"/>
            <a:ext cx="863810" cy="704581"/>
          </a:xfrm>
          <a:prstGeom prst="rect">
            <a:avLst/>
          </a:prstGeom>
        </p:spPr>
      </p:pic>
      <p:sp>
        <p:nvSpPr>
          <p:cNvPr id="41" name="角丸四角形 53">
            <a:extLst>
              <a:ext uri="{FF2B5EF4-FFF2-40B4-BE49-F238E27FC236}">
                <a16:creationId xmlns:a16="http://schemas.microsoft.com/office/drawing/2014/main" xmlns="" id="{B2B052F4-FA34-FF46-D21F-313D87D7BB9E}"/>
              </a:ext>
            </a:extLst>
          </p:cNvPr>
          <p:cNvSpPr/>
          <p:nvPr/>
        </p:nvSpPr>
        <p:spPr bwMode="gray">
          <a:xfrm>
            <a:off x="2788794" y="4874247"/>
            <a:ext cx="732714" cy="218022"/>
          </a:xfrm>
          <a:prstGeom prst="roundRect">
            <a:avLst>
              <a:gd name="adj" fmla="val 17286"/>
            </a:avLst>
          </a:prstGeom>
          <a:solidFill>
            <a:srgbClr val="FFFFFF">
              <a:lumMod val="75000"/>
            </a:srgbClr>
          </a:solidFill>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563512" rtl="0" eaLnBrk="1" fontAlgn="auto" latinLnBrk="0" hangingPunct="1">
              <a:lnSpc>
                <a:spcPct val="130000"/>
              </a:lnSpc>
              <a:spcBef>
                <a:spcPts val="0"/>
              </a:spcBef>
              <a:spcAft>
                <a:spcPts val="759"/>
              </a:spcAft>
              <a:buClrTx/>
              <a:buSzTx/>
              <a:buFontTx/>
              <a:buNone/>
              <a:tabLst/>
              <a:defRPr/>
            </a:pPr>
            <a:r>
              <a:rPr kumimoji="0" lang="ja-JP" altLang="en-US" sz="1100" b="0" i="0" u="none" strike="noStrike" kern="0" cap="none" spc="228"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Noto Sans CJK JP DemiLight" charset="-128"/>
              </a:rPr>
              <a:t>製薬企業</a:t>
            </a:r>
            <a:endParaRPr kumimoji="0" lang="ja-JP" altLang="en-US" sz="1100" b="0" i="0" u="none" strike="noStrike" kern="0" cap="none" spc="228"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Noto Sans CJK JP DemiLight" charset="-128"/>
            </a:endParaRPr>
          </a:p>
        </p:txBody>
      </p:sp>
      <p:pic>
        <p:nvPicPr>
          <p:cNvPr id="42" name="図 41">
            <a:extLst>
              <a:ext uri="{FF2B5EF4-FFF2-40B4-BE49-F238E27FC236}">
                <a16:creationId xmlns:a16="http://schemas.microsoft.com/office/drawing/2014/main" xmlns="" id="{CAEF0D98-CE24-7655-EE91-E5E6C72B8E8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715465" y="4150058"/>
            <a:ext cx="863810" cy="704581"/>
          </a:xfrm>
          <a:prstGeom prst="rect">
            <a:avLst/>
          </a:prstGeom>
        </p:spPr>
      </p:pic>
      <p:sp>
        <p:nvSpPr>
          <p:cNvPr id="43" name="正方形/長方形 42">
            <a:extLst>
              <a:ext uri="{FF2B5EF4-FFF2-40B4-BE49-F238E27FC236}">
                <a16:creationId xmlns:a16="http://schemas.microsoft.com/office/drawing/2014/main" xmlns="" id="{E2813D14-B1AE-5B4E-8C9A-39B4CDF250E4}"/>
              </a:ext>
            </a:extLst>
          </p:cNvPr>
          <p:cNvSpPr/>
          <p:nvPr/>
        </p:nvSpPr>
        <p:spPr>
          <a:xfrm>
            <a:off x="2880079" y="5082933"/>
            <a:ext cx="2303317" cy="532086"/>
          </a:xfrm>
          <a:prstGeom prst="rect">
            <a:avLst/>
          </a:prstGeom>
          <a:noFill/>
          <a:ln>
            <a:noFill/>
          </a:ln>
        </p:spPr>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感染症等の拡大に伴い供給不足を引き起こしている医薬品の増産</a:t>
            </a:r>
          </a:p>
        </p:txBody>
      </p:sp>
      <p:sp>
        <p:nvSpPr>
          <p:cNvPr id="44" name="正方形/長方形 43">
            <a:extLst>
              <a:ext uri="{FF2B5EF4-FFF2-40B4-BE49-F238E27FC236}">
                <a16:creationId xmlns:a16="http://schemas.microsoft.com/office/drawing/2014/main" xmlns="" id="{A5E6B42A-9266-A1A4-E3D1-26C6DBD78FE7}"/>
              </a:ext>
            </a:extLst>
          </p:cNvPr>
          <p:cNvSpPr/>
          <p:nvPr/>
        </p:nvSpPr>
        <p:spPr>
          <a:xfrm>
            <a:off x="1481025" y="4167026"/>
            <a:ext cx="761631" cy="361403"/>
          </a:xfrm>
          <a:prstGeom prst="rect">
            <a:avLst/>
          </a:prstGeom>
          <a:noFill/>
          <a:ln>
            <a:noFill/>
          </a:ln>
        </p:spPr>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増産要請</a:t>
            </a:r>
          </a:p>
        </p:txBody>
      </p:sp>
      <p:sp>
        <p:nvSpPr>
          <p:cNvPr id="45" name="正方形/長方形 44">
            <a:extLst>
              <a:ext uri="{FF2B5EF4-FFF2-40B4-BE49-F238E27FC236}">
                <a16:creationId xmlns:a16="http://schemas.microsoft.com/office/drawing/2014/main" xmlns="" id="{05A95B76-7AB2-B974-4DCA-CA3452DD3320}"/>
              </a:ext>
            </a:extLst>
          </p:cNvPr>
          <p:cNvSpPr/>
          <p:nvPr/>
        </p:nvSpPr>
        <p:spPr>
          <a:xfrm>
            <a:off x="1523989" y="3098444"/>
            <a:ext cx="761631" cy="361403"/>
          </a:xfrm>
          <a:prstGeom prst="rect">
            <a:avLst/>
          </a:prstGeom>
          <a:noFill/>
          <a:ln>
            <a:noFill/>
          </a:ln>
        </p:spPr>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増産要請</a:t>
            </a:r>
          </a:p>
        </p:txBody>
      </p:sp>
      <p:pic>
        <p:nvPicPr>
          <p:cNvPr id="46" name="図 45">
            <a:extLst>
              <a:ext uri="{FF2B5EF4-FFF2-40B4-BE49-F238E27FC236}">
                <a16:creationId xmlns:a16="http://schemas.microsoft.com/office/drawing/2014/main" xmlns="" id="{075AA99D-7AD5-E2DA-8F68-BAC4696227BD}"/>
              </a:ext>
            </a:extLst>
          </p:cNvPr>
          <p:cNvPicPr>
            <a:picLocks noChangeAspect="1"/>
          </p:cNvPicPr>
          <p:nvPr/>
        </p:nvPicPr>
        <p:blipFill>
          <a:blip r:embed="rId9"/>
          <a:stretch>
            <a:fillRect/>
          </a:stretch>
        </p:blipFill>
        <p:spPr>
          <a:xfrm>
            <a:off x="4774409" y="4310945"/>
            <a:ext cx="652329" cy="512108"/>
          </a:xfrm>
          <a:prstGeom prst="rect">
            <a:avLst/>
          </a:prstGeom>
        </p:spPr>
      </p:pic>
      <p:sp>
        <p:nvSpPr>
          <p:cNvPr id="47" name="正方形/長方形 46">
            <a:extLst>
              <a:ext uri="{FF2B5EF4-FFF2-40B4-BE49-F238E27FC236}">
                <a16:creationId xmlns:a16="http://schemas.microsoft.com/office/drawing/2014/main" xmlns="" id="{B09DEEBC-8F35-3B8F-D616-7895281B2284}"/>
              </a:ext>
            </a:extLst>
          </p:cNvPr>
          <p:cNvSpPr/>
          <p:nvPr/>
        </p:nvSpPr>
        <p:spPr>
          <a:xfrm>
            <a:off x="6241566" y="3043311"/>
            <a:ext cx="761631" cy="361403"/>
          </a:xfrm>
          <a:prstGeom prst="rect">
            <a:avLst/>
          </a:prstGeom>
          <a:noFill/>
          <a:ln>
            <a:noFill/>
          </a:ln>
        </p:spPr>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増産対応</a:t>
            </a:r>
          </a:p>
        </p:txBody>
      </p:sp>
      <p:cxnSp>
        <p:nvCxnSpPr>
          <p:cNvPr id="48" name="直線矢印コネクタ 47">
            <a:extLst>
              <a:ext uri="{FF2B5EF4-FFF2-40B4-BE49-F238E27FC236}">
                <a16:creationId xmlns:a16="http://schemas.microsoft.com/office/drawing/2014/main" xmlns="" id="{3A552C9F-844A-EB30-BDC7-570E64458207}"/>
              </a:ext>
            </a:extLst>
          </p:cNvPr>
          <p:cNvCxnSpPr>
            <a:cxnSpLocks/>
          </p:cNvCxnSpPr>
          <p:nvPr/>
        </p:nvCxnSpPr>
        <p:spPr>
          <a:xfrm>
            <a:off x="5871474" y="4846532"/>
            <a:ext cx="2014692" cy="0"/>
          </a:xfrm>
          <a:prstGeom prst="straightConnector1">
            <a:avLst/>
          </a:prstGeom>
          <a:noFill/>
          <a:ln w="19050" cap="flat" cmpd="sng" algn="ctr">
            <a:solidFill>
              <a:srgbClr val="000000"/>
            </a:solidFill>
            <a:prstDash val="solid"/>
            <a:miter lim="800000"/>
            <a:tailEnd type="triangle"/>
          </a:ln>
          <a:effectLst/>
        </p:spPr>
      </p:cxnSp>
      <p:sp>
        <p:nvSpPr>
          <p:cNvPr id="49" name="正方形/長方形 48">
            <a:extLst>
              <a:ext uri="{FF2B5EF4-FFF2-40B4-BE49-F238E27FC236}">
                <a16:creationId xmlns:a16="http://schemas.microsoft.com/office/drawing/2014/main" xmlns="" id="{A1175901-5ED5-68B2-C5BD-DCC7755F252F}"/>
              </a:ext>
            </a:extLst>
          </p:cNvPr>
          <p:cNvSpPr/>
          <p:nvPr/>
        </p:nvSpPr>
        <p:spPr>
          <a:xfrm>
            <a:off x="6241566" y="4818980"/>
            <a:ext cx="761631" cy="361403"/>
          </a:xfrm>
          <a:prstGeom prst="rect">
            <a:avLst/>
          </a:prstGeom>
          <a:noFill/>
          <a:ln>
            <a:noFill/>
          </a:ln>
        </p:spPr>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増産対応</a:t>
            </a:r>
          </a:p>
        </p:txBody>
      </p:sp>
      <p:cxnSp>
        <p:nvCxnSpPr>
          <p:cNvPr id="50" name="直線矢印コネクタ 49">
            <a:extLst>
              <a:ext uri="{FF2B5EF4-FFF2-40B4-BE49-F238E27FC236}">
                <a16:creationId xmlns:a16="http://schemas.microsoft.com/office/drawing/2014/main" xmlns="" id="{A1F1A1AA-CA01-6F70-AA76-D38374E039DB}"/>
              </a:ext>
            </a:extLst>
          </p:cNvPr>
          <p:cNvCxnSpPr>
            <a:cxnSpLocks/>
          </p:cNvCxnSpPr>
          <p:nvPr/>
        </p:nvCxnSpPr>
        <p:spPr>
          <a:xfrm>
            <a:off x="5521988" y="3307447"/>
            <a:ext cx="2348628" cy="0"/>
          </a:xfrm>
          <a:prstGeom prst="straightConnector1">
            <a:avLst/>
          </a:prstGeom>
          <a:noFill/>
          <a:ln w="19050" cap="flat" cmpd="sng" algn="ctr">
            <a:solidFill>
              <a:srgbClr val="000000"/>
            </a:solidFill>
            <a:prstDash val="solid"/>
            <a:miter lim="800000"/>
            <a:tailEnd type="triangle"/>
          </a:ln>
          <a:effectLst/>
        </p:spPr>
      </p:cxnSp>
      <p:grpSp>
        <p:nvGrpSpPr>
          <p:cNvPr id="51" name="グループ化 50">
            <a:extLst>
              <a:ext uri="{FF2B5EF4-FFF2-40B4-BE49-F238E27FC236}">
                <a16:creationId xmlns:a16="http://schemas.microsoft.com/office/drawing/2014/main" xmlns="" id="{86B04F7D-3615-BF2F-F676-0FF48B3DE3A4}"/>
              </a:ext>
            </a:extLst>
          </p:cNvPr>
          <p:cNvGrpSpPr/>
          <p:nvPr/>
        </p:nvGrpSpPr>
        <p:grpSpPr>
          <a:xfrm>
            <a:off x="6563779" y="4584845"/>
            <a:ext cx="53340" cy="143828"/>
            <a:chOff x="1155241" y="4897558"/>
            <a:chExt cx="53340" cy="143828"/>
          </a:xfrm>
        </p:grpSpPr>
        <p:cxnSp>
          <p:nvCxnSpPr>
            <p:cNvPr id="52" name="直線コネクタ 51">
              <a:extLst>
                <a:ext uri="{FF2B5EF4-FFF2-40B4-BE49-F238E27FC236}">
                  <a16:creationId xmlns:a16="http://schemas.microsoft.com/office/drawing/2014/main" xmlns="" id="{F134B39A-2B51-F80F-FF66-559B7AA3722E}"/>
                </a:ext>
              </a:extLst>
            </p:cNvPr>
            <p:cNvCxnSpPr>
              <a:cxnSpLocks/>
            </p:cNvCxnSpPr>
            <p:nvPr/>
          </p:nvCxnSpPr>
          <p:spPr>
            <a:xfrm>
              <a:off x="1155241" y="4897558"/>
              <a:ext cx="0" cy="143828"/>
            </a:xfrm>
            <a:prstGeom prst="line">
              <a:avLst/>
            </a:prstGeom>
            <a:noFill/>
            <a:ln w="12700" cap="flat" cmpd="sng" algn="ctr">
              <a:solidFill>
                <a:srgbClr val="000000"/>
              </a:solidFill>
              <a:prstDash val="solid"/>
              <a:miter lim="800000"/>
            </a:ln>
            <a:effectLst/>
          </p:spPr>
        </p:cxnSp>
        <p:cxnSp>
          <p:nvCxnSpPr>
            <p:cNvPr id="53" name="直線コネクタ 52">
              <a:extLst>
                <a:ext uri="{FF2B5EF4-FFF2-40B4-BE49-F238E27FC236}">
                  <a16:creationId xmlns:a16="http://schemas.microsoft.com/office/drawing/2014/main" xmlns="" id="{C6D2BB53-8C17-3633-4731-E3504294D3F4}"/>
                </a:ext>
              </a:extLst>
            </p:cNvPr>
            <p:cNvCxnSpPr>
              <a:cxnSpLocks/>
            </p:cNvCxnSpPr>
            <p:nvPr/>
          </p:nvCxnSpPr>
          <p:spPr>
            <a:xfrm>
              <a:off x="1208581" y="4897558"/>
              <a:ext cx="0" cy="143828"/>
            </a:xfrm>
            <a:prstGeom prst="line">
              <a:avLst/>
            </a:prstGeom>
            <a:noFill/>
            <a:ln w="12700" cap="flat" cmpd="sng" algn="ctr">
              <a:solidFill>
                <a:srgbClr val="000000"/>
              </a:solidFill>
              <a:prstDash val="solid"/>
              <a:miter lim="800000"/>
            </a:ln>
            <a:effectLst/>
          </p:spPr>
        </p:cxnSp>
      </p:grpSp>
      <p:sp>
        <p:nvSpPr>
          <p:cNvPr id="54" name="テキスト ボックス 53">
            <a:extLst>
              <a:ext uri="{FF2B5EF4-FFF2-40B4-BE49-F238E27FC236}">
                <a16:creationId xmlns:a16="http://schemas.microsoft.com/office/drawing/2014/main" xmlns="" id="{AF867A22-936B-5FAF-9CBB-DAF006400D16}"/>
              </a:ext>
            </a:extLst>
          </p:cNvPr>
          <p:cNvSpPr txBox="1"/>
          <p:nvPr/>
        </p:nvSpPr>
        <p:spPr>
          <a:xfrm>
            <a:off x="3837387" y="3059502"/>
            <a:ext cx="441146" cy="44627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000" b="1" i="0" u="none" strike="noStrike" kern="1200" cap="none" spc="0" normalizeH="0" baseline="0" noProof="0">
                <a:ln>
                  <a:noFill/>
                </a:ln>
                <a:solidFill>
                  <a:srgbClr val="000000"/>
                </a:solidFill>
                <a:effectLst/>
                <a:uLnTx/>
                <a:uFillTx/>
                <a:latin typeface="Segoe UI"/>
                <a:ea typeface="メイリオ"/>
                <a:cs typeface="+mn-cs"/>
              </a:rPr>
              <a:t>＋</a:t>
            </a:r>
          </a:p>
        </p:txBody>
      </p:sp>
      <p:sp>
        <p:nvSpPr>
          <p:cNvPr id="55" name="テキスト ボックス 54">
            <a:extLst>
              <a:ext uri="{FF2B5EF4-FFF2-40B4-BE49-F238E27FC236}">
                <a16:creationId xmlns:a16="http://schemas.microsoft.com/office/drawing/2014/main" xmlns="" id="{4FE39826-5C49-5C82-C890-535E33DD73A8}"/>
              </a:ext>
            </a:extLst>
          </p:cNvPr>
          <p:cNvSpPr txBox="1"/>
          <p:nvPr/>
        </p:nvSpPr>
        <p:spPr>
          <a:xfrm>
            <a:off x="3636691" y="4407944"/>
            <a:ext cx="441146" cy="446276"/>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2000" b="1" i="0" u="none" strike="noStrike" kern="1200" cap="none" spc="0" normalizeH="0" baseline="0" noProof="0">
                <a:ln>
                  <a:noFill/>
                </a:ln>
                <a:solidFill>
                  <a:srgbClr val="000000"/>
                </a:solidFill>
                <a:effectLst/>
                <a:uLnTx/>
                <a:uFillTx/>
                <a:latin typeface="Segoe UI"/>
                <a:ea typeface="メイリオ"/>
                <a:cs typeface="+mn-cs"/>
              </a:rPr>
              <a:t>＋</a:t>
            </a:r>
          </a:p>
        </p:txBody>
      </p:sp>
      <p:pic>
        <p:nvPicPr>
          <p:cNvPr id="56" name="グラフィックス 55" descr="ロボット ハンド 単色塗りつぶし">
            <a:extLst>
              <a:ext uri="{FF2B5EF4-FFF2-40B4-BE49-F238E27FC236}">
                <a16:creationId xmlns:a16="http://schemas.microsoft.com/office/drawing/2014/main" xmlns="" id="{BE460B6C-F1ED-37BF-9EF6-0BC0D888B41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515955" y="2974430"/>
            <a:ext cx="530907" cy="530907"/>
          </a:xfrm>
          <a:prstGeom prst="rect">
            <a:avLst/>
          </a:prstGeom>
        </p:spPr>
      </p:pic>
      <p:pic>
        <p:nvPicPr>
          <p:cNvPr id="57" name="グラフィックス 56" descr="ロボット ハンド 単色塗りつぶし">
            <a:extLst>
              <a:ext uri="{FF2B5EF4-FFF2-40B4-BE49-F238E27FC236}">
                <a16:creationId xmlns:a16="http://schemas.microsoft.com/office/drawing/2014/main" xmlns="" id="{DEB7986F-6B30-8BC3-EBD0-59E5F455D5E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058759" y="4324610"/>
            <a:ext cx="530907" cy="530907"/>
          </a:xfrm>
          <a:prstGeom prst="rect">
            <a:avLst/>
          </a:prstGeom>
        </p:spPr>
      </p:pic>
      <p:sp>
        <p:nvSpPr>
          <p:cNvPr id="58" name="角丸四角形 53">
            <a:extLst>
              <a:ext uri="{FF2B5EF4-FFF2-40B4-BE49-F238E27FC236}">
                <a16:creationId xmlns:a16="http://schemas.microsoft.com/office/drawing/2014/main" xmlns="" id="{304D5DAC-C902-6632-572C-C99AFD4A8DC7}"/>
              </a:ext>
            </a:extLst>
          </p:cNvPr>
          <p:cNvSpPr/>
          <p:nvPr/>
        </p:nvSpPr>
        <p:spPr bwMode="gray">
          <a:xfrm>
            <a:off x="4314148" y="3517764"/>
            <a:ext cx="732714" cy="218022"/>
          </a:xfrm>
          <a:prstGeom prst="roundRect">
            <a:avLst>
              <a:gd name="adj" fmla="val 17286"/>
            </a:avLst>
          </a:prstGeom>
          <a:solidFill>
            <a:srgbClr val="FFFFFF">
              <a:lumMod val="75000"/>
            </a:srgbClr>
          </a:solidFill>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563512" rtl="0" eaLnBrk="1" fontAlgn="auto" latinLnBrk="0" hangingPunct="1">
              <a:lnSpc>
                <a:spcPct val="130000"/>
              </a:lnSpc>
              <a:spcBef>
                <a:spcPts val="0"/>
              </a:spcBef>
              <a:spcAft>
                <a:spcPts val="759"/>
              </a:spcAft>
              <a:buClrTx/>
              <a:buSzTx/>
              <a:buFontTx/>
              <a:buNone/>
              <a:tabLst/>
              <a:defRPr/>
            </a:pPr>
            <a:r>
              <a:rPr kumimoji="0" lang="ja-JP" altLang="en-US" sz="1100" b="0" i="0" u="none" strike="noStrike" kern="0" cap="none" spc="228"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Noto Sans CJK JP DemiLight" charset="-128"/>
              </a:rPr>
              <a:t>設備整備</a:t>
            </a:r>
          </a:p>
        </p:txBody>
      </p:sp>
      <p:sp>
        <p:nvSpPr>
          <p:cNvPr id="59" name="角丸四角形 53">
            <a:extLst>
              <a:ext uri="{FF2B5EF4-FFF2-40B4-BE49-F238E27FC236}">
                <a16:creationId xmlns:a16="http://schemas.microsoft.com/office/drawing/2014/main" xmlns="" id="{1D6E9331-3484-7D94-21AB-5C4FD3BF4DCA}"/>
              </a:ext>
            </a:extLst>
          </p:cNvPr>
          <p:cNvSpPr/>
          <p:nvPr/>
        </p:nvSpPr>
        <p:spPr bwMode="gray">
          <a:xfrm>
            <a:off x="3844856" y="4863745"/>
            <a:ext cx="732714" cy="218022"/>
          </a:xfrm>
          <a:prstGeom prst="roundRect">
            <a:avLst>
              <a:gd name="adj" fmla="val 17286"/>
            </a:avLst>
          </a:prstGeom>
          <a:solidFill>
            <a:srgbClr val="FFFFFF">
              <a:lumMod val="75000"/>
            </a:srgbClr>
          </a:solidFill>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563512" rtl="0" eaLnBrk="1" fontAlgn="auto" latinLnBrk="0" hangingPunct="1">
              <a:lnSpc>
                <a:spcPct val="130000"/>
              </a:lnSpc>
              <a:spcBef>
                <a:spcPts val="0"/>
              </a:spcBef>
              <a:spcAft>
                <a:spcPts val="759"/>
              </a:spcAft>
              <a:buClrTx/>
              <a:buSzTx/>
              <a:buFontTx/>
              <a:buNone/>
              <a:tabLst/>
              <a:defRPr/>
            </a:pPr>
            <a:r>
              <a:rPr kumimoji="0" lang="ja-JP" altLang="en-US" sz="1100" b="0" i="0" u="none" strike="noStrike" kern="0" cap="none" spc="228"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Noto Sans CJK JP DemiLight" charset="-128"/>
              </a:rPr>
              <a:t>設備整備</a:t>
            </a:r>
          </a:p>
        </p:txBody>
      </p:sp>
      <p:sp>
        <p:nvSpPr>
          <p:cNvPr id="60" name="角丸四角形 53">
            <a:extLst>
              <a:ext uri="{FF2B5EF4-FFF2-40B4-BE49-F238E27FC236}">
                <a16:creationId xmlns:a16="http://schemas.microsoft.com/office/drawing/2014/main" xmlns="" id="{C24B06BB-FD97-2999-3150-4A7A83AD33C0}"/>
              </a:ext>
            </a:extLst>
          </p:cNvPr>
          <p:cNvSpPr/>
          <p:nvPr/>
        </p:nvSpPr>
        <p:spPr bwMode="gray">
          <a:xfrm>
            <a:off x="4721929" y="4844950"/>
            <a:ext cx="1054586" cy="227291"/>
          </a:xfrm>
          <a:prstGeom prst="roundRect">
            <a:avLst>
              <a:gd name="adj" fmla="val 17286"/>
            </a:avLst>
          </a:prstGeom>
          <a:solidFill>
            <a:srgbClr val="FFFFFF">
              <a:lumMod val="75000"/>
            </a:srgbClr>
          </a:solidFill>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563512" rtl="0" eaLnBrk="1" fontAlgn="auto" latinLnBrk="0" hangingPunct="1">
              <a:lnSpc>
                <a:spcPct val="130000"/>
              </a:lnSpc>
              <a:spcBef>
                <a:spcPts val="0"/>
              </a:spcBef>
              <a:spcAft>
                <a:spcPts val="759"/>
              </a:spcAft>
              <a:buClrTx/>
              <a:buSzTx/>
              <a:buFontTx/>
              <a:buNone/>
              <a:tabLst/>
              <a:defRPr/>
            </a:pPr>
            <a:r>
              <a:rPr kumimoji="0" lang="ja-JP" altLang="en-US" sz="1100" b="0" i="0" u="none" strike="noStrike" kern="0" cap="none" spc="228"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Noto Sans CJK JP DemiLight" charset="-128"/>
              </a:rPr>
              <a:t>人的体制整備</a:t>
            </a:r>
          </a:p>
        </p:txBody>
      </p:sp>
      <p:sp>
        <p:nvSpPr>
          <p:cNvPr id="7" name="正方形/長方形 6">
            <a:extLst>
              <a:ext uri="{FF2B5EF4-FFF2-40B4-BE49-F238E27FC236}">
                <a16:creationId xmlns:a16="http://schemas.microsoft.com/office/drawing/2014/main" xmlns="" id="{FA725B87-D4EA-42C8-31DB-8D8ADA6757FE}"/>
              </a:ext>
            </a:extLst>
          </p:cNvPr>
          <p:cNvSpPr/>
          <p:nvPr/>
        </p:nvSpPr>
        <p:spPr>
          <a:xfrm>
            <a:off x="-29456" y="168300"/>
            <a:ext cx="7535278" cy="476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57863"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施策名：</a:t>
            </a:r>
            <a:r>
              <a:rPr kumimoji="1" lang="zh-TW" altLang="en-US" sz="12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医薬品安定供給体制緊急整備事業</a:t>
            </a:r>
            <a:endParaRPr kumimoji="1" lang="ja-JP" altLang="en-US" sz="12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xmlns="" id="{44E41534-4F83-BF27-851F-E3A8C524EA8C}"/>
              </a:ext>
            </a:extLst>
          </p:cNvPr>
          <p:cNvSpPr/>
          <p:nvPr/>
        </p:nvSpPr>
        <p:spPr>
          <a:xfrm>
            <a:off x="-16472" y="-15332"/>
            <a:ext cx="7426842" cy="317289"/>
          </a:xfrm>
          <a:prstGeom prst="rect">
            <a:avLst/>
          </a:prstGeom>
          <a:noFill/>
          <a:ln w="25400" cap="flat" cmpd="sng" algn="ctr">
            <a:noFill/>
            <a:prstDash val="solid"/>
          </a:ln>
          <a:effectLst/>
        </p:spPr>
        <p:txBody>
          <a:bodyPr lIns="91440" tIns="45720" rIns="91440" bIns="4572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ＭＳ Ｐゴシック"/>
                <a:ea typeface="ＭＳ Ｐゴシック"/>
                <a:cs typeface="+mn-cs"/>
              </a:rPr>
              <a:t>【</a:t>
            </a:r>
            <a:r>
              <a:rPr kumimoji="0" lang="ja-JP" altLang="en-US" sz="1200" b="0" i="0" u="none" strike="noStrike" kern="0" cap="none" spc="0" normalizeH="0" baseline="0" noProof="0">
                <a:ln>
                  <a:noFill/>
                </a:ln>
                <a:solidFill>
                  <a:srgbClr val="000000"/>
                </a:solidFill>
                <a:effectLst/>
                <a:uLnTx/>
                <a:uFillTx/>
                <a:latin typeface="ＭＳ Ｐゴシック"/>
                <a:ea typeface="ＭＳ Ｐゴシック"/>
                <a:cs typeface="+mn-cs"/>
              </a:rPr>
              <a:t>○足元の供給不安へ対応するための医薬品の増産体制整備に係る緊急支援</a:t>
            </a:r>
            <a:r>
              <a:rPr kumimoji="0" lang="en-US" altLang="ja-JP" sz="1200" b="0" i="0" u="none" strike="noStrike" kern="0" cap="none" spc="0" normalizeH="0" baseline="0" noProof="0">
                <a:ln>
                  <a:noFill/>
                </a:ln>
                <a:solidFill>
                  <a:srgbClr val="000000"/>
                </a:solidFill>
                <a:effectLst/>
                <a:uLnTx/>
                <a:uFillTx/>
                <a:latin typeface="ＭＳ Ｐゴシック"/>
                <a:ea typeface="ＭＳ Ｐゴシック"/>
                <a:cs typeface="+mn-cs"/>
              </a:rPr>
              <a:t>】</a:t>
            </a:r>
            <a:endParaRPr kumimoji="0" lang="ja-JP" altLang="en-US" sz="1200" b="0" i="0" u="none" strike="noStrike" kern="0" cap="none" spc="0" normalizeH="0" baseline="0" noProof="0">
              <a:ln>
                <a:noFill/>
              </a:ln>
              <a:solidFill>
                <a:srgbClr val="000000"/>
              </a:solidFill>
              <a:effectLst/>
              <a:uLnTx/>
              <a:uFillTx/>
              <a:latin typeface="ＭＳ Ｐゴシック"/>
              <a:ea typeface="ＭＳ Ｐゴシック"/>
              <a:cs typeface="+mn-cs"/>
            </a:endParaRPr>
          </a:p>
        </p:txBody>
      </p:sp>
      <p:sp>
        <p:nvSpPr>
          <p:cNvPr id="24" name="正方形/長方形 23">
            <a:extLst>
              <a:ext uri="{FF2B5EF4-FFF2-40B4-BE49-F238E27FC236}">
                <a16:creationId xmlns:a16="http://schemas.microsoft.com/office/drawing/2014/main" xmlns="" id="{77523C9A-6D69-113C-4624-38406EA735E4}"/>
              </a:ext>
            </a:extLst>
          </p:cNvPr>
          <p:cNvSpPr/>
          <p:nvPr/>
        </p:nvSpPr>
        <p:spPr>
          <a:xfrm>
            <a:off x="5227050" y="10243"/>
            <a:ext cx="2401822" cy="512043"/>
          </a:xfrm>
          <a:prstGeom prst="rect">
            <a:avLst/>
          </a:prstGeom>
          <a:noFill/>
          <a:ln w="6350" cap="flat" cmpd="sng" algn="ctr">
            <a:solidFill>
              <a:sysClr val="windowText" lastClr="000000"/>
            </a:solidFill>
            <a:prstDash val="solid"/>
          </a:ln>
          <a:effectLst/>
        </p:spPr>
        <p:txBody>
          <a:bodyPr lIns="91440" tIns="45720" rIns="91440" bIns="45720" rtlCol="0" anchor="ctr" anchorCtr="0"/>
          <a:lstStyle/>
          <a:p>
            <a:pPr marL="0" marR="0" lvl="0" indent="0" algn="l" defTabSz="457200" rtl="0" eaLnBrk="1" fontAlgn="auto" latinLnBrk="0" hangingPunct="1">
              <a:lnSpc>
                <a:spcPts val="1500"/>
              </a:lnSpc>
              <a:spcBef>
                <a:spcPts val="0"/>
              </a:spcBef>
              <a:spcAft>
                <a:spcPts val="0"/>
              </a:spcAft>
              <a:buClrTx/>
              <a:buSzTx/>
              <a:buFontTx/>
              <a:buNone/>
              <a:tabLst>
                <a:tab pos="2600325" algn="r"/>
                <a:tab pos="3592513" algn="r"/>
              </a:tabLst>
              <a:defRPr/>
            </a:pPr>
            <a:r>
              <a:rPr kumimoji="0" lang="zh-TW" altLang="en-US" sz="1200" b="0" i="0" u="none" strike="noStrike" kern="0" cap="none" spc="0" normalizeH="0" baseline="0" noProof="0">
                <a:ln>
                  <a:noFill/>
                </a:ln>
                <a:solidFill>
                  <a:prstClr val="black"/>
                </a:solidFill>
                <a:effectLst/>
                <a:uLnTx/>
                <a:uFillTx/>
                <a:latin typeface="ＭＳ Ｐゴシック"/>
                <a:ea typeface="ＭＳ Ｐゴシック"/>
                <a:cs typeface="+mn-cs"/>
              </a:rPr>
              <a:t>令和</a:t>
            </a:r>
            <a:r>
              <a:rPr kumimoji="0" lang="ja-JP" altLang="en-US" sz="1200" b="0" i="0" u="none" strike="noStrike" kern="0" cap="none" spc="0" normalizeH="0" baseline="0" noProof="0">
                <a:ln>
                  <a:noFill/>
                </a:ln>
                <a:solidFill>
                  <a:prstClr val="black"/>
                </a:solidFill>
                <a:effectLst/>
                <a:uLnTx/>
                <a:uFillTx/>
                <a:latin typeface="ＭＳ Ｐゴシック"/>
                <a:ea typeface="ＭＳ Ｐゴシック"/>
                <a:cs typeface="+mn-cs"/>
              </a:rPr>
              <a:t>６</a:t>
            </a:r>
            <a:r>
              <a:rPr kumimoji="0" lang="zh-TW" altLang="en-US" sz="1200" b="0" i="0" u="none" strike="noStrike" kern="0" cap="none" spc="0" normalizeH="0" baseline="0" noProof="0">
                <a:ln>
                  <a:noFill/>
                </a:ln>
                <a:solidFill>
                  <a:prstClr val="black"/>
                </a:solidFill>
                <a:effectLst/>
                <a:uLnTx/>
                <a:uFillTx/>
                <a:latin typeface="ＭＳ Ｐゴシック"/>
                <a:ea typeface="ＭＳ Ｐゴシック"/>
                <a:cs typeface="+mn-cs"/>
              </a:rPr>
              <a:t>年度</a:t>
            </a:r>
            <a:r>
              <a:rPr kumimoji="0" lang="ja-JP" altLang="en-US" sz="1200" b="0" i="0" u="none" strike="noStrike" kern="0" cap="none" spc="0" normalizeH="0" baseline="0" noProof="0">
                <a:ln>
                  <a:noFill/>
                </a:ln>
                <a:solidFill>
                  <a:prstClr val="black"/>
                </a:solidFill>
                <a:effectLst/>
                <a:uLnTx/>
                <a:uFillTx/>
                <a:latin typeface="ＭＳ Ｐゴシック"/>
                <a:ea typeface="ＭＳ Ｐゴシック"/>
                <a:cs typeface="+mn-cs"/>
              </a:rPr>
              <a:t>補正予算案　</a:t>
            </a:r>
            <a:r>
              <a:rPr kumimoji="0" lang="en-US" altLang="ja-JP" sz="1400" b="0" i="0" u="none" strike="noStrike" kern="0" cap="none" spc="0" normalizeH="0" baseline="0" noProof="0">
                <a:ln>
                  <a:noFill/>
                </a:ln>
                <a:solidFill>
                  <a:prstClr val="black"/>
                </a:solidFill>
                <a:effectLst/>
                <a:uLnTx/>
                <a:uFillTx/>
                <a:latin typeface="ＭＳ Ｐゴシック"/>
                <a:ea typeface="ＭＳ Ｐゴシック"/>
                <a:cs typeface="+mn-cs"/>
              </a:rPr>
              <a:t>20</a:t>
            </a:r>
            <a:r>
              <a:rPr kumimoji="0" lang="ja-JP" altLang="en-US" sz="1050" b="0" i="0" u="none" strike="noStrike" kern="0" cap="none" spc="0" normalizeH="0" baseline="0" noProof="0">
                <a:ln>
                  <a:noFill/>
                </a:ln>
                <a:solidFill>
                  <a:prstClr val="black"/>
                </a:solidFill>
                <a:effectLst/>
                <a:uLnTx/>
                <a:uFillTx/>
                <a:latin typeface="ＭＳ Ｐゴシック"/>
                <a:ea typeface="ＭＳ Ｐゴシック"/>
                <a:cs typeface="+mn-cs"/>
              </a:rPr>
              <a:t>億</a:t>
            </a:r>
            <a:r>
              <a:rPr kumimoji="0" lang="zh-TW" altLang="en-US" sz="1050" b="0" i="0" u="none" strike="noStrike" kern="0" cap="none" spc="0" normalizeH="0" baseline="0" noProof="0">
                <a:ln>
                  <a:noFill/>
                </a:ln>
                <a:solidFill>
                  <a:prstClr val="black"/>
                </a:solidFill>
                <a:effectLst/>
                <a:uLnTx/>
                <a:uFillTx/>
                <a:latin typeface="ＭＳ Ｐゴシック"/>
                <a:ea typeface="ＭＳ Ｐゴシック"/>
                <a:cs typeface="+mn-cs"/>
              </a:rPr>
              <a:t>円</a:t>
            </a:r>
            <a:endParaRPr kumimoji="0" lang="ja-JP" altLang="en-US" sz="1800" b="0" i="0" u="none" strike="noStrike" kern="1200" cap="none" spc="0" normalizeH="0" baseline="0" noProof="0">
              <a:ln>
                <a:noFill/>
              </a:ln>
              <a:solidFill>
                <a:prstClr val="black"/>
              </a:solidFill>
              <a:effectLst/>
              <a:uLnTx/>
              <a:uFillTx/>
              <a:latin typeface="ＭＳ Ｐゴシック"/>
              <a:ea typeface="ＭＳ Ｐゴシック"/>
              <a:cs typeface="+mn-cs"/>
            </a:endParaRPr>
          </a:p>
        </p:txBody>
      </p:sp>
      <p:graphicFrame>
        <p:nvGraphicFramePr>
          <p:cNvPr id="63" name="表 62">
            <a:extLst>
              <a:ext uri="{FF2B5EF4-FFF2-40B4-BE49-F238E27FC236}">
                <a16:creationId xmlns:a16="http://schemas.microsoft.com/office/drawing/2014/main" xmlns="" id="{FC500EE4-A309-E633-DC8D-529C93F08528}"/>
              </a:ext>
            </a:extLst>
          </p:cNvPr>
          <p:cNvGraphicFramePr>
            <a:graphicFrameLocks noGrp="1"/>
          </p:cNvGraphicFramePr>
          <p:nvPr/>
        </p:nvGraphicFramePr>
        <p:xfrm>
          <a:off x="8096704" y="910872"/>
          <a:ext cx="893766" cy="725905"/>
        </p:xfrm>
        <a:graphic>
          <a:graphicData uri="http://schemas.openxmlformats.org/drawingml/2006/table">
            <a:tbl>
              <a:tblPr firstRow="1" bandRow="1"/>
              <a:tblGrid>
                <a:gridCol w="297922">
                  <a:extLst>
                    <a:ext uri="{9D8B030D-6E8A-4147-A177-3AD203B41FA5}">
                      <a16:colId xmlns:a16="http://schemas.microsoft.com/office/drawing/2014/main" xmlns="" val="20000"/>
                    </a:ext>
                  </a:extLst>
                </a:gridCol>
                <a:gridCol w="297922">
                  <a:extLst>
                    <a:ext uri="{9D8B030D-6E8A-4147-A177-3AD203B41FA5}">
                      <a16:colId xmlns:a16="http://schemas.microsoft.com/office/drawing/2014/main" xmlns="" val="2586193642"/>
                    </a:ext>
                  </a:extLst>
                </a:gridCol>
                <a:gridCol w="297922">
                  <a:extLst>
                    <a:ext uri="{9D8B030D-6E8A-4147-A177-3AD203B41FA5}">
                      <a16:colId xmlns:a16="http://schemas.microsoft.com/office/drawing/2014/main" xmlns="" val="20002"/>
                    </a:ext>
                  </a:extLst>
                </a:gridCol>
              </a:tblGrid>
              <a:tr h="181008">
                <a:tc>
                  <a:txBody>
                    <a:bodyPr/>
                    <a:lstStyle>
                      <a:lvl1pPr marL="0" algn="l" defTabSz="954260" rtl="0" eaLnBrk="1" latinLnBrk="0" hangingPunct="1">
                        <a:defRPr kumimoji="1" sz="1907" kern="1200">
                          <a:solidFill>
                            <a:schemeClr val="tx1"/>
                          </a:solidFill>
                          <a:latin typeface="Calibri"/>
                        </a:defRPr>
                      </a:lvl1pPr>
                      <a:lvl2pPr marL="477130" algn="l" defTabSz="954260" rtl="0" eaLnBrk="1" latinLnBrk="0" hangingPunct="1">
                        <a:defRPr kumimoji="1" sz="1907" kern="1200">
                          <a:solidFill>
                            <a:schemeClr val="tx1"/>
                          </a:solidFill>
                          <a:latin typeface="Calibri"/>
                        </a:defRPr>
                      </a:lvl2pPr>
                      <a:lvl3pPr marL="954260" algn="l" defTabSz="954260" rtl="0" eaLnBrk="1" latinLnBrk="0" hangingPunct="1">
                        <a:defRPr kumimoji="1" sz="1907" kern="1200">
                          <a:solidFill>
                            <a:schemeClr val="tx1"/>
                          </a:solidFill>
                          <a:latin typeface="Calibri"/>
                        </a:defRPr>
                      </a:lvl3pPr>
                      <a:lvl4pPr marL="1431390" algn="l" defTabSz="954260" rtl="0" eaLnBrk="1" latinLnBrk="0" hangingPunct="1">
                        <a:defRPr kumimoji="1" sz="1907" kern="1200">
                          <a:solidFill>
                            <a:schemeClr val="tx1"/>
                          </a:solidFill>
                          <a:latin typeface="Calibri"/>
                        </a:defRPr>
                      </a:lvl4pPr>
                      <a:lvl5pPr marL="1908520" algn="l" defTabSz="954260" rtl="0" eaLnBrk="1" latinLnBrk="0" hangingPunct="1">
                        <a:defRPr kumimoji="1" sz="1907" kern="1200">
                          <a:solidFill>
                            <a:schemeClr val="tx1"/>
                          </a:solidFill>
                          <a:latin typeface="Calibri"/>
                        </a:defRPr>
                      </a:lvl5pPr>
                      <a:lvl6pPr marL="2385651" algn="l" defTabSz="954260" rtl="0" eaLnBrk="1" latinLnBrk="0" hangingPunct="1">
                        <a:defRPr kumimoji="1" sz="1907" kern="1200">
                          <a:solidFill>
                            <a:schemeClr val="tx1"/>
                          </a:solidFill>
                          <a:latin typeface="Calibri"/>
                        </a:defRPr>
                      </a:lvl6pPr>
                      <a:lvl7pPr marL="2862781" algn="l" defTabSz="954260" rtl="0" eaLnBrk="1" latinLnBrk="0" hangingPunct="1">
                        <a:defRPr kumimoji="1" sz="1907" kern="1200">
                          <a:solidFill>
                            <a:schemeClr val="tx1"/>
                          </a:solidFill>
                          <a:latin typeface="Calibri"/>
                        </a:defRPr>
                      </a:lvl7pPr>
                      <a:lvl8pPr marL="3339911" algn="l" defTabSz="954260" rtl="0" eaLnBrk="1" latinLnBrk="0" hangingPunct="1">
                        <a:defRPr kumimoji="1" sz="1907" kern="1200">
                          <a:solidFill>
                            <a:schemeClr val="tx1"/>
                          </a:solidFill>
                          <a:latin typeface="Calibri"/>
                        </a:defRPr>
                      </a:lvl8pPr>
                      <a:lvl9pPr marL="3817041" algn="l" defTabSz="954260" rtl="0" eaLnBrk="1" latinLnBrk="0" hangingPunct="1">
                        <a:defRPr kumimoji="1" sz="1907" kern="1200">
                          <a:solidFill>
                            <a:schemeClr val="tx1"/>
                          </a:solidFill>
                          <a:latin typeface="Calibri"/>
                        </a:defRPr>
                      </a:lvl9pPr>
                    </a:lstStyle>
                    <a:p>
                      <a:pPr algn="ctr"/>
                      <a:r>
                        <a:rPr kumimoji="1" lang="en-US" altLang="ja-JP" sz="1200">
                          <a:latin typeface="+mn-ea"/>
                          <a:ea typeface="+mn-ea"/>
                        </a:rPr>
                        <a:t>Ⅰ</a:t>
                      </a:r>
                      <a:endParaRPr kumimoji="1" lang="ja-JP" altLang="en-US" sz="1200">
                        <a:latin typeface="+mn-ea"/>
                        <a:ea typeface="+mn-ea"/>
                      </a:endParaRPr>
                    </a:p>
                  </a:txBody>
                  <a:tcPr marL="0" marR="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54260" rtl="0" eaLnBrk="1" latinLnBrk="0" hangingPunct="1">
                        <a:defRPr kumimoji="1" sz="1907" kern="1200">
                          <a:solidFill>
                            <a:schemeClr val="tx1"/>
                          </a:solidFill>
                          <a:latin typeface="Calibri"/>
                        </a:defRPr>
                      </a:lvl1pPr>
                      <a:lvl2pPr marL="477130" algn="l" defTabSz="954260" rtl="0" eaLnBrk="1" latinLnBrk="0" hangingPunct="1">
                        <a:defRPr kumimoji="1" sz="1907" kern="1200">
                          <a:solidFill>
                            <a:schemeClr val="tx1"/>
                          </a:solidFill>
                          <a:latin typeface="Calibri"/>
                        </a:defRPr>
                      </a:lvl2pPr>
                      <a:lvl3pPr marL="954260" algn="l" defTabSz="954260" rtl="0" eaLnBrk="1" latinLnBrk="0" hangingPunct="1">
                        <a:defRPr kumimoji="1" sz="1907" kern="1200">
                          <a:solidFill>
                            <a:schemeClr val="tx1"/>
                          </a:solidFill>
                          <a:latin typeface="Calibri"/>
                        </a:defRPr>
                      </a:lvl3pPr>
                      <a:lvl4pPr marL="1431390" algn="l" defTabSz="954260" rtl="0" eaLnBrk="1" latinLnBrk="0" hangingPunct="1">
                        <a:defRPr kumimoji="1" sz="1907" kern="1200">
                          <a:solidFill>
                            <a:schemeClr val="tx1"/>
                          </a:solidFill>
                          <a:latin typeface="Calibri"/>
                        </a:defRPr>
                      </a:lvl4pPr>
                      <a:lvl5pPr marL="1908520" algn="l" defTabSz="954260" rtl="0" eaLnBrk="1" latinLnBrk="0" hangingPunct="1">
                        <a:defRPr kumimoji="1" sz="1907" kern="1200">
                          <a:solidFill>
                            <a:schemeClr val="tx1"/>
                          </a:solidFill>
                          <a:latin typeface="Calibri"/>
                        </a:defRPr>
                      </a:lvl5pPr>
                      <a:lvl6pPr marL="2385651" algn="l" defTabSz="954260" rtl="0" eaLnBrk="1" latinLnBrk="0" hangingPunct="1">
                        <a:defRPr kumimoji="1" sz="1907" kern="1200">
                          <a:solidFill>
                            <a:schemeClr val="tx1"/>
                          </a:solidFill>
                          <a:latin typeface="Calibri"/>
                        </a:defRPr>
                      </a:lvl6pPr>
                      <a:lvl7pPr marL="2862781" algn="l" defTabSz="954260" rtl="0" eaLnBrk="1" latinLnBrk="0" hangingPunct="1">
                        <a:defRPr kumimoji="1" sz="1907" kern="1200">
                          <a:solidFill>
                            <a:schemeClr val="tx1"/>
                          </a:solidFill>
                          <a:latin typeface="Calibri"/>
                        </a:defRPr>
                      </a:lvl7pPr>
                      <a:lvl8pPr marL="3339911" algn="l" defTabSz="954260" rtl="0" eaLnBrk="1" latinLnBrk="0" hangingPunct="1">
                        <a:defRPr kumimoji="1" sz="1907" kern="1200">
                          <a:solidFill>
                            <a:schemeClr val="tx1"/>
                          </a:solidFill>
                          <a:latin typeface="Calibri"/>
                        </a:defRPr>
                      </a:lvl8pPr>
                      <a:lvl9pPr marL="3817041" algn="l" defTabSz="954260" rtl="0" eaLnBrk="1" latinLnBrk="0" hangingPunct="1">
                        <a:defRPr kumimoji="1" sz="1907" kern="1200">
                          <a:solidFill>
                            <a:schemeClr val="tx1"/>
                          </a:solidFill>
                          <a:latin typeface="Calibri"/>
                        </a:defRPr>
                      </a:lvl9p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200">
                          <a:latin typeface="+mn-ea"/>
                          <a:ea typeface="+mn-ea"/>
                        </a:rPr>
                        <a:t>Ⅱ</a:t>
                      </a:r>
                      <a:endParaRPr kumimoji="1" lang="ja-JP" altLang="en-US" sz="1200">
                        <a:latin typeface="+mn-ea"/>
                        <a:ea typeface="+mn-ea"/>
                      </a:endParaRPr>
                    </a:p>
                  </a:txBody>
                  <a:tcPr marL="0" marR="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54260" rtl="0" eaLnBrk="1" latinLnBrk="0" hangingPunct="1">
                        <a:defRPr kumimoji="1" sz="1907" kern="1200">
                          <a:solidFill>
                            <a:schemeClr val="tx1"/>
                          </a:solidFill>
                          <a:latin typeface="Calibri"/>
                        </a:defRPr>
                      </a:lvl1pPr>
                      <a:lvl2pPr marL="477130" algn="l" defTabSz="954260" rtl="0" eaLnBrk="1" latinLnBrk="0" hangingPunct="1">
                        <a:defRPr kumimoji="1" sz="1907" kern="1200">
                          <a:solidFill>
                            <a:schemeClr val="tx1"/>
                          </a:solidFill>
                          <a:latin typeface="Calibri"/>
                        </a:defRPr>
                      </a:lvl2pPr>
                      <a:lvl3pPr marL="954260" algn="l" defTabSz="954260" rtl="0" eaLnBrk="1" latinLnBrk="0" hangingPunct="1">
                        <a:defRPr kumimoji="1" sz="1907" kern="1200">
                          <a:solidFill>
                            <a:schemeClr val="tx1"/>
                          </a:solidFill>
                          <a:latin typeface="Calibri"/>
                        </a:defRPr>
                      </a:lvl3pPr>
                      <a:lvl4pPr marL="1431390" algn="l" defTabSz="954260" rtl="0" eaLnBrk="1" latinLnBrk="0" hangingPunct="1">
                        <a:defRPr kumimoji="1" sz="1907" kern="1200">
                          <a:solidFill>
                            <a:schemeClr val="tx1"/>
                          </a:solidFill>
                          <a:latin typeface="Calibri"/>
                        </a:defRPr>
                      </a:lvl4pPr>
                      <a:lvl5pPr marL="1908520" algn="l" defTabSz="954260" rtl="0" eaLnBrk="1" latinLnBrk="0" hangingPunct="1">
                        <a:defRPr kumimoji="1" sz="1907" kern="1200">
                          <a:solidFill>
                            <a:schemeClr val="tx1"/>
                          </a:solidFill>
                          <a:latin typeface="Calibri"/>
                        </a:defRPr>
                      </a:lvl5pPr>
                      <a:lvl6pPr marL="2385651" algn="l" defTabSz="954260" rtl="0" eaLnBrk="1" latinLnBrk="0" hangingPunct="1">
                        <a:defRPr kumimoji="1" sz="1907" kern="1200">
                          <a:solidFill>
                            <a:schemeClr val="tx1"/>
                          </a:solidFill>
                          <a:latin typeface="Calibri"/>
                        </a:defRPr>
                      </a:lvl6pPr>
                      <a:lvl7pPr marL="2862781" algn="l" defTabSz="954260" rtl="0" eaLnBrk="1" latinLnBrk="0" hangingPunct="1">
                        <a:defRPr kumimoji="1" sz="1907" kern="1200">
                          <a:solidFill>
                            <a:schemeClr val="tx1"/>
                          </a:solidFill>
                          <a:latin typeface="Calibri"/>
                        </a:defRPr>
                      </a:lvl7pPr>
                      <a:lvl8pPr marL="3339911" algn="l" defTabSz="954260" rtl="0" eaLnBrk="1" latinLnBrk="0" hangingPunct="1">
                        <a:defRPr kumimoji="1" sz="1907" kern="1200">
                          <a:solidFill>
                            <a:schemeClr val="tx1"/>
                          </a:solidFill>
                          <a:latin typeface="Calibri"/>
                        </a:defRPr>
                      </a:lvl8pPr>
                      <a:lvl9pPr marL="3817041" algn="l" defTabSz="954260" rtl="0" eaLnBrk="1" latinLnBrk="0" hangingPunct="1">
                        <a:defRPr kumimoji="1" sz="1907" kern="1200">
                          <a:solidFill>
                            <a:schemeClr val="tx1"/>
                          </a:solidFill>
                          <a:latin typeface="Calibri"/>
                        </a:defRPr>
                      </a:lvl9p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en-US" altLang="ja-JP" sz="1200">
                          <a:latin typeface="+mn-ea"/>
                          <a:ea typeface="+mn-ea"/>
                        </a:rPr>
                        <a:t>Ⅲ</a:t>
                      </a:r>
                      <a:endParaRPr kumimoji="1" lang="ja-JP" altLang="en-US" sz="1200">
                        <a:latin typeface="+mn-ea"/>
                        <a:ea typeface="+mn-ea"/>
                      </a:endParaRPr>
                    </a:p>
                  </a:txBody>
                  <a:tcPr marL="0" marR="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33544662"/>
                  </a:ext>
                </a:extLst>
              </a:tr>
              <a:tr h="543025">
                <a:tc>
                  <a:txBody>
                    <a:bodyPr/>
                    <a:lstStyle>
                      <a:lvl1pPr marL="0" algn="l" defTabSz="954260" rtl="0" eaLnBrk="1" latinLnBrk="0" hangingPunct="1">
                        <a:defRPr kumimoji="1" sz="1907" kern="1200">
                          <a:solidFill>
                            <a:schemeClr val="tx1"/>
                          </a:solidFill>
                          <a:latin typeface="Calibri"/>
                        </a:defRPr>
                      </a:lvl1pPr>
                      <a:lvl2pPr marL="477130" algn="l" defTabSz="954260" rtl="0" eaLnBrk="1" latinLnBrk="0" hangingPunct="1">
                        <a:defRPr kumimoji="1" sz="1907" kern="1200">
                          <a:solidFill>
                            <a:schemeClr val="tx1"/>
                          </a:solidFill>
                          <a:latin typeface="Calibri"/>
                        </a:defRPr>
                      </a:lvl2pPr>
                      <a:lvl3pPr marL="954260" algn="l" defTabSz="954260" rtl="0" eaLnBrk="1" latinLnBrk="0" hangingPunct="1">
                        <a:defRPr kumimoji="1" sz="1907" kern="1200">
                          <a:solidFill>
                            <a:schemeClr val="tx1"/>
                          </a:solidFill>
                          <a:latin typeface="Calibri"/>
                        </a:defRPr>
                      </a:lvl3pPr>
                      <a:lvl4pPr marL="1431390" algn="l" defTabSz="954260" rtl="0" eaLnBrk="1" latinLnBrk="0" hangingPunct="1">
                        <a:defRPr kumimoji="1" sz="1907" kern="1200">
                          <a:solidFill>
                            <a:schemeClr val="tx1"/>
                          </a:solidFill>
                          <a:latin typeface="Calibri"/>
                        </a:defRPr>
                      </a:lvl4pPr>
                      <a:lvl5pPr marL="1908520" algn="l" defTabSz="954260" rtl="0" eaLnBrk="1" latinLnBrk="0" hangingPunct="1">
                        <a:defRPr kumimoji="1" sz="1907" kern="1200">
                          <a:solidFill>
                            <a:schemeClr val="tx1"/>
                          </a:solidFill>
                          <a:latin typeface="Calibri"/>
                        </a:defRPr>
                      </a:lvl5pPr>
                      <a:lvl6pPr marL="2385651" algn="l" defTabSz="954260" rtl="0" eaLnBrk="1" latinLnBrk="0" hangingPunct="1">
                        <a:defRPr kumimoji="1" sz="1907" kern="1200">
                          <a:solidFill>
                            <a:schemeClr val="tx1"/>
                          </a:solidFill>
                          <a:latin typeface="Calibri"/>
                        </a:defRPr>
                      </a:lvl6pPr>
                      <a:lvl7pPr marL="2862781" algn="l" defTabSz="954260" rtl="0" eaLnBrk="1" latinLnBrk="0" hangingPunct="1">
                        <a:defRPr kumimoji="1" sz="1907" kern="1200">
                          <a:solidFill>
                            <a:schemeClr val="tx1"/>
                          </a:solidFill>
                          <a:latin typeface="Calibri"/>
                        </a:defRPr>
                      </a:lvl7pPr>
                      <a:lvl8pPr marL="3339911" algn="l" defTabSz="954260" rtl="0" eaLnBrk="1" latinLnBrk="0" hangingPunct="1">
                        <a:defRPr kumimoji="1" sz="1907" kern="1200">
                          <a:solidFill>
                            <a:schemeClr val="tx1"/>
                          </a:solidFill>
                          <a:latin typeface="Calibri"/>
                        </a:defRPr>
                      </a:lvl8pPr>
                      <a:lvl9pPr marL="3817041" algn="l" defTabSz="954260" rtl="0" eaLnBrk="1" latinLnBrk="0" hangingPunct="1">
                        <a:defRPr kumimoji="1" sz="1907" kern="1200">
                          <a:solidFill>
                            <a:schemeClr val="tx1"/>
                          </a:solidFill>
                          <a:latin typeface="Calibri"/>
                        </a:defRPr>
                      </a:lvl9pPr>
                    </a:lstStyle>
                    <a:p>
                      <a:pPr marL="0" marR="0" lvl="0" indent="0" algn="ctr" defTabSz="954260" rtl="0" eaLnBrk="1" fontAlgn="auto" latinLnBrk="0" hangingPunct="1">
                        <a:lnSpc>
                          <a:spcPct val="100000"/>
                        </a:lnSpc>
                        <a:spcBef>
                          <a:spcPts val="0"/>
                        </a:spcBef>
                        <a:spcAft>
                          <a:spcPts val="0"/>
                        </a:spcAft>
                        <a:buClrTx/>
                        <a:buSzTx/>
                        <a:buFontTx/>
                        <a:buNone/>
                        <a:tabLst/>
                        <a:defRPr/>
                      </a:pPr>
                      <a:r>
                        <a:rPr kumimoji="1" lang="ja-JP" altLang="en-US" sz="1200">
                          <a:latin typeface="+mn-ea"/>
                          <a:ea typeface="+mn-ea"/>
                        </a:rPr>
                        <a:t>○</a:t>
                      </a:r>
                    </a:p>
                  </a:txBody>
                  <a:tcPr marL="0" marR="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54260" rtl="0" eaLnBrk="1" latinLnBrk="0" hangingPunct="1">
                        <a:defRPr kumimoji="1" sz="1907" kern="1200">
                          <a:solidFill>
                            <a:schemeClr val="tx1"/>
                          </a:solidFill>
                          <a:latin typeface="Calibri"/>
                        </a:defRPr>
                      </a:lvl1pPr>
                      <a:lvl2pPr marL="477130" algn="l" defTabSz="954260" rtl="0" eaLnBrk="1" latinLnBrk="0" hangingPunct="1">
                        <a:defRPr kumimoji="1" sz="1907" kern="1200">
                          <a:solidFill>
                            <a:schemeClr val="tx1"/>
                          </a:solidFill>
                          <a:latin typeface="Calibri"/>
                        </a:defRPr>
                      </a:lvl2pPr>
                      <a:lvl3pPr marL="954260" algn="l" defTabSz="954260" rtl="0" eaLnBrk="1" latinLnBrk="0" hangingPunct="1">
                        <a:defRPr kumimoji="1" sz="1907" kern="1200">
                          <a:solidFill>
                            <a:schemeClr val="tx1"/>
                          </a:solidFill>
                          <a:latin typeface="Calibri"/>
                        </a:defRPr>
                      </a:lvl3pPr>
                      <a:lvl4pPr marL="1431390" algn="l" defTabSz="954260" rtl="0" eaLnBrk="1" latinLnBrk="0" hangingPunct="1">
                        <a:defRPr kumimoji="1" sz="1907" kern="1200">
                          <a:solidFill>
                            <a:schemeClr val="tx1"/>
                          </a:solidFill>
                          <a:latin typeface="Calibri"/>
                        </a:defRPr>
                      </a:lvl4pPr>
                      <a:lvl5pPr marL="1908520" algn="l" defTabSz="954260" rtl="0" eaLnBrk="1" latinLnBrk="0" hangingPunct="1">
                        <a:defRPr kumimoji="1" sz="1907" kern="1200">
                          <a:solidFill>
                            <a:schemeClr val="tx1"/>
                          </a:solidFill>
                          <a:latin typeface="Calibri"/>
                        </a:defRPr>
                      </a:lvl5pPr>
                      <a:lvl6pPr marL="2385651" algn="l" defTabSz="954260" rtl="0" eaLnBrk="1" latinLnBrk="0" hangingPunct="1">
                        <a:defRPr kumimoji="1" sz="1907" kern="1200">
                          <a:solidFill>
                            <a:schemeClr val="tx1"/>
                          </a:solidFill>
                          <a:latin typeface="Calibri"/>
                        </a:defRPr>
                      </a:lvl6pPr>
                      <a:lvl7pPr marL="2862781" algn="l" defTabSz="954260" rtl="0" eaLnBrk="1" latinLnBrk="0" hangingPunct="1">
                        <a:defRPr kumimoji="1" sz="1907" kern="1200">
                          <a:solidFill>
                            <a:schemeClr val="tx1"/>
                          </a:solidFill>
                          <a:latin typeface="Calibri"/>
                        </a:defRPr>
                      </a:lvl7pPr>
                      <a:lvl8pPr marL="3339911" algn="l" defTabSz="954260" rtl="0" eaLnBrk="1" latinLnBrk="0" hangingPunct="1">
                        <a:defRPr kumimoji="1" sz="1907" kern="1200">
                          <a:solidFill>
                            <a:schemeClr val="tx1"/>
                          </a:solidFill>
                          <a:latin typeface="Calibri"/>
                        </a:defRPr>
                      </a:lvl8pPr>
                      <a:lvl9pPr marL="3817041" algn="l" defTabSz="954260" rtl="0" eaLnBrk="1" latinLnBrk="0" hangingPunct="1">
                        <a:defRPr kumimoji="1" sz="1907" kern="1200">
                          <a:solidFill>
                            <a:schemeClr val="tx1"/>
                          </a:solidFill>
                          <a:latin typeface="Calibri"/>
                        </a:defRPr>
                      </a:lvl9pPr>
                    </a:lstStyle>
                    <a:p>
                      <a:pPr algn="ctr"/>
                      <a:endParaRPr kumimoji="1" lang="ja-JP" altLang="en-US" sz="1200">
                        <a:latin typeface="+mn-ea"/>
                        <a:ea typeface="+mn-ea"/>
                      </a:endParaRPr>
                    </a:p>
                  </a:txBody>
                  <a:tcPr marL="0" marR="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54260" rtl="0" eaLnBrk="1" latinLnBrk="0" hangingPunct="1">
                        <a:defRPr kumimoji="1" sz="1907" kern="1200">
                          <a:solidFill>
                            <a:schemeClr val="tx1"/>
                          </a:solidFill>
                          <a:latin typeface="Calibri"/>
                        </a:defRPr>
                      </a:lvl1pPr>
                      <a:lvl2pPr marL="477130" algn="l" defTabSz="954260" rtl="0" eaLnBrk="1" latinLnBrk="0" hangingPunct="1">
                        <a:defRPr kumimoji="1" sz="1907" kern="1200">
                          <a:solidFill>
                            <a:schemeClr val="tx1"/>
                          </a:solidFill>
                          <a:latin typeface="Calibri"/>
                        </a:defRPr>
                      </a:lvl2pPr>
                      <a:lvl3pPr marL="954260" algn="l" defTabSz="954260" rtl="0" eaLnBrk="1" latinLnBrk="0" hangingPunct="1">
                        <a:defRPr kumimoji="1" sz="1907" kern="1200">
                          <a:solidFill>
                            <a:schemeClr val="tx1"/>
                          </a:solidFill>
                          <a:latin typeface="Calibri"/>
                        </a:defRPr>
                      </a:lvl3pPr>
                      <a:lvl4pPr marL="1431390" algn="l" defTabSz="954260" rtl="0" eaLnBrk="1" latinLnBrk="0" hangingPunct="1">
                        <a:defRPr kumimoji="1" sz="1907" kern="1200">
                          <a:solidFill>
                            <a:schemeClr val="tx1"/>
                          </a:solidFill>
                          <a:latin typeface="Calibri"/>
                        </a:defRPr>
                      </a:lvl4pPr>
                      <a:lvl5pPr marL="1908520" algn="l" defTabSz="954260" rtl="0" eaLnBrk="1" latinLnBrk="0" hangingPunct="1">
                        <a:defRPr kumimoji="1" sz="1907" kern="1200">
                          <a:solidFill>
                            <a:schemeClr val="tx1"/>
                          </a:solidFill>
                          <a:latin typeface="Calibri"/>
                        </a:defRPr>
                      </a:lvl5pPr>
                      <a:lvl6pPr marL="2385651" algn="l" defTabSz="954260" rtl="0" eaLnBrk="1" latinLnBrk="0" hangingPunct="1">
                        <a:defRPr kumimoji="1" sz="1907" kern="1200">
                          <a:solidFill>
                            <a:schemeClr val="tx1"/>
                          </a:solidFill>
                          <a:latin typeface="Calibri"/>
                        </a:defRPr>
                      </a:lvl6pPr>
                      <a:lvl7pPr marL="2862781" algn="l" defTabSz="954260" rtl="0" eaLnBrk="1" latinLnBrk="0" hangingPunct="1">
                        <a:defRPr kumimoji="1" sz="1907" kern="1200">
                          <a:solidFill>
                            <a:schemeClr val="tx1"/>
                          </a:solidFill>
                          <a:latin typeface="Calibri"/>
                        </a:defRPr>
                      </a:lvl7pPr>
                      <a:lvl8pPr marL="3339911" algn="l" defTabSz="954260" rtl="0" eaLnBrk="1" latinLnBrk="0" hangingPunct="1">
                        <a:defRPr kumimoji="1" sz="1907" kern="1200">
                          <a:solidFill>
                            <a:schemeClr val="tx1"/>
                          </a:solidFill>
                          <a:latin typeface="Calibri"/>
                        </a:defRPr>
                      </a:lvl8pPr>
                      <a:lvl9pPr marL="3817041" algn="l" defTabSz="954260" rtl="0" eaLnBrk="1" latinLnBrk="0" hangingPunct="1">
                        <a:defRPr kumimoji="1" sz="1907" kern="1200">
                          <a:solidFill>
                            <a:schemeClr val="tx1"/>
                          </a:solidFill>
                          <a:latin typeface="Calibri"/>
                        </a:defRPr>
                      </a:lvl9pPr>
                    </a:lstStyle>
                    <a:p>
                      <a:pPr algn="ctr"/>
                      <a:endParaRPr kumimoji="1" lang="ja-JP" altLang="en-US" sz="1200">
                        <a:latin typeface="+mn-ea"/>
                        <a:ea typeface="+mn-ea"/>
                      </a:endParaRPr>
                    </a:p>
                  </a:txBody>
                  <a:tcPr marL="0" marR="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6353571"/>
                  </a:ext>
                </a:extLst>
              </a:tr>
            </a:tbl>
          </a:graphicData>
        </a:graphic>
      </p:graphicFrame>
      <p:sp>
        <p:nvSpPr>
          <p:cNvPr id="64" name="テキスト ボックス 63">
            <a:extLst>
              <a:ext uri="{FF2B5EF4-FFF2-40B4-BE49-F238E27FC236}">
                <a16:creationId xmlns:a16="http://schemas.microsoft.com/office/drawing/2014/main" xmlns="" id="{28FFC920-44F5-5770-7A82-13FB7FA2A483}"/>
              </a:ext>
            </a:extLst>
          </p:cNvPr>
          <p:cNvSpPr txBox="1"/>
          <p:nvPr/>
        </p:nvSpPr>
        <p:spPr>
          <a:xfrm>
            <a:off x="61147" y="5828045"/>
            <a:ext cx="7422008" cy="307777"/>
          </a:xfrm>
          <a:prstGeom prst="rect">
            <a:avLst/>
          </a:prstGeom>
          <a:noFill/>
        </p:spPr>
        <p:txBody>
          <a:bodyPr wrap="square" rtlCol="0">
            <a:spAutoFit/>
          </a:bodyPr>
          <a:lstStyle/>
          <a:p>
            <a:pPr marL="0" marR="0" lvl="0" indent="0" algn="l" defTabSz="957863"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a:ln>
                  <a:noFill/>
                </a:ln>
                <a:solidFill>
                  <a:prstClr val="black"/>
                </a:solidFill>
                <a:effectLst/>
                <a:uLnTx/>
                <a:uFillTx/>
                <a:latin typeface="Arial" panose="020B0604020202020204"/>
                <a:ea typeface="ＭＳ Ｐゴシック" panose="020B0600070205080204" pitchFamily="50" charset="-128"/>
                <a:cs typeface="+mn-cs"/>
              </a:rPr>
              <a:t>⑤　成果イメージ（経済効果、雇用の下支え・創出効果、波及プロセスを含む）</a:t>
            </a:r>
          </a:p>
        </p:txBody>
      </p:sp>
      <p:sp>
        <p:nvSpPr>
          <p:cNvPr id="65" name="角丸四角形吹き出し 29">
            <a:extLst>
              <a:ext uri="{FF2B5EF4-FFF2-40B4-BE49-F238E27FC236}">
                <a16:creationId xmlns:a16="http://schemas.microsoft.com/office/drawing/2014/main" xmlns="" id="{0CE0558C-03FA-1951-CA35-91C4E6847724}"/>
              </a:ext>
            </a:extLst>
          </p:cNvPr>
          <p:cNvSpPr/>
          <p:nvPr/>
        </p:nvSpPr>
        <p:spPr>
          <a:xfrm>
            <a:off x="6928560" y="2623478"/>
            <a:ext cx="2539289" cy="332117"/>
          </a:xfrm>
          <a:prstGeom prst="wedgeRoundRectCallout">
            <a:avLst>
              <a:gd name="adj1" fmla="val -50474"/>
              <a:gd name="adj2" fmla="val 109475"/>
              <a:gd name="adj3" fmla="val 16667"/>
            </a:avLst>
          </a:prstGeom>
          <a:solidFill>
            <a:srgbClr val="FDF3B9"/>
          </a:solidFill>
          <a:ln w="12700" cap="flat" cmpd="sng" algn="ctr">
            <a:solidFill>
              <a:srgbClr val="FFD44B"/>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803546"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設備整備費を支援　補助率１／２</a:t>
            </a:r>
          </a:p>
        </p:txBody>
      </p:sp>
      <p:sp>
        <p:nvSpPr>
          <p:cNvPr id="66" name="角丸四角形吹き出し 29">
            <a:extLst>
              <a:ext uri="{FF2B5EF4-FFF2-40B4-BE49-F238E27FC236}">
                <a16:creationId xmlns:a16="http://schemas.microsoft.com/office/drawing/2014/main" xmlns="" id="{0BC4A7C1-29FD-F825-6E65-734EED026B00}"/>
              </a:ext>
            </a:extLst>
          </p:cNvPr>
          <p:cNvSpPr/>
          <p:nvPr/>
        </p:nvSpPr>
        <p:spPr>
          <a:xfrm>
            <a:off x="6445742" y="5442104"/>
            <a:ext cx="3179030" cy="262664"/>
          </a:xfrm>
          <a:prstGeom prst="wedgeRoundRectCallout">
            <a:avLst>
              <a:gd name="adj1" fmla="val -37778"/>
              <a:gd name="adj2" fmla="val -193124"/>
              <a:gd name="adj3" fmla="val 16667"/>
            </a:avLst>
          </a:prstGeom>
          <a:solidFill>
            <a:srgbClr val="FDF3B9"/>
          </a:solidFill>
          <a:ln w="12700" cap="flat" cmpd="sng" algn="ctr">
            <a:solidFill>
              <a:srgbClr val="FFD44B"/>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803546"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設備整備費や人件費を支援　補助率１／２</a:t>
            </a:r>
          </a:p>
        </p:txBody>
      </p:sp>
      <p:sp>
        <p:nvSpPr>
          <p:cNvPr id="6" name="テキスト ボックス 5">
            <a:extLst>
              <a:ext uri="{FF2B5EF4-FFF2-40B4-BE49-F238E27FC236}">
                <a16:creationId xmlns:a16="http://schemas.microsoft.com/office/drawing/2014/main" xmlns="" id="{BC109E6D-4397-2860-2DA0-99774F0824DD}"/>
              </a:ext>
            </a:extLst>
          </p:cNvPr>
          <p:cNvSpPr txBox="1"/>
          <p:nvPr/>
        </p:nvSpPr>
        <p:spPr bwMode="gray">
          <a:xfrm>
            <a:off x="7662149" y="40872"/>
            <a:ext cx="2243851" cy="497084"/>
          </a:xfrm>
          <a:prstGeom prst="rect">
            <a:avLst/>
          </a:prstGeom>
          <a:noFill/>
        </p:spPr>
        <p:txBody>
          <a:bodyPr wrap="square" lIns="68647" tIns="34324" rIns="68647" bIns="34324" rtlCol="0" anchor="t" anchorCtr="0">
            <a:noAutofit/>
          </a:bodyPr>
          <a:lstStyle/>
          <a:p>
            <a:pPr marL="0" marR="0" lvl="0" indent="0" algn="l" defTabSz="435894" rtl="0" eaLnBrk="1" fontAlgn="auto" latinLnBrk="0" hangingPunct="1">
              <a:lnSpc>
                <a:spcPts val="1100"/>
              </a:lnSpc>
              <a:spcBef>
                <a:spcPts val="0"/>
              </a:spcBef>
              <a:spcAft>
                <a:spcPts val="0"/>
              </a:spcAft>
              <a:buClr>
                <a:prstClr val="black"/>
              </a:buClr>
              <a:buSzTx/>
              <a:buFontTx/>
              <a:buNone/>
              <a:tabLst/>
              <a:defRPr/>
            </a:pPr>
            <a:r>
              <a:rPr kumimoji="0" lang="ja-JP" altLang="en-US"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医政局</a:t>
            </a:r>
            <a:endParaRPr kumimoji="0" lang="en-US" altLang="ja-JP"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35894" rtl="0" eaLnBrk="1" fontAlgn="auto" latinLnBrk="0" hangingPunct="1">
              <a:lnSpc>
                <a:spcPts val="1100"/>
              </a:lnSpc>
              <a:spcBef>
                <a:spcPts val="0"/>
              </a:spcBef>
              <a:spcAft>
                <a:spcPts val="0"/>
              </a:spcAft>
              <a:buClr>
                <a:prstClr val="black"/>
              </a:buClr>
              <a:buSzTx/>
              <a:buFontTx/>
              <a:buNone/>
              <a:tabLst/>
              <a:defRPr/>
            </a:pPr>
            <a:r>
              <a:rPr kumimoji="0" lang="ja-JP" altLang="en-US"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医薬産業振興・医療情報企画課</a:t>
            </a:r>
            <a:endParaRPr kumimoji="0" lang="en-US" altLang="ja-JP"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r" defTabSz="435894" rtl="0" eaLnBrk="1" fontAlgn="auto" latinLnBrk="0" hangingPunct="1">
              <a:lnSpc>
                <a:spcPts val="1100"/>
              </a:lnSpc>
              <a:spcBef>
                <a:spcPts val="0"/>
              </a:spcBef>
              <a:spcAft>
                <a:spcPts val="0"/>
              </a:spcAft>
              <a:buClr>
                <a:prstClr val="black"/>
              </a:buClr>
              <a:buSzTx/>
              <a:buFontTx/>
              <a:buNone/>
              <a:tabLst/>
              <a:defRPr/>
            </a:pPr>
            <a:r>
              <a:rPr kumimoji="0" lang="ja-JP" altLang="en-US"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（内線</a:t>
            </a:r>
            <a:r>
              <a:rPr kumimoji="0" lang="en-US" altLang="ja-JP"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4472</a:t>
            </a:r>
            <a:r>
              <a:rPr kumimoji="0" lang="ja-JP" altLang="en-US"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2657</a:t>
            </a:r>
            <a:r>
              <a:rPr kumimoji="0" lang="ja-JP" altLang="en-US" sz="1144" b="0" i="0" u="none" strike="noStrike" kern="0" cap="none" spc="5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9" name="スライド番号プレースホルダー 3">
            <a:extLst>
              <a:ext uri="{FF2B5EF4-FFF2-40B4-BE49-F238E27FC236}">
                <a16:creationId xmlns:a16="http://schemas.microsoft.com/office/drawing/2014/main" xmlns="" id="{250841EB-35F8-63D6-A100-9167267B0CC5}"/>
              </a:ext>
            </a:extLst>
          </p:cNvPr>
          <p:cNvSpPr txBox="1">
            <a:spLocks/>
          </p:cNvSpPr>
          <p:nvPr/>
        </p:nvSpPr>
        <p:spPr>
          <a:xfrm>
            <a:off x="9435191" y="6545274"/>
            <a:ext cx="488504" cy="365125"/>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48C5B43-5184-4DE9-BDBA-A79F53B8FED5}" type="slidenum">
              <a:rPr kumimoji="1" lang="ja-JP" altLang="en-US" sz="1600" b="1" i="0" u="none" strike="noStrike" kern="1200" cap="none" spc="0" normalizeH="0" baseline="0" noProof="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60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64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xmlns="" id="{2BB95032-474B-1D6D-8EEF-7120613A3C3D}"/>
              </a:ext>
            </a:extLst>
          </p:cNvPr>
          <p:cNvSpPr>
            <a:spLocks noGrp="1"/>
          </p:cNvSpPr>
          <p:nvPr>
            <p:ph type="body" sz="quarter" idx="12"/>
          </p:nvPr>
        </p:nvSpPr>
        <p:spPr>
          <a:xfrm>
            <a:off x="6499952" y="4981625"/>
            <a:ext cx="2401678" cy="377026"/>
          </a:xfrm>
        </p:spPr>
        <p:txBody>
          <a:bodyPr/>
          <a:lstStyle/>
          <a:p>
            <a:pPr algn="ctr"/>
            <a:r>
              <a:rPr lang="ja-JP" altLang="en-US" sz="2000"/>
              <a:t>厚生労働省保険局</a:t>
            </a:r>
            <a:endParaRPr lang="en-US" altLang="ja-JP" sz="2000"/>
          </a:p>
        </p:txBody>
      </p:sp>
      <p:sp>
        <p:nvSpPr>
          <p:cNvPr id="3" name="タイトル 2">
            <a:extLst>
              <a:ext uri="{FF2B5EF4-FFF2-40B4-BE49-F238E27FC236}">
                <a16:creationId xmlns:a16="http://schemas.microsoft.com/office/drawing/2014/main" xmlns="" id="{753E2007-B187-8B28-13F1-3FE6B6C99BA3}"/>
              </a:ext>
            </a:extLst>
          </p:cNvPr>
          <p:cNvSpPr>
            <a:spLocks noGrp="1"/>
          </p:cNvSpPr>
          <p:nvPr>
            <p:ph type="title"/>
          </p:nvPr>
        </p:nvSpPr>
        <p:spPr/>
        <p:txBody>
          <a:bodyPr/>
          <a:lstStyle/>
          <a:p>
            <a:r>
              <a:rPr lang="ja-JP" altLang="en-US"/>
              <a:t>令和７年度薬価改定について</a:t>
            </a:r>
          </a:p>
        </p:txBody>
      </p:sp>
    </p:spTree>
    <p:extLst>
      <p:ext uri="{BB962C8B-B14F-4D97-AF65-F5344CB8AC3E}">
        <p14:creationId xmlns:p14="http://schemas.microsoft.com/office/powerpoint/2010/main" val="1723193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81000" y="116632"/>
            <a:ext cx="912999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薬価制度の抜本改革に向けた基本方針</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a:xfrm>
            <a:off x="144518" y="692696"/>
            <a:ext cx="4880992" cy="56015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昨今、革新的かつ非常に高額な医薬品が登場しているが、こうした医薬品に対して、現在の薬価制度は柔軟に対応できておらず、国民負担や医療保険財政に与える影響が懸念されている。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民皆保険の持続性」と「イノベーションの推進」を両立し、国民が恩恵を受ける「国民負担の軽減」と「医療の質の向上」を実現する観点から、薬価制度の抜本改革に向け、ＰＤＣＡを重視しつつ、以下のとおり取り組むものと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１．薬価制度の抜本改革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2768" marR="0" lvl="0" indent="-16276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（１）保険収載後の状況の変化に対応できるよう、効能追加等に伴う一定規模以上の市場拡大に速やかに対応するため、新薬収載の機会を最大限活用して、年４回薬価を見直す。</a:t>
            </a:r>
          </a:p>
          <a:p>
            <a:pPr marL="162768" marR="0" lvl="0" indent="-162768"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2768" marR="0" lvl="0" indent="-16276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（２）市場実勢価格を適時に薬価に反映して国民負担を抑制するため、全品を対象に、毎年薬価調査を行い、その結果に基づき薬価改定を行う。</a:t>
            </a:r>
          </a:p>
          <a:p>
            <a:pPr marL="162768" marR="0" lvl="0" indent="-16276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そのため、現在２年に１回行われている薬価調査に加え、その間の年においても、大手事業者等を対象に調査を行い、価格乖離の大きな品目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について薬価改定を行う。</a:t>
            </a:r>
          </a:p>
          <a:p>
            <a:pPr marL="162768" marR="0" lvl="0" indent="-162768" algn="l" defTabSz="914400" rtl="0" eaLnBrk="1" fontAlgn="auto" latinLnBrk="0" hangingPunct="1">
              <a:lnSpc>
                <a:spcPct val="100000"/>
              </a:lnSpc>
              <a:spcBef>
                <a:spcPts val="554"/>
              </a:spcBef>
              <a:spcAft>
                <a:spcPts val="554"/>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（注）具体的内容について、来年中に結論を得る。</a:t>
            </a:r>
          </a:p>
          <a:p>
            <a:pPr marL="162768" marR="0" lvl="0" indent="-16276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また、薬価調査に関し、調査結果の正確性や調査手法等について検証し、それらを踏まえて薬価調査自体の見直しを検討し、来年中に結論を得る。</a:t>
            </a:r>
          </a:p>
          <a:p>
            <a:pPr marL="162768" marR="0" lvl="0" indent="-16276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a:p>
            <a:pPr marL="162768" marR="0" lvl="0" indent="-16276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革新的新薬創出を促進するため、新薬創出・適応外薬解消等促進加算制度をゼロベースで抜本的に見直すこととし、これとあわせて、費用対効果の高い薬には薬価を引き上げることを含め費用対効果評価を本格的に導入すること等により、真に有効な医薬品を適切に見極めてイノベーションを評価し、研究開発投資の促進を図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5163529" y="1030751"/>
            <a:ext cx="4758023" cy="5632311"/>
          </a:xfrm>
          <a:prstGeom prst="rect">
            <a:avLst/>
          </a:prstGeom>
        </p:spPr>
        <p:txBody>
          <a:bodyPr wrap="square">
            <a:spAutoFit/>
          </a:bodyPr>
          <a:lstStyle/>
          <a:p>
            <a:pPr marL="162768" marR="0" lvl="0" indent="-16276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なお、費用対効果評価を本格的に導入するため、専門的知見を踏まえるとともに、第三者的視点に立った組織・体制をはじめとするその実施のあり方を検討し、来年中に結論を得る。</a:t>
            </a:r>
          </a:p>
          <a:p>
            <a:pPr marL="162768" marR="0" lvl="0" indent="-162768"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２．改革とあわせた今後の取組み</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2768" marR="0" lvl="0" indent="-16276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薬価算定方式の正確性・透明性を徹底する。具体的には、製薬企業にとって機密性の高い情報に配慮しつつ、薬価算定の根拠の明確化や薬価算定プロセスの透明性向上について検討し、結論を得る。また、特に高額医薬品等について、制度の差異を踏まえつつ外国価格をより正確に把握するなど、外国価格調整の方法の改善を検討し、結論を得る。</a:t>
            </a:r>
          </a:p>
          <a:p>
            <a:pPr marL="162768" marR="0" lvl="0" indent="-162768"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2768" marR="0" lvl="0" indent="-16276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（２）薬価制度の改革により影響を受ける関係者の経営実態についても機動的に把握し、その結果を踏まえ、必要に応じて対応を検討し、結論を得る。</a:t>
            </a:r>
          </a:p>
          <a:p>
            <a:pPr marL="162768" marR="0" lvl="0" indent="-162768"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2768" marR="0" lvl="0" indent="-16276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我が国の製薬産業について、長期収載品に依存するモデルから、より高い創薬力を持つ産業構造に転換するため、革新的バイオ医薬品及びバイオシミラーの研究開発支援方策等の拡充を検討するとともに、ベンチャー企業への支援、後発医薬品企業の市場での競争促進を検討し、結論を得る。</a:t>
            </a:r>
          </a:p>
          <a:p>
            <a:pPr marL="162768" marR="0" lvl="0" indent="-162768"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2768" marR="0" lvl="0" indent="-16276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安定的な医薬品流通が確保されるよう、経営実態に配慮しつつ、流通の効率化を進めるとともに、流通改善の推進、市場環境に伴う収益構造への適切な対処を進める。特に、適切な価格形成を促進するため、単品単価契約の推進と早期妥結の促進について効果的な施策を検討し、結論を得る。</a:t>
            </a:r>
          </a:p>
          <a:p>
            <a:pPr marL="162768" marR="0" lvl="0" indent="-162768"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62768" marR="0" lvl="0" indent="-16276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（５）評価の確立した新たな医療技術について、費用対効果を踏まえつつ国民に迅速に提供するための方策の在り方について検討し、結論を得る。</a:t>
            </a:r>
          </a:p>
        </p:txBody>
      </p:sp>
      <p:sp>
        <p:nvSpPr>
          <p:cNvPr id="3" name="正方形/長方形 2"/>
          <p:cNvSpPr/>
          <p:nvPr/>
        </p:nvSpPr>
        <p:spPr>
          <a:xfrm>
            <a:off x="2432720" y="580619"/>
            <a:ext cx="7579879"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内閣官房長官、経済財政政策担当大臣、財務大臣、厚生労働大臣決定</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角丸四角形 10"/>
          <p:cNvSpPr/>
          <p:nvPr/>
        </p:nvSpPr>
        <p:spPr>
          <a:xfrm>
            <a:off x="200472" y="3428999"/>
            <a:ext cx="4752528" cy="1008112"/>
          </a:xfrm>
          <a:prstGeom prst="roundRect">
            <a:avLst>
              <a:gd name="adj" fmla="val 5222"/>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2" name="直線コネクタ 11"/>
          <p:cNvCxnSpPr/>
          <p:nvPr/>
        </p:nvCxnSpPr>
        <p:spPr>
          <a:xfrm>
            <a:off x="0" y="548680"/>
            <a:ext cx="9906000" cy="0"/>
          </a:xfrm>
          <a:prstGeom prst="line">
            <a:avLst/>
          </a:prstGeom>
          <a:ln w="50800" cmpd="dbl">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
          <p:cNvSpPr>
            <a:spLocks noGrp="1"/>
          </p:cNvSpPr>
          <p:nvPr>
            <p:ph type="sldNum" sz="quarter" idx="4294967295"/>
          </p:nvPr>
        </p:nvSpPr>
        <p:spPr>
          <a:xfrm>
            <a:off x="9282325" y="6486144"/>
            <a:ext cx="618632" cy="371856"/>
          </a:xfrm>
          <a:prstGeom prst="rect">
            <a:avLst/>
          </a:prstGeom>
        </p:spPr>
        <p:txBody>
          <a:bodyPr lIns="72000" tIns="36000" rIns="72000" bIns="36000"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600" b="1" i="0" u="none" strike="noStrike" kern="1200" cap="none" spc="0" normalizeH="0" baseline="0" noProof="0">
                <a:ln>
                  <a:noFill/>
                </a:ln>
                <a:solidFill>
                  <a:srgbClr val="FFFFFF">
                    <a:lumMod val="65000"/>
                  </a:srgbClr>
                </a:solidFill>
                <a:effectLst/>
                <a:uLnTx/>
                <a:uFillTx/>
                <a:latin typeface="メイリオ"/>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600" b="1" i="0" u="none" strike="noStrike" kern="1200" cap="none" spc="0" normalizeH="0" baseline="0" noProof="0" dirty="0">
              <a:ln>
                <a:noFill/>
              </a:ln>
              <a:solidFill>
                <a:srgbClr val="FFFFFF">
                  <a:lumMod val="65000"/>
                </a:srgbClr>
              </a:solidFill>
              <a:effectLst/>
              <a:uLnTx/>
              <a:uFillTx/>
              <a:latin typeface="メイリオ"/>
              <a:ea typeface="メイリオ"/>
              <a:cs typeface="Arial" panose="020B0604020202020204" pitchFamily="34" charset="0"/>
            </a:endParaRPr>
          </a:p>
        </p:txBody>
      </p:sp>
    </p:spTree>
    <p:extLst>
      <p:ext uri="{BB962C8B-B14F-4D97-AF65-F5344CB8AC3E}">
        <p14:creationId xmlns:p14="http://schemas.microsoft.com/office/powerpoint/2010/main" val="145881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258535" y="750835"/>
            <a:ext cx="9394825" cy="2840037"/>
          </a:xfrm>
          <a:solidFill>
            <a:schemeClr val="accent3">
              <a:lumMod val="20000"/>
              <a:lumOff val="80000"/>
            </a:schemeClr>
          </a:solidFill>
        </p:spPr>
        <p:txBody>
          <a:bodyPr>
            <a:noAutofit/>
          </a:bodyPr>
          <a:lstStyle/>
          <a:p>
            <a:pPr marL="0" indent="0">
              <a:spcBef>
                <a:spcPts val="0"/>
              </a:spcBef>
              <a:spcAft>
                <a:spcPts val="300"/>
              </a:spcAft>
              <a:buNone/>
            </a:pPr>
            <a:r>
              <a:rPr lang="ja-JP" altLang="en-US" sz="1500" dirty="0">
                <a:latin typeface="メイリオ" panose="020B0604030504040204" pitchFamily="50" charset="-128"/>
                <a:ea typeface="メイリオ" panose="020B0604030504040204" pitchFamily="50" charset="-128"/>
              </a:rPr>
              <a:t>　毎年薬価改定の初年度である令和３年度薬価改定について、令和２年薬価調査に基づき、以下のとおり実施する。</a:t>
            </a:r>
          </a:p>
          <a:p>
            <a:pPr marL="0" indent="0">
              <a:spcBef>
                <a:spcPts val="0"/>
              </a:spcBef>
              <a:spcAft>
                <a:spcPts val="300"/>
              </a:spcAft>
              <a:buNone/>
            </a:pPr>
            <a:r>
              <a:rPr lang="ja-JP" altLang="en-US" sz="1500" dirty="0">
                <a:latin typeface="メイリオ" panose="020B0604030504040204" pitchFamily="50" charset="-128"/>
                <a:ea typeface="メイリオ" panose="020B0604030504040204" pitchFamily="50" charset="-128"/>
              </a:rPr>
              <a:t>　改定の対象範囲については、国民負担軽減の観点からできる限り広くすることが適当である状況のもと、</a:t>
            </a:r>
            <a:r>
              <a:rPr lang="ja-JP" altLang="en-US" sz="1500" b="1" u="sng" dirty="0">
                <a:latin typeface="メイリオ" panose="020B0604030504040204" pitchFamily="50" charset="-128"/>
                <a:ea typeface="メイリオ" panose="020B0604030504040204" pitchFamily="50" charset="-128"/>
              </a:rPr>
              <a:t>平均乖離率８％の</a:t>
            </a:r>
            <a:r>
              <a:rPr lang="en-US" altLang="ja-JP" sz="1500" b="1" u="sng" dirty="0">
                <a:latin typeface="メイリオ" panose="020B0604030504040204" pitchFamily="50" charset="-128"/>
                <a:ea typeface="メイリオ" panose="020B0604030504040204" pitchFamily="50" charset="-128"/>
              </a:rPr>
              <a:t>0.5</a:t>
            </a:r>
            <a:r>
              <a:rPr lang="ja-JP" altLang="en-US" sz="1500" b="1" u="sng" dirty="0">
                <a:latin typeface="メイリオ" panose="020B0604030504040204" pitchFamily="50" charset="-128"/>
                <a:ea typeface="メイリオ" panose="020B0604030504040204" pitchFamily="50" charset="-128"/>
              </a:rPr>
              <a:t>倍～</a:t>
            </a:r>
            <a:r>
              <a:rPr lang="en-US" altLang="ja-JP" sz="1500" b="1" u="sng" dirty="0">
                <a:latin typeface="メイリオ" panose="020B0604030504040204" pitchFamily="50" charset="-128"/>
                <a:ea typeface="メイリオ" panose="020B0604030504040204" pitchFamily="50" charset="-128"/>
              </a:rPr>
              <a:t>0.75</a:t>
            </a:r>
            <a:r>
              <a:rPr lang="ja-JP" altLang="en-US" sz="1500" b="1" u="sng" dirty="0">
                <a:latin typeface="メイリオ" panose="020B0604030504040204" pitchFamily="50" charset="-128"/>
                <a:ea typeface="メイリオ" panose="020B0604030504040204" pitchFamily="50" charset="-128"/>
              </a:rPr>
              <a:t>倍の中間である</a:t>
            </a:r>
            <a:r>
              <a:rPr lang="en-US" altLang="ja-JP" sz="1500" b="1" u="sng" dirty="0">
                <a:latin typeface="メイリオ" panose="020B0604030504040204" pitchFamily="50" charset="-128"/>
                <a:ea typeface="メイリオ" panose="020B0604030504040204" pitchFamily="50" charset="-128"/>
              </a:rPr>
              <a:t>0.625</a:t>
            </a:r>
            <a:r>
              <a:rPr lang="ja-JP" altLang="en-US" sz="1500" b="1" u="sng" dirty="0">
                <a:latin typeface="メイリオ" panose="020B0604030504040204" pitchFamily="50" charset="-128"/>
                <a:ea typeface="メイリオ" panose="020B0604030504040204" pitchFamily="50" charset="-128"/>
              </a:rPr>
              <a:t>倍（乖離率５％）を超える、価格乖離の大きな品目を対象</a:t>
            </a:r>
            <a:r>
              <a:rPr lang="ja-JP" altLang="en-US" sz="1500" dirty="0">
                <a:latin typeface="メイリオ" panose="020B0604030504040204" pitchFamily="50" charset="-128"/>
                <a:ea typeface="メイリオ" panose="020B0604030504040204" pitchFamily="50" charset="-128"/>
              </a:rPr>
              <a:t>とする。</a:t>
            </a:r>
          </a:p>
          <a:p>
            <a:pPr marL="0" indent="0">
              <a:spcBef>
                <a:spcPts val="0"/>
              </a:spcBef>
              <a:spcAft>
                <a:spcPts val="300"/>
              </a:spcAft>
              <a:buNone/>
            </a:pPr>
            <a:r>
              <a:rPr lang="ja-JP" altLang="en-US" sz="1500" dirty="0">
                <a:latin typeface="メイリオ" panose="020B0604030504040204" pitchFamily="50" charset="-128"/>
                <a:ea typeface="メイリオ" panose="020B0604030504040204" pitchFamily="50" charset="-128"/>
              </a:rPr>
              <a:t>　また、「経済財政運営と改革の基本方針</a:t>
            </a:r>
            <a:r>
              <a:rPr lang="en-US" altLang="ja-JP" sz="1500" dirty="0">
                <a:latin typeface="メイリオ" panose="020B0604030504040204" pitchFamily="50" charset="-128"/>
                <a:ea typeface="メイリオ" panose="020B0604030504040204" pitchFamily="50" charset="-128"/>
              </a:rPr>
              <a:t>2020</a:t>
            </a:r>
            <a:r>
              <a:rPr lang="ja-JP" altLang="en-US" sz="1500" dirty="0">
                <a:latin typeface="メイリオ" panose="020B0604030504040204" pitchFamily="50" charset="-128"/>
                <a:ea typeface="メイリオ" panose="020B0604030504040204" pitchFamily="50" charset="-128"/>
              </a:rPr>
              <a:t>」（令和２年７月</a:t>
            </a:r>
            <a:r>
              <a:rPr lang="en-US" altLang="ja-JP" sz="1500" dirty="0">
                <a:latin typeface="メイリオ" panose="020B0604030504040204" pitchFamily="50" charset="-128"/>
                <a:ea typeface="メイリオ" panose="020B0604030504040204" pitchFamily="50" charset="-128"/>
              </a:rPr>
              <a:t>17</a:t>
            </a:r>
            <a:r>
              <a:rPr lang="ja-JP" altLang="en-US" sz="1500" dirty="0">
                <a:latin typeface="メイリオ" panose="020B0604030504040204" pitchFamily="50" charset="-128"/>
                <a:ea typeface="メイリオ" panose="020B0604030504040204" pitchFamily="50" charset="-128"/>
              </a:rPr>
              <a:t>日）に基づき、新型コロナウイルス感染症による影響を勘案し、令和２年薬価調査の平均乖離率が、同じく改定半年後に実施した平成</a:t>
            </a:r>
            <a:r>
              <a:rPr lang="en-US" altLang="ja-JP" sz="1500" dirty="0">
                <a:latin typeface="メイリオ" panose="020B0604030504040204" pitchFamily="50" charset="-128"/>
                <a:ea typeface="メイリオ" panose="020B0604030504040204" pitchFamily="50" charset="-128"/>
              </a:rPr>
              <a:t>30</a:t>
            </a:r>
            <a:r>
              <a:rPr lang="ja-JP" altLang="en-US" sz="1500" dirty="0">
                <a:latin typeface="メイリオ" panose="020B0604030504040204" pitchFamily="50" charset="-128"/>
                <a:ea typeface="メイリオ" panose="020B0604030504040204" pitchFamily="50" charset="-128"/>
              </a:rPr>
              <a:t>年薬価調査の平均乖離率を</a:t>
            </a:r>
            <a:r>
              <a:rPr lang="en-US" altLang="ja-JP" sz="1500" dirty="0">
                <a:latin typeface="メイリオ" panose="020B0604030504040204" pitchFamily="50" charset="-128"/>
                <a:ea typeface="メイリオ" panose="020B0604030504040204" pitchFamily="50" charset="-128"/>
              </a:rPr>
              <a:t>0.8</a:t>
            </a:r>
            <a:r>
              <a:rPr lang="ja-JP" altLang="en-US" sz="1500" dirty="0">
                <a:latin typeface="メイリオ" panose="020B0604030504040204" pitchFamily="50" charset="-128"/>
                <a:ea typeface="メイリオ" panose="020B0604030504040204" pitchFamily="50" charset="-128"/>
              </a:rPr>
              <a:t>％上回ったことを考慮し、これを「新型コロナウイルス感染症による影響」と見なした上で、</a:t>
            </a:r>
            <a:r>
              <a:rPr lang="ja-JP" altLang="en-US" sz="1500" b="1" u="sng" dirty="0">
                <a:latin typeface="メイリオ" panose="020B0604030504040204" pitchFamily="50" charset="-128"/>
                <a:ea typeface="メイリオ" panose="020B0604030504040204" pitchFamily="50" charset="-128"/>
              </a:rPr>
              <a:t>「新型コロナウイルス感染症特例」として薬価の削減幅を</a:t>
            </a:r>
            <a:r>
              <a:rPr lang="en-US" altLang="ja-JP" sz="1500" b="1" u="sng" dirty="0">
                <a:latin typeface="メイリオ" panose="020B0604030504040204" pitchFamily="50" charset="-128"/>
                <a:ea typeface="メイリオ" panose="020B0604030504040204" pitchFamily="50" charset="-128"/>
              </a:rPr>
              <a:t>0.8</a:t>
            </a:r>
            <a:r>
              <a:rPr lang="ja-JP" altLang="en-US" sz="1500" b="1" u="sng" dirty="0">
                <a:latin typeface="メイリオ" panose="020B0604030504040204" pitchFamily="50" charset="-128"/>
                <a:ea typeface="メイリオ" panose="020B0604030504040204" pitchFamily="50" charset="-128"/>
              </a:rPr>
              <a:t>％分緩和</a:t>
            </a:r>
            <a:r>
              <a:rPr lang="ja-JP" altLang="en-US" sz="1500" dirty="0">
                <a:latin typeface="メイリオ" panose="020B0604030504040204" pitchFamily="50" charset="-128"/>
                <a:ea typeface="メイリオ" panose="020B0604030504040204" pitchFamily="50" charset="-128"/>
              </a:rPr>
              <a:t>する。</a:t>
            </a:r>
          </a:p>
        </p:txBody>
      </p:sp>
      <p:sp>
        <p:nvSpPr>
          <p:cNvPr id="2" name="正方形/長方形 1"/>
          <p:cNvSpPr/>
          <p:nvPr/>
        </p:nvSpPr>
        <p:spPr>
          <a:xfrm>
            <a:off x="603849" y="1268760"/>
            <a:ext cx="8721306" cy="3354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293371" y="52780"/>
            <a:ext cx="9325155" cy="6617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毎年薬価改定の実現について</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zh-TW"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（令和２年</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zh-TW"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zh-TW"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zh-TW"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内閣官房長官、財務大臣、厚生労働大臣合意</a:t>
            </a:r>
            <a:r>
              <a:rPr kumimoji="1" lang="zh-TW"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8" name="テキスト ボックス 7"/>
          <p:cNvSpPr txBox="1"/>
          <p:nvPr/>
        </p:nvSpPr>
        <p:spPr>
          <a:xfrm>
            <a:off x="310478" y="3938038"/>
            <a:ext cx="76831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令和</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年度薬価改定による医療費への影響と改定対象品目数</a:t>
            </a:r>
          </a:p>
        </p:txBody>
      </p:sp>
      <p:graphicFrame>
        <p:nvGraphicFramePr>
          <p:cNvPr id="9" name="表 8"/>
          <p:cNvGraphicFramePr>
            <a:graphicFrameLocks noGrp="1"/>
          </p:cNvGraphicFramePr>
          <p:nvPr/>
        </p:nvGraphicFramePr>
        <p:xfrm>
          <a:off x="310549" y="4276592"/>
          <a:ext cx="9307977" cy="1528672"/>
        </p:xfrm>
        <a:graphic>
          <a:graphicData uri="http://schemas.openxmlformats.org/drawingml/2006/table">
            <a:tbl>
              <a:tblPr firstRow="1" bandRow="1">
                <a:tableStyleId>{5C22544A-7EE6-4342-B048-85BDC9FD1C3A}</a:tableStyleId>
              </a:tblPr>
              <a:tblGrid>
                <a:gridCol w="1795951">
                  <a:extLst>
                    <a:ext uri="{9D8B030D-6E8A-4147-A177-3AD203B41FA5}">
                      <a16:colId xmlns:a16="http://schemas.microsoft.com/office/drawing/2014/main" xmlns="" val="3047499209"/>
                    </a:ext>
                  </a:extLst>
                </a:gridCol>
                <a:gridCol w="1061872">
                  <a:extLst>
                    <a:ext uri="{9D8B030D-6E8A-4147-A177-3AD203B41FA5}">
                      <a16:colId xmlns:a16="http://schemas.microsoft.com/office/drawing/2014/main" xmlns="" val="996400813"/>
                    </a:ext>
                  </a:extLst>
                </a:gridCol>
                <a:gridCol w="78922">
                  <a:extLst>
                    <a:ext uri="{9D8B030D-6E8A-4147-A177-3AD203B41FA5}">
                      <a16:colId xmlns:a16="http://schemas.microsoft.com/office/drawing/2014/main" xmlns="" val="91184826"/>
                    </a:ext>
                  </a:extLst>
                </a:gridCol>
                <a:gridCol w="1061872">
                  <a:extLst>
                    <a:ext uri="{9D8B030D-6E8A-4147-A177-3AD203B41FA5}">
                      <a16:colId xmlns:a16="http://schemas.microsoft.com/office/drawing/2014/main" xmlns="" val="888823661"/>
                    </a:ext>
                  </a:extLst>
                </a:gridCol>
                <a:gridCol w="1061872">
                  <a:extLst>
                    <a:ext uri="{9D8B030D-6E8A-4147-A177-3AD203B41FA5}">
                      <a16:colId xmlns:a16="http://schemas.microsoft.com/office/drawing/2014/main" xmlns="" val="2462894678"/>
                    </a:ext>
                  </a:extLst>
                </a:gridCol>
                <a:gridCol w="1061872">
                  <a:extLst>
                    <a:ext uri="{9D8B030D-6E8A-4147-A177-3AD203B41FA5}">
                      <a16:colId xmlns:a16="http://schemas.microsoft.com/office/drawing/2014/main" xmlns="" val="3653498290"/>
                    </a:ext>
                  </a:extLst>
                </a:gridCol>
                <a:gridCol w="1061872">
                  <a:extLst>
                    <a:ext uri="{9D8B030D-6E8A-4147-A177-3AD203B41FA5}">
                      <a16:colId xmlns:a16="http://schemas.microsoft.com/office/drawing/2014/main" xmlns="" val="2493728657"/>
                    </a:ext>
                  </a:extLst>
                </a:gridCol>
                <a:gridCol w="1061872">
                  <a:extLst>
                    <a:ext uri="{9D8B030D-6E8A-4147-A177-3AD203B41FA5}">
                      <a16:colId xmlns:a16="http://schemas.microsoft.com/office/drawing/2014/main" xmlns="" val="282078811"/>
                    </a:ext>
                  </a:extLst>
                </a:gridCol>
                <a:gridCol w="1061872">
                  <a:extLst>
                    <a:ext uri="{9D8B030D-6E8A-4147-A177-3AD203B41FA5}">
                      <a16:colId xmlns:a16="http://schemas.microsoft.com/office/drawing/2014/main" xmlns="" val="3591284283"/>
                    </a:ext>
                  </a:extLst>
                </a:gridCol>
              </a:tblGrid>
              <a:tr h="233603">
                <a:tc rowSpan="3">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改定方法</a:t>
                      </a:r>
                    </a:p>
                  </a:txBody>
                  <a:tcPr marL="9525" marR="9525" marT="9525" marB="0" anchor="ctr">
                    <a:lnB w="38100" cap="flat" cmpd="sng" algn="ctr">
                      <a:solidFill>
                        <a:schemeClr val="bg1"/>
                      </a:solidFill>
                      <a:prstDash val="solid"/>
                      <a:round/>
                      <a:headEnd type="none" w="med" len="med"/>
                      <a:tailEnd type="none" w="med" len="med"/>
                    </a:lnB>
                  </a:tcPr>
                </a:tc>
                <a:tc rowSpan="3">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rPr>
                        <a:t>影響額</a:t>
                      </a:r>
                      <a:r>
                        <a:rPr lang="en-US" altLang="ja-JP" sz="1200" u="none" strike="noStrike" baseline="30000" dirty="0">
                          <a:effectLst/>
                          <a:latin typeface="Meiryo UI" panose="020B0604030504040204" pitchFamily="50" charset="-128"/>
                          <a:ea typeface="Meiryo UI" panose="020B0604030504040204" pitchFamily="50" charset="-128"/>
                        </a:rPr>
                        <a:t>※</a:t>
                      </a:r>
                      <a:r>
                        <a:rPr lang="ja-JP" altLang="en-US" sz="1200" u="none" strike="noStrike" baseline="30000" dirty="0">
                          <a:effectLst/>
                          <a:latin typeface="Meiryo UI" panose="020B0604030504040204" pitchFamily="50" charset="-128"/>
                          <a:ea typeface="Meiryo UI" panose="020B0604030504040204" pitchFamily="50" charset="-128"/>
                        </a:rPr>
                        <a:t>１</a:t>
                      </a:r>
                      <a:endParaRPr lang="ja-JP" altLang="en-US" sz="1200" b="1" i="0" u="none" strike="sngStrike" baseline="30000"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B w="38100" cap="flat" cmpd="sng" algn="ctr">
                      <a:solidFill>
                        <a:schemeClr val="bg1"/>
                      </a:solidFill>
                      <a:prstDash val="solid"/>
                      <a:round/>
                      <a:headEnd type="none" w="med" len="med"/>
                      <a:tailEnd type="none" w="med" len="med"/>
                    </a:lnB>
                  </a:tcPr>
                </a:tc>
                <a:tc rowSpan="3">
                  <a:txBody>
                    <a:bodyPr/>
                    <a:lstStyle/>
                    <a:p>
                      <a:pPr algn="ctr" rtl="0"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B w="38100" cap="flat" cmpd="sng" algn="ctr">
                      <a:solidFill>
                        <a:schemeClr val="bg1"/>
                      </a:solidFill>
                      <a:prstDash val="solid"/>
                      <a:round/>
                      <a:headEnd type="none" w="med" len="med"/>
                      <a:tailEnd type="none" w="med" len="med"/>
                    </a:lnB>
                    <a:solidFill>
                      <a:schemeClr val="bg1"/>
                    </a:solidFill>
                  </a:tcPr>
                </a:tc>
                <a:tc rowSpan="3">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rPr>
                        <a:t>対象品目数</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R w="127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algn="ctr" rtl="0"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rtl="0"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rtl="0"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rtl="0"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129120620"/>
                  </a:ext>
                </a:extLst>
              </a:tr>
              <a:tr h="233604">
                <a:tc vMerge="1">
                  <a:txBody>
                    <a:bodyPr/>
                    <a:lstStyle/>
                    <a:p>
                      <a:pPr algn="ctr"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ja-JP" altLang="en-US" sz="1200" u="none" strike="noStrike" dirty="0">
                          <a:solidFill>
                            <a:schemeClr val="bg1"/>
                          </a:solidFill>
                          <a:effectLst/>
                          <a:latin typeface="Meiryo UI" panose="020B0604030504040204" pitchFamily="50" charset="-128"/>
                          <a:ea typeface="Meiryo UI" panose="020B0604030504040204" pitchFamily="50" charset="-128"/>
                        </a:rPr>
                        <a:t>新薬</a:t>
                      </a:r>
                      <a:r>
                        <a:rPr lang="en-US" altLang="ja-JP" sz="1200" u="none" strike="noStrike" baseline="30000" dirty="0">
                          <a:solidFill>
                            <a:schemeClr val="bg1"/>
                          </a:solidFill>
                          <a:effectLst/>
                          <a:latin typeface="Meiryo UI" panose="020B0604030504040204" pitchFamily="50" charset="-128"/>
                          <a:ea typeface="Meiryo UI" panose="020B0604030504040204" pitchFamily="50" charset="-128"/>
                        </a:rPr>
                        <a:t>※</a:t>
                      </a:r>
                      <a:r>
                        <a:rPr lang="ja-JP" altLang="en-US" sz="1200" u="none" strike="noStrike" baseline="30000" dirty="0">
                          <a:solidFill>
                            <a:schemeClr val="bg1"/>
                          </a:solidFill>
                          <a:effectLst/>
                          <a:latin typeface="Meiryo UI" panose="020B0604030504040204" pitchFamily="50" charset="-128"/>
                          <a:ea typeface="Meiryo UI" panose="020B0604030504040204" pitchFamily="50" charset="-128"/>
                        </a:rPr>
                        <a:t>４</a:t>
                      </a:r>
                      <a:endParaRPr lang="ja-JP" altLang="en-US" sz="1200" b="0" i="0" u="none" strike="noStrike" baseline="30000"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rtl="0" fontAlgn="ct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rowSpan="2">
                  <a:txBody>
                    <a:bodyPr/>
                    <a:lstStyle/>
                    <a:p>
                      <a:pPr algn="ctr" rtl="0" fontAlgn="ctr"/>
                      <a:r>
                        <a:rPr lang="ja-JP" altLang="en-US" sz="1200" u="none" strike="noStrike" dirty="0">
                          <a:solidFill>
                            <a:schemeClr val="bg1"/>
                          </a:solidFill>
                          <a:effectLst/>
                          <a:latin typeface="Meiryo UI" panose="020B0604030504040204" pitchFamily="50" charset="-128"/>
                          <a:ea typeface="Meiryo UI" panose="020B0604030504040204" pitchFamily="50" charset="-128"/>
                        </a:rPr>
                        <a:t>長期収載品</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rtl="0" fontAlgn="ctr"/>
                      <a:r>
                        <a:rPr lang="ja-JP" altLang="en-US" sz="1200" u="none" strike="noStrike" dirty="0">
                          <a:solidFill>
                            <a:schemeClr val="bg1"/>
                          </a:solidFill>
                          <a:effectLst/>
                          <a:latin typeface="Meiryo UI" panose="020B0604030504040204" pitchFamily="50" charset="-128"/>
                          <a:ea typeface="Meiryo UI" panose="020B0604030504040204" pitchFamily="50" charset="-128"/>
                        </a:rPr>
                        <a:t>後発品</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rtl="0" fontAlgn="ctr"/>
                      <a:r>
                        <a:rPr lang="ja-JP" altLang="en-US" sz="1200" u="none" strike="noStrike" dirty="0">
                          <a:solidFill>
                            <a:schemeClr val="bg1"/>
                          </a:solidFill>
                          <a:effectLst/>
                          <a:latin typeface="Meiryo UI" panose="020B0604030504040204" pitchFamily="50" charset="-128"/>
                          <a:ea typeface="Meiryo UI" panose="020B0604030504040204" pitchFamily="50" charset="-128"/>
                        </a:rPr>
                        <a:t>その他の品目</a:t>
                      </a:r>
                      <a:endParaRPr lang="en-US" altLang="ja-JP" sz="1200" u="none" strike="noStrike" dirty="0">
                        <a:solidFill>
                          <a:schemeClr val="bg1"/>
                        </a:solidFill>
                        <a:effectLst/>
                        <a:latin typeface="Meiryo UI" panose="020B0604030504040204" pitchFamily="50" charset="-128"/>
                        <a:ea typeface="Meiryo UI" panose="020B0604030504040204" pitchFamily="50" charset="-128"/>
                      </a:endParaRPr>
                    </a:p>
                    <a:p>
                      <a:pPr algn="ctr" rtl="0" fontAlgn="ctr"/>
                      <a:r>
                        <a:rPr lang="en-US" altLang="ja-JP" sz="800" u="none" strike="noStrike" dirty="0">
                          <a:solidFill>
                            <a:schemeClr val="bg1"/>
                          </a:solidFill>
                          <a:effectLst/>
                          <a:latin typeface="Meiryo UI" panose="020B0604030504040204" pitchFamily="50" charset="-128"/>
                          <a:ea typeface="Meiryo UI" panose="020B0604030504040204" pitchFamily="50" charset="-128"/>
                        </a:rPr>
                        <a:t>(</a:t>
                      </a:r>
                      <a:r>
                        <a:rPr lang="ja-JP" altLang="en-US" sz="800" u="none" strike="noStrike" dirty="0">
                          <a:solidFill>
                            <a:schemeClr val="bg1"/>
                          </a:solidFill>
                          <a:effectLst/>
                          <a:latin typeface="Meiryo UI" panose="020B0604030504040204" pitchFamily="50" charset="-128"/>
                          <a:ea typeface="Meiryo UI" panose="020B0604030504040204" pitchFamily="50" charset="-128"/>
                        </a:rPr>
                        <a:t>昭和</a:t>
                      </a:r>
                      <a:r>
                        <a:rPr lang="en-US" altLang="ja-JP" sz="800" u="none" strike="noStrike" dirty="0">
                          <a:solidFill>
                            <a:schemeClr val="bg1"/>
                          </a:solidFill>
                          <a:effectLst/>
                          <a:latin typeface="Meiryo UI" panose="020B0604030504040204" pitchFamily="50" charset="-128"/>
                          <a:ea typeface="Meiryo UI" panose="020B0604030504040204" pitchFamily="50" charset="-128"/>
                        </a:rPr>
                        <a:t>42</a:t>
                      </a:r>
                      <a:r>
                        <a:rPr lang="ja-JP" altLang="en-US" sz="800" u="none" strike="noStrike" dirty="0">
                          <a:solidFill>
                            <a:schemeClr val="bg1"/>
                          </a:solidFill>
                          <a:effectLst/>
                          <a:latin typeface="Meiryo UI" panose="020B0604030504040204" pitchFamily="50" charset="-128"/>
                          <a:ea typeface="Meiryo UI" panose="020B0604030504040204" pitchFamily="50" charset="-128"/>
                        </a:rPr>
                        <a:t>年以前収載</a:t>
                      </a:r>
                      <a:r>
                        <a:rPr lang="en-US" altLang="ja-JP" sz="800" u="none" strike="noStrike" dirty="0">
                          <a:solidFill>
                            <a:schemeClr val="bg1"/>
                          </a:solidFill>
                          <a:effectLst/>
                          <a:latin typeface="Meiryo UI" panose="020B0604030504040204" pitchFamily="50" charset="-128"/>
                          <a:ea typeface="Meiryo UI" panose="020B0604030504040204" pitchFamily="50" charset="-128"/>
                        </a:rPr>
                        <a:t>)</a:t>
                      </a:r>
                      <a:endParaRPr lang="ja-JP" altLang="en-US" sz="800" b="0"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256469632"/>
                  </a:ext>
                </a:extLst>
              </a:tr>
              <a:tr h="233603">
                <a:tc vMerge="1">
                  <a:txBody>
                    <a:bodyPr/>
                    <a:lstStyle/>
                    <a:p>
                      <a:pPr algn="ctr"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rtl="0" fontAlgn="ct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95" rtl="0" eaLnBrk="1" fontAlgn="ctr" latinLnBrk="0" hangingPunct="1">
                        <a:lnSpc>
                          <a:spcPct val="100000"/>
                        </a:lnSpc>
                        <a:spcBef>
                          <a:spcPts val="0"/>
                        </a:spcBef>
                        <a:spcAft>
                          <a:spcPts val="0"/>
                        </a:spcAft>
                        <a:buClrTx/>
                        <a:buSzTx/>
                        <a:buFontTx/>
                        <a:buNone/>
                        <a:tabLst/>
                        <a:defRPr/>
                      </a:pPr>
                      <a:r>
                        <a:rPr lang="ja-JP" altLang="en-US" sz="1000" u="none" strike="noStrike" dirty="0">
                          <a:solidFill>
                            <a:schemeClr val="bg1"/>
                          </a:solidFill>
                          <a:effectLst/>
                          <a:latin typeface="Meiryo UI" panose="020B0604030504040204" pitchFamily="50" charset="-128"/>
                          <a:ea typeface="Meiryo UI" panose="020B0604030504040204" pitchFamily="50" charset="-128"/>
                        </a:rPr>
                        <a:t>うち新創加算対象</a:t>
                      </a:r>
                      <a:endParaRPr lang="ja-JP" altLang="en-US" sz="1000" b="0"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B w="38100" cap="flat" cmpd="sng" algn="ctr">
                      <a:solidFill>
                        <a:schemeClr val="bg1"/>
                      </a:solidFill>
                      <a:prstDash val="solid"/>
                      <a:round/>
                      <a:headEnd type="none" w="med" len="med"/>
                      <a:tailEnd type="none" w="med" len="med"/>
                    </a:lnB>
                    <a:solidFill>
                      <a:schemeClr val="accent1"/>
                    </a:solidFill>
                  </a:tcPr>
                </a:tc>
                <a:tc vMerge="1">
                  <a:txBody>
                    <a:bodyPr/>
                    <a:lstStyle/>
                    <a:p>
                      <a:pPr marL="0" marR="0" lvl="0" indent="0" algn="ctr" defTabSz="914395"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412082984"/>
                  </a:ext>
                </a:extLst>
              </a:tr>
              <a:tr h="827862">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ja-JP" altLang="en-US" sz="1200" b="1" u="none" strike="noStrike" dirty="0">
                          <a:effectLst/>
                          <a:latin typeface="Meiryo UI" panose="020B0604030504040204" pitchFamily="50" charset="-128"/>
                          <a:ea typeface="Meiryo UI" panose="020B0604030504040204" pitchFamily="50" charset="-128"/>
                        </a:rPr>
                        <a:t>平均乖離率の</a:t>
                      </a:r>
                      <a:r>
                        <a:rPr lang="en-US" altLang="ja-JP" sz="1200" b="1" u="none" strike="noStrike" dirty="0">
                          <a:effectLst/>
                          <a:latin typeface="Meiryo UI" panose="020B0604030504040204" pitchFamily="50" charset="-128"/>
                          <a:ea typeface="Meiryo UI" panose="020B0604030504040204" pitchFamily="50" charset="-128"/>
                        </a:rPr>
                        <a:t>0.625</a:t>
                      </a:r>
                      <a:r>
                        <a:rPr lang="ja-JP" altLang="en-US" sz="1200" b="1" u="none" strike="noStrike" dirty="0">
                          <a:effectLst/>
                          <a:latin typeface="Meiryo UI" panose="020B0604030504040204" pitchFamily="50" charset="-128"/>
                          <a:ea typeface="Meiryo UI" panose="020B0604030504040204" pitchFamily="50" charset="-128"/>
                        </a:rPr>
                        <a:t>倍超を改定</a:t>
                      </a:r>
                      <a:endParaRPr lang="en-US" altLang="ja-JP" sz="1200" b="1" u="none" strike="noStrike" dirty="0">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ja-JP" altLang="en-US" sz="1200" b="1" u="none" strike="noStrike" dirty="0">
                          <a:effectLst/>
                          <a:latin typeface="Meiryo UI" panose="020B0604030504040204" pitchFamily="50" charset="-128"/>
                          <a:ea typeface="Meiryo UI" panose="020B0604030504040204" pitchFamily="50" charset="-128"/>
                        </a:rPr>
                        <a:t>薬価の削減幅を</a:t>
                      </a:r>
                      <a:r>
                        <a:rPr lang="en-US" altLang="ja-JP" sz="1200" b="1" u="none" strike="noStrike" dirty="0">
                          <a:effectLst/>
                          <a:latin typeface="Meiryo UI" panose="020B0604030504040204" pitchFamily="50" charset="-128"/>
                          <a:ea typeface="Meiryo UI" panose="020B0604030504040204" pitchFamily="50" charset="-128"/>
                        </a:rPr>
                        <a:t>0.8</a:t>
                      </a:r>
                      <a:r>
                        <a:rPr lang="ja-JP" altLang="en-US" sz="1200" b="1" u="none" strike="noStrike" dirty="0">
                          <a:effectLst/>
                          <a:latin typeface="Meiryo UI" panose="020B0604030504040204" pitchFamily="50" charset="-128"/>
                          <a:ea typeface="Meiryo UI" panose="020B0604030504040204" pitchFamily="50" charset="-128"/>
                        </a:rPr>
                        <a:t>％分緩和</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9525" marT="9525" marB="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Meiryo UI" panose="020B0604030504040204" pitchFamily="50" charset="-128"/>
                          <a:ea typeface="Meiryo UI" panose="020B0604030504040204" pitchFamily="50" charset="-128"/>
                        </a:rPr>
                        <a:t>▲</a:t>
                      </a:r>
                      <a:r>
                        <a:rPr lang="en-US" altLang="zh-TW" sz="1200" u="none" strike="noStrike" dirty="0">
                          <a:effectLst/>
                          <a:latin typeface="Meiryo UI" panose="020B0604030504040204" pitchFamily="50" charset="-128"/>
                          <a:ea typeface="Meiryo UI" panose="020B0604030504040204" pitchFamily="50" charset="-128"/>
                        </a:rPr>
                        <a:t>4,300</a:t>
                      </a:r>
                      <a:r>
                        <a:rPr lang="zh-TW" altLang="en-US" sz="1200" u="none" strike="noStrike" dirty="0">
                          <a:effectLst/>
                          <a:latin typeface="Meiryo UI" panose="020B0604030504040204" pitchFamily="50" charset="-128"/>
                          <a:ea typeface="Meiryo UI" panose="020B0604030504040204" pitchFamily="50" charset="-128"/>
                        </a:rPr>
                        <a:t>億円</a:t>
                      </a:r>
                      <a:endParaRPr lang="zh-TW" altLang="en-US" sz="1200" b="0" i="0" u="none" strike="sng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T w="38100" cap="flat" cmpd="sng" algn="ctr">
                      <a:solidFill>
                        <a:schemeClr val="bg1"/>
                      </a:solidFill>
                      <a:prstDash val="solid"/>
                      <a:round/>
                      <a:headEnd type="none" w="med" len="med"/>
                      <a:tailEnd type="none" w="med" len="med"/>
                    </a:lnT>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a:effectLst/>
                          <a:latin typeface="Meiryo UI" panose="020B0604030504040204" pitchFamily="50" charset="-128"/>
                          <a:ea typeface="Meiryo UI" panose="020B0604030504040204" pitchFamily="50" charset="-128"/>
                        </a:rPr>
                        <a:t>12,180</a:t>
                      </a:r>
                      <a:r>
                        <a:rPr lang="ja-JP" altLang="en-US" sz="1200" u="none" strike="noStrike" dirty="0">
                          <a:effectLst/>
                          <a:latin typeface="Meiryo UI" panose="020B0604030504040204" pitchFamily="50" charset="-128"/>
                          <a:ea typeface="Meiryo UI" panose="020B0604030504040204" pitchFamily="50" charset="-128"/>
                        </a:rPr>
                        <a:t>品目</a:t>
                      </a:r>
                      <a:br>
                        <a:rPr lang="ja-JP" altLang="en-US" sz="1200" u="none" strike="noStrike" dirty="0">
                          <a:effectLst/>
                          <a:latin typeface="Meiryo UI" panose="020B0604030504040204" pitchFamily="50" charset="-128"/>
                          <a:ea typeface="Meiryo UI" panose="020B0604030504040204" pitchFamily="50" charset="-128"/>
                        </a:rPr>
                      </a:br>
                      <a:r>
                        <a:rPr lang="en-US" altLang="ja-JP" sz="1200" u="none" strike="noStrike" dirty="0">
                          <a:effectLst/>
                          <a:latin typeface="Meiryo UI" panose="020B0604030504040204" pitchFamily="50" charset="-128"/>
                          <a:ea typeface="Meiryo UI" panose="020B0604030504040204" pitchFamily="50" charset="-128"/>
                        </a:rPr>
                        <a:t>【69%】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a:effectLst/>
                          <a:latin typeface="Meiryo UI" panose="020B0604030504040204" pitchFamily="50" charset="-128"/>
                          <a:ea typeface="Meiryo UI" panose="020B0604030504040204" pitchFamily="50" charset="-128"/>
                        </a:rPr>
                        <a:t>1,350</a:t>
                      </a:r>
                      <a:r>
                        <a:rPr lang="ja-JP" altLang="en-US" sz="1200" u="none" strike="noStrike" dirty="0">
                          <a:effectLst/>
                          <a:latin typeface="Meiryo UI" panose="020B0604030504040204" pitchFamily="50" charset="-128"/>
                          <a:ea typeface="Meiryo UI" panose="020B0604030504040204" pitchFamily="50" charset="-128"/>
                        </a:rPr>
                        <a:t>品目</a:t>
                      </a:r>
                      <a:br>
                        <a:rPr lang="ja-JP" altLang="en-US" sz="1200" u="none" strike="noStrike" dirty="0">
                          <a:effectLst/>
                          <a:latin typeface="Meiryo UI" panose="020B0604030504040204" pitchFamily="50" charset="-128"/>
                          <a:ea typeface="Meiryo UI" panose="020B0604030504040204" pitchFamily="50" charset="-128"/>
                        </a:rPr>
                      </a:br>
                      <a:r>
                        <a:rPr lang="en-US" altLang="ja-JP" sz="1200" u="none" strike="noStrike" dirty="0">
                          <a:effectLst/>
                          <a:latin typeface="Meiryo UI" panose="020B0604030504040204" pitchFamily="50" charset="-128"/>
                          <a:ea typeface="Meiryo UI" panose="020B0604030504040204" pitchFamily="50" charset="-128"/>
                        </a:rPr>
                        <a:t>【59</a:t>
                      </a:r>
                      <a:r>
                        <a:rPr lang="ja-JP" altLang="en-US" sz="1200" u="none" strike="noStrike" dirty="0">
                          <a:effectLst/>
                          <a:latin typeface="Meiryo UI" panose="020B0604030504040204" pitchFamily="50" charset="-128"/>
                          <a:ea typeface="Meiryo UI" panose="020B0604030504040204" pitchFamily="50" charset="-128"/>
                        </a:rPr>
                        <a:t>％</a:t>
                      </a:r>
                      <a:r>
                        <a:rPr lang="en-US" altLang="ja-JP" sz="1200" u="none" strike="noStrike" dirty="0">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a:effectLst/>
                          <a:latin typeface="Meiryo UI" panose="020B0604030504040204" pitchFamily="50" charset="-128"/>
                          <a:ea typeface="Meiryo UI" panose="020B0604030504040204" pitchFamily="50" charset="-128"/>
                        </a:rPr>
                        <a:t>240</a:t>
                      </a:r>
                      <a:r>
                        <a:rPr lang="ja-JP" altLang="en-US" sz="1200" u="none" strike="noStrike" dirty="0">
                          <a:effectLst/>
                          <a:latin typeface="Meiryo UI" panose="020B0604030504040204" pitchFamily="50" charset="-128"/>
                          <a:ea typeface="Meiryo UI" panose="020B0604030504040204" pitchFamily="50" charset="-128"/>
                        </a:rPr>
                        <a:t>品目</a:t>
                      </a:r>
                      <a:br>
                        <a:rPr lang="ja-JP" altLang="en-US" sz="1200" u="none" strike="noStrike" dirty="0">
                          <a:effectLst/>
                          <a:latin typeface="Meiryo UI" panose="020B0604030504040204" pitchFamily="50" charset="-128"/>
                          <a:ea typeface="Meiryo UI" panose="020B0604030504040204" pitchFamily="50" charset="-128"/>
                        </a:rPr>
                      </a:br>
                      <a:r>
                        <a:rPr lang="en-US" altLang="ja-JP" sz="1200" u="none" strike="noStrike" dirty="0">
                          <a:effectLst/>
                          <a:latin typeface="Meiryo UI" panose="020B0604030504040204" pitchFamily="50" charset="-128"/>
                          <a:ea typeface="Meiryo UI" panose="020B0604030504040204" pitchFamily="50" charset="-128"/>
                        </a:rPr>
                        <a:t>【40%】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a:effectLst/>
                          <a:latin typeface="Meiryo UI" panose="020B0604030504040204" pitchFamily="50" charset="-128"/>
                          <a:ea typeface="Meiryo UI" panose="020B0604030504040204" pitchFamily="50" charset="-128"/>
                        </a:rPr>
                        <a:t>1,490</a:t>
                      </a:r>
                      <a:r>
                        <a:rPr lang="ja-JP" altLang="en-US" sz="1200" u="none" strike="noStrike" dirty="0">
                          <a:effectLst/>
                          <a:latin typeface="Meiryo UI" panose="020B0604030504040204" pitchFamily="50" charset="-128"/>
                          <a:ea typeface="Meiryo UI" panose="020B0604030504040204" pitchFamily="50" charset="-128"/>
                        </a:rPr>
                        <a:t>品目</a:t>
                      </a:r>
                      <a:endParaRPr lang="en-US" altLang="ja-JP" sz="1200" u="none" strike="noStrike" dirty="0">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a:effectLst/>
                          <a:latin typeface="Meiryo UI" panose="020B0604030504040204" pitchFamily="50" charset="-128"/>
                          <a:ea typeface="Meiryo UI" panose="020B0604030504040204" pitchFamily="50" charset="-128"/>
                        </a:rPr>
                        <a:t>【88%】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a:effectLst/>
                          <a:latin typeface="Meiryo UI" panose="020B0604030504040204" pitchFamily="50" charset="-128"/>
                          <a:ea typeface="Meiryo UI" panose="020B0604030504040204" pitchFamily="50" charset="-128"/>
                        </a:rPr>
                        <a:t>8,200</a:t>
                      </a:r>
                      <a:r>
                        <a:rPr lang="ja-JP" altLang="en-US" sz="1200" u="none" strike="noStrike" dirty="0">
                          <a:effectLst/>
                          <a:latin typeface="Meiryo UI" panose="020B0604030504040204" pitchFamily="50" charset="-128"/>
                          <a:ea typeface="Meiryo UI" panose="020B0604030504040204" pitchFamily="50" charset="-128"/>
                        </a:rPr>
                        <a:t>品目</a:t>
                      </a:r>
                      <a:endParaRPr lang="en-US" altLang="ja-JP" sz="1200" u="none" strike="noStrike" dirty="0">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a:effectLst/>
                          <a:latin typeface="Meiryo UI" panose="020B0604030504040204" pitchFamily="50" charset="-128"/>
                          <a:ea typeface="Meiryo UI" panose="020B0604030504040204" pitchFamily="50" charset="-128"/>
                        </a:rPr>
                        <a:t>【83%】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a:effectLst/>
                          <a:latin typeface="Meiryo UI" panose="020B0604030504040204" pitchFamily="50" charset="-128"/>
                          <a:ea typeface="Meiryo UI" panose="020B0604030504040204" pitchFamily="50" charset="-128"/>
                        </a:rPr>
                        <a:t>1,140</a:t>
                      </a:r>
                      <a:r>
                        <a:rPr lang="ja-JP" altLang="en-US" sz="1200" u="none" strike="noStrike" dirty="0">
                          <a:effectLst/>
                          <a:latin typeface="Meiryo UI" panose="020B0604030504040204" pitchFamily="50" charset="-128"/>
                          <a:ea typeface="Meiryo UI" panose="020B0604030504040204" pitchFamily="50" charset="-128"/>
                        </a:rPr>
                        <a:t>品目</a:t>
                      </a:r>
                      <a:endParaRPr lang="en-US" altLang="ja-JP" sz="1200" u="none" strike="noStrike" dirty="0">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a:effectLst/>
                          <a:latin typeface="Meiryo UI" panose="020B0604030504040204" pitchFamily="50" charset="-128"/>
                          <a:ea typeface="Meiryo UI" panose="020B0604030504040204" pitchFamily="50" charset="-128"/>
                        </a:rPr>
                        <a:t>【31%】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2614618279"/>
                  </a:ext>
                </a:extLst>
              </a:tr>
            </a:tbl>
          </a:graphicData>
        </a:graphic>
      </p:graphicFrame>
      <p:sp>
        <p:nvSpPr>
          <p:cNvPr id="10" name="正方形/長方形 9"/>
          <p:cNvSpPr/>
          <p:nvPr/>
        </p:nvSpPr>
        <p:spPr>
          <a:xfrm>
            <a:off x="603849" y="5813102"/>
            <a:ext cx="8403971" cy="1000274"/>
          </a:xfrm>
          <a:prstGeom prst="rect">
            <a:avLst/>
          </a:prstGeom>
        </p:spPr>
        <p:txBody>
          <a:bodyPr wrap="square">
            <a:spAutoFit/>
          </a:bodyPr>
          <a:lstStyle/>
          <a:p>
            <a:pPr marL="906463" marR="0" lvl="1" indent="-906463" algn="l" defTabSz="914400" rtl="0" eaLnBrk="1" fontAlgn="auto" latinLnBrk="0" hangingPunct="1">
              <a:lnSpc>
                <a:spcPct val="100000"/>
              </a:lnSpc>
              <a:spcBef>
                <a:spcPts val="60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令和３年度予算ベース</a:t>
            </a:r>
            <a:endParaRPr kumimoji="1" lang="en-US" altLang="ja-JP" sz="1100"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906463" marR="0" lvl="1" indent="-906463" algn="l" defTabSz="914400" rtl="0" eaLnBrk="1" fontAlgn="auto" latinLnBrk="0" hangingPunct="1">
              <a:lnSpc>
                <a:spcPct val="100000"/>
              </a:lnSpc>
              <a:spcBef>
                <a:spcPts val="60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は各分類ごとの品目数全体に対する割合</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1" indent="-361950" algn="l" defTabSz="914400" rtl="0" eaLnBrk="1" fontAlgn="auto" latinLnBrk="0" hangingPunct="1">
              <a:lnSpc>
                <a:spcPct val="100000"/>
              </a:lnSpc>
              <a:spcBef>
                <a:spcPts val="60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仮に薬価の削減幅を</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％分緩和せずに全品（</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17,550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品目）を改定した場合の実勢価改定影響額を機械的に算出すると▲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4,900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06463" marR="0" lvl="1" indent="-906463" algn="l" defTabSz="914400" rtl="0" eaLnBrk="1" fontAlgn="auto" latinLnBrk="0" hangingPunct="1">
              <a:lnSpc>
                <a:spcPct val="100000"/>
              </a:lnSpc>
              <a:spcBef>
                <a:spcPts val="60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後発品のない先発品を指す</a:t>
            </a:r>
          </a:p>
        </p:txBody>
      </p:sp>
      <p:sp>
        <p:nvSpPr>
          <p:cNvPr id="12" name="スライド番号プレースホルダー 1"/>
          <p:cNvSpPr>
            <a:spLocks noGrp="1"/>
          </p:cNvSpPr>
          <p:nvPr>
            <p:ph type="sldNum" sz="quarter" idx="4294967295"/>
          </p:nvPr>
        </p:nvSpPr>
        <p:spPr>
          <a:xfrm>
            <a:off x="9282325" y="6486144"/>
            <a:ext cx="618632" cy="371856"/>
          </a:xfrm>
          <a:prstGeom prst="rect">
            <a:avLst/>
          </a:prstGeom>
        </p:spPr>
        <p:txBody>
          <a:bodyPr lIns="72000" tIns="36000" rIns="72000" bIns="36000"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600" b="1" i="0" u="none" strike="noStrike" kern="1200" cap="none" spc="0" normalizeH="0" baseline="0" noProof="0">
                <a:ln>
                  <a:noFill/>
                </a:ln>
                <a:solidFill>
                  <a:srgbClr val="FFFFFF">
                    <a:lumMod val="65000"/>
                  </a:srgbClr>
                </a:solidFill>
                <a:effectLst/>
                <a:uLnTx/>
                <a:uFillTx/>
                <a:latin typeface="メイリオ"/>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600" b="1" i="0" u="none" strike="noStrike" kern="1200" cap="none" spc="0" normalizeH="0" baseline="0" noProof="0" dirty="0">
              <a:ln>
                <a:noFill/>
              </a:ln>
              <a:solidFill>
                <a:srgbClr val="FFFFFF">
                  <a:lumMod val="65000"/>
                </a:srgbClr>
              </a:solidFill>
              <a:effectLst/>
              <a:uLnTx/>
              <a:uFillTx/>
              <a:latin typeface="メイリオ"/>
              <a:ea typeface="メイリオ"/>
              <a:cs typeface="Arial" panose="020B0604020202020204" pitchFamily="34" charset="0"/>
            </a:endParaRPr>
          </a:p>
        </p:txBody>
      </p:sp>
    </p:spTree>
    <p:extLst>
      <p:ext uri="{BB962C8B-B14F-4D97-AF65-F5344CB8AC3E}">
        <p14:creationId xmlns:p14="http://schemas.microsoft.com/office/powerpoint/2010/main" val="246904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xmlns="" id="{6E0B411A-26D7-478E-ECCA-FBE4F89DE286}"/>
              </a:ext>
            </a:extLst>
          </p:cNvPr>
          <p:cNvSpPr>
            <a:spLocks noGrp="1"/>
          </p:cNvSpPr>
          <p:nvPr>
            <p:ph type="title"/>
          </p:nvPr>
        </p:nvSpPr>
        <p:spPr/>
        <p:txBody>
          <a:bodyPr/>
          <a:lstStyle/>
          <a:p>
            <a:r>
              <a:rPr kumimoji="1" lang="ja-JP" altLang="en-US" sz="1800"/>
              <a:t>令和５年度薬価改定について</a:t>
            </a:r>
            <a:endParaRPr lang="ja-JP" altLang="en-US"/>
          </a:p>
        </p:txBody>
      </p:sp>
      <p:sp>
        <p:nvSpPr>
          <p:cNvPr id="5" name="テキスト プレースホルダー 2">
            <a:extLst>
              <a:ext uri="{FF2B5EF4-FFF2-40B4-BE49-F238E27FC236}">
                <a16:creationId xmlns:a16="http://schemas.microsoft.com/office/drawing/2014/main" xmlns="" id="{982AD2AE-2F1A-A783-8683-DB6BE577CCAE}"/>
              </a:ext>
            </a:extLst>
          </p:cNvPr>
          <p:cNvSpPr txBox="1">
            <a:spLocks/>
          </p:cNvSpPr>
          <p:nvPr/>
        </p:nvSpPr>
        <p:spPr>
          <a:xfrm>
            <a:off x="0" y="827999"/>
            <a:ext cx="9907200" cy="294220"/>
          </a:xfrm>
          <a:prstGeom prst="rect">
            <a:avLst/>
          </a:prstGeom>
          <a:solidFill>
            <a:schemeClr val="bg1">
              <a:lumMod val="85000"/>
            </a:schemeClr>
          </a:solidFill>
        </p:spPr>
        <p:txBody>
          <a:bodyPr tIns="36000" rIns="360000" bIns="36000" anchor="ctr" anchorCtr="0">
            <a:no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30000"/>
              </a:lnSpc>
              <a:spcBef>
                <a:spcPts val="1000"/>
              </a:spcBef>
              <a:spcAft>
                <a:spcPts val="800"/>
              </a:spcAft>
              <a:buClr>
                <a:srgbClr val="103185"/>
              </a:buClr>
              <a:buSzTx/>
              <a:buFont typeface="Arial" panose="020B0604020202020204" pitchFamily="34" charset="0"/>
              <a:buNone/>
              <a:tabLst/>
              <a:defRPr/>
            </a:pPr>
            <a:r>
              <a:rPr kumimoji="1" lang="ja-JP" altLang="en-US" sz="12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（令和</a:t>
            </a:r>
            <a:r>
              <a:rPr kumimoji="1" lang="en-US" altLang="ja-JP" sz="12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4</a:t>
            </a:r>
            <a:r>
              <a:rPr kumimoji="1" lang="ja-JP" altLang="en-US" sz="12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年</a:t>
            </a:r>
            <a:r>
              <a:rPr kumimoji="1" lang="en-US" altLang="ja-JP" sz="12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12</a:t>
            </a:r>
            <a:r>
              <a:rPr kumimoji="1" lang="ja-JP" altLang="en-US" sz="12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月</a:t>
            </a:r>
            <a:r>
              <a:rPr kumimoji="1" lang="en-US" altLang="ja-JP" sz="12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16</a:t>
            </a:r>
            <a:r>
              <a:rPr kumimoji="1" lang="ja-JP" altLang="en-US" sz="12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日 内閣官房長官、財務大臣、厚生労働大臣合意）</a:t>
            </a:r>
          </a:p>
        </p:txBody>
      </p:sp>
      <p:sp>
        <p:nvSpPr>
          <p:cNvPr id="6" name="テキスト ボックス 5">
            <a:extLst>
              <a:ext uri="{FF2B5EF4-FFF2-40B4-BE49-F238E27FC236}">
                <a16:creationId xmlns:a16="http://schemas.microsoft.com/office/drawing/2014/main" xmlns="" id="{8FB9FB2C-CBE0-9299-7EC8-E1D17FC2AC41}"/>
              </a:ext>
            </a:extLst>
          </p:cNvPr>
          <p:cNvSpPr txBox="1"/>
          <p:nvPr/>
        </p:nvSpPr>
        <p:spPr>
          <a:xfrm>
            <a:off x="238991" y="1361210"/>
            <a:ext cx="9441037" cy="2262207"/>
          </a:xfrm>
          <a:prstGeom prst="rect">
            <a:avLst/>
          </a:prstGeom>
          <a:noFill/>
          <a:ln w="15875">
            <a:solidFill>
              <a:schemeClr val="accent1"/>
            </a:solidFill>
          </a:ln>
        </p:spPr>
        <p:txBody>
          <a:bodyPr wrap="square" lIns="144000" tIns="72000" rIns="144000" bIns="72000" rtlCol="0" anchor="ctr" anchorCtr="0">
            <a:noAutofit/>
          </a:bodyPr>
          <a:lstStyle/>
          <a:p>
            <a:pPr marL="0" marR="0" lvl="0" indent="0" algn="l" defTabSz="914400" rtl="0" eaLnBrk="1" fontAlgn="auto" latinLnBrk="0" hangingPunct="1">
              <a:lnSpc>
                <a:spcPct val="120000"/>
              </a:lnSpc>
              <a:spcBef>
                <a:spcPts val="0"/>
              </a:spcBef>
              <a:spcAft>
                <a:spcPts val="0"/>
              </a:spcAft>
              <a:buClr>
                <a:srgbClr val="103185"/>
              </a:buClr>
              <a:buSzTx/>
              <a:buFontTx/>
              <a:buNone/>
              <a:tabLst/>
              <a:defRPr/>
            </a:pPr>
            <a:r>
              <a:rPr kumimoji="1" lang="ja-JP" altLang="en-US" sz="1600" b="0" i="0" u="none" strike="noStrike" kern="1200" cap="none" spc="0" normalizeH="0" baseline="0" noProof="0">
                <a:ln>
                  <a:noFill/>
                </a:ln>
                <a:solidFill>
                  <a:srgbClr val="000000"/>
                </a:solidFill>
                <a:effectLst/>
                <a:uLnTx/>
                <a:uFillTx/>
                <a:latin typeface="Segoe UI"/>
                <a:ea typeface="メイリオ"/>
                <a:cs typeface="+mn-cs"/>
              </a:rPr>
              <a:t>　令和５年度薬価改定については、令和４年薬価調査に基づいて、以下のとおり実施する。</a:t>
            </a:r>
            <a:endParaRPr kumimoji="1" lang="en-US" altLang="ja-JP" sz="1600" b="0"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l" defTabSz="914400" rtl="0" eaLnBrk="1" fontAlgn="auto" latinLnBrk="0" hangingPunct="1">
              <a:lnSpc>
                <a:spcPct val="120000"/>
              </a:lnSpc>
              <a:spcBef>
                <a:spcPts val="0"/>
              </a:spcBef>
              <a:spcAft>
                <a:spcPts val="0"/>
              </a:spcAft>
              <a:buClr>
                <a:srgbClr val="103185"/>
              </a:buClr>
              <a:buSzTx/>
              <a:buFontTx/>
              <a:buNone/>
              <a:tabLst/>
              <a:defRPr/>
            </a:pPr>
            <a:endParaRPr kumimoji="1" lang="en-US" altLang="ja-JP" sz="500" b="0"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l" defTabSz="914400" rtl="0" eaLnBrk="1" fontAlgn="auto" latinLnBrk="0" hangingPunct="1">
              <a:lnSpc>
                <a:spcPct val="120000"/>
              </a:lnSpc>
              <a:spcBef>
                <a:spcPts val="0"/>
              </a:spcBef>
              <a:spcAft>
                <a:spcPts val="0"/>
              </a:spcAft>
              <a:buClr>
                <a:srgbClr val="103185"/>
              </a:buClr>
              <a:buSzTx/>
              <a:buFontTx/>
              <a:buNone/>
              <a:tabLst/>
              <a:defRPr/>
            </a:pPr>
            <a:r>
              <a:rPr kumimoji="1" lang="ja-JP" altLang="en-US" sz="1600" b="0" i="0" u="none" strike="noStrike" kern="1200" cap="none" spc="0" normalizeH="0" baseline="0" noProof="0">
                <a:ln>
                  <a:noFill/>
                </a:ln>
                <a:solidFill>
                  <a:srgbClr val="000000"/>
                </a:solidFill>
                <a:effectLst/>
                <a:uLnTx/>
                <a:uFillTx/>
                <a:latin typeface="Segoe UI"/>
                <a:ea typeface="メイリオ"/>
                <a:cs typeface="+mn-cs"/>
              </a:rPr>
              <a:t>　改定の対象範囲については、国民負担軽減の観点から、</a:t>
            </a:r>
            <a:r>
              <a:rPr kumimoji="1" lang="ja-JP" altLang="en-US" sz="1600" b="1" i="0" u="sng" strike="noStrike" kern="1200" cap="none" spc="0" normalizeH="0" baseline="0" noProof="0">
                <a:ln>
                  <a:noFill/>
                </a:ln>
                <a:solidFill>
                  <a:srgbClr val="000000"/>
                </a:solidFill>
                <a:effectLst/>
                <a:uLnTx/>
                <a:uFillTx/>
                <a:latin typeface="Segoe UI"/>
                <a:ea typeface="メイリオ"/>
                <a:cs typeface="+mn-cs"/>
              </a:rPr>
              <a:t>平均乖離率</a:t>
            </a:r>
            <a:r>
              <a:rPr kumimoji="1" lang="en-US" altLang="ja-JP" sz="1600" b="1" i="0" u="sng" strike="noStrike" kern="1200" cap="none" spc="0" normalizeH="0" baseline="0" noProof="0">
                <a:ln>
                  <a:noFill/>
                </a:ln>
                <a:solidFill>
                  <a:srgbClr val="000000"/>
                </a:solidFill>
                <a:effectLst/>
                <a:uLnTx/>
                <a:uFillTx/>
                <a:latin typeface="Segoe UI"/>
                <a:ea typeface="メイリオ"/>
                <a:cs typeface="+mn-cs"/>
              </a:rPr>
              <a:t>7.0%</a:t>
            </a:r>
            <a:r>
              <a:rPr kumimoji="1" lang="ja-JP" altLang="en-US" sz="1600" b="1" i="0" u="sng" strike="noStrike" kern="1200" cap="none" spc="0" normalizeH="0" baseline="0" noProof="0">
                <a:ln>
                  <a:noFill/>
                </a:ln>
                <a:solidFill>
                  <a:srgbClr val="000000"/>
                </a:solidFill>
                <a:effectLst/>
                <a:uLnTx/>
                <a:uFillTx/>
                <a:latin typeface="Segoe UI"/>
                <a:ea typeface="メイリオ"/>
                <a:cs typeface="+mn-cs"/>
              </a:rPr>
              <a:t>の</a:t>
            </a:r>
            <a:r>
              <a:rPr kumimoji="1" lang="en-US" altLang="ja-JP" sz="1600" b="1" i="0" u="sng" strike="noStrike" kern="1200" cap="none" spc="0" normalizeH="0" baseline="0" noProof="0">
                <a:ln>
                  <a:noFill/>
                </a:ln>
                <a:solidFill>
                  <a:srgbClr val="000000"/>
                </a:solidFill>
                <a:effectLst/>
                <a:uLnTx/>
                <a:uFillTx/>
                <a:latin typeface="Segoe UI"/>
                <a:ea typeface="メイリオ"/>
                <a:cs typeface="+mn-cs"/>
              </a:rPr>
              <a:t>0.625</a:t>
            </a:r>
            <a:r>
              <a:rPr kumimoji="1" lang="ja-JP" altLang="en-US" sz="1600" b="1" i="0" u="sng" strike="noStrike" kern="1200" cap="none" spc="0" normalizeH="0" baseline="0" noProof="0">
                <a:ln>
                  <a:noFill/>
                </a:ln>
                <a:solidFill>
                  <a:srgbClr val="000000"/>
                </a:solidFill>
                <a:effectLst/>
                <a:uLnTx/>
                <a:uFillTx/>
                <a:latin typeface="Segoe UI"/>
                <a:ea typeface="メイリオ"/>
                <a:cs typeface="+mn-cs"/>
              </a:rPr>
              <a:t>倍（乖離率</a:t>
            </a:r>
            <a:r>
              <a:rPr kumimoji="1" lang="en-US" altLang="ja-JP" sz="1600" b="1" i="0" u="sng" strike="noStrike" kern="1200" cap="none" spc="0" normalizeH="0" baseline="0" noProof="0">
                <a:ln>
                  <a:noFill/>
                </a:ln>
                <a:solidFill>
                  <a:srgbClr val="000000"/>
                </a:solidFill>
                <a:effectLst/>
                <a:uLnTx/>
                <a:uFillTx/>
                <a:latin typeface="Segoe UI"/>
                <a:ea typeface="メイリオ"/>
                <a:cs typeface="+mn-cs"/>
              </a:rPr>
              <a:t>4.375%</a:t>
            </a:r>
            <a:r>
              <a:rPr kumimoji="1" lang="ja-JP" altLang="en-US" sz="1600" b="1" i="0" u="sng" strike="noStrike" kern="1200" cap="none" spc="0" normalizeH="0" baseline="0" noProof="0">
                <a:ln>
                  <a:noFill/>
                </a:ln>
                <a:solidFill>
                  <a:srgbClr val="000000"/>
                </a:solidFill>
                <a:effectLst/>
                <a:uLnTx/>
                <a:uFillTx/>
                <a:latin typeface="Segoe UI"/>
                <a:ea typeface="メイリオ"/>
                <a:cs typeface="+mn-cs"/>
              </a:rPr>
              <a:t>）を超える品目を対象</a:t>
            </a:r>
            <a:r>
              <a:rPr kumimoji="1" lang="ja-JP" altLang="en-US" sz="1600" b="0" i="0" u="none" strike="noStrike" kern="1200" cap="none" spc="0" normalizeH="0" baseline="0" noProof="0">
                <a:ln>
                  <a:noFill/>
                </a:ln>
                <a:solidFill>
                  <a:srgbClr val="000000"/>
                </a:solidFill>
                <a:effectLst/>
                <a:uLnTx/>
                <a:uFillTx/>
                <a:latin typeface="Segoe UI"/>
                <a:ea typeface="メイリオ"/>
                <a:cs typeface="+mn-cs"/>
              </a:rPr>
              <a:t>とする。</a:t>
            </a:r>
            <a:endParaRPr kumimoji="1" lang="en-US" altLang="ja-JP" sz="1600" b="0"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l" defTabSz="914400" rtl="0" eaLnBrk="1" fontAlgn="auto" latinLnBrk="0" hangingPunct="1">
              <a:lnSpc>
                <a:spcPct val="120000"/>
              </a:lnSpc>
              <a:spcBef>
                <a:spcPts val="0"/>
              </a:spcBef>
              <a:spcAft>
                <a:spcPts val="0"/>
              </a:spcAft>
              <a:buClr>
                <a:srgbClr val="103185"/>
              </a:buClr>
              <a:buSzTx/>
              <a:buFontTx/>
              <a:buNone/>
              <a:tabLst/>
              <a:defRPr/>
            </a:pPr>
            <a:endParaRPr kumimoji="1" lang="en-US" altLang="ja-JP" sz="500" b="0"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l" defTabSz="914400" rtl="0" eaLnBrk="1" fontAlgn="auto" latinLnBrk="0" hangingPunct="1">
              <a:lnSpc>
                <a:spcPct val="120000"/>
              </a:lnSpc>
              <a:spcBef>
                <a:spcPts val="0"/>
              </a:spcBef>
              <a:spcAft>
                <a:spcPts val="0"/>
              </a:spcAft>
              <a:buClr>
                <a:srgbClr val="103185"/>
              </a:buClr>
              <a:buSzTx/>
              <a:buFontTx/>
              <a:buNone/>
              <a:tabLst/>
              <a:defRPr/>
            </a:pPr>
            <a:r>
              <a:rPr kumimoji="1" lang="ja-JP" altLang="en-US" sz="1600" b="0" i="0" u="none" strike="noStrike" kern="1200" cap="none" spc="0" normalizeH="0" baseline="0" noProof="0">
                <a:ln>
                  <a:noFill/>
                </a:ln>
                <a:solidFill>
                  <a:srgbClr val="000000"/>
                </a:solidFill>
                <a:effectLst/>
                <a:uLnTx/>
                <a:uFillTx/>
                <a:latin typeface="Segoe UI"/>
                <a:ea typeface="メイリオ"/>
                <a:cs typeface="+mn-cs"/>
              </a:rPr>
              <a:t>　</a:t>
            </a:r>
            <a:r>
              <a:rPr kumimoji="1" lang="ja-JP" altLang="en-US" sz="1600" b="1" i="0" u="sng" strike="noStrike" kern="1200" cap="none" spc="0" normalizeH="0" baseline="0" noProof="0">
                <a:ln>
                  <a:noFill/>
                </a:ln>
                <a:solidFill>
                  <a:srgbClr val="000000"/>
                </a:solidFill>
                <a:effectLst/>
                <a:uLnTx/>
                <a:uFillTx/>
                <a:latin typeface="Segoe UI"/>
                <a:ea typeface="メイリオ"/>
                <a:cs typeface="+mn-cs"/>
              </a:rPr>
              <a:t>急激な原材料費の高騰、安定供給問題に対応するため、不採算品再算定について臨時・特例的に全品を対象に適用</a:t>
            </a:r>
            <a:r>
              <a:rPr kumimoji="1" lang="ja-JP" altLang="en-US" sz="1600" b="0" i="0" u="none" strike="noStrike" kern="1200" cap="none" spc="0" normalizeH="0" baseline="0" noProof="0">
                <a:ln>
                  <a:noFill/>
                </a:ln>
                <a:solidFill>
                  <a:srgbClr val="000000"/>
                </a:solidFill>
                <a:effectLst/>
                <a:uLnTx/>
                <a:uFillTx/>
                <a:latin typeface="Segoe UI"/>
                <a:ea typeface="メイリオ"/>
                <a:cs typeface="+mn-cs"/>
              </a:rPr>
              <a:t>するとともに、</a:t>
            </a:r>
            <a:r>
              <a:rPr kumimoji="1" lang="ja-JP" altLang="en-US" sz="1600" b="1" i="0" u="sng" strike="noStrike" kern="1200" cap="none" spc="0" normalizeH="0" baseline="0" noProof="0">
                <a:ln>
                  <a:noFill/>
                </a:ln>
                <a:solidFill>
                  <a:srgbClr val="000000"/>
                </a:solidFill>
                <a:effectLst/>
                <a:uLnTx/>
                <a:uFillTx/>
                <a:latin typeface="Segoe UI"/>
                <a:ea typeface="メイリオ"/>
                <a:cs typeface="+mn-cs"/>
              </a:rPr>
              <a:t>イノベーションに配慮する観点から、新薬創出等加算の加算額を臨時・特例的に増額し、従前の薬価と遜色ない水準とする</a:t>
            </a:r>
            <a:r>
              <a:rPr kumimoji="1" lang="ja-JP" altLang="en-US" sz="1600" b="0" i="0" u="none" strike="noStrike" kern="1200" cap="none" spc="0" normalizeH="0" baseline="0" noProof="0">
                <a:ln>
                  <a:noFill/>
                </a:ln>
                <a:solidFill>
                  <a:srgbClr val="000000"/>
                </a:solidFill>
                <a:effectLst/>
                <a:uLnTx/>
                <a:uFillTx/>
                <a:latin typeface="Segoe UI"/>
                <a:ea typeface="メイリオ"/>
                <a:cs typeface="+mn-cs"/>
              </a:rPr>
              <a:t>対応を行う。</a:t>
            </a:r>
          </a:p>
        </p:txBody>
      </p:sp>
      <p:graphicFrame>
        <p:nvGraphicFramePr>
          <p:cNvPr id="7" name="表 6">
            <a:extLst>
              <a:ext uri="{FF2B5EF4-FFF2-40B4-BE49-F238E27FC236}">
                <a16:creationId xmlns:a16="http://schemas.microsoft.com/office/drawing/2014/main" xmlns="" id="{2618531A-94AE-6CDF-C5FE-447E7148D847}"/>
              </a:ext>
            </a:extLst>
          </p:cNvPr>
          <p:cNvGraphicFramePr>
            <a:graphicFrameLocks noGrp="1"/>
          </p:cNvGraphicFramePr>
          <p:nvPr/>
        </p:nvGraphicFramePr>
        <p:xfrm>
          <a:off x="340506" y="4270049"/>
          <a:ext cx="9238005" cy="1537045"/>
        </p:xfrm>
        <a:graphic>
          <a:graphicData uri="http://schemas.openxmlformats.org/drawingml/2006/table">
            <a:tbl>
              <a:tblPr firstCol="1" bandRow="1">
                <a:tableStyleId>{5C22544A-7EE6-4342-B048-85BDC9FD1C3A}</a:tableStyleId>
              </a:tblPr>
              <a:tblGrid>
                <a:gridCol w="1803161">
                  <a:extLst>
                    <a:ext uri="{9D8B030D-6E8A-4147-A177-3AD203B41FA5}">
                      <a16:colId xmlns:a16="http://schemas.microsoft.com/office/drawing/2014/main" xmlns="" val="469408176"/>
                    </a:ext>
                  </a:extLst>
                </a:gridCol>
                <a:gridCol w="1657884">
                  <a:extLst>
                    <a:ext uri="{9D8B030D-6E8A-4147-A177-3AD203B41FA5}">
                      <a16:colId xmlns:a16="http://schemas.microsoft.com/office/drawing/2014/main" xmlns="" val="1440637893"/>
                    </a:ext>
                  </a:extLst>
                </a:gridCol>
                <a:gridCol w="1155392">
                  <a:extLst>
                    <a:ext uri="{9D8B030D-6E8A-4147-A177-3AD203B41FA5}">
                      <a16:colId xmlns:a16="http://schemas.microsoft.com/office/drawing/2014/main" xmlns="" val="2917246080"/>
                    </a:ext>
                  </a:extLst>
                </a:gridCol>
                <a:gridCol w="1155392">
                  <a:extLst>
                    <a:ext uri="{9D8B030D-6E8A-4147-A177-3AD203B41FA5}">
                      <a16:colId xmlns:a16="http://schemas.microsoft.com/office/drawing/2014/main" xmlns="" val="2900752093"/>
                    </a:ext>
                  </a:extLst>
                </a:gridCol>
                <a:gridCol w="1155392">
                  <a:extLst>
                    <a:ext uri="{9D8B030D-6E8A-4147-A177-3AD203B41FA5}">
                      <a16:colId xmlns:a16="http://schemas.microsoft.com/office/drawing/2014/main" xmlns="" val="1207990034"/>
                    </a:ext>
                  </a:extLst>
                </a:gridCol>
                <a:gridCol w="1155392">
                  <a:extLst>
                    <a:ext uri="{9D8B030D-6E8A-4147-A177-3AD203B41FA5}">
                      <a16:colId xmlns:a16="http://schemas.microsoft.com/office/drawing/2014/main" xmlns="" val="1038424128"/>
                    </a:ext>
                  </a:extLst>
                </a:gridCol>
                <a:gridCol w="1155392">
                  <a:extLst>
                    <a:ext uri="{9D8B030D-6E8A-4147-A177-3AD203B41FA5}">
                      <a16:colId xmlns:a16="http://schemas.microsoft.com/office/drawing/2014/main" xmlns="" val="1030204097"/>
                    </a:ext>
                  </a:extLst>
                </a:gridCol>
              </a:tblGrid>
              <a:tr h="0">
                <a:tc rowSpan="3">
                  <a:txBody>
                    <a:bodyPr/>
                    <a:lstStyle/>
                    <a:p>
                      <a:pPr algn="ctr"/>
                      <a:endParaRPr kumimoji="1" lang="en-US" altLang="ja-JP" sz="1100" b="0" baseline="30000">
                        <a:latin typeface="+mn-ea"/>
                        <a:ea typeface="+mn-ea"/>
                      </a:endParaRPr>
                    </a:p>
                  </a:txBody>
                  <a:tcPr marL="36000" marR="36000" marT="36000" marB="36000" anchor="ctr">
                    <a:lnR w="12700" cap="flat" cmpd="sng" algn="ctr">
                      <a:solidFill>
                        <a:schemeClr val="bg1"/>
                      </a:solidFill>
                      <a:prstDash val="solid"/>
                      <a:round/>
                      <a:headEnd type="none" w="med" len="med"/>
                      <a:tailEnd type="none" w="med" len="med"/>
                    </a:lnR>
                  </a:tcPr>
                </a:tc>
                <a:tc rowSpan="3">
                  <a:txBody>
                    <a:bodyPr/>
                    <a:lstStyle/>
                    <a:p>
                      <a:pPr algn="ctr"/>
                      <a:r>
                        <a:rPr kumimoji="1" lang="ja-JP" altLang="en-US" sz="1200" b="1">
                          <a:solidFill>
                            <a:schemeClr val="bg1"/>
                          </a:solidFill>
                          <a:latin typeface="+mn-ea"/>
                          <a:ea typeface="+mn-ea"/>
                        </a:rPr>
                        <a:t>全 体</a:t>
                      </a:r>
                      <a:endParaRPr kumimoji="1" lang="en-US" altLang="ja-JP" sz="1200" b="1">
                        <a:solidFill>
                          <a:schemeClr val="bg1"/>
                        </a:solidFill>
                        <a:latin typeface="+mn-ea"/>
                        <a:ea typeface="+mn-ea"/>
                      </a:endParaRPr>
                    </a:p>
                    <a:p>
                      <a:pPr algn="ctr"/>
                      <a:r>
                        <a:rPr kumimoji="1" lang="ja-JP" altLang="en-US" sz="900" b="0">
                          <a:solidFill>
                            <a:schemeClr val="bg1"/>
                          </a:solidFill>
                          <a:latin typeface="+mn-ea"/>
                          <a:ea typeface="+mn-ea"/>
                        </a:rPr>
                        <a:t>（総数 </a:t>
                      </a:r>
                      <a:r>
                        <a:rPr kumimoji="1" lang="en-US" altLang="ja-JP" sz="900" b="0">
                          <a:solidFill>
                            <a:schemeClr val="bg1"/>
                          </a:solidFill>
                          <a:latin typeface="+mn-ea"/>
                          <a:ea typeface="+mn-ea"/>
                        </a:rPr>
                        <a:t>19,400</a:t>
                      </a:r>
                      <a:r>
                        <a:rPr kumimoji="1" lang="ja-JP" altLang="en-US" sz="900" b="0">
                          <a:solidFill>
                            <a:schemeClr val="bg1"/>
                          </a:solidFill>
                          <a:latin typeface="+mn-ea"/>
                          <a:ea typeface="+mn-ea"/>
                        </a:rPr>
                        <a:t>品目）</a:t>
                      </a:r>
                      <a:endParaRPr kumimoji="1" lang="en-US" altLang="ja-JP" sz="900" b="0">
                        <a:solidFill>
                          <a:schemeClr val="bg1"/>
                        </a:solidFill>
                        <a:latin typeface="+mn-ea"/>
                        <a:ea typeface="+mn-ea"/>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gridSpan="5">
                  <a:txBody>
                    <a:bodyPr/>
                    <a:lstStyle/>
                    <a:p>
                      <a:pPr algn="ctr"/>
                      <a:endParaRPr kumimoji="1" lang="ja-JP" altLang="en-US" sz="400" b="0">
                        <a:solidFill>
                          <a:schemeClr val="bg1"/>
                        </a:solidFill>
                        <a:latin typeface="+mn-ea"/>
                        <a:ea typeface="+mn-ea"/>
                      </a:endParaRPr>
                    </a:p>
                  </a:txBody>
                  <a:tcPr marL="36000" marR="36000" marT="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solidFill>
                  </a:tcPr>
                </a:tc>
                <a:tc hMerge="1">
                  <a:txBody>
                    <a:bodyPr/>
                    <a:lstStyle/>
                    <a:p>
                      <a:pPr algn="ctr"/>
                      <a:endParaRPr kumimoji="1" lang="ja-JP" altLang="en-US" sz="1050" b="0"/>
                    </a:p>
                  </a:txBody>
                  <a:tcPr marL="36000" marR="36000" marT="36000" marB="36000" anchor="ctr"/>
                </a:tc>
                <a:tc hMerge="1">
                  <a:txBody>
                    <a:bodyPr/>
                    <a:lstStyle/>
                    <a:p>
                      <a:pPr algn="ctr"/>
                      <a:endParaRPr kumimoji="1" lang="ja-JP" altLang="en-US" sz="1200" b="0"/>
                    </a:p>
                  </a:txBody>
                  <a:tcPr marL="36000" marR="36000" marT="36000" marB="36000" anchor="ctr"/>
                </a:tc>
                <a:tc hMerge="1">
                  <a:txBody>
                    <a:bodyPr/>
                    <a:lstStyle/>
                    <a:p>
                      <a:pPr algn="ctr"/>
                      <a:endParaRPr kumimoji="1" lang="ja-JP" altLang="en-US" sz="1200" b="0"/>
                    </a:p>
                  </a:txBody>
                  <a:tcPr marL="36000" marR="36000" marT="36000" marB="36000" anchor="ctr"/>
                </a:tc>
                <a:tc hMerge="1">
                  <a:txBody>
                    <a:bodyPr/>
                    <a:lstStyle/>
                    <a:p>
                      <a:pPr algn="ctr"/>
                      <a:endParaRPr kumimoji="1" lang="ja-JP" altLang="en-US" sz="1200" b="0"/>
                    </a:p>
                  </a:txBody>
                  <a:tcPr marL="36000" marR="36000" marT="36000" marB="3600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629953274"/>
                  </a:ext>
                </a:extLst>
              </a:tr>
              <a:tr h="68153">
                <a:tc vMerge="1">
                  <a:txBody>
                    <a:bodyPr/>
                    <a:lstStyle/>
                    <a:p>
                      <a:pPr algn="ctr"/>
                      <a:endParaRPr kumimoji="1" lang="en-US" altLang="ja-JP" sz="1200" b="0"/>
                    </a:p>
                  </a:txBody>
                  <a:tcPr marL="36000" marR="36000" marT="36000" marB="36000" anchor="ctr">
                    <a:lnR w="12700" cap="flat" cmpd="sng" algn="ctr">
                      <a:solidFill>
                        <a:schemeClr val="bg1"/>
                      </a:solidFill>
                      <a:prstDash val="solid"/>
                      <a:round/>
                      <a:headEnd type="none" w="med" len="med"/>
                      <a:tailEnd type="none" w="med" len="med"/>
                    </a:lnR>
                  </a:tcPr>
                </a:tc>
                <a:tc vMerge="1">
                  <a:txBody>
                    <a:bodyPr/>
                    <a:lstStyle/>
                    <a:p>
                      <a:pPr algn="ctr"/>
                      <a:endParaRPr kumimoji="1" lang="ja-JP" altLang="en-US" sz="1200" b="1"/>
                    </a:p>
                  </a:txBody>
                  <a:tcPr marL="36000" marR="36000" marT="36000" marB="3600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rowSpan="2">
                  <a:txBody>
                    <a:bodyPr/>
                    <a:lstStyle/>
                    <a:p>
                      <a:pPr algn="ctr"/>
                      <a:r>
                        <a:rPr kumimoji="1" lang="ja-JP" altLang="en-US" sz="1100" b="0">
                          <a:solidFill>
                            <a:schemeClr val="bg1"/>
                          </a:solidFill>
                          <a:latin typeface="+mn-ea"/>
                          <a:ea typeface="+mn-ea"/>
                        </a:rPr>
                        <a:t>新薬</a:t>
                      </a:r>
                      <a:r>
                        <a:rPr kumimoji="1" lang="en-US" altLang="ja-JP" sz="1100" b="0" baseline="30000">
                          <a:solidFill>
                            <a:schemeClr val="bg1"/>
                          </a:solidFill>
                          <a:latin typeface="+mn-ea"/>
                          <a:ea typeface="+mn-ea"/>
                        </a:rPr>
                        <a:t>※</a:t>
                      </a:r>
                      <a:r>
                        <a:rPr kumimoji="1" lang="ja-JP" altLang="en-US" sz="1100" b="0" baseline="30000">
                          <a:solidFill>
                            <a:schemeClr val="bg1"/>
                          </a:solidFill>
                          <a:latin typeface="+mn-ea"/>
                          <a:ea typeface="+mn-ea"/>
                        </a:rPr>
                        <a:t>１</a:t>
                      </a:r>
                      <a:endParaRPr kumimoji="1" lang="en-US" altLang="ja-JP" sz="1100" b="0">
                        <a:solidFill>
                          <a:schemeClr val="bg1"/>
                        </a:solidFill>
                        <a:latin typeface="+mn-ea"/>
                        <a:ea typeface="+mn-ea"/>
                      </a:endParaRPr>
                    </a:p>
                    <a:p>
                      <a:pPr algn="ctr"/>
                      <a:r>
                        <a:rPr kumimoji="1" lang="ja-JP" altLang="en-US" sz="900" b="0" baseline="0">
                          <a:solidFill>
                            <a:schemeClr val="bg1"/>
                          </a:solidFill>
                          <a:latin typeface="+mn-ea"/>
                          <a:ea typeface="+mn-ea"/>
                        </a:rPr>
                        <a:t>（</a:t>
                      </a:r>
                      <a:r>
                        <a:rPr kumimoji="1" lang="en-US" altLang="ja-JP" sz="900" b="0" baseline="0">
                          <a:solidFill>
                            <a:schemeClr val="bg1"/>
                          </a:solidFill>
                          <a:latin typeface="+mn-ea"/>
                          <a:ea typeface="+mn-ea"/>
                        </a:rPr>
                        <a:t>2,400</a:t>
                      </a:r>
                      <a:r>
                        <a:rPr kumimoji="1" lang="ja-JP" altLang="en-US" sz="900" b="0" baseline="0">
                          <a:solidFill>
                            <a:schemeClr val="bg1"/>
                          </a:solidFill>
                          <a:latin typeface="+mn-ea"/>
                          <a:ea typeface="+mn-ea"/>
                        </a:rPr>
                        <a:t>品目）</a:t>
                      </a:r>
                    </a:p>
                  </a:txBody>
                  <a:tcPr marL="36000" marR="36000" marT="36000" marB="36000" anchor="ctr">
                    <a:lnL w="28575" cap="flat" cmpd="sng" algn="ctr">
                      <a:solidFill>
                        <a:schemeClr val="bg1"/>
                      </a:solidFill>
                      <a:prstDash val="solid"/>
                      <a:round/>
                      <a:headEnd type="none" w="med" len="med"/>
                      <a:tailEnd type="none" w="med" len="med"/>
                    </a:lnL>
                    <a:lnR w="12700" cmpd="sng">
                      <a:noFill/>
                    </a:lnR>
                    <a:solidFill>
                      <a:schemeClr val="accent1"/>
                    </a:solidFill>
                  </a:tcPr>
                </a:tc>
                <a:tc>
                  <a:txBody>
                    <a:bodyPr/>
                    <a:lstStyle/>
                    <a:p>
                      <a:pPr algn="ctr"/>
                      <a:endParaRPr kumimoji="1" lang="ja-JP" altLang="en-US" sz="300" b="0">
                        <a:solidFill>
                          <a:schemeClr val="bg1"/>
                        </a:solidFill>
                        <a:latin typeface="+mn-ea"/>
                        <a:ea typeface="+mn-ea"/>
                      </a:endParaRPr>
                    </a:p>
                  </a:txBody>
                  <a:tcPr marL="36000" marR="36000" marT="0" marB="0" anchor="ctr">
                    <a:lnL w="12700" cmpd="sng">
                      <a:noFill/>
                    </a:lnL>
                    <a:solidFill>
                      <a:schemeClr val="accent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a:solidFill>
                            <a:schemeClr val="bg1"/>
                          </a:solidFill>
                          <a:latin typeface="+mn-ea"/>
                          <a:ea typeface="+mn-ea"/>
                        </a:rPr>
                        <a:t>長期収載品</a:t>
                      </a:r>
                      <a:endParaRPr kumimoji="1" lang="en-US" altLang="ja-JP" sz="1100" b="0">
                        <a:solidFill>
                          <a:schemeClr val="bg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bg1"/>
                          </a:solidFill>
                          <a:latin typeface="+mn-ea"/>
                          <a:ea typeface="+mn-ea"/>
                        </a:rPr>
                        <a:t>（</a:t>
                      </a:r>
                      <a:r>
                        <a:rPr kumimoji="1" lang="en-US" altLang="ja-JP" sz="900" b="0">
                          <a:solidFill>
                            <a:schemeClr val="bg1"/>
                          </a:solidFill>
                          <a:latin typeface="+mn-ea"/>
                          <a:ea typeface="+mn-ea"/>
                        </a:rPr>
                        <a:t>1,700</a:t>
                      </a:r>
                      <a:r>
                        <a:rPr kumimoji="1" lang="ja-JP" altLang="en-US" sz="900" b="0">
                          <a:solidFill>
                            <a:schemeClr val="bg1"/>
                          </a:solidFill>
                          <a:latin typeface="+mn-ea"/>
                          <a:ea typeface="+mn-ea"/>
                        </a:rPr>
                        <a:t>品目）</a:t>
                      </a:r>
                    </a:p>
                  </a:txBody>
                  <a:tcPr marL="36000" marR="36000" marT="36000" marB="36000" anchor="ctr">
                    <a:solidFill>
                      <a:schemeClr val="accent1"/>
                    </a:solidFill>
                  </a:tcPr>
                </a:tc>
                <a:tc rowSpan="2">
                  <a:txBody>
                    <a:bodyPr/>
                    <a:lstStyle/>
                    <a:p>
                      <a:pPr algn="ctr"/>
                      <a:r>
                        <a:rPr kumimoji="1" lang="ja-JP" altLang="en-US" sz="1100" b="0">
                          <a:solidFill>
                            <a:schemeClr val="bg1"/>
                          </a:solidFill>
                          <a:latin typeface="+mn-ea"/>
                          <a:ea typeface="+mn-ea"/>
                        </a:rPr>
                        <a:t>後発品</a:t>
                      </a:r>
                      <a:endParaRPr kumimoji="1" lang="en-US" altLang="ja-JP" sz="1100" b="0">
                        <a:solidFill>
                          <a:schemeClr val="bg1"/>
                        </a:solidFill>
                        <a:latin typeface="+mn-ea"/>
                        <a:ea typeface="+mn-ea"/>
                      </a:endParaRPr>
                    </a:p>
                    <a:p>
                      <a:pPr algn="ctr"/>
                      <a:r>
                        <a:rPr kumimoji="1" lang="ja-JP" altLang="en-US" sz="900" b="0">
                          <a:solidFill>
                            <a:schemeClr val="bg1"/>
                          </a:solidFill>
                          <a:latin typeface="+mn-ea"/>
                          <a:ea typeface="+mn-ea"/>
                        </a:rPr>
                        <a:t>（</a:t>
                      </a:r>
                      <a:r>
                        <a:rPr kumimoji="1" lang="en-US" altLang="ja-JP" sz="900" b="0">
                          <a:solidFill>
                            <a:schemeClr val="bg1"/>
                          </a:solidFill>
                          <a:latin typeface="+mn-ea"/>
                          <a:ea typeface="+mn-ea"/>
                        </a:rPr>
                        <a:t>10,500</a:t>
                      </a:r>
                      <a:r>
                        <a:rPr kumimoji="1" lang="ja-JP" altLang="en-US" sz="900" b="0">
                          <a:solidFill>
                            <a:schemeClr val="bg1"/>
                          </a:solidFill>
                          <a:latin typeface="+mn-ea"/>
                          <a:ea typeface="+mn-ea"/>
                        </a:rPr>
                        <a:t>品目）</a:t>
                      </a:r>
                    </a:p>
                  </a:txBody>
                  <a:tcPr marL="36000" marR="36000" marT="36000" marB="36000" anchor="ctr">
                    <a:solidFill>
                      <a:schemeClr val="accent1"/>
                    </a:solidFill>
                  </a:tcPr>
                </a:tc>
                <a:tc rowSpan="2">
                  <a:txBody>
                    <a:bodyPr/>
                    <a:lstStyle/>
                    <a:p>
                      <a:pPr algn="ctr"/>
                      <a:r>
                        <a:rPr kumimoji="1" lang="ja-JP" altLang="en-US" sz="1100" b="0">
                          <a:solidFill>
                            <a:schemeClr val="bg1"/>
                          </a:solidFill>
                          <a:latin typeface="+mn-ea"/>
                          <a:ea typeface="+mn-ea"/>
                        </a:rPr>
                        <a:t>その他品目</a:t>
                      </a:r>
                      <a:r>
                        <a:rPr kumimoji="1" lang="en-US" altLang="ja-JP" sz="1100" b="0" baseline="30000">
                          <a:solidFill>
                            <a:schemeClr val="bg1"/>
                          </a:solidFill>
                          <a:latin typeface="+mn-ea"/>
                          <a:ea typeface="+mn-ea"/>
                        </a:rPr>
                        <a:t>※</a:t>
                      </a:r>
                      <a:r>
                        <a:rPr kumimoji="1" lang="ja-JP" altLang="en-US" sz="1100" b="0" baseline="30000">
                          <a:solidFill>
                            <a:schemeClr val="bg1"/>
                          </a:solidFill>
                          <a:latin typeface="+mn-ea"/>
                          <a:ea typeface="+mn-ea"/>
                        </a:rPr>
                        <a:t>１</a:t>
                      </a:r>
                      <a:endParaRPr kumimoji="1" lang="en-US" altLang="ja-JP" sz="800" b="0" baseline="30000">
                        <a:solidFill>
                          <a:schemeClr val="bg1"/>
                        </a:solidFill>
                        <a:latin typeface="+mn-ea"/>
                        <a:ea typeface="+mn-ea"/>
                      </a:endParaRPr>
                    </a:p>
                    <a:p>
                      <a:pPr algn="ctr"/>
                      <a:r>
                        <a:rPr kumimoji="1" lang="ja-JP" altLang="en-US" sz="900" b="0">
                          <a:solidFill>
                            <a:schemeClr val="bg1"/>
                          </a:solidFill>
                          <a:latin typeface="+mn-ea"/>
                          <a:ea typeface="+mn-ea"/>
                        </a:rPr>
                        <a:t>（</a:t>
                      </a:r>
                      <a:r>
                        <a:rPr kumimoji="1" lang="en-US" altLang="ja-JP" sz="900" b="0">
                          <a:solidFill>
                            <a:schemeClr val="bg1"/>
                          </a:solidFill>
                          <a:latin typeface="+mn-ea"/>
                          <a:ea typeface="+mn-ea"/>
                        </a:rPr>
                        <a:t>4,700</a:t>
                      </a:r>
                      <a:r>
                        <a:rPr kumimoji="1" lang="ja-JP" altLang="en-US" sz="900" b="0">
                          <a:solidFill>
                            <a:schemeClr val="bg1"/>
                          </a:solidFill>
                          <a:latin typeface="+mn-ea"/>
                          <a:ea typeface="+mn-ea"/>
                        </a:rPr>
                        <a:t>品目）</a:t>
                      </a:r>
                    </a:p>
                  </a:txBody>
                  <a:tcPr marL="36000" marR="36000" marT="36000" marB="36000" anchor="ctr">
                    <a:lnR w="28575"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xmlns="" val="1964218809"/>
                  </a:ext>
                </a:extLst>
              </a:tr>
              <a:tr h="459972">
                <a:tc vMerge="1">
                  <a:txBody>
                    <a:bodyPr/>
                    <a:lstStyle/>
                    <a:p>
                      <a:pPr algn="ctr"/>
                      <a:endParaRPr kumimoji="1" lang="en-US" altLang="ja-JP" sz="1200" b="0"/>
                    </a:p>
                  </a:txBody>
                  <a:tcPr marL="36000" marR="36000" marT="36000" marB="36000" anchor="ctr">
                    <a:lnR w="12700" cap="flat" cmpd="sng" algn="ctr">
                      <a:solidFill>
                        <a:schemeClr val="bg1"/>
                      </a:solidFill>
                      <a:prstDash val="solid"/>
                      <a:round/>
                      <a:headEnd type="none" w="med" len="med"/>
                      <a:tailEnd type="none" w="med" len="med"/>
                    </a:lnR>
                  </a:tcPr>
                </a:tc>
                <a:tc vMerge="1">
                  <a:txBody>
                    <a:bodyPr/>
                    <a:lstStyle/>
                    <a:p>
                      <a:pPr algn="ctr"/>
                      <a:endParaRPr kumimoji="1" lang="ja-JP" altLang="en-US" sz="1200" b="1"/>
                    </a:p>
                  </a:txBody>
                  <a:tcPr marL="36000" marR="36000" marT="36000" marB="3600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vMerge="1">
                  <a:txBody>
                    <a:bodyPr/>
                    <a:lstStyle/>
                    <a:p>
                      <a:pPr algn="ctr"/>
                      <a:endParaRPr kumimoji="1" lang="ja-JP" altLang="en-US" sz="1200" b="0"/>
                    </a:p>
                  </a:txBody>
                  <a:tcPr marL="36000" marR="36000" marT="36000" marB="36000" anchor="ctr">
                    <a:lnL w="28575"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a:solidFill>
                            <a:schemeClr val="bg1"/>
                          </a:solidFill>
                          <a:latin typeface="+mn-ea"/>
                          <a:ea typeface="+mn-ea"/>
                        </a:rPr>
                        <a:t>うち新創加算対象</a:t>
                      </a:r>
                      <a:endParaRPr kumimoji="1" lang="en-US" altLang="ja-JP" sz="1050" b="0">
                        <a:solidFill>
                          <a:schemeClr val="bg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bg1"/>
                          </a:solidFill>
                          <a:latin typeface="+mn-ea"/>
                          <a:ea typeface="+mn-ea"/>
                        </a:rPr>
                        <a:t>（</a:t>
                      </a:r>
                      <a:r>
                        <a:rPr kumimoji="1" lang="en-US" altLang="ja-JP" sz="900" b="0">
                          <a:solidFill>
                            <a:schemeClr val="bg1"/>
                          </a:solidFill>
                          <a:latin typeface="+mn-ea"/>
                          <a:ea typeface="+mn-ea"/>
                        </a:rPr>
                        <a:t>600</a:t>
                      </a:r>
                      <a:r>
                        <a:rPr kumimoji="1" lang="ja-JP" altLang="en-US" sz="900" b="0">
                          <a:solidFill>
                            <a:schemeClr val="bg1"/>
                          </a:solidFill>
                          <a:latin typeface="+mn-ea"/>
                          <a:ea typeface="+mn-ea"/>
                        </a:rPr>
                        <a:t>品目）</a:t>
                      </a:r>
                    </a:p>
                  </a:txBody>
                  <a:tcPr marL="36000" marR="36000" marT="36000" marB="36000" anchor="ctr">
                    <a:solidFill>
                      <a:schemeClr val="accent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a:p>
                  </a:txBody>
                  <a:tcPr marL="36000" marR="36000" marT="36000" marB="36000" anchor="ctr"/>
                </a:tc>
                <a:tc vMerge="1">
                  <a:txBody>
                    <a:bodyPr/>
                    <a:lstStyle/>
                    <a:p>
                      <a:pPr algn="ctr"/>
                      <a:endParaRPr kumimoji="1" lang="ja-JP" altLang="en-US" sz="1200" b="0"/>
                    </a:p>
                  </a:txBody>
                  <a:tcPr marL="36000" marR="36000" marT="36000" marB="36000" anchor="ctr"/>
                </a:tc>
                <a:tc vMerge="1">
                  <a:txBody>
                    <a:bodyPr/>
                    <a:lstStyle/>
                    <a:p>
                      <a:pPr algn="ctr"/>
                      <a:endParaRPr kumimoji="1" lang="ja-JP" altLang="en-US" sz="1200" b="0"/>
                    </a:p>
                  </a:txBody>
                  <a:tcPr marL="36000" marR="36000" marT="36000" marB="3600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919903941"/>
                  </a:ext>
                </a:extLst>
              </a:tr>
              <a:tr h="473760">
                <a:tc>
                  <a:txBody>
                    <a:bodyPr/>
                    <a:lstStyle/>
                    <a:p>
                      <a:pPr algn="ctr"/>
                      <a:r>
                        <a:rPr kumimoji="1" lang="ja-JP" altLang="en-US" sz="1200" b="1">
                          <a:solidFill>
                            <a:schemeClr val="bg1"/>
                          </a:solidFill>
                          <a:latin typeface="+mn-ea"/>
                          <a:ea typeface="+mn-ea"/>
                        </a:rPr>
                        <a:t>改定による影響額</a:t>
                      </a:r>
                    </a:p>
                  </a:txBody>
                  <a:tcPr marL="36000" marR="36000" marT="72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chemeClr val="tx1"/>
                          </a:solidFill>
                          <a:effectLst/>
                          <a:uLnTx/>
                          <a:uFillTx/>
                          <a:latin typeface="+mn-ea"/>
                          <a:ea typeface="+mn-ea"/>
                          <a:cs typeface="+mn-cs"/>
                        </a:rPr>
                        <a:t>▲</a:t>
                      </a:r>
                      <a:r>
                        <a:rPr kumimoji="1" lang="en-US" altLang="ja-JP" sz="1200" b="1" i="0" u="none" strike="noStrike" kern="1200" cap="none" spc="0" normalizeH="0" baseline="0" noProof="0">
                          <a:ln>
                            <a:noFill/>
                          </a:ln>
                          <a:solidFill>
                            <a:schemeClr val="tx1"/>
                          </a:solidFill>
                          <a:effectLst/>
                          <a:uLnTx/>
                          <a:uFillTx/>
                          <a:latin typeface="+mn-ea"/>
                          <a:ea typeface="+mn-ea"/>
                          <a:cs typeface="+mn-cs"/>
                        </a:rPr>
                        <a:t>3,100</a:t>
                      </a:r>
                      <a:r>
                        <a:rPr kumimoji="1" lang="ja-JP" altLang="en-US" sz="1200" b="1" i="0" u="none" strike="noStrike" kern="1200" cap="none" spc="0" normalizeH="0" baseline="0" noProof="0">
                          <a:ln>
                            <a:noFill/>
                          </a:ln>
                          <a:solidFill>
                            <a:schemeClr val="tx1"/>
                          </a:solidFill>
                          <a:effectLst/>
                          <a:uLnTx/>
                          <a:uFillTx/>
                          <a:latin typeface="+mn-ea"/>
                          <a:ea typeface="+mn-ea"/>
                          <a:cs typeface="+mn-cs"/>
                        </a:rPr>
                        <a:t>億円</a:t>
                      </a:r>
                      <a:endParaRPr kumimoji="1" lang="en-US" altLang="ja-JP" sz="1200" b="1" i="0" u="none" strike="noStrike" kern="1200" cap="none" spc="0" normalizeH="0" baseline="0" noProof="0">
                        <a:ln>
                          <a:noFill/>
                        </a:ln>
                        <a:solidFill>
                          <a:schemeClr val="tx1"/>
                        </a:solidFill>
                        <a:effectLst/>
                        <a:uLnTx/>
                        <a:uFillTx/>
                        <a:latin typeface="+mn-ea"/>
                        <a:ea typeface="+mn-ea"/>
                        <a:cs typeface="+mn-cs"/>
                      </a:endParaRPr>
                    </a:p>
                  </a:txBody>
                  <a:tcPr marL="36000" marR="36000" marT="72000" marB="36000" anchor="ctr">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n-ea"/>
                          <a:ea typeface="+mn-ea"/>
                          <a:cs typeface="+mn-cs"/>
                        </a:rPr>
                        <a:t>▲</a:t>
                      </a:r>
                      <a:r>
                        <a:rPr kumimoji="1" lang="en-US" altLang="ja-JP" sz="1200" b="0" i="0" u="none" strike="noStrike" kern="1200" cap="none" spc="0" normalizeH="0" baseline="0" noProof="0">
                          <a:ln>
                            <a:noFill/>
                          </a:ln>
                          <a:solidFill>
                            <a:srgbClr val="000000"/>
                          </a:solidFill>
                          <a:effectLst/>
                          <a:uLnTx/>
                          <a:uFillTx/>
                          <a:latin typeface="+mn-ea"/>
                          <a:ea typeface="+mn-ea"/>
                          <a:cs typeface="+mn-cs"/>
                        </a:rPr>
                        <a:t>780</a:t>
                      </a:r>
                      <a:r>
                        <a:rPr kumimoji="1" lang="ja-JP" altLang="en-US" sz="1200" b="0" i="0" u="none" strike="noStrike" kern="1200" cap="none" spc="0" normalizeH="0" baseline="0" noProof="0">
                          <a:ln>
                            <a:noFill/>
                          </a:ln>
                          <a:solidFill>
                            <a:srgbClr val="000000"/>
                          </a:solidFill>
                          <a:effectLst/>
                          <a:uLnTx/>
                          <a:uFillTx/>
                          <a:latin typeface="+mn-ea"/>
                          <a:ea typeface="+mn-ea"/>
                          <a:cs typeface="+mn-cs"/>
                        </a:rPr>
                        <a:t>億円</a:t>
                      </a:r>
                      <a:endParaRPr kumimoji="1" lang="en-US" altLang="ja-JP" sz="1200" b="0" i="0" u="none" strike="noStrike" kern="1200" cap="none" spc="0" normalizeH="0" baseline="0" noProof="0">
                        <a:ln>
                          <a:noFill/>
                        </a:ln>
                        <a:solidFill>
                          <a:srgbClr val="000000"/>
                        </a:solidFill>
                        <a:effectLst/>
                        <a:uLnTx/>
                        <a:uFillTx/>
                        <a:latin typeface="+mn-ea"/>
                        <a:ea typeface="+mn-ea"/>
                        <a:cs typeface="+mn-cs"/>
                      </a:endParaRPr>
                    </a:p>
                  </a:txBody>
                  <a:tcPr marL="36000" marR="36000" marT="72000" marB="36000" anchor="ctr">
                    <a:lnL w="28575"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n-ea"/>
                          <a:ea typeface="+mn-ea"/>
                          <a:cs typeface="+mn-cs"/>
                        </a:rPr>
                        <a:t>▲</a:t>
                      </a:r>
                      <a:r>
                        <a:rPr kumimoji="1" lang="en-US" altLang="ja-JP" sz="1200" b="0" i="0" u="none" strike="noStrike" kern="1200" cap="none" spc="0" normalizeH="0" baseline="0" noProof="0">
                          <a:ln>
                            <a:noFill/>
                          </a:ln>
                          <a:solidFill>
                            <a:srgbClr val="000000"/>
                          </a:solidFill>
                          <a:effectLst/>
                          <a:uLnTx/>
                          <a:uFillTx/>
                          <a:latin typeface="+mn-ea"/>
                          <a:ea typeface="+mn-ea"/>
                          <a:cs typeface="+mn-cs"/>
                        </a:rPr>
                        <a:t>10</a:t>
                      </a:r>
                      <a:r>
                        <a:rPr kumimoji="1" lang="ja-JP" altLang="en-US" sz="1200" b="0" i="0" u="none" strike="noStrike" kern="1200" cap="none" spc="0" normalizeH="0" baseline="0" noProof="0">
                          <a:ln>
                            <a:noFill/>
                          </a:ln>
                          <a:solidFill>
                            <a:srgbClr val="000000"/>
                          </a:solidFill>
                          <a:effectLst/>
                          <a:uLnTx/>
                          <a:uFillTx/>
                          <a:latin typeface="+mn-ea"/>
                          <a:ea typeface="+mn-ea"/>
                          <a:cs typeface="+mn-cs"/>
                        </a:rPr>
                        <a:t>億円</a:t>
                      </a:r>
                      <a:endParaRPr kumimoji="1" lang="en-US" altLang="ja-JP" sz="1200" b="0" i="0" u="none" strike="noStrike" kern="1200" cap="none" spc="0" normalizeH="0" baseline="0" noProof="0">
                        <a:ln>
                          <a:noFill/>
                        </a:ln>
                        <a:solidFill>
                          <a:srgbClr val="000000"/>
                        </a:solidFill>
                        <a:effectLst/>
                        <a:uLnTx/>
                        <a:uFillTx/>
                        <a:latin typeface="+mn-ea"/>
                        <a:ea typeface="+mn-ea"/>
                        <a:cs typeface="+mn-cs"/>
                      </a:endParaRPr>
                    </a:p>
                  </a:txBody>
                  <a:tcPr marL="36000" marR="36000" marT="72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n-ea"/>
                          <a:ea typeface="+mn-ea"/>
                          <a:cs typeface="+mn-cs"/>
                        </a:rPr>
                        <a:t>▲</a:t>
                      </a:r>
                      <a:r>
                        <a:rPr kumimoji="1" lang="en-US" altLang="ja-JP" sz="1200" b="0" i="0" u="none" strike="noStrike" kern="1200" cap="none" spc="0" normalizeH="0" baseline="0" noProof="0">
                          <a:ln>
                            <a:noFill/>
                          </a:ln>
                          <a:solidFill>
                            <a:srgbClr val="000000"/>
                          </a:solidFill>
                          <a:effectLst/>
                          <a:uLnTx/>
                          <a:uFillTx/>
                          <a:latin typeface="+mn-ea"/>
                          <a:ea typeface="+mn-ea"/>
                          <a:cs typeface="+mn-cs"/>
                        </a:rPr>
                        <a:t>1,240</a:t>
                      </a:r>
                      <a:r>
                        <a:rPr kumimoji="1" lang="ja-JP" altLang="en-US" sz="1200" b="0" i="0" u="none" strike="noStrike" kern="1200" cap="none" spc="0" normalizeH="0" baseline="0" noProof="0">
                          <a:ln>
                            <a:noFill/>
                          </a:ln>
                          <a:solidFill>
                            <a:srgbClr val="000000"/>
                          </a:solidFill>
                          <a:effectLst/>
                          <a:uLnTx/>
                          <a:uFillTx/>
                          <a:latin typeface="+mn-ea"/>
                          <a:ea typeface="+mn-ea"/>
                          <a:cs typeface="+mn-cs"/>
                        </a:rPr>
                        <a:t>億円</a:t>
                      </a:r>
                      <a:endParaRPr kumimoji="1" lang="en-US" altLang="ja-JP" sz="1200" b="0" i="0" u="none" strike="noStrike" kern="1200" cap="none" spc="0" normalizeH="0" baseline="0" noProof="0">
                        <a:ln>
                          <a:noFill/>
                        </a:ln>
                        <a:solidFill>
                          <a:srgbClr val="000000"/>
                        </a:solidFill>
                        <a:effectLst/>
                        <a:uLnTx/>
                        <a:uFillTx/>
                        <a:latin typeface="+mn-ea"/>
                        <a:ea typeface="+mn-ea"/>
                        <a:cs typeface="+mn-cs"/>
                      </a:endParaRPr>
                    </a:p>
                  </a:txBody>
                  <a:tcPr marL="36000" marR="36000" marT="72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n-ea"/>
                          <a:ea typeface="+mn-ea"/>
                          <a:cs typeface="+mn-cs"/>
                        </a:rPr>
                        <a:t>▲</a:t>
                      </a:r>
                      <a:r>
                        <a:rPr kumimoji="1" lang="en-US" altLang="ja-JP" sz="1200" b="0" i="0" u="none" strike="noStrike" kern="1200" cap="none" spc="0" normalizeH="0" baseline="0" noProof="0">
                          <a:ln>
                            <a:noFill/>
                          </a:ln>
                          <a:solidFill>
                            <a:srgbClr val="000000"/>
                          </a:solidFill>
                          <a:effectLst/>
                          <a:uLnTx/>
                          <a:uFillTx/>
                          <a:latin typeface="+mn-ea"/>
                          <a:ea typeface="+mn-ea"/>
                          <a:cs typeface="+mn-cs"/>
                        </a:rPr>
                        <a:t>1,210</a:t>
                      </a:r>
                      <a:r>
                        <a:rPr kumimoji="1" lang="ja-JP" altLang="en-US" sz="1200" b="0" i="0" u="none" strike="noStrike" kern="1200" cap="none" spc="0" normalizeH="0" baseline="0" noProof="0">
                          <a:ln>
                            <a:noFill/>
                          </a:ln>
                          <a:solidFill>
                            <a:srgbClr val="000000"/>
                          </a:solidFill>
                          <a:effectLst/>
                          <a:uLnTx/>
                          <a:uFillTx/>
                          <a:latin typeface="+mn-ea"/>
                          <a:ea typeface="+mn-ea"/>
                          <a:cs typeface="+mn-cs"/>
                        </a:rPr>
                        <a:t>億円</a:t>
                      </a:r>
                      <a:endParaRPr kumimoji="1" lang="en-US" altLang="ja-JP" sz="1200" b="0" i="0" u="none" strike="noStrike" kern="1200" cap="none" spc="0" normalizeH="0" baseline="0" noProof="0">
                        <a:ln>
                          <a:noFill/>
                        </a:ln>
                        <a:solidFill>
                          <a:srgbClr val="000000"/>
                        </a:solidFill>
                        <a:effectLst/>
                        <a:uLnTx/>
                        <a:uFillTx/>
                        <a:latin typeface="+mn-ea"/>
                        <a:ea typeface="+mn-ea"/>
                        <a:cs typeface="+mn-cs"/>
                      </a:endParaRPr>
                    </a:p>
                  </a:txBody>
                  <a:tcPr marL="36000" marR="36000" marT="72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n-ea"/>
                          <a:ea typeface="+mn-ea"/>
                          <a:cs typeface="+mn-cs"/>
                        </a:rPr>
                        <a:t>＋</a:t>
                      </a:r>
                      <a:r>
                        <a:rPr kumimoji="1" lang="en-US" altLang="ja-JP" sz="1200" b="0" i="0" u="none" strike="noStrike" kern="1200" cap="none" spc="0" normalizeH="0" baseline="0" noProof="0">
                          <a:ln>
                            <a:noFill/>
                          </a:ln>
                          <a:solidFill>
                            <a:srgbClr val="000000"/>
                          </a:solidFill>
                          <a:effectLst/>
                          <a:uLnTx/>
                          <a:uFillTx/>
                          <a:latin typeface="+mn-ea"/>
                          <a:ea typeface="+mn-ea"/>
                          <a:cs typeface="+mn-cs"/>
                        </a:rPr>
                        <a:t>130</a:t>
                      </a:r>
                      <a:r>
                        <a:rPr kumimoji="1" lang="ja-JP" altLang="en-US" sz="1200" b="0" i="0" u="none" strike="noStrike" kern="1200" cap="none" spc="0" normalizeH="0" baseline="0" noProof="0">
                          <a:ln>
                            <a:noFill/>
                          </a:ln>
                          <a:solidFill>
                            <a:srgbClr val="000000"/>
                          </a:solidFill>
                          <a:effectLst/>
                          <a:uLnTx/>
                          <a:uFillTx/>
                          <a:latin typeface="+mn-ea"/>
                          <a:ea typeface="+mn-ea"/>
                          <a:cs typeface="+mn-cs"/>
                        </a:rPr>
                        <a:t>億円</a:t>
                      </a:r>
                      <a:endParaRPr kumimoji="1" lang="en-US" altLang="ja-JP" sz="1200" b="0" i="0" u="none" strike="noStrike" kern="1200" cap="none" spc="0" normalizeH="0" baseline="0" noProof="0">
                        <a:ln>
                          <a:noFill/>
                        </a:ln>
                        <a:solidFill>
                          <a:srgbClr val="000000"/>
                        </a:solidFill>
                        <a:effectLst/>
                        <a:uLnTx/>
                        <a:uFillTx/>
                        <a:latin typeface="+mn-ea"/>
                        <a:ea typeface="+mn-ea"/>
                        <a:cs typeface="+mn-cs"/>
                      </a:endParaRPr>
                    </a:p>
                  </a:txBody>
                  <a:tcPr marL="36000" marR="36000" marT="72000" marB="3600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2097803048"/>
                  </a:ext>
                </a:extLst>
              </a:tr>
              <a:tr h="473760">
                <a:tc>
                  <a:txBody>
                    <a:bodyPr/>
                    <a:lstStyle/>
                    <a:p>
                      <a:pPr algn="ctr"/>
                      <a:r>
                        <a:rPr kumimoji="1" lang="ja-JP" altLang="en-US" sz="1200"/>
                        <a:t>改定対象品目数</a:t>
                      </a:r>
                      <a:r>
                        <a:rPr kumimoji="1" lang="en-US" altLang="ja-JP" sz="1200" b="0" strike="noStrike" baseline="30000"/>
                        <a:t>※</a:t>
                      </a:r>
                      <a:r>
                        <a:rPr kumimoji="1" lang="ja-JP" altLang="en-US" sz="1200" b="0" strike="noStrike" baseline="30000"/>
                        <a:t>２</a:t>
                      </a:r>
                      <a:endParaRPr kumimoji="1" lang="ja-JP" altLang="en-US" sz="1200" b="0" strike="noStrike" baseline="30000">
                        <a:solidFill>
                          <a:schemeClr val="bg1"/>
                        </a:solidFill>
                        <a:latin typeface="+mn-ea"/>
                        <a:ea typeface="+mn-ea"/>
                      </a:endParaRPr>
                    </a:p>
                  </a:txBody>
                  <a:tcPr marL="36000" marR="36000" marT="72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none" strike="noStrike" kern="1200" cap="none" spc="0" normalizeH="0" baseline="0" noProof="0">
                          <a:ln>
                            <a:noFill/>
                          </a:ln>
                          <a:effectLst/>
                          <a:uLnTx/>
                          <a:uFillTx/>
                          <a:latin typeface="+mn-ea"/>
                          <a:ea typeface="+mn-ea"/>
                        </a:rPr>
                        <a:t>13,400</a:t>
                      </a:r>
                      <a:r>
                        <a:rPr kumimoji="1" lang="ja-JP" altLang="en-US" sz="1200" b="1" u="none" strike="noStrike" kern="1200" cap="none" spc="0" normalizeH="0" baseline="0" noProof="0">
                          <a:ln>
                            <a:noFill/>
                          </a:ln>
                          <a:effectLst/>
                          <a:uLnTx/>
                          <a:uFillTx/>
                          <a:latin typeface="+mn-ea"/>
                          <a:ea typeface="+mn-ea"/>
                        </a:rPr>
                        <a:t>品目</a:t>
                      </a:r>
                      <a:endParaRPr kumimoji="1" lang="en-US" altLang="ja-JP" sz="1200" b="1" u="none" strike="noStrike" kern="1200" cap="none" spc="0" normalizeH="0" baseline="0" noProof="0">
                        <a:ln>
                          <a:noFill/>
                        </a:ln>
                        <a:effectLst/>
                        <a:uLnTx/>
                        <a:uFillTx/>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none" strike="noStrike" kern="1200" cap="none" spc="0" normalizeH="0" baseline="0" noProof="0">
                          <a:ln>
                            <a:noFill/>
                          </a:ln>
                          <a:effectLst/>
                          <a:uLnTx/>
                          <a:uFillTx/>
                          <a:latin typeface="+mn-ea"/>
                          <a:ea typeface="+mn-ea"/>
                        </a:rPr>
                        <a:t>（</a:t>
                      </a:r>
                      <a:r>
                        <a:rPr kumimoji="1" lang="en-US" altLang="ja-JP" sz="1200" b="1" u="none" strike="noStrike" kern="1200" cap="none" spc="0" normalizeH="0" baseline="0" noProof="0">
                          <a:ln>
                            <a:noFill/>
                          </a:ln>
                          <a:effectLst/>
                          <a:uLnTx/>
                          <a:uFillTx/>
                          <a:latin typeface="+mn-ea"/>
                          <a:ea typeface="+mn-ea"/>
                        </a:rPr>
                        <a:t>69%</a:t>
                      </a:r>
                      <a:r>
                        <a:rPr kumimoji="1" lang="ja-JP" altLang="en-US" sz="1200" b="1" u="none" strike="noStrike" kern="1200" cap="none" spc="0" normalizeH="0" baseline="0" noProof="0">
                          <a:ln>
                            <a:noFill/>
                          </a:ln>
                          <a:effectLst/>
                          <a:uLnTx/>
                          <a:uFillTx/>
                          <a:latin typeface="+mn-ea"/>
                          <a:ea typeface="+mn-ea"/>
                        </a:rPr>
                        <a:t>）</a:t>
                      </a:r>
                      <a:endParaRPr kumimoji="1" lang="ja-JP" altLang="en-US" sz="1200" b="1" i="0" u="none" strike="noStrike" kern="1200" cap="none" spc="0" normalizeH="0" baseline="0" noProof="0">
                        <a:ln>
                          <a:noFill/>
                        </a:ln>
                        <a:solidFill>
                          <a:schemeClr val="tx1"/>
                        </a:solidFill>
                        <a:effectLst/>
                        <a:uLnTx/>
                        <a:uFillTx/>
                        <a:latin typeface="+mn-ea"/>
                        <a:ea typeface="+mn-ea"/>
                        <a:cs typeface="+mn-cs"/>
                      </a:endParaRPr>
                    </a:p>
                  </a:txBody>
                  <a:tcPr marL="36000" marR="36000" marT="72000" marB="36000" anchor="ctr">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u="none" strike="noStrike" kern="1200" cap="none" spc="0" normalizeH="0" baseline="0" noProof="0">
                          <a:ln>
                            <a:noFill/>
                          </a:ln>
                          <a:effectLst/>
                          <a:uLnTx/>
                          <a:uFillTx/>
                          <a:latin typeface="+mn-ea"/>
                          <a:ea typeface="+mn-ea"/>
                        </a:rPr>
                        <a:t>1,500</a:t>
                      </a:r>
                      <a:r>
                        <a:rPr kumimoji="1" lang="ja-JP" altLang="en-US" sz="1200" b="0" u="none" strike="noStrike" kern="1200" cap="none" spc="0" normalizeH="0" baseline="0" noProof="0">
                          <a:ln>
                            <a:noFill/>
                          </a:ln>
                          <a:effectLst/>
                          <a:uLnTx/>
                          <a:uFillTx/>
                          <a:latin typeface="+mn-ea"/>
                          <a:ea typeface="+mn-ea"/>
                        </a:rPr>
                        <a:t>品目（</a:t>
                      </a:r>
                      <a:r>
                        <a:rPr kumimoji="1" lang="en-US" altLang="ja-JP" sz="1200" b="0" u="none" strike="noStrike" kern="1200" cap="none" spc="0" normalizeH="0" baseline="0" noProof="0">
                          <a:ln>
                            <a:noFill/>
                          </a:ln>
                          <a:effectLst/>
                          <a:uLnTx/>
                          <a:uFillTx/>
                          <a:latin typeface="+mn-ea"/>
                          <a:ea typeface="+mn-ea"/>
                        </a:rPr>
                        <a:t>63%</a:t>
                      </a:r>
                      <a:r>
                        <a:rPr kumimoji="1" lang="ja-JP" altLang="en-US" sz="1200" b="0" u="none" strike="noStrike" kern="1200" cap="none" spc="0" normalizeH="0" baseline="0" noProof="0">
                          <a:ln>
                            <a:noFill/>
                          </a:ln>
                          <a:effectLst/>
                          <a:uLnTx/>
                          <a:uFillTx/>
                          <a:latin typeface="+mn-ea"/>
                          <a:ea typeface="+mn-ea"/>
                        </a:rPr>
                        <a:t>）</a:t>
                      </a:r>
                      <a:endParaRPr kumimoji="1" lang="ja-JP" altLang="en-US" sz="1200" b="0" i="0" u="none" strike="noStrike" kern="1200" cap="none" spc="0" normalizeH="0" baseline="0" noProof="0">
                        <a:ln>
                          <a:noFill/>
                        </a:ln>
                        <a:solidFill>
                          <a:schemeClr val="tx1"/>
                        </a:solidFill>
                        <a:effectLst/>
                        <a:uLnTx/>
                        <a:uFillTx/>
                        <a:latin typeface="+mn-ea"/>
                        <a:ea typeface="+mn-ea"/>
                        <a:cs typeface="+mn-cs"/>
                      </a:endParaRPr>
                    </a:p>
                  </a:txBody>
                  <a:tcPr marL="36000" marR="36000" marT="72000" marB="36000" anchor="ctr">
                    <a:lnL w="28575"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u="none" strike="noStrike" kern="1200" cap="none" spc="0" normalizeH="0" baseline="0" noProof="0">
                          <a:ln>
                            <a:noFill/>
                          </a:ln>
                          <a:effectLst/>
                          <a:uLnTx/>
                          <a:uFillTx/>
                          <a:latin typeface="+mn-ea"/>
                          <a:ea typeface="+mn-ea"/>
                        </a:rPr>
                        <a:t>240</a:t>
                      </a:r>
                      <a:r>
                        <a:rPr kumimoji="1" lang="ja-JP" altLang="en-US" sz="1200" b="0" u="none" strike="noStrike" kern="1200" cap="none" spc="0" normalizeH="0" baseline="0" noProof="0">
                          <a:ln>
                            <a:noFill/>
                          </a:ln>
                          <a:effectLst/>
                          <a:uLnTx/>
                          <a:uFillTx/>
                          <a:latin typeface="+mn-ea"/>
                          <a:ea typeface="+mn-ea"/>
                        </a:rPr>
                        <a:t>品目</a:t>
                      </a:r>
                      <a:endParaRPr kumimoji="1" lang="en-US" altLang="ja-JP" sz="1200" b="0" u="none" strike="noStrike" kern="1200" cap="none" spc="0" normalizeH="0" baseline="0" noProof="0">
                        <a:ln>
                          <a:noFill/>
                        </a:ln>
                        <a:effectLst/>
                        <a:uLnTx/>
                        <a:uFillTx/>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u="none" strike="noStrike" kern="1200" cap="none" spc="0" normalizeH="0" baseline="0" noProof="0">
                          <a:ln>
                            <a:noFill/>
                          </a:ln>
                          <a:effectLst/>
                          <a:uLnTx/>
                          <a:uFillTx/>
                          <a:latin typeface="+mn-ea"/>
                          <a:ea typeface="+mn-ea"/>
                        </a:rPr>
                        <a:t>（</a:t>
                      </a:r>
                      <a:r>
                        <a:rPr kumimoji="1" lang="en-US" altLang="ja-JP" sz="1200" b="0" u="none" strike="noStrike" kern="1200" cap="none" spc="0" normalizeH="0" baseline="0" noProof="0">
                          <a:ln>
                            <a:noFill/>
                          </a:ln>
                          <a:effectLst/>
                          <a:uLnTx/>
                          <a:uFillTx/>
                          <a:latin typeface="+mn-ea"/>
                          <a:ea typeface="+mn-ea"/>
                        </a:rPr>
                        <a:t>41%</a:t>
                      </a:r>
                      <a:r>
                        <a:rPr kumimoji="1" lang="ja-JP" altLang="en-US" sz="1200" b="0" u="none" strike="noStrike" kern="1200" cap="none" spc="0" normalizeH="0" baseline="0" noProof="0">
                          <a:ln>
                            <a:noFill/>
                          </a:ln>
                          <a:effectLst/>
                          <a:uLnTx/>
                          <a:uFillTx/>
                          <a:latin typeface="+mn-ea"/>
                          <a:ea typeface="+mn-ea"/>
                        </a:rPr>
                        <a:t>）</a:t>
                      </a:r>
                      <a:endParaRPr kumimoji="1" lang="ja-JP" altLang="en-US" sz="1200" b="0" i="0" u="none" strike="noStrike" kern="1200" cap="none" spc="0" normalizeH="0" baseline="0" noProof="0">
                        <a:ln>
                          <a:noFill/>
                        </a:ln>
                        <a:solidFill>
                          <a:schemeClr val="tx1"/>
                        </a:solidFill>
                        <a:effectLst/>
                        <a:uLnTx/>
                        <a:uFillTx/>
                        <a:latin typeface="+mn-ea"/>
                        <a:ea typeface="+mn-ea"/>
                        <a:cs typeface="+mn-cs"/>
                      </a:endParaRPr>
                    </a:p>
                  </a:txBody>
                  <a:tcPr marL="36000" marR="36000" marT="72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u="none" strike="noStrike" kern="1200" cap="none" spc="0" normalizeH="0" baseline="0" noProof="0">
                          <a:ln>
                            <a:noFill/>
                          </a:ln>
                          <a:effectLst/>
                          <a:uLnTx/>
                          <a:uFillTx/>
                          <a:latin typeface="+mn-ea"/>
                          <a:ea typeface="+mn-ea"/>
                        </a:rPr>
                        <a:t>1,560</a:t>
                      </a:r>
                      <a:r>
                        <a:rPr kumimoji="1" lang="ja-JP" altLang="en-US" sz="1200" b="0" u="none" strike="noStrike" kern="1200" cap="none" spc="0" normalizeH="0" baseline="0" noProof="0">
                          <a:ln>
                            <a:noFill/>
                          </a:ln>
                          <a:effectLst/>
                          <a:uLnTx/>
                          <a:uFillTx/>
                          <a:latin typeface="+mn-ea"/>
                          <a:ea typeface="+mn-ea"/>
                        </a:rPr>
                        <a:t>品目（</a:t>
                      </a:r>
                      <a:r>
                        <a:rPr kumimoji="1" lang="en-US" altLang="ja-JP" sz="1200" b="0" u="none" strike="noStrike" kern="1200" cap="none" spc="0" normalizeH="0" baseline="0" noProof="0">
                          <a:ln>
                            <a:noFill/>
                          </a:ln>
                          <a:effectLst/>
                          <a:uLnTx/>
                          <a:uFillTx/>
                          <a:latin typeface="+mn-ea"/>
                          <a:ea typeface="+mn-ea"/>
                        </a:rPr>
                        <a:t>89%</a:t>
                      </a:r>
                      <a:r>
                        <a:rPr kumimoji="1" lang="ja-JP" altLang="en-US" sz="1200" b="0" u="none" strike="noStrike" kern="1200" cap="none" spc="0" normalizeH="0" baseline="0" noProof="0">
                          <a:ln>
                            <a:noFill/>
                          </a:ln>
                          <a:effectLst/>
                          <a:uLnTx/>
                          <a:uFillTx/>
                          <a:latin typeface="+mn-ea"/>
                          <a:ea typeface="+mn-ea"/>
                        </a:rPr>
                        <a:t>）</a:t>
                      </a:r>
                      <a:endParaRPr kumimoji="1" lang="ja-JP" altLang="en-US" sz="1200" b="0" i="0" u="none" strike="noStrike" kern="1200" cap="none" spc="0" normalizeH="0" baseline="0" noProof="0">
                        <a:ln>
                          <a:noFill/>
                        </a:ln>
                        <a:solidFill>
                          <a:schemeClr val="tx1"/>
                        </a:solidFill>
                        <a:effectLst/>
                        <a:uLnTx/>
                        <a:uFillTx/>
                        <a:latin typeface="+mn-ea"/>
                        <a:ea typeface="+mn-ea"/>
                        <a:cs typeface="+mn-cs"/>
                      </a:endParaRPr>
                    </a:p>
                  </a:txBody>
                  <a:tcPr marL="36000" marR="36000" marT="72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u="none" strike="noStrike" kern="1200" cap="none" spc="0" normalizeH="0" baseline="0" noProof="0">
                          <a:ln>
                            <a:noFill/>
                          </a:ln>
                          <a:effectLst/>
                          <a:uLnTx/>
                          <a:uFillTx/>
                          <a:latin typeface="+mn-ea"/>
                          <a:ea typeface="+mn-ea"/>
                        </a:rPr>
                        <a:t>8,650</a:t>
                      </a:r>
                      <a:r>
                        <a:rPr kumimoji="1" lang="ja-JP" altLang="en-US" sz="1200" b="0" u="none" strike="noStrike" kern="1200" cap="none" spc="0" normalizeH="0" baseline="0" noProof="0">
                          <a:ln>
                            <a:noFill/>
                          </a:ln>
                          <a:effectLst/>
                          <a:uLnTx/>
                          <a:uFillTx/>
                          <a:latin typeface="+mn-ea"/>
                          <a:ea typeface="+mn-ea"/>
                        </a:rPr>
                        <a:t>品目（</a:t>
                      </a:r>
                      <a:r>
                        <a:rPr kumimoji="1" lang="en-US" altLang="ja-JP" sz="1200" b="0" u="none" strike="noStrike" kern="1200" cap="none" spc="0" normalizeH="0" baseline="0" noProof="0">
                          <a:ln>
                            <a:noFill/>
                          </a:ln>
                          <a:effectLst/>
                          <a:uLnTx/>
                          <a:uFillTx/>
                          <a:latin typeface="+mn-ea"/>
                          <a:ea typeface="+mn-ea"/>
                        </a:rPr>
                        <a:t>82%</a:t>
                      </a:r>
                      <a:r>
                        <a:rPr kumimoji="1" lang="ja-JP" altLang="en-US" sz="1200" b="0" u="none" strike="noStrike" kern="1200" cap="none" spc="0" normalizeH="0" baseline="0" noProof="0">
                          <a:ln>
                            <a:noFill/>
                          </a:ln>
                          <a:effectLst/>
                          <a:uLnTx/>
                          <a:uFillTx/>
                          <a:latin typeface="+mn-ea"/>
                          <a:ea typeface="+mn-ea"/>
                        </a:rPr>
                        <a:t>）</a:t>
                      </a:r>
                      <a:endParaRPr kumimoji="1" lang="ja-JP" altLang="en-US" sz="1200" b="0" i="0" u="none" strike="noStrike" kern="1200" cap="none" spc="0" normalizeH="0" baseline="0" noProof="0">
                        <a:ln>
                          <a:noFill/>
                        </a:ln>
                        <a:solidFill>
                          <a:schemeClr val="tx1"/>
                        </a:solidFill>
                        <a:effectLst/>
                        <a:uLnTx/>
                        <a:uFillTx/>
                        <a:latin typeface="+mn-ea"/>
                        <a:ea typeface="+mn-ea"/>
                        <a:cs typeface="+mn-cs"/>
                      </a:endParaRPr>
                    </a:p>
                  </a:txBody>
                  <a:tcPr marL="36000" marR="36000" marT="72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u="none" strike="noStrike" kern="1200" cap="none" spc="0" normalizeH="0" baseline="0" noProof="0" dirty="0">
                          <a:ln>
                            <a:noFill/>
                          </a:ln>
                          <a:effectLst/>
                          <a:uLnTx/>
                          <a:uFillTx/>
                          <a:latin typeface="+mn-ea"/>
                          <a:ea typeface="+mn-ea"/>
                        </a:rPr>
                        <a:t>1,710</a:t>
                      </a:r>
                      <a:r>
                        <a:rPr kumimoji="1" lang="ja-JP" altLang="en-US" sz="1200" b="0" u="none" strike="noStrike" kern="1200" cap="none" spc="0" normalizeH="0" baseline="0" noProof="0" dirty="0">
                          <a:ln>
                            <a:noFill/>
                          </a:ln>
                          <a:effectLst/>
                          <a:uLnTx/>
                          <a:uFillTx/>
                          <a:latin typeface="+mn-ea"/>
                          <a:ea typeface="+mn-ea"/>
                        </a:rPr>
                        <a:t>品目（</a:t>
                      </a:r>
                      <a:r>
                        <a:rPr kumimoji="1" lang="en-US" altLang="ja-JP" sz="1200" b="0" u="none" strike="noStrike" kern="1200" cap="none" spc="0" normalizeH="0" baseline="0" noProof="0" dirty="0">
                          <a:ln>
                            <a:noFill/>
                          </a:ln>
                          <a:effectLst/>
                          <a:uLnTx/>
                          <a:uFillTx/>
                          <a:latin typeface="+mn-ea"/>
                          <a:ea typeface="+mn-ea"/>
                        </a:rPr>
                        <a:t>36%</a:t>
                      </a:r>
                      <a:r>
                        <a:rPr kumimoji="1" lang="ja-JP" altLang="en-US" sz="1200" b="0" u="none" strike="noStrike" kern="1200" cap="none" spc="0" normalizeH="0" baseline="0" noProof="0" dirty="0">
                          <a:ln>
                            <a:noFill/>
                          </a:ln>
                          <a:effectLst/>
                          <a:uLnTx/>
                          <a:uFillTx/>
                          <a:latin typeface="+mn-ea"/>
                          <a:ea typeface="+mn-ea"/>
                        </a:rPr>
                        <a:t>）</a:t>
                      </a:r>
                      <a:endParaRPr kumimoji="1" lang="ja-JP" altLang="en-US" sz="1200" b="0" i="0" u="none" strike="noStrike" kern="1200" cap="none" spc="0" normalizeH="0" baseline="0" noProof="0" dirty="0">
                        <a:ln>
                          <a:noFill/>
                        </a:ln>
                        <a:solidFill>
                          <a:schemeClr val="tx1"/>
                        </a:solidFill>
                        <a:effectLst/>
                        <a:uLnTx/>
                        <a:uFillTx/>
                        <a:latin typeface="+mn-ea"/>
                        <a:ea typeface="+mn-ea"/>
                        <a:cs typeface="+mn-cs"/>
                      </a:endParaRPr>
                    </a:p>
                  </a:txBody>
                  <a:tcPr marL="36000" marR="36000" marT="72000" marB="3600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2992045305"/>
                  </a:ext>
                </a:extLst>
              </a:tr>
            </a:tbl>
          </a:graphicData>
        </a:graphic>
      </p:graphicFrame>
      <p:sp>
        <p:nvSpPr>
          <p:cNvPr id="8" name="テキスト ボックス 7">
            <a:extLst>
              <a:ext uri="{FF2B5EF4-FFF2-40B4-BE49-F238E27FC236}">
                <a16:creationId xmlns:a16="http://schemas.microsoft.com/office/drawing/2014/main" xmlns="" id="{3BABCA50-2B64-3ED6-F99B-1D712CE2EA66}"/>
              </a:ext>
            </a:extLst>
          </p:cNvPr>
          <p:cNvSpPr txBox="1"/>
          <p:nvPr/>
        </p:nvSpPr>
        <p:spPr>
          <a:xfrm>
            <a:off x="238991" y="3944346"/>
            <a:ext cx="9441037" cy="31393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
                <a:srgbClr val="103185"/>
              </a:buClr>
              <a:buSzTx/>
              <a:buFontTx/>
              <a:buNone/>
              <a:tabLst/>
              <a:defRPr/>
            </a:pPr>
            <a:r>
              <a:rPr kumimoji="1"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参考</a:t>
            </a:r>
            <a:r>
              <a:rPr kumimoji="1"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令和５年度薬価改定による医療費への影響と改定対象品目数</a:t>
            </a:r>
          </a:p>
        </p:txBody>
      </p:sp>
      <p:sp>
        <p:nvSpPr>
          <p:cNvPr id="9" name="テキスト ボックス 8">
            <a:extLst>
              <a:ext uri="{FF2B5EF4-FFF2-40B4-BE49-F238E27FC236}">
                <a16:creationId xmlns:a16="http://schemas.microsoft.com/office/drawing/2014/main" xmlns="" id="{EB3ADDF3-A7D4-E199-37A6-9BD29A865A25}"/>
              </a:ext>
            </a:extLst>
          </p:cNvPr>
          <p:cNvSpPr txBox="1"/>
          <p:nvPr/>
        </p:nvSpPr>
        <p:spPr>
          <a:xfrm>
            <a:off x="410197" y="5867130"/>
            <a:ext cx="9067089" cy="866951"/>
          </a:xfrm>
          <a:prstGeom prst="rect">
            <a:avLst/>
          </a:prstGeom>
          <a:noFill/>
        </p:spPr>
        <p:txBody>
          <a:bodyPr wrap="square" lIns="0" tIns="0" rIns="0" bIns="0" rtlCol="0" anchor="t" anchorCtr="0">
            <a:noAutofit/>
          </a:bodyPr>
          <a:lstStyle/>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0" lang="en-US" altLang="ja-JP"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0"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１）新薬は、後発品のない先発品であり、長期間収載されている先発品を含んでいる。その他品目は、昭和</a:t>
            </a:r>
            <a:r>
              <a:rPr kumimoji="0" lang="en-US" altLang="ja-JP"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42</a:t>
            </a:r>
            <a:r>
              <a:rPr kumimoji="0"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年以前に収載された医薬品。</a:t>
            </a:r>
            <a:endParaRPr kumimoji="0" lang="en-US" altLang="ja-JP"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en-US" altLang="ja-JP"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1"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２）このほか、不採算品再算定の対象となる品目（</a:t>
            </a:r>
            <a:r>
              <a:rPr kumimoji="1" lang="en-US" altLang="ja-JP"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1,100</a:t>
            </a:r>
            <a:r>
              <a:rPr kumimoji="1"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品目）のうち改定対象品目でないものが約</a:t>
            </a:r>
            <a:r>
              <a:rPr kumimoji="1" lang="en-US" altLang="ja-JP"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570</a:t>
            </a:r>
            <a:r>
              <a:rPr kumimoji="1"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品目ある。</a:t>
            </a: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0"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（注）数はいずれも概数（令和５年度予算ベース）であり、カテゴリーごとの内訳は今後の精査により変動しうる。</a:t>
            </a:r>
            <a:endParaRPr kumimoji="0" lang="en-US" altLang="ja-JP"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endParaRPr>
          </a:p>
          <a:p>
            <a:pPr marL="358775" marR="0" lvl="0" indent="-358775" algn="l" defTabSz="457200" rtl="0" eaLnBrk="1" fontAlgn="auto" latinLnBrk="0" hangingPunct="1">
              <a:lnSpc>
                <a:spcPct val="120000"/>
              </a:lnSpc>
              <a:spcBef>
                <a:spcPts val="0"/>
              </a:spcBef>
              <a:spcAft>
                <a:spcPts val="0"/>
              </a:spcAft>
              <a:buClr>
                <a:srgbClr val="103185"/>
              </a:buClr>
              <a:buSzTx/>
              <a:buFontTx/>
              <a:buNone/>
              <a:tabLst/>
              <a:defRPr/>
            </a:pPr>
            <a:r>
              <a:rPr kumimoji="0"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参考</a:t>
            </a:r>
            <a:r>
              <a:rPr kumimoji="0"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）平均乖離率の</a:t>
            </a:r>
            <a:r>
              <a:rPr kumimoji="0" lang="en-US" altLang="ja-JP"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0.625</a:t>
            </a:r>
            <a:r>
              <a:rPr kumimoji="0"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倍を超える品目を改定対象として調整幅</a:t>
            </a:r>
            <a:r>
              <a:rPr kumimoji="0" lang="en-US" altLang="ja-JP"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2.0</a:t>
            </a:r>
            <a:r>
              <a:rPr kumimoji="0"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％のみを考慮した場合の実勢価改定影響額を機械的に算出すると、全体</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0" lang="en-US" altLang="zh-TW"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4,830</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億円</a:t>
            </a:r>
            <a:r>
              <a:rPr kumimoji="0" lang="ja-JP" altLang="en-US" sz="900" b="0" i="0" u="none" strike="noStrike" kern="1200" cap="none" spc="0" normalizeH="0" baseline="0" noProof="0" err="1">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0"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新薬</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0" lang="en-US" altLang="zh-TW"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1,570</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億円</a:t>
            </a:r>
            <a:r>
              <a:rPr kumimoji="0"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（うち新創加算対象</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0" lang="en-US" altLang="zh-TW"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640</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億円</a:t>
            </a:r>
            <a:r>
              <a:rPr kumimoji="0"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）、長期収載品</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0" lang="en-US" altLang="zh-TW"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1,320</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億円</a:t>
            </a:r>
            <a:r>
              <a:rPr kumimoji="0" lang="ja-JP" altLang="en-US" sz="900" b="0" i="0" u="none" strike="noStrike" kern="1200" cap="none" spc="0" normalizeH="0" baseline="0" noProof="0" err="1">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0"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後発品</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0" lang="en-US" altLang="zh-TW"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1,800</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億円</a:t>
            </a:r>
            <a:r>
              <a:rPr kumimoji="0" lang="ja-JP" altLang="en-US" sz="900" b="0" i="0" u="none" strike="noStrike" kern="1200" cap="none" spc="0" normalizeH="0" baseline="0" noProof="0" err="1">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0" lang="ja-JP"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その他品目</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a:t>
            </a:r>
            <a:r>
              <a:rPr kumimoji="0" lang="en-US" altLang="zh-TW"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140</a:t>
            </a:r>
            <a:r>
              <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rPr>
              <a:t>億円</a:t>
            </a:r>
            <a:r>
              <a:rPr kumimoji="0" lang="ja-JP" altLang="en-US" sz="900" b="0" i="0" u="none" strike="noStrike" kern="1200" cap="none" spc="0" normalizeH="0" baseline="0" noProof="0" err="1">
                <a:ln>
                  <a:noFill/>
                </a:ln>
                <a:solidFill>
                  <a:srgbClr val="000000"/>
                </a:solidFill>
                <a:effectLst/>
                <a:uLnTx/>
                <a:uFillTx/>
                <a:latin typeface="ＭＳ 明朝" panose="02020609040205080304" pitchFamily="17" charset="-128"/>
                <a:ea typeface="ＭＳ 明朝" panose="02020609040205080304" pitchFamily="17" charset="-128"/>
                <a:cs typeface="+mn-cs"/>
              </a:rPr>
              <a:t>。</a:t>
            </a:r>
            <a:endParaRPr kumimoji="0" lang="zh-TW" altLang="en-US" sz="900" b="0" i="0" u="none" strike="noStrike" kern="1200" cap="none" spc="0" normalizeH="0" baseline="0" noProof="0">
              <a:ln>
                <a:noFill/>
              </a:ln>
              <a:solidFill>
                <a:srgbClr val="000000"/>
              </a:solidFill>
              <a:effectLst/>
              <a:uLnTx/>
              <a:uFillTx/>
              <a:latin typeface="ＭＳ 明朝" panose="02020609040205080304" pitchFamily="17" charset="-128"/>
              <a:ea typeface="ＭＳ 明朝" panose="02020609040205080304" pitchFamily="17" charset="-128"/>
              <a:cs typeface="+mn-cs"/>
            </a:endParaRPr>
          </a:p>
        </p:txBody>
      </p:sp>
      <p:sp>
        <p:nvSpPr>
          <p:cNvPr id="2" name="スライド番号プレースホルダー 1">
            <a:extLst>
              <a:ext uri="{FF2B5EF4-FFF2-40B4-BE49-F238E27FC236}">
                <a16:creationId xmlns:a16="http://schemas.microsoft.com/office/drawing/2014/main" xmlns="" id="{64D77352-A348-DBC2-6C1D-73EB44734FFF}"/>
              </a:ext>
            </a:extLst>
          </p:cNvPr>
          <p:cNvSpPr>
            <a:spLocks noGrp="1"/>
          </p:cNvSpPr>
          <p:nvPr>
            <p:ph type="sldNum" sz="quarter" idx="4"/>
          </p:nvPr>
        </p:nvSpPr>
        <p:spPr>
          <a:xfrm>
            <a:off x="9267969" y="6575851"/>
            <a:ext cx="630513" cy="278421"/>
          </a:xfrm>
        </p:spPr>
        <p:txBody>
          <a:bodyPr lIns="72000" tIns="36000" rIns="72000" bIns="36000"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600" b="1" i="0" u="none" strike="noStrike" kern="1200" cap="none" spc="0" normalizeH="0" baseline="0" noProof="0">
                <a:ln>
                  <a:noFill/>
                </a:ln>
                <a:solidFill>
                  <a:srgbClr val="FFFFFF">
                    <a:lumMod val="65000"/>
                  </a:srgbClr>
                </a:solidFill>
                <a:effectLst/>
                <a:uLnTx/>
                <a:uFillTx/>
                <a:latin typeface="メイリオ"/>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600" b="1" i="0" u="none" strike="noStrike" kern="1200" cap="none" spc="0" normalizeH="0" baseline="0" noProof="0" dirty="0">
              <a:ln>
                <a:noFill/>
              </a:ln>
              <a:solidFill>
                <a:srgbClr val="FFFFFF">
                  <a:lumMod val="65000"/>
                </a:srgbClr>
              </a:solidFill>
              <a:effectLst/>
              <a:uLnTx/>
              <a:uFillTx/>
              <a:latin typeface="メイリオ"/>
              <a:ea typeface="メイリオ"/>
              <a:cs typeface="Arial" panose="020B0604020202020204" pitchFamily="34" charset="0"/>
            </a:endParaRPr>
          </a:p>
        </p:txBody>
      </p:sp>
    </p:spTree>
    <p:extLst>
      <p:ext uri="{BB962C8B-B14F-4D97-AF65-F5344CB8AC3E}">
        <p14:creationId xmlns:p14="http://schemas.microsoft.com/office/powerpoint/2010/main" val="1613923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FC2C777-D4BC-FCE8-22E8-FE874091CF0F}"/>
              </a:ext>
            </a:extLst>
          </p:cNvPr>
          <p:cNvSpPr>
            <a:spLocks noGrp="1"/>
          </p:cNvSpPr>
          <p:nvPr>
            <p:ph type="title"/>
          </p:nvPr>
        </p:nvSpPr>
        <p:spPr/>
        <p:txBody>
          <a:bodyPr/>
          <a:lstStyle/>
          <a:p>
            <a:r>
              <a:rPr lang="ja-JP" altLang="en-US" dirty="0"/>
              <a:t>平均乖離率の推移（全品目の乖離率の平均）</a:t>
            </a:r>
            <a:endParaRPr kumimoji="1" lang="ja-JP" altLang="en-US" dirty="0"/>
          </a:p>
        </p:txBody>
      </p:sp>
      <p:graphicFrame>
        <p:nvGraphicFramePr>
          <p:cNvPr id="4" name="グラフ 3">
            <a:extLst>
              <a:ext uri="{FF2B5EF4-FFF2-40B4-BE49-F238E27FC236}">
                <a16:creationId xmlns:a16="http://schemas.microsoft.com/office/drawing/2014/main" xmlns="" id="{F7BA5A9A-90B4-58F4-5BD9-F792BAB88C66}"/>
              </a:ext>
            </a:extLst>
          </p:cNvPr>
          <p:cNvGraphicFramePr>
            <a:graphicFrameLocks/>
          </p:cNvGraphicFramePr>
          <p:nvPr>
            <p:extLst>
              <p:ext uri="{D42A27DB-BD31-4B8C-83A1-F6EECF244321}">
                <p14:modId xmlns:p14="http://schemas.microsoft.com/office/powerpoint/2010/main" val="1872074714"/>
              </p:ext>
            </p:extLst>
          </p:nvPr>
        </p:nvGraphicFramePr>
        <p:xfrm>
          <a:off x="266417" y="1198635"/>
          <a:ext cx="9373165"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xmlns="" id="{EED93A13-7026-4E80-68DE-96AA9C2FB527}"/>
              </a:ext>
            </a:extLst>
          </p:cNvPr>
          <p:cNvSpPr txBox="1"/>
          <p:nvPr/>
        </p:nvSpPr>
        <p:spPr>
          <a:xfrm>
            <a:off x="28035" y="2924944"/>
            <a:ext cx="369332" cy="1323439"/>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平均乖離率（％）</a:t>
            </a:r>
          </a:p>
        </p:txBody>
      </p:sp>
    </p:spTree>
    <p:extLst>
      <p:ext uri="{BB962C8B-B14F-4D97-AF65-F5344CB8AC3E}">
        <p14:creationId xmlns:p14="http://schemas.microsoft.com/office/powerpoint/2010/main" val="380075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616768CA-8126-D7AF-2B38-A5882B6CC846}"/>
              </a:ext>
            </a:extLst>
          </p:cNvPr>
          <p:cNvSpPr txBox="1"/>
          <p:nvPr/>
        </p:nvSpPr>
        <p:spPr>
          <a:xfrm>
            <a:off x="113756" y="1001313"/>
            <a:ext cx="9678488" cy="5616000"/>
          </a:xfrm>
          <a:prstGeom prst="rect">
            <a:avLst/>
          </a:prstGeom>
          <a:noFill/>
          <a:ln w="19050">
            <a:solidFill>
              <a:schemeClr val="tx2"/>
            </a:solidFill>
          </a:ln>
        </p:spPr>
        <p:style>
          <a:lnRef idx="2">
            <a:schemeClr val="accent3"/>
          </a:lnRef>
          <a:fillRef idx="1">
            <a:schemeClr val="lt1"/>
          </a:fillRef>
          <a:effectRef idx="0">
            <a:schemeClr val="accent3"/>
          </a:effectRef>
          <a:fontRef idx="minor">
            <a:schemeClr val="dk1"/>
          </a:fontRef>
        </p:style>
        <p:txBody>
          <a:bodyPr wrap="square" lIns="108000" tIns="108000" rIns="108000" bIns="36000" rtlCol="0">
            <a:noAutofit/>
          </a:bodyPr>
          <a:lstStyle/>
          <a:p>
            <a:pPr marL="0" marR="0" lvl="0" indent="0" algn="l" defTabSz="914400" rtl="0" eaLnBrk="1" fontAlgn="auto" latinLnBrk="0" hangingPunct="1">
              <a:lnSpc>
                <a:spcPct val="125000"/>
              </a:lnSpc>
              <a:spcBef>
                <a:spcPts val="0"/>
              </a:spcBef>
              <a:spcAft>
                <a:spcPts val="300"/>
              </a:spcAft>
              <a:buClr>
                <a:srgbClr val="103185"/>
              </a:buClr>
              <a:buSzTx/>
              <a:buFontTx/>
              <a:buNone/>
              <a:tabLst/>
              <a:defRPr/>
            </a:pPr>
            <a:endParaRPr kumimoji="1" lang="en-US" altLang="ja-JP" sz="14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2" name="タイトル 1"/>
          <p:cNvSpPr>
            <a:spLocks noGrp="1"/>
          </p:cNvSpPr>
          <p:nvPr>
            <p:ph type="title"/>
          </p:nvPr>
        </p:nvSpPr>
        <p:spPr/>
        <p:txBody>
          <a:bodyPr rIns="180000"/>
          <a:lstStyle/>
          <a:p>
            <a:r>
              <a:rPr kumimoji="1" lang="ja-JP" altLang="en-US"/>
              <a:t>経済財政運営と改革の基本方針</a:t>
            </a:r>
            <a:r>
              <a:rPr kumimoji="1" lang="en-US" altLang="ja-JP"/>
              <a:t>2024</a:t>
            </a:r>
            <a:r>
              <a:rPr kumimoji="1" lang="ja-JP" altLang="en-US"/>
              <a:t>（骨太方針</a:t>
            </a:r>
            <a:r>
              <a:rPr kumimoji="1" lang="en-US" altLang="ja-JP"/>
              <a:t>2024</a:t>
            </a:r>
            <a:r>
              <a:rPr kumimoji="1" lang="ja-JP" altLang="en-US"/>
              <a:t>）</a:t>
            </a:r>
            <a:endParaRPr kumimoji="1" lang="ja-JP" altLang="en-US" sz="1200" b="0"/>
          </a:p>
        </p:txBody>
      </p:sp>
      <p:sp>
        <p:nvSpPr>
          <p:cNvPr id="8" name="テキスト ボックス 7"/>
          <p:cNvSpPr txBox="1"/>
          <p:nvPr/>
        </p:nvSpPr>
        <p:spPr>
          <a:xfrm>
            <a:off x="-9525" y="1067473"/>
            <a:ext cx="9773738" cy="5502663"/>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wrap="square" lIns="108000" tIns="108000" rIns="108000" bIns="36000" rtlCol="0">
            <a:noAutofit/>
          </a:bodyPr>
          <a:lstStyle/>
          <a:p>
            <a:pPr marL="0" marR="0" lvl="0" indent="0" algn="l" defTabSz="914400" rtl="0" eaLnBrk="1" fontAlgn="auto" latinLnBrk="0" hangingPunct="1">
              <a:lnSpc>
                <a:spcPct val="125000"/>
              </a:lnSpc>
              <a:spcBef>
                <a:spcPts val="0"/>
              </a:spcBef>
              <a:spcAft>
                <a:spcPts val="300"/>
              </a:spcAft>
              <a:buClr>
                <a:srgbClr val="103185"/>
              </a:buClr>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（１）全世代型社会保障の構築</a:t>
            </a:r>
            <a:endPar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endParaRPr>
          </a:p>
          <a:p>
            <a:pPr marL="144000" marR="0" lvl="0" indent="0" algn="just" defTabSz="914400" rtl="0" eaLnBrk="1" fontAlgn="auto" latinLnBrk="0" hangingPunct="1">
              <a:lnSpc>
                <a:spcPct val="125000"/>
              </a:lnSpc>
              <a:spcBef>
                <a:spcPts val="0"/>
              </a:spcBef>
              <a:spcAft>
                <a:spcPts val="300"/>
              </a:spcAft>
              <a:buClr>
                <a:srgbClr val="103185"/>
              </a:buClr>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メイリオ"/>
                <a:ea typeface="メイリオ"/>
                <a:cs typeface="+mn-cs"/>
              </a:rPr>
              <a:t>（創薬力の強化等ヘルスケアの推進）</a:t>
            </a:r>
            <a:endParaRPr kumimoji="1" lang="en-US" altLang="ja-JP" sz="1300" b="1" i="0" u="none" strike="noStrike" kern="1200" cap="none" spc="0" normalizeH="0" baseline="0" noProof="0" dirty="0">
              <a:ln>
                <a:noFill/>
              </a:ln>
              <a:solidFill>
                <a:srgbClr val="000000"/>
              </a:solidFill>
              <a:effectLst/>
              <a:uLnTx/>
              <a:uFillTx/>
              <a:latin typeface="メイリオ"/>
              <a:ea typeface="メイリオ"/>
              <a:cs typeface="+mn-cs"/>
            </a:endParaRPr>
          </a:p>
          <a:p>
            <a:pPr marL="288000" marR="0" lvl="0" indent="0" algn="just" defTabSz="914400" rtl="0" eaLnBrk="1" fontAlgn="auto" latinLnBrk="0" hangingPunct="1">
              <a:lnSpc>
                <a:spcPct val="125000"/>
              </a:lnSpc>
              <a:spcBef>
                <a:spcPts val="0"/>
              </a:spcBef>
              <a:spcAft>
                <a:spcPts val="300"/>
              </a:spcAft>
              <a:buClr>
                <a:srgbClr val="103185"/>
              </a:buClr>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（略）</a:t>
            </a:r>
            <a:endParaRPr kumimoji="1" lang="en-US" altLang="ja-JP" sz="1300" b="0" i="0" u="none" strike="noStrike" kern="1200" cap="none" spc="0" normalizeH="0" baseline="0" noProof="0" dirty="0">
              <a:ln>
                <a:noFill/>
              </a:ln>
              <a:solidFill>
                <a:srgbClr val="000000"/>
              </a:solidFill>
              <a:effectLst/>
              <a:uLnTx/>
              <a:uFillTx/>
              <a:latin typeface="メイリオ"/>
              <a:ea typeface="メイリオ"/>
              <a:cs typeface="+mn-cs"/>
            </a:endParaRPr>
          </a:p>
          <a:p>
            <a:pPr marL="288000" marR="0" lvl="0" indent="0" algn="just" defTabSz="914400" rtl="0" eaLnBrk="1" fontAlgn="auto" latinLnBrk="0" hangingPunct="1">
              <a:lnSpc>
                <a:spcPct val="125000"/>
              </a:lnSpc>
              <a:spcBef>
                <a:spcPts val="0"/>
              </a:spcBef>
              <a:spcAft>
                <a:spcPts val="300"/>
              </a:spcAft>
              <a:buClr>
                <a:srgbClr val="103185"/>
              </a:buClr>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　イノベーションの進展を踏まえた医療や医薬品を早期に活用できるよう民間保険の活用も含めた保険外併用療養費制度の在り方の検討を進める。ドラッグロス等への対応やプログラム医療機器の実用化促進に向けた薬事上の措置を検討し、</a:t>
            </a:r>
            <a:r>
              <a:rPr kumimoji="1" lang="en-US" altLang="ja-JP" sz="1300" b="0" i="0" u="none" strike="noStrike" kern="1200" cap="none" spc="0" normalizeH="0" baseline="0" noProof="0" dirty="0">
                <a:ln>
                  <a:noFill/>
                </a:ln>
                <a:solidFill>
                  <a:srgbClr val="000000"/>
                </a:solidFill>
                <a:effectLst/>
                <a:uLnTx/>
                <a:uFillTx/>
                <a:latin typeface="メイリオ"/>
                <a:ea typeface="メイリオ"/>
                <a:cs typeface="+mn-cs"/>
              </a:rPr>
              <a:t>2024</a:t>
            </a: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年末までに結論を得るとともに、承認審査・相談体制の強化等を推進する。あわせて、ＰＭＤＡの海外拠点を活用した薬事規制調和の推進等に取り組む。引き続き迅速な保険収載の運用を維持した上で、イノベーションの推進や現役世代等の保険料負担に配慮する観点から、費用対効果評価の更なる活用の在り方について、医薬品の革新性の適切な評価も含め、検討する。また、休薬・減薬を含む効果的・効率的な治療に関する調査・研究を推進し、診療のガイドラインにも反映していく。足下の医薬品の供給不安解消に取り組むとともに、医薬品の安定的な供給を基本としつつ、後発医薬品業界の理想的な姿を見据え、業界再編も視野に入れた構造改革を促進し、安定供給に係る法的枠組みを整備する。バイオシミラーの使用等を促進するほか、更なるスイッチＯＴＣ化の推進等</a:t>
            </a:r>
            <a:r>
              <a:rPr kumimoji="1" lang="en-US" altLang="ja-JP" sz="1300" b="0" i="0" u="none" strike="noStrike" kern="1200" cap="none" spc="0" normalizeH="0" baseline="30000" noProof="0" dirty="0">
                <a:ln>
                  <a:noFill/>
                </a:ln>
                <a:solidFill>
                  <a:srgbClr val="000000"/>
                </a:solidFill>
                <a:effectLst/>
                <a:uLnTx/>
                <a:uFillTx/>
                <a:latin typeface="メイリオ"/>
                <a:ea typeface="メイリオ"/>
                <a:cs typeface="+mn-cs"/>
              </a:rPr>
              <a:t>195</a:t>
            </a: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によりセルフケア・セルフメディケーション</a:t>
            </a:r>
            <a:r>
              <a:rPr kumimoji="1" lang="en-US" altLang="ja-JP" sz="1300" b="0" i="0" u="none" strike="noStrike" kern="1200" cap="none" spc="0" normalizeH="0" baseline="30000" noProof="0" dirty="0">
                <a:ln>
                  <a:noFill/>
                </a:ln>
                <a:solidFill>
                  <a:srgbClr val="000000"/>
                </a:solidFill>
                <a:effectLst/>
                <a:uLnTx/>
                <a:uFillTx/>
                <a:latin typeface="メイリオ"/>
                <a:ea typeface="メイリオ"/>
                <a:cs typeface="+mn-cs"/>
              </a:rPr>
              <a:t>196</a:t>
            </a: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を推進しつつ、薬剤自己負担の見直し</a:t>
            </a:r>
            <a:r>
              <a:rPr kumimoji="1" lang="en-US" altLang="ja-JP" sz="1300" b="0" i="0" u="none" strike="noStrike" kern="1200" cap="none" spc="0" normalizeH="0" baseline="30000" noProof="0" dirty="0">
                <a:ln>
                  <a:noFill/>
                </a:ln>
                <a:solidFill>
                  <a:srgbClr val="000000"/>
                </a:solidFill>
                <a:effectLst/>
                <a:uLnTx/>
                <a:uFillTx/>
                <a:latin typeface="メイリオ"/>
                <a:ea typeface="メイリオ"/>
                <a:cs typeface="+mn-cs"/>
              </a:rPr>
              <a:t>197</a:t>
            </a: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について引き続き検討を進める。特定重要物資である抗菌薬について、国内製造の原薬が継続的に用いられる環境整備のための枠組みや一定の国内流通量を確保する方策について検討し、</a:t>
            </a:r>
            <a:r>
              <a:rPr kumimoji="1" lang="en-US" altLang="ja-JP" sz="1300" b="0" i="0" u="none" strike="noStrike" kern="1200" cap="none" spc="0" normalizeH="0" baseline="0" noProof="0" dirty="0">
                <a:ln>
                  <a:noFill/>
                </a:ln>
                <a:solidFill>
                  <a:srgbClr val="000000"/>
                </a:solidFill>
                <a:effectLst/>
                <a:uLnTx/>
                <a:uFillTx/>
                <a:latin typeface="メイリオ"/>
                <a:ea typeface="メイリオ"/>
                <a:cs typeface="+mn-cs"/>
              </a:rPr>
              <a:t>2024</a:t>
            </a: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年度中に結論を得る。また、新規抗菌薬開発に対する市場インセンティブや、</a:t>
            </a:r>
            <a:r>
              <a:rPr kumimoji="1" lang="en-US" altLang="ja-JP" sz="1300" b="0"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300" b="0" i="0" u="none" strike="noStrike" kern="1200" cap="none" spc="0" normalizeH="0" baseline="0" noProof="0" dirty="0">
                <a:ln>
                  <a:noFill/>
                </a:ln>
                <a:solidFill>
                  <a:srgbClr val="000000"/>
                </a:solidFill>
                <a:effectLst/>
                <a:uLnTx/>
                <a:uFillTx/>
                <a:latin typeface="メイリオ"/>
                <a:ea typeface="メイリオ"/>
                <a:cs typeface="+mn-cs"/>
              </a:rPr>
              <a:t>新興・再興感染症に対する革新的医薬品等開発推進研究事業などにより産学官が連携して薬剤耐性菌の治療薬を確実に確保するとともに、抗菌薬研究開発支援に関する国際連携を推進する。</a:t>
            </a:r>
            <a:r>
              <a:rPr kumimoji="1" lang="en-US" altLang="ja-JP" sz="1300" b="1" i="0" u="sng" strike="noStrike" kern="1200" cap="none" spc="0" normalizeH="0" baseline="0" noProof="0" dirty="0">
                <a:ln>
                  <a:noFill/>
                </a:ln>
                <a:solidFill>
                  <a:srgbClr val="C00000"/>
                </a:solidFill>
                <a:effectLst/>
                <a:uLnTx/>
                <a:uFillTx/>
                <a:latin typeface="メイリオ"/>
                <a:ea typeface="メイリオ"/>
                <a:cs typeface="+mn-cs"/>
              </a:rPr>
              <a:t>2025</a:t>
            </a:r>
            <a:r>
              <a:rPr kumimoji="1" lang="ja-JP" altLang="en-US" sz="1300" b="1" i="0" u="sng" strike="noStrike" kern="1200" cap="none" spc="0" normalizeH="0" baseline="0" noProof="0" dirty="0">
                <a:ln>
                  <a:noFill/>
                </a:ln>
                <a:solidFill>
                  <a:srgbClr val="C00000"/>
                </a:solidFill>
                <a:effectLst/>
                <a:uLnTx/>
                <a:uFillTx/>
                <a:latin typeface="メイリオ"/>
                <a:ea typeface="メイリオ"/>
                <a:cs typeface="+mn-cs"/>
              </a:rPr>
              <a:t>年度薬価改定に関しては、イノベーションの推進、安定供給確保の必要性、物価上昇など取り巻く環境の変化を踏まえ、国民皆保険の持続可能性を考慮しながら、その在り方について検討する。</a:t>
            </a:r>
            <a:endParaRPr kumimoji="1" lang="en-US" altLang="ja-JP" sz="1300" b="1" i="0" u="sng" strike="noStrike" kern="1200" cap="none" spc="0" normalizeH="0" baseline="0" noProof="0" dirty="0">
              <a:ln>
                <a:noFill/>
              </a:ln>
              <a:solidFill>
                <a:srgbClr val="C00000"/>
              </a:solidFill>
              <a:effectLst/>
              <a:uLnTx/>
              <a:uFillTx/>
              <a:latin typeface="メイリオ"/>
              <a:ea typeface="メイリオ"/>
              <a:cs typeface="+mn-cs"/>
            </a:endParaRPr>
          </a:p>
          <a:p>
            <a:pPr marL="288000" marR="0" lvl="0" indent="0" algn="just" defTabSz="914400" rtl="0" eaLnBrk="1" fontAlgn="auto" latinLnBrk="0" hangingPunct="1">
              <a:lnSpc>
                <a:spcPct val="125000"/>
              </a:lnSpc>
              <a:spcBef>
                <a:spcPts val="0"/>
              </a:spcBef>
              <a:spcAft>
                <a:spcPts val="300"/>
              </a:spcAft>
              <a:buClr>
                <a:srgbClr val="103185"/>
              </a:buClr>
              <a:buSzTx/>
              <a:buFontTx/>
              <a:buNone/>
              <a:tabLst/>
              <a:defRPr/>
            </a:pPr>
            <a:endParaRPr kumimoji="1" lang="en-US" altLang="ja-JP" sz="100" b="0" i="0" u="none" strike="noStrike" kern="1200" cap="none" spc="0" normalizeH="0" baseline="0" noProof="0" dirty="0">
              <a:ln>
                <a:noFill/>
              </a:ln>
              <a:solidFill>
                <a:srgbClr val="000000"/>
              </a:solidFill>
              <a:effectLst/>
              <a:uLnTx/>
              <a:uFillTx/>
              <a:latin typeface="メイリオ"/>
              <a:ea typeface="メイリオ"/>
              <a:cs typeface="+mn-cs"/>
            </a:endParaRPr>
          </a:p>
          <a:p>
            <a:pPr marL="288000" marR="0" lvl="0" indent="0" algn="just" defTabSz="914400" rtl="0" eaLnBrk="1" fontAlgn="auto" latinLnBrk="0" hangingPunct="1">
              <a:lnSpc>
                <a:spcPct val="125000"/>
              </a:lnSpc>
              <a:spcBef>
                <a:spcPts val="0"/>
              </a:spcBef>
              <a:spcAft>
                <a:spcPts val="300"/>
              </a:spcAft>
              <a:buClr>
                <a:srgbClr val="103185"/>
              </a:buClr>
              <a:buSzTx/>
              <a:buFontTx/>
              <a:buNone/>
              <a:tabLst/>
              <a:defRPr/>
            </a:pPr>
            <a:r>
              <a:rPr kumimoji="1" lang="en-US" altLang="ja-JP" sz="900" b="0" i="0" u="none" strike="noStrike" kern="1200" cap="none" spc="0" normalizeH="0" baseline="0" noProof="0" dirty="0">
                <a:ln>
                  <a:noFill/>
                </a:ln>
                <a:solidFill>
                  <a:srgbClr val="000000"/>
                </a:solidFill>
                <a:effectLst/>
                <a:uLnTx/>
                <a:uFillTx/>
                <a:latin typeface="メイリオ"/>
                <a:ea typeface="メイリオ"/>
                <a:cs typeface="+mn-cs"/>
              </a:rPr>
              <a:t>195 </a:t>
            </a:r>
            <a:r>
              <a:rPr kumimoji="1" lang="ja-JP" altLang="en-US" sz="900" b="0" i="0" u="none" strike="noStrike" kern="1200" cap="none" spc="0" normalizeH="0" baseline="0" noProof="0" dirty="0">
                <a:ln>
                  <a:noFill/>
                </a:ln>
                <a:solidFill>
                  <a:srgbClr val="000000"/>
                </a:solidFill>
                <a:effectLst/>
                <a:uLnTx/>
                <a:uFillTx/>
                <a:latin typeface="メイリオ"/>
                <a:ea typeface="メイリオ"/>
                <a:cs typeface="+mn-cs"/>
              </a:rPr>
              <a:t>検査薬についての在り方の議論を含む。 </a:t>
            </a:r>
            <a:endParaRPr kumimoji="1" lang="en-US" altLang="ja-JP" sz="900" b="0" i="0" u="none" strike="noStrike" kern="1200" cap="none" spc="0" normalizeH="0" baseline="0" noProof="0" dirty="0">
              <a:ln>
                <a:noFill/>
              </a:ln>
              <a:solidFill>
                <a:srgbClr val="000000"/>
              </a:solidFill>
              <a:effectLst/>
              <a:uLnTx/>
              <a:uFillTx/>
              <a:latin typeface="メイリオ"/>
              <a:ea typeface="メイリオ"/>
              <a:cs typeface="+mn-cs"/>
            </a:endParaRPr>
          </a:p>
          <a:p>
            <a:pPr marL="288000" marR="0" lvl="0" indent="0" algn="just" defTabSz="914400" rtl="0" eaLnBrk="1" fontAlgn="auto" latinLnBrk="0" hangingPunct="1">
              <a:lnSpc>
                <a:spcPct val="125000"/>
              </a:lnSpc>
              <a:spcBef>
                <a:spcPts val="0"/>
              </a:spcBef>
              <a:spcAft>
                <a:spcPts val="300"/>
              </a:spcAft>
              <a:buClr>
                <a:srgbClr val="103185"/>
              </a:buClr>
              <a:buSzTx/>
              <a:buFontTx/>
              <a:buNone/>
              <a:tabLst/>
              <a:defRPr/>
            </a:pPr>
            <a:r>
              <a:rPr kumimoji="1" lang="en-US" altLang="ja-JP" sz="900" b="0" i="0" u="none" strike="noStrike" kern="1200" cap="none" spc="0" normalizeH="0" baseline="0" noProof="0" dirty="0">
                <a:ln>
                  <a:noFill/>
                </a:ln>
                <a:solidFill>
                  <a:srgbClr val="000000"/>
                </a:solidFill>
                <a:effectLst/>
                <a:uLnTx/>
                <a:uFillTx/>
                <a:latin typeface="メイリオ"/>
                <a:ea typeface="メイリオ"/>
                <a:cs typeface="+mn-cs"/>
              </a:rPr>
              <a:t>196 </a:t>
            </a:r>
            <a:r>
              <a:rPr kumimoji="1" lang="ja-JP" altLang="en-US" sz="900" b="0" i="0" u="none" strike="noStrike" kern="1200" cap="none" spc="0" normalizeH="0" baseline="0" noProof="0" dirty="0">
                <a:ln>
                  <a:noFill/>
                </a:ln>
                <a:solidFill>
                  <a:srgbClr val="000000"/>
                </a:solidFill>
                <a:effectLst/>
                <a:uLnTx/>
                <a:uFillTx/>
                <a:latin typeface="メイリオ"/>
                <a:ea typeface="メイリオ"/>
                <a:cs typeface="+mn-cs"/>
              </a:rPr>
              <a:t>この取組は、国民自らの予防・健康意識の向上、タスクシフト／シェアの取組とともに医師の負担軽減にも資する。 </a:t>
            </a:r>
            <a:endParaRPr kumimoji="1" lang="en-US" altLang="ja-JP" sz="900" b="0" i="0" u="none" strike="noStrike" kern="1200" cap="none" spc="0" normalizeH="0" baseline="0" noProof="0" dirty="0">
              <a:ln>
                <a:noFill/>
              </a:ln>
              <a:solidFill>
                <a:srgbClr val="000000"/>
              </a:solidFill>
              <a:effectLst/>
              <a:uLnTx/>
              <a:uFillTx/>
              <a:latin typeface="メイリオ"/>
              <a:ea typeface="メイリオ"/>
              <a:cs typeface="+mn-cs"/>
            </a:endParaRPr>
          </a:p>
          <a:p>
            <a:pPr marL="288000" marR="0" lvl="0" indent="0" algn="just" defTabSz="914400" rtl="0" eaLnBrk="1" fontAlgn="auto" latinLnBrk="0" hangingPunct="1">
              <a:lnSpc>
                <a:spcPct val="125000"/>
              </a:lnSpc>
              <a:spcBef>
                <a:spcPts val="0"/>
              </a:spcBef>
              <a:spcAft>
                <a:spcPts val="300"/>
              </a:spcAft>
              <a:buClr>
                <a:srgbClr val="103185"/>
              </a:buClr>
              <a:buSzTx/>
              <a:buFontTx/>
              <a:buNone/>
              <a:tabLst/>
              <a:defRPr/>
            </a:pPr>
            <a:r>
              <a:rPr kumimoji="1" lang="en-US" altLang="ja-JP" sz="900" b="0" i="0" u="none" strike="noStrike" kern="1200" cap="none" spc="0" normalizeH="0" baseline="0" noProof="0" dirty="0">
                <a:ln>
                  <a:noFill/>
                </a:ln>
                <a:solidFill>
                  <a:srgbClr val="000000"/>
                </a:solidFill>
                <a:effectLst/>
                <a:uLnTx/>
                <a:uFillTx/>
                <a:latin typeface="メイリオ"/>
                <a:ea typeface="メイリオ"/>
                <a:cs typeface="+mn-cs"/>
              </a:rPr>
              <a:t>197 </a:t>
            </a:r>
            <a:r>
              <a:rPr kumimoji="1" lang="ja-JP" altLang="en-US" sz="900" b="0" i="0" u="none" strike="noStrike" kern="1200" cap="none" spc="0" normalizeH="0" baseline="0" noProof="0" dirty="0">
                <a:ln>
                  <a:noFill/>
                </a:ln>
                <a:solidFill>
                  <a:srgbClr val="000000"/>
                </a:solidFill>
                <a:effectLst/>
                <a:uLnTx/>
                <a:uFillTx/>
                <a:latin typeface="メイリオ"/>
                <a:ea typeface="メイリオ"/>
                <a:cs typeface="+mn-cs"/>
              </a:rPr>
              <a:t>改革工程において、「薬剤定額一部負担」、「薬剤の種類に応じた自己負担の設定」及び「市販品類似の医薬品の保険給付の在り方の見直し」が記載されている。</a:t>
            </a:r>
            <a:endParaRPr kumimoji="1" lang="en-US" altLang="ja-JP" sz="14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18" name="大かっこ 17">
            <a:extLst>
              <a:ext uri="{FF2B5EF4-FFF2-40B4-BE49-F238E27FC236}">
                <a16:creationId xmlns:a16="http://schemas.microsoft.com/office/drawing/2014/main" xmlns="" id="{47718E65-1B35-C331-2EDE-6AE7243FB5CB}"/>
              </a:ext>
            </a:extLst>
          </p:cNvPr>
          <p:cNvSpPr/>
          <p:nvPr/>
        </p:nvSpPr>
        <p:spPr bwMode="gray">
          <a:xfrm>
            <a:off x="8361336" y="345013"/>
            <a:ext cx="1308188" cy="322924"/>
          </a:xfrm>
          <a:prstGeom prst="bracket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
                <a:srgbClr val="103185"/>
              </a:buClr>
              <a:buSzTx/>
              <a:buFontTx/>
              <a:buNone/>
              <a:tabLst/>
              <a:defRPr/>
            </a:pPr>
            <a:r>
              <a:rPr kumimoji="1" lang="ja-JP" altLang="en-US" sz="10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rPr>
              <a:t>令和６年６月</a:t>
            </a:r>
            <a:r>
              <a:rPr kumimoji="1" lang="en-US" altLang="ja-JP" sz="10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rPr>
              <a:t>21</a:t>
            </a:r>
            <a:r>
              <a:rPr kumimoji="1" lang="ja-JP" altLang="en-US" sz="10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rPr>
              <a:t>日</a:t>
            </a:r>
            <a:endParaRPr kumimoji="1" lang="en-US" altLang="ja-JP" sz="10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
                <a:srgbClr val="103185"/>
              </a:buClr>
              <a:buSzTx/>
              <a:buFontTx/>
              <a:buNone/>
              <a:tabLst/>
              <a:defRPr/>
            </a:pPr>
            <a:r>
              <a:rPr kumimoji="1" lang="ja-JP" altLang="en-US" sz="10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rPr>
              <a:t>閣　議　決　定</a:t>
            </a:r>
          </a:p>
        </p:txBody>
      </p:sp>
      <p:sp>
        <p:nvSpPr>
          <p:cNvPr id="3" name="スライド番号プレースホルダー 2">
            <a:extLst>
              <a:ext uri="{FF2B5EF4-FFF2-40B4-BE49-F238E27FC236}">
                <a16:creationId xmlns:a16="http://schemas.microsoft.com/office/drawing/2014/main" xmlns="" id="{02D82352-9BDB-38CA-E518-1112D8512A4F}"/>
              </a:ext>
            </a:extLst>
          </p:cNvPr>
          <p:cNvSpPr txBox="1">
            <a:spLocks/>
          </p:cNvSpPr>
          <p:nvPr/>
        </p:nvSpPr>
        <p:spPr>
          <a:xfrm>
            <a:off x="9476987" y="6580745"/>
            <a:ext cx="630513" cy="27842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1" lang="en-US" sz="1600" b="1" i="0" u="none" strike="noStrike" kern="1200" cap="none" spc="0" normalizeH="0" baseline="0" noProof="0" smtClean="0">
                <a:ln>
                  <a:noFill/>
                </a:ln>
                <a:solidFill>
                  <a:srgbClr val="FFFFFF">
                    <a:lumMod val="65000"/>
                  </a:srgbClr>
                </a:solidFill>
                <a:effectLst/>
                <a:uLnTx/>
                <a:uFillTx/>
                <a:latin typeface="メイリオ"/>
                <a:ea typeface="メイリオ"/>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1" lang="en-US" sz="1600" b="1" i="0" u="none" strike="noStrike" kern="1200" cap="none" spc="0" normalizeH="0" baseline="0" noProof="0">
              <a:ln>
                <a:noFill/>
              </a:ln>
              <a:solidFill>
                <a:srgbClr val="FFFFFF">
                  <a:lumMod val="65000"/>
                </a:srgbClr>
              </a:solidFill>
              <a:effectLst/>
              <a:uLnTx/>
              <a:uFillTx/>
              <a:latin typeface="メイリオ"/>
              <a:ea typeface="メイリオ"/>
              <a:cs typeface="+mn-cs"/>
            </a:endParaRPr>
          </a:p>
        </p:txBody>
      </p:sp>
    </p:spTree>
    <p:extLst>
      <p:ext uri="{BB962C8B-B14F-4D97-AF65-F5344CB8AC3E}">
        <p14:creationId xmlns:p14="http://schemas.microsoft.com/office/powerpoint/2010/main" val="84316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11600CC-E00D-B4FB-853D-561122B908C4}"/>
              </a:ext>
            </a:extLst>
          </p:cNvPr>
          <p:cNvSpPr>
            <a:spLocks noGrp="1"/>
          </p:cNvSpPr>
          <p:nvPr>
            <p:ph type="title"/>
          </p:nvPr>
        </p:nvSpPr>
        <p:spPr/>
        <p:txBody>
          <a:bodyPr/>
          <a:lstStyle/>
          <a:p>
            <a:r>
              <a:rPr kumimoji="1" lang="ja-JP" altLang="en-US" dirty="0"/>
              <a:t>令和７年度薬価改定について</a:t>
            </a:r>
            <a:r>
              <a:rPr kumimoji="1" lang="ja-JP" altLang="en-US" sz="1200" dirty="0"/>
              <a:t>（令和６年</a:t>
            </a:r>
            <a:r>
              <a:rPr kumimoji="1" lang="en-US" altLang="ja-JP" sz="1200" dirty="0"/>
              <a:t>12</a:t>
            </a:r>
            <a:r>
              <a:rPr kumimoji="1" lang="ja-JP" altLang="en-US" sz="1200" dirty="0"/>
              <a:t>月</a:t>
            </a:r>
            <a:r>
              <a:rPr kumimoji="1" lang="en-US" altLang="ja-JP" sz="1200" dirty="0"/>
              <a:t>20</a:t>
            </a:r>
            <a:r>
              <a:rPr kumimoji="1" lang="ja-JP" altLang="en-US" sz="1200" dirty="0"/>
              <a:t>日内閣官房長官、財務大臣、厚生労働大臣合意）</a:t>
            </a:r>
            <a:endParaRPr kumimoji="1" lang="ja-JP" altLang="en-US" dirty="0"/>
          </a:p>
        </p:txBody>
      </p:sp>
      <p:sp>
        <p:nvSpPr>
          <p:cNvPr id="3" name="テキスト ボックス 2">
            <a:extLst>
              <a:ext uri="{FF2B5EF4-FFF2-40B4-BE49-F238E27FC236}">
                <a16:creationId xmlns:a16="http://schemas.microsoft.com/office/drawing/2014/main" xmlns="" id="{70524B27-0CCD-ABD2-A641-A05EBB5DDD3F}"/>
              </a:ext>
            </a:extLst>
          </p:cNvPr>
          <p:cNvSpPr txBox="1"/>
          <p:nvPr/>
        </p:nvSpPr>
        <p:spPr>
          <a:xfrm>
            <a:off x="113756" y="1001313"/>
            <a:ext cx="9678488" cy="5616000"/>
          </a:xfrm>
          <a:prstGeom prst="rect">
            <a:avLst/>
          </a:prstGeom>
          <a:noFill/>
          <a:ln w="19050">
            <a:solidFill>
              <a:schemeClr val="tx2"/>
            </a:solidFill>
          </a:ln>
        </p:spPr>
        <p:style>
          <a:lnRef idx="2">
            <a:schemeClr val="accent3"/>
          </a:lnRef>
          <a:fillRef idx="1">
            <a:schemeClr val="lt1"/>
          </a:fillRef>
          <a:effectRef idx="0">
            <a:schemeClr val="accent3"/>
          </a:effectRef>
          <a:fontRef idx="minor">
            <a:schemeClr val="dk1"/>
          </a:fontRef>
        </p:style>
        <p:txBody>
          <a:bodyPr wrap="square" lIns="108000" tIns="108000" rIns="108000" bIns="36000" rtlCol="0">
            <a:noAutofit/>
          </a:bodyPr>
          <a:lstStyle/>
          <a:p>
            <a:pPr marL="0" marR="0" lvl="0" indent="0" algn="l" defTabSz="914400" rtl="0" eaLnBrk="1" fontAlgn="auto" latinLnBrk="0" hangingPunct="1">
              <a:lnSpc>
                <a:spcPct val="125000"/>
              </a:lnSpc>
              <a:spcBef>
                <a:spcPts val="0"/>
              </a:spcBef>
              <a:spcAft>
                <a:spcPts val="300"/>
              </a:spcAft>
              <a:buClr>
                <a:srgbClr val="103185"/>
              </a:buClr>
              <a:buSzTx/>
              <a:buFontTx/>
              <a:buNone/>
              <a:tabLst/>
              <a:defRPr/>
            </a:pPr>
            <a:endParaRPr kumimoji="1" lang="en-US" altLang="ja-JP" sz="14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4" name="テキスト ボックス 3">
            <a:extLst>
              <a:ext uri="{FF2B5EF4-FFF2-40B4-BE49-F238E27FC236}">
                <a16:creationId xmlns:a16="http://schemas.microsoft.com/office/drawing/2014/main" xmlns="" id="{6D23EFCB-2A1D-24AB-49DB-70616F6449CF}"/>
              </a:ext>
            </a:extLst>
          </p:cNvPr>
          <p:cNvSpPr txBox="1"/>
          <p:nvPr/>
        </p:nvSpPr>
        <p:spPr>
          <a:xfrm>
            <a:off x="280416" y="1114650"/>
            <a:ext cx="9375648" cy="5502663"/>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wrap="square" lIns="108000" tIns="108000" rIns="108000" bIns="36000" rtlCol="0">
            <a:noAutofit/>
          </a:bodyPr>
          <a:lstStyle/>
          <a:p>
            <a:pPr marL="0" marR="0" lvl="0" indent="0" algn="just" defTabSz="914400" rtl="0" eaLnBrk="1" fontAlgn="auto" latinLnBrk="0" hangingPunct="1">
              <a:lnSpc>
                <a:spcPct val="125000"/>
              </a:lnSpc>
              <a:spcBef>
                <a:spcPts val="0"/>
              </a:spcBef>
              <a:spcAft>
                <a:spcPts val="300"/>
              </a:spcAft>
              <a:buClr>
                <a:srgbClr val="103185"/>
              </a:buClr>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　令和７年度薬価改定については、令和６年薬価調査に基づいて、以下のとおり実施する。</a:t>
            </a:r>
          </a:p>
          <a:p>
            <a:pPr marL="0" marR="0" lvl="0" indent="0" algn="just" defTabSz="914400" rtl="0" eaLnBrk="1" fontAlgn="auto" latinLnBrk="0" hangingPunct="1">
              <a:lnSpc>
                <a:spcPct val="125000"/>
              </a:lnSpc>
              <a:spcBef>
                <a:spcPts val="0"/>
              </a:spcBef>
              <a:spcAft>
                <a:spcPts val="300"/>
              </a:spcAft>
              <a:buClr>
                <a:srgbClr val="103185"/>
              </a:buClr>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　経済財政運営と改革の基本方針</a:t>
            </a:r>
            <a:r>
              <a:rPr kumimoji="1" lang="en-US" altLang="ja-JP" sz="1500" b="0" i="0" u="none" strike="noStrike" kern="1200" cap="none" spc="0" normalizeH="0" baseline="0" noProof="0" dirty="0">
                <a:ln>
                  <a:noFill/>
                </a:ln>
                <a:solidFill>
                  <a:srgbClr val="000000"/>
                </a:solidFill>
                <a:effectLst/>
                <a:uLnTx/>
                <a:uFillTx/>
                <a:latin typeface="メイリオ"/>
                <a:ea typeface="メイリオ"/>
                <a:cs typeface="+mn-cs"/>
              </a:rPr>
              <a:t>2024</a:t>
            </a: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（令和６年６月</a:t>
            </a:r>
            <a:r>
              <a:rPr kumimoji="1" lang="en-US" altLang="ja-JP" sz="1500" b="0" i="0" u="none" strike="noStrike" kern="1200" cap="none" spc="0" normalizeH="0" baseline="0" noProof="0" dirty="0">
                <a:ln>
                  <a:noFill/>
                </a:ln>
                <a:solidFill>
                  <a:srgbClr val="000000"/>
                </a:solidFill>
                <a:effectLst/>
                <a:uLnTx/>
                <a:uFillTx/>
                <a:latin typeface="メイリオ"/>
                <a:ea typeface="メイリオ"/>
                <a:cs typeface="+mn-cs"/>
              </a:rPr>
              <a:t>21</a:t>
            </a: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日閣議決定）において、</a:t>
            </a:r>
            <a:r>
              <a:rPr kumimoji="1" lang="en-US" altLang="ja-JP" sz="1500" b="0" i="0" u="none" strike="noStrike" kern="1200" cap="none" spc="0" normalizeH="0" baseline="0" noProof="0" dirty="0">
                <a:ln>
                  <a:noFill/>
                </a:ln>
                <a:solidFill>
                  <a:srgbClr val="000000"/>
                </a:solidFill>
                <a:effectLst/>
                <a:uLnTx/>
                <a:uFillTx/>
                <a:latin typeface="メイリオ"/>
                <a:ea typeface="メイリオ"/>
                <a:cs typeface="+mn-cs"/>
              </a:rPr>
              <a:t>2025</a:t>
            </a: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年度薬価改定の在り方について検討するとされたことに基づき、平均乖離率が縮小するなど、「薬価制度の抜本改革に向けた基本方針」（平成</a:t>
            </a:r>
            <a:r>
              <a:rPr kumimoji="1" lang="en-US" altLang="ja-JP" sz="1500" b="0" i="0" u="none" strike="noStrike" kern="1200" cap="none" spc="0" normalizeH="0" baseline="0" noProof="0" dirty="0">
                <a:ln>
                  <a:noFill/>
                </a:ln>
                <a:solidFill>
                  <a:srgbClr val="000000"/>
                </a:solidFill>
                <a:effectLst/>
                <a:uLnTx/>
                <a:uFillTx/>
                <a:latin typeface="メイリオ"/>
                <a:ea typeface="メイリオ"/>
                <a:cs typeface="+mn-cs"/>
              </a:rPr>
              <a:t>28</a:t>
            </a: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年</a:t>
            </a:r>
            <a:r>
              <a:rPr kumimoji="1" lang="en-US" altLang="ja-JP" sz="1500" b="0" i="0" u="none" strike="noStrike" kern="1200" cap="none" spc="0" normalizeH="0" baseline="0" noProof="0" dirty="0">
                <a:ln>
                  <a:noFill/>
                </a:ln>
                <a:solidFill>
                  <a:srgbClr val="000000"/>
                </a:solidFill>
                <a:effectLst/>
                <a:uLnTx/>
                <a:uFillTx/>
                <a:latin typeface="メイリオ"/>
                <a:ea typeface="メイリオ"/>
                <a:cs typeface="+mn-cs"/>
              </a:rPr>
              <a:t>12</a:t>
            </a: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月</a:t>
            </a:r>
            <a:r>
              <a:rPr kumimoji="1" lang="en-US" altLang="ja-JP" sz="1500" b="0" i="0" u="none" strike="noStrike" kern="1200" cap="none" spc="0" normalizeH="0" baseline="0" noProof="0" dirty="0">
                <a:ln>
                  <a:noFill/>
                </a:ln>
                <a:solidFill>
                  <a:srgbClr val="000000"/>
                </a:solidFill>
                <a:effectLst/>
                <a:uLnTx/>
                <a:uFillTx/>
                <a:latin typeface="メイリオ"/>
                <a:ea typeface="メイリオ"/>
                <a:cs typeface="+mn-cs"/>
              </a:rPr>
              <a:t>20</a:t>
            </a: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日内閣官房長官、経済財政政策担当大臣、財務大臣、厚生労働大臣決定）当時から状況が大きく変化していることや、現役世代等の保険料負担が上昇していることを踏まえ、令和３年度、令和５年度の薬価改定の慣例に固執することなく、必要な対応を行う。</a:t>
            </a:r>
          </a:p>
          <a:p>
            <a:pPr marL="0" marR="0" lvl="0" indent="0" algn="just" defTabSz="914400" rtl="0" eaLnBrk="1" fontAlgn="auto" latinLnBrk="0" hangingPunct="1">
              <a:lnSpc>
                <a:spcPct val="125000"/>
              </a:lnSpc>
              <a:spcBef>
                <a:spcPts val="0"/>
              </a:spcBef>
              <a:spcAft>
                <a:spcPts val="300"/>
              </a:spcAft>
              <a:buClr>
                <a:srgbClr val="103185"/>
              </a:buClr>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　改定の対象品目については、</a:t>
            </a:r>
            <a:r>
              <a:rPr kumimoji="1" lang="ja-JP" altLang="en-US" sz="1500" b="1" i="0" u="sng" strike="noStrike" kern="1200" cap="none" spc="0" normalizeH="0" baseline="0" noProof="0" dirty="0">
                <a:ln>
                  <a:noFill/>
                </a:ln>
                <a:solidFill>
                  <a:srgbClr val="C00000"/>
                </a:solidFill>
                <a:effectLst/>
                <a:uLnTx/>
                <a:uFillTx/>
                <a:latin typeface="メイリオ"/>
                <a:ea typeface="メイリオ"/>
                <a:cs typeface="+mn-cs"/>
              </a:rPr>
              <a:t>国民負担軽減の観点はもとより、創薬イノベーションの推進や医薬品の安定供給の確保の要請にきめ細かく対応する観点から、品目ごとの性格に応じて対象範囲を設定することとする。</a:t>
            </a:r>
          </a:p>
          <a:p>
            <a:pPr marL="0" marR="0" lvl="0" indent="0" algn="just" defTabSz="914400" rtl="0" eaLnBrk="1" fontAlgn="auto" latinLnBrk="0" hangingPunct="1">
              <a:lnSpc>
                <a:spcPct val="125000"/>
              </a:lnSpc>
              <a:spcBef>
                <a:spcPts val="0"/>
              </a:spcBef>
              <a:spcAft>
                <a:spcPts val="300"/>
              </a:spcAft>
              <a:buClr>
                <a:srgbClr val="103185"/>
              </a:buClr>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　具体的には、</a:t>
            </a:r>
            <a:r>
              <a:rPr kumimoji="1" lang="ja-JP" altLang="en-US" sz="1500" b="1" i="0" u="sng" strike="noStrike" kern="1200" cap="none" spc="0" normalizeH="0" baseline="0" noProof="0" dirty="0">
                <a:ln>
                  <a:noFill/>
                </a:ln>
                <a:solidFill>
                  <a:srgbClr val="C00000"/>
                </a:solidFill>
                <a:effectLst/>
                <a:uLnTx/>
                <a:uFillTx/>
                <a:latin typeface="メイリオ"/>
                <a:ea typeface="メイリオ"/>
                <a:cs typeface="+mn-cs"/>
              </a:rPr>
              <a:t>平均乖離率</a:t>
            </a:r>
            <a:r>
              <a:rPr kumimoji="1" lang="en-US" altLang="ja-JP" sz="1500" b="1" i="0" u="sng" strike="noStrike" kern="1200" cap="none" spc="0" normalizeH="0" baseline="0" noProof="0" dirty="0">
                <a:ln>
                  <a:noFill/>
                </a:ln>
                <a:solidFill>
                  <a:srgbClr val="C00000"/>
                </a:solidFill>
                <a:effectLst/>
                <a:uLnTx/>
                <a:uFillTx/>
                <a:latin typeface="メイリオ"/>
                <a:ea typeface="メイリオ"/>
                <a:cs typeface="+mn-cs"/>
              </a:rPr>
              <a:t>5.2</a:t>
            </a:r>
            <a:r>
              <a:rPr kumimoji="1" lang="ja-JP" altLang="en-US" sz="1500" b="1" i="0" u="sng" strike="noStrike" kern="1200" cap="none" spc="0" normalizeH="0" baseline="0" noProof="0" dirty="0">
                <a:ln>
                  <a:noFill/>
                </a:ln>
                <a:solidFill>
                  <a:srgbClr val="C00000"/>
                </a:solidFill>
                <a:effectLst/>
                <a:uLnTx/>
                <a:uFillTx/>
                <a:latin typeface="メイリオ"/>
                <a:ea typeface="メイリオ"/>
                <a:cs typeface="+mn-cs"/>
              </a:rPr>
              <a:t>％を基準として、新薬創出等加算対象品目、後発医薬品についてはその</a:t>
            </a:r>
            <a:r>
              <a:rPr kumimoji="1" lang="en-US" altLang="ja-JP" sz="1500" b="1" i="0" u="sng" strike="noStrike" kern="1200" cap="none" spc="0" normalizeH="0" baseline="0" noProof="0" dirty="0">
                <a:ln>
                  <a:noFill/>
                </a:ln>
                <a:solidFill>
                  <a:srgbClr val="C00000"/>
                </a:solidFill>
                <a:effectLst/>
                <a:uLnTx/>
                <a:uFillTx/>
                <a:latin typeface="メイリオ"/>
                <a:ea typeface="メイリオ"/>
                <a:cs typeface="+mn-cs"/>
              </a:rPr>
              <a:t>1.0</a:t>
            </a:r>
            <a:r>
              <a:rPr kumimoji="1" lang="ja-JP" altLang="en-US" sz="1500" b="1" i="0" u="sng" strike="noStrike" kern="1200" cap="none" spc="0" normalizeH="0" baseline="0" noProof="0" dirty="0">
                <a:ln>
                  <a:noFill/>
                </a:ln>
                <a:solidFill>
                  <a:srgbClr val="C00000"/>
                </a:solidFill>
                <a:effectLst/>
                <a:uLnTx/>
                <a:uFillTx/>
                <a:latin typeface="メイリオ"/>
                <a:ea typeface="メイリオ"/>
                <a:cs typeface="+mn-cs"/>
              </a:rPr>
              <a:t>倍、新薬創出等加算対象品目以外の新薬はその</a:t>
            </a:r>
            <a:r>
              <a:rPr kumimoji="1" lang="en-US" altLang="ja-JP" sz="1500" b="1" i="0" u="sng" strike="noStrike" kern="1200" cap="none" spc="0" normalizeH="0" baseline="0" noProof="0" dirty="0">
                <a:ln>
                  <a:noFill/>
                </a:ln>
                <a:solidFill>
                  <a:srgbClr val="C00000"/>
                </a:solidFill>
                <a:effectLst/>
                <a:uLnTx/>
                <a:uFillTx/>
                <a:latin typeface="メイリオ"/>
                <a:ea typeface="メイリオ"/>
                <a:cs typeface="+mn-cs"/>
              </a:rPr>
              <a:t>0.75</a:t>
            </a:r>
            <a:r>
              <a:rPr kumimoji="1" lang="ja-JP" altLang="en-US" sz="1500" b="1" i="0" u="sng" strike="noStrike" kern="1200" cap="none" spc="0" normalizeH="0" baseline="0" noProof="0" dirty="0">
                <a:ln>
                  <a:noFill/>
                </a:ln>
                <a:solidFill>
                  <a:srgbClr val="C00000"/>
                </a:solidFill>
                <a:effectLst/>
                <a:uLnTx/>
                <a:uFillTx/>
                <a:latin typeface="メイリオ"/>
                <a:ea typeface="メイリオ"/>
                <a:cs typeface="+mn-cs"/>
              </a:rPr>
              <a:t>倍、長期収載品はその</a:t>
            </a:r>
            <a:r>
              <a:rPr kumimoji="1" lang="en-US" altLang="ja-JP" sz="1500" b="1" i="0" u="sng" strike="noStrike" kern="1200" cap="none" spc="0" normalizeH="0" baseline="0" noProof="0" dirty="0">
                <a:ln>
                  <a:noFill/>
                </a:ln>
                <a:solidFill>
                  <a:srgbClr val="C00000"/>
                </a:solidFill>
                <a:effectLst/>
                <a:uLnTx/>
                <a:uFillTx/>
                <a:latin typeface="メイリオ"/>
                <a:ea typeface="メイリオ"/>
                <a:cs typeface="+mn-cs"/>
              </a:rPr>
              <a:t>0.5</a:t>
            </a:r>
            <a:r>
              <a:rPr kumimoji="1" lang="ja-JP" altLang="en-US" sz="1500" b="1" i="0" u="sng" strike="noStrike" kern="1200" cap="none" spc="0" normalizeH="0" baseline="0" noProof="0" dirty="0">
                <a:ln>
                  <a:noFill/>
                </a:ln>
                <a:solidFill>
                  <a:srgbClr val="C00000"/>
                </a:solidFill>
                <a:effectLst/>
                <a:uLnTx/>
                <a:uFillTx/>
                <a:latin typeface="メイリオ"/>
                <a:ea typeface="メイリオ"/>
                <a:cs typeface="+mn-cs"/>
              </a:rPr>
              <a:t>倍、その他医薬品はその</a:t>
            </a:r>
            <a:r>
              <a:rPr kumimoji="1" lang="en-US" altLang="ja-JP" sz="1500" b="1" i="0" u="sng" strike="noStrike" kern="1200" cap="none" spc="0" normalizeH="0" baseline="0" noProof="0" dirty="0">
                <a:ln>
                  <a:noFill/>
                </a:ln>
                <a:solidFill>
                  <a:srgbClr val="C00000"/>
                </a:solidFill>
                <a:effectLst/>
                <a:uLnTx/>
                <a:uFillTx/>
                <a:latin typeface="メイリオ"/>
                <a:ea typeface="メイリオ"/>
                <a:cs typeface="+mn-cs"/>
              </a:rPr>
              <a:t>1.0</a:t>
            </a:r>
            <a:r>
              <a:rPr kumimoji="1" lang="ja-JP" altLang="en-US" sz="1500" b="1" i="0" u="sng" strike="noStrike" kern="1200" cap="none" spc="0" normalizeH="0" baseline="0" noProof="0" dirty="0">
                <a:ln>
                  <a:noFill/>
                </a:ln>
                <a:solidFill>
                  <a:srgbClr val="C00000"/>
                </a:solidFill>
                <a:effectLst/>
                <a:uLnTx/>
                <a:uFillTx/>
                <a:latin typeface="メイリオ"/>
                <a:ea typeface="メイリオ"/>
                <a:cs typeface="+mn-cs"/>
              </a:rPr>
              <a:t>倍をそれぞれ超える医薬品を改定対象</a:t>
            </a: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とする。</a:t>
            </a:r>
          </a:p>
          <a:p>
            <a:pPr marL="0" marR="0" lvl="0" indent="0" algn="just" defTabSz="914400" rtl="0" eaLnBrk="1" fontAlgn="auto" latinLnBrk="0" hangingPunct="1">
              <a:lnSpc>
                <a:spcPct val="125000"/>
              </a:lnSpc>
              <a:spcBef>
                <a:spcPts val="0"/>
              </a:spcBef>
              <a:spcAft>
                <a:spcPts val="300"/>
              </a:spcAft>
              <a:buClr>
                <a:srgbClr val="103185"/>
              </a:buClr>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　薬価改定基準の適用についても、創薬イノベーションの推進、医薬品の安定供給の確保、国民負担の軽減といった基本的な考え方を踏まえた対応を行う。</a:t>
            </a:r>
          </a:p>
          <a:p>
            <a:pPr marL="0" marR="0" lvl="0" indent="0" algn="just" defTabSz="914400" rtl="0" eaLnBrk="1" fontAlgn="auto" latinLnBrk="0" hangingPunct="1">
              <a:lnSpc>
                <a:spcPct val="125000"/>
              </a:lnSpc>
              <a:spcBef>
                <a:spcPts val="0"/>
              </a:spcBef>
              <a:spcAft>
                <a:spcPts val="300"/>
              </a:spcAft>
              <a:buClr>
                <a:srgbClr val="103185"/>
              </a:buClr>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　具体的には、</a:t>
            </a:r>
            <a:r>
              <a:rPr kumimoji="1" lang="ja-JP" altLang="en-US" sz="1500" b="1" i="0" u="sng" strike="noStrike" kern="1200" cap="none" spc="0" normalizeH="0" baseline="0" noProof="0" dirty="0">
                <a:ln>
                  <a:noFill/>
                </a:ln>
                <a:solidFill>
                  <a:srgbClr val="C00000"/>
                </a:solidFill>
                <a:effectLst/>
                <a:uLnTx/>
                <a:uFillTx/>
                <a:latin typeface="メイリオ"/>
                <a:ea typeface="メイリオ"/>
                <a:cs typeface="+mn-cs"/>
              </a:rPr>
              <a:t>創薬イノベーションの推進の観点から、追加承認品目等に対する加算を臨時的に実施</a:t>
            </a: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する。また、</a:t>
            </a:r>
            <a:r>
              <a:rPr kumimoji="1" lang="ja-JP" altLang="en-US" sz="1500" b="1" i="0" u="sng" strike="noStrike" kern="1200" cap="none" spc="0" normalizeH="0" baseline="0" noProof="0" dirty="0">
                <a:ln>
                  <a:noFill/>
                </a:ln>
                <a:solidFill>
                  <a:srgbClr val="C00000"/>
                </a:solidFill>
                <a:effectLst/>
                <a:uLnTx/>
                <a:uFillTx/>
                <a:latin typeface="メイリオ"/>
                <a:ea typeface="メイリオ"/>
                <a:cs typeface="+mn-cs"/>
              </a:rPr>
              <a:t>安定供給確保が特に求められる医薬品に対して、臨時的に不採算品再算定を実施するとともに、最低薬価を引き上げる</a:t>
            </a: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こととする。併せて、</a:t>
            </a:r>
            <a:r>
              <a:rPr kumimoji="1" lang="ja-JP" altLang="en-US" sz="1500" b="1" i="0" u="sng" strike="noStrike" kern="1200" cap="none" spc="0" normalizeH="0" baseline="0" noProof="0" dirty="0">
                <a:ln>
                  <a:noFill/>
                </a:ln>
                <a:solidFill>
                  <a:srgbClr val="C00000"/>
                </a:solidFill>
                <a:effectLst/>
                <a:uLnTx/>
                <a:uFillTx/>
                <a:latin typeface="メイリオ"/>
                <a:ea typeface="メイリオ"/>
                <a:cs typeface="+mn-cs"/>
              </a:rPr>
              <a:t>今回の改定に伴い新薬創出等加算の累積額については控除</a:t>
            </a:r>
            <a:r>
              <a:rPr kumimoji="1" lang="ja-JP" altLang="en-US" sz="1500" b="0" i="0" u="none" strike="noStrike" kern="1200" cap="none" spc="0" normalizeH="0" baseline="0" noProof="0" dirty="0">
                <a:ln>
                  <a:noFill/>
                </a:ln>
                <a:solidFill>
                  <a:srgbClr val="000000"/>
                </a:solidFill>
                <a:effectLst/>
                <a:uLnTx/>
                <a:uFillTx/>
                <a:latin typeface="メイリオ"/>
                <a:ea typeface="メイリオ"/>
                <a:cs typeface="+mn-cs"/>
              </a:rPr>
              <a:t>する。</a:t>
            </a:r>
          </a:p>
          <a:p>
            <a:pPr marL="0" marR="0" lvl="0" indent="0" algn="just" defTabSz="914400" rtl="0" eaLnBrk="1" fontAlgn="auto" latinLnBrk="0" hangingPunct="1">
              <a:lnSpc>
                <a:spcPct val="125000"/>
              </a:lnSpc>
              <a:spcBef>
                <a:spcPts val="0"/>
              </a:spcBef>
              <a:spcAft>
                <a:spcPts val="300"/>
              </a:spcAft>
              <a:buClr>
                <a:srgbClr val="103185"/>
              </a:buClr>
              <a:buSzTx/>
              <a:buFontTx/>
              <a:buNone/>
              <a:tabLst/>
              <a:defRPr/>
            </a:pPr>
            <a:endParaRPr kumimoji="1" lang="en-US" altLang="ja-JP" sz="1500" b="0" i="0" u="none" strike="noStrike" kern="1200" cap="none" spc="0" normalizeH="0" baseline="0" noProof="0" dirty="0">
              <a:ln>
                <a:noFill/>
              </a:ln>
              <a:solidFill>
                <a:srgbClr val="000000"/>
              </a:solidFill>
              <a:effectLst/>
              <a:uLnTx/>
              <a:uFillTx/>
              <a:latin typeface="メイリオ"/>
              <a:ea typeface="メイリオ"/>
              <a:cs typeface="+mn-cs"/>
            </a:endParaRPr>
          </a:p>
        </p:txBody>
      </p:sp>
    </p:spTree>
    <p:extLst>
      <p:ext uri="{BB962C8B-B14F-4D97-AF65-F5344CB8AC3E}">
        <p14:creationId xmlns:p14="http://schemas.microsoft.com/office/powerpoint/2010/main" val="319484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sz="1800" b="1" dirty="0">
                <a:effectLst/>
                <a:latin typeface="+mj-ea"/>
                <a:ea typeface="+mj-ea"/>
                <a:cs typeface="Times New Roman" panose="02020603050405020304" pitchFamily="18" charset="0"/>
              </a:rPr>
              <a:t>令和７年度薬価改定について</a:t>
            </a:r>
            <a:r>
              <a:rPr lang="ja-JP" altLang="ja-JP" sz="1800" dirty="0">
                <a:latin typeface="+mj-ea"/>
                <a:ea typeface="+mj-ea"/>
                <a:cs typeface="Times New Roman" panose="02020603050405020304" pitchFamily="18" charset="0"/>
              </a:rPr>
              <a:t>（</a:t>
            </a:r>
            <a:r>
              <a:rPr lang="ja-JP" altLang="en-US" sz="1800" dirty="0">
                <a:latin typeface="+mj-ea"/>
                <a:ea typeface="+mj-ea"/>
                <a:cs typeface="Times New Roman" panose="02020603050405020304" pitchFamily="18" charset="0"/>
              </a:rPr>
              <a:t>対象品目</a:t>
            </a:r>
            <a:r>
              <a:rPr lang="ja-JP" altLang="ja-JP" sz="1800" dirty="0">
                <a:latin typeface="+mj-ea"/>
                <a:ea typeface="+mj-ea"/>
                <a:cs typeface="Times New Roman" panose="02020603050405020304" pitchFamily="18" charset="0"/>
              </a:rPr>
              <a:t>）</a:t>
            </a:r>
            <a:endParaRPr lang="ja-JP" altLang="en-US" sz="1800" dirty="0">
              <a:latin typeface="+mj-ea"/>
              <a:ea typeface="+mj-ea"/>
              <a:cs typeface="Times New Roman" panose="02020603050405020304" pitchFamily="18" charset="0"/>
            </a:endParaRPr>
          </a:p>
        </p:txBody>
      </p:sp>
      <p:sp>
        <p:nvSpPr>
          <p:cNvPr id="5" name="スライド番号プレースホルダー 1"/>
          <p:cNvSpPr txBox="1">
            <a:spLocks/>
          </p:cNvSpPr>
          <p:nvPr/>
        </p:nvSpPr>
        <p:spPr>
          <a:xfrm>
            <a:off x="9278979" y="6494533"/>
            <a:ext cx="618632" cy="371856"/>
          </a:xfrm>
          <a:prstGeom prst="rect">
            <a:avLst/>
          </a:prstGeom>
        </p:spPr>
        <p:txBody>
          <a:bodyPr vert="horz" lIns="72000" tIns="36000" rIns="72000" bIns="36000" rtlCol="0" anchor="b" anchorCtr="0"/>
          <a:lstStyle>
            <a:defPPr>
              <a:defRPr lang="ja-JP"/>
            </a:defPPr>
            <a:lvl1pPr marL="0" algn="r" defTabSz="914400" rtl="0" eaLnBrk="1" latinLnBrk="0" hangingPunct="1">
              <a:defRPr kumimoji="1" sz="12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800" b="1" i="0" u="none" strike="noStrike" kern="1200" cap="none" spc="0" normalizeH="0" baseline="0" noProof="0" smtClean="0">
                <a:ln>
                  <a:noFill/>
                </a:ln>
                <a:solidFill>
                  <a:srgbClr val="E4E2ED">
                    <a:lumMod val="50000"/>
                  </a:srgbClr>
                </a:solidFill>
                <a:effectLst/>
                <a:uLnTx/>
                <a:uFillTx/>
                <a:latin typeface="メイリオ"/>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800" b="1" i="0" u="none" strike="noStrike" kern="1200" cap="none" spc="0" normalizeH="0" baseline="0" noProof="0" dirty="0">
              <a:ln>
                <a:noFill/>
              </a:ln>
              <a:solidFill>
                <a:srgbClr val="E4E2ED">
                  <a:lumMod val="50000"/>
                </a:srgbClr>
              </a:solidFill>
              <a:effectLst/>
              <a:uLnTx/>
              <a:uFillTx/>
              <a:latin typeface="メイリオ"/>
              <a:ea typeface="メイリオ"/>
              <a:cs typeface="Arial" panose="020B0604020202020204" pitchFamily="34" charset="0"/>
            </a:endParaRPr>
          </a:p>
        </p:txBody>
      </p:sp>
      <p:sp>
        <p:nvSpPr>
          <p:cNvPr id="10" name="テキスト ボックス 9">
            <a:extLst>
              <a:ext uri="{FF2B5EF4-FFF2-40B4-BE49-F238E27FC236}">
                <a16:creationId xmlns:a16="http://schemas.microsoft.com/office/drawing/2014/main" xmlns="" id="{345C8D63-C204-1DB1-D1EF-3F843BBCFC7A}"/>
              </a:ext>
            </a:extLst>
          </p:cNvPr>
          <p:cNvSpPr txBox="1"/>
          <p:nvPr/>
        </p:nvSpPr>
        <p:spPr>
          <a:xfrm>
            <a:off x="381000" y="1016947"/>
            <a:ext cx="8987246" cy="5740033"/>
          </a:xfrm>
          <a:prstGeom prst="rect">
            <a:avLst/>
          </a:prstGeom>
          <a:solidFill>
            <a:schemeClr val="bg1"/>
          </a:solidFill>
        </p:spPr>
        <p:txBody>
          <a:bodyPr wrap="square">
            <a:spAutoFit/>
          </a:bodyPr>
          <a:lstStyle/>
          <a:p>
            <a:pPr marR="0" indent="176213" algn="just" fontAlgn="auto">
              <a:lnSpc>
                <a:spcPct val="100000"/>
              </a:lnSpc>
              <a:spcBef>
                <a:spcPts val="0"/>
              </a:spcBef>
              <a:spcAft>
                <a:spcPts val="0"/>
              </a:spcAft>
              <a:buClrTx/>
              <a:buSzTx/>
              <a:buFontTx/>
              <a:buNone/>
              <a:tabLst/>
              <a:defRPr/>
            </a:pPr>
            <a:r>
              <a:rPr lang="ja-JP" altLang="en-US" dirty="0">
                <a:solidFill>
                  <a:srgbClr val="000000"/>
                </a:solidFill>
                <a:latin typeface="メイリオ"/>
              </a:rPr>
              <a:t>改定対象品目</a:t>
            </a:r>
            <a:endParaRPr lang="en-US" altLang="ja-JP" dirty="0">
              <a:solidFill>
                <a:srgbClr val="000000"/>
              </a:solidFill>
              <a:latin typeface="メイリオ"/>
            </a:endParaRPr>
          </a:p>
          <a:p>
            <a:pPr marR="0" indent="176213" algn="just" fontAlgn="auto">
              <a:lnSpc>
                <a:spcPct val="100000"/>
              </a:lnSpc>
              <a:spcBef>
                <a:spcPts val="0"/>
              </a:spcBef>
              <a:spcAft>
                <a:spcPts val="0"/>
              </a:spcAft>
              <a:buClrTx/>
              <a:buSzTx/>
              <a:buFontTx/>
              <a:buNone/>
              <a:tabLst/>
              <a:defRPr/>
            </a:pPr>
            <a:endParaRPr lang="en-US" altLang="ja-JP" dirty="0">
              <a:solidFill>
                <a:srgbClr val="000000"/>
              </a:solidFill>
              <a:latin typeface="メイリオ"/>
            </a:endParaRPr>
          </a:p>
          <a:p>
            <a:pPr marL="360363" marR="0" indent="-184150" algn="just" fontAlgn="auto">
              <a:lnSpc>
                <a:spcPct val="100000"/>
              </a:lnSpc>
              <a:spcBef>
                <a:spcPts val="0"/>
              </a:spcBef>
              <a:spcAft>
                <a:spcPts val="0"/>
              </a:spcAft>
              <a:buClrTx/>
              <a:buSzTx/>
              <a:buFontTx/>
              <a:buNone/>
              <a:tabLst/>
              <a:defRPr/>
            </a:pPr>
            <a:r>
              <a:rPr lang="ja-JP" altLang="en-US" dirty="0">
                <a:solidFill>
                  <a:srgbClr val="000000"/>
                </a:solidFill>
                <a:latin typeface="メイリオ"/>
              </a:rPr>
              <a:t>・新薬創出等加算の対象品目は、創薬イノベーション推進の観点から、後発品及びその他医薬品は安定供給確保の観点から、改定対象範囲を設定。</a:t>
            </a:r>
            <a:endParaRPr lang="en-US" altLang="ja-JP" dirty="0">
              <a:solidFill>
                <a:srgbClr val="000000"/>
              </a:solidFill>
              <a:latin typeface="メイリオ"/>
            </a:endParaRPr>
          </a:p>
          <a:p>
            <a:pPr marR="0" indent="521335" algn="just" fontAlgn="auto">
              <a:lnSpc>
                <a:spcPct val="100000"/>
              </a:lnSpc>
              <a:spcBef>
                <a:spcPts val="0"/>
              </a:spcBef>
              <a:spcAft>
                <a:spcPts val="0"/>
              </a:spcAft>
              <a:buClrTx/>
              <a:buSzTx/>
              <a:buFontTx/>
              <a:buNone/>
              <a:tabLst/>
              <a:defRPr/>
            </a:pPr>
            <a:endParaRPr lang="en-US" altLang="ja-JP" dirty="0">
              <a:solidFill>
                <a:srgbClr val="000000"/>
              </a:solidFill>
              <a:latin typeface="メイリオ"/>
            </a:endParaRPr>
          </a:p>
          <a:p>
            <a:pPr marR="0" indent="521335" algn="just" fontAlgn="auto">
              <a:lnSpc>
                <a:spcPct val="100000"/>
              </a:lnSpc>
              <a:spcBef>
                <a:spcPts val="0"/>
              </a:spcBef>
              <a:spcAft>
                <a:spcPts val="0"/>
              </a:spcAft>
              <a:buClrTx/>
              <a:buSzTx/>
              <a:buFontTx/>
              <a:buNone/>
              <a:tabLst/>
              <a:defRPr/>
            </a:pPr>
            <a:r>
              <a:rPr lang="ja-JP" altLang="ja-JP" dirty="0">
                <a:solidFill>
                  <a:srgbClr val="000000"/>
                </a:solidFill>
                <a:latin typeface="メイリオ"/>
              </a:rPr>
              <a:t>①　新薬のうち、新薬創出等加算の対象品目</a:t>
            </a:r>
          </a:p>
          <a:p>
            <a:pPr marR="0" indent="803275" algn="just" fontAlgn="auto">
              <a:lnSpc>
                <a:spcPct val="100000"/>
              </a:lnSpc>
              <a:spcBef>
                <a:spcPts val="600"/>
              </a:spcBef>
              <a:spcAft>
                <a:spcPts val="0"/>
              </a:spcAft>
              <a:buClrTx/>
              <a:buSzTx/>
              <a:buFontTx/>
              <a:buNone/>
              <a:tabLst>
                <a:tab pos="360363" algn="l"/>
              </a:tabLst>
              <a:defRPr/>
            </a:pPr>
            <a:r>
              <a:rPr lang="ja-JP" altLang="ja-JP" dirty="0">
                <a:solidFill>
                  <a:srgbClr val="000000"/>
                </a:solidFill>
                <a:latin typeface="メイリオ"/>
              </a:rPr>
              <a:t>平均乖離率（</a:t>
            </a:r>
            <a:r>
              <a:rPr lang="en-US" altLang="ja-JP" dirty="0">
                <a:solidFill>
                  <a:srgbClr val="000000"/>
                </a:solidFill>
                <a:latin typeface="メイリオ"/>
              </a:rPr>
              <a:t>5.2</a:t>
            </a:r>
            <a:r>
              <a:rPr lang="ja-JP" altLang="ja-JP" dirty="0">
                <a:solidFill>
                  <a:srgbClr val="000000"/>
                </a:solidFill>
                <a:latin typeface="メイリオ"/>
              </a:rPr>
              <a:t>％）の</a:t>
            </a:r>
            <a:r>
              <a:rPr lang="en-US" altLang="ja-JP" b="1" dirty="0">
                <a:solidFill>
                  <a:srgbClr val="000000"/>
                </a:solidFill>
                <a:latin typeface="メイリオ"/>
              </a:rPr>
              <a:t>1.0</a:t>
            </a:r>
            <a:r>
              <a:rPr lang="ja-JP" altLang="ja-JP" b="1" dirty="0">
                <a:solidFill>
                  <a:srgbClr val="000000"/>
                </a:solidFill>
                <a:latin typeface="メイリオ"/>
              </a:rPr>
              <a:t>倍</a:t>
            </a:r>
            <a:r>
              <a:rPr lang="ja-JP" altLang="ja-JP" dirty="0">
                <a:solidFill>
                  <a:srgbClr val="000000"/>
                </a:solidFill>
                <a:latin typeface="メイリオ"/>
              </a:rPr>
              <a:t>（乖離率</a:t>
            </a:r>
            <a:r>
              <a:rPr lang="en-US" altLang="ja-JP" dirty="0">
                <a:solidFill>
                  <a:srgbClr val="000000"/>
                </a:solidFill>
                <a:latin typeface="メイリオ"/>
              </a:rPr>
              <a:t>5.2</a:t>
            </a:r>
            <a:r>
              <a:rPr lang="ja-JP" altLang="ja-JP" dirty="0">
                <a:solidFill>
                  <a:srgbClr val="000000"/>
                </a:solidFill>
                <a:latin typeface="メイリオ"/>
              </a:rPr>
              <a:t>％）</a:t>
            </a:r>
            <a:r>
              <a:rPr lang="ja-JP" altLang="en-US" dirty="0">
                <a:solidFill>
                  <a:srgbClr val="000000"/>
                </a:solidFill>
                <a:latin typeface="メイリオ"/>
              </a:rPr>
              <a:t>を</a:t>
            </a:r>
            <a:r>
              <a:rPr lang="ja-JP" altLang="ja-JP" dirty="0">
                <a:solidFill>
                  <a:srgbClr val="000000"/>
                </a:solidFill>
                <a:latin typeface="メイリオ"/>
              </a:rPr>
              <a:t>超える品目</a:t>
            </a:r>
            <a:endParaRPr lang="en-US" altLang="ja-JP" dirty="0">
              <a:solidFill>
                <a:srgbClr val="000000"/>
              </a:solidFill>
              <a:latin typeface="メイリオ"/>
            </a:endParaRPr>
          </a:p>
          <a:p>
            <a:pPr marR="0" indent="521335" algn="just" fontAlgn="auto">
              <a:lnSpc>
                <a:spcPct val="100000"/>
              </a:lnSpc>
              <a:spcBef>
                <a:spcPts val="0"/>
              </a:spcBef>
              <a:spcAft>
                <a:spcPts val="0"/>
              </a:spcAft>
              <a:buClrTx/>
              <a:buSzTx/>
              <a:buFontTx/>
              <a:buNone/>
              <a:tabLst/>
              <a:defRPr/>
            </a:pPr>
            <a:endParaRPr lang="ja-JP" altLang="ja-JP" dirty="0">
              <a:solidFill>
                <a:srgbClr val="000000"/>
              </a:solidFill>
              <a:latin typeface="メイリオ"/>
            </a:endParaRPr>
          </a:p>
          <a:p>
            <a:pPr marR="0" indent="521335" algn="just" fontAlgn="auto">
              <a:lnSpc>
                <a:spcPct val="100000"/>
              </a:lnSpc>
              <a:spcBef>
                <a:spcPts val="0"/>
              </a:spcBef>
              <a:spcAft>
                <a:spcPts val="0"/>
              </a:spcAft>
              <a:buClrTx/>
              <a:buSzTx/>
              <a:buFontTx/>
              <a:buNone/>
              <a:tabLst/>
              <a:defRPr/>
            </a:pPr>
            <a:r>
              <a:rPr lang="ja-JP" altLang="ja-JP" dirty="0">
                <a:solidFill>
                  <a:srgbClr val="000000"/>
                </a:solidFill>
                <a:latin typeface="メイリオ"/>
              </a:rPr>
              <a:t>②　新薬のうち、新薬創出等加算の対象外品目</a:t>
            </a:r>
          </a:p>
          <a:p>
            <a:pPr indent="803275" algn="just">
              <a:spcBef>
                <a:spcPts val="600"/>
              </a:spcBef>
              <a:tabLst>
                <a:tab pos="360363" algn="l"/>
              </a:tabLst>
            </a:pPr>
            <a:r>
              <a:rPr lang="ja-JP" altLang="ja-JP" dirty="0">
                <a:solidFill>
                  <a:srgbClr val="000000"/>
                </a:solidFill>
                <a:latin typeface="メイリオ"/>
              </a:rPr>
              <a:t>平均乖離率（</a:t>
            </a:r>
            <a:r>
              <a:rPr lang="en-US" altLang="ja-JP" dirty="0">
                <a:solidFill>
                  <a:srgbClr val="000000"/>
                </a:solidFill>
                <a:latin typeface="メイリオ"/>
              </a:rPr>
              <a:t>5.2</a:t>
            </a:r>
            <a:r>
              <a:rPr lang="ja-JP" altLang="ja-JP" dirty="0">
                <a:solidFill>
                  <a:srgbClr val="000000"/>
                </a:solidFill>
                <a:latin typeface="メイリオ"/>
              </a:rPr>
              <a:t>％）の</a:t>
            </a:r>
            <a:r>
              <a:rPr lang="en-US" altLang="ja-JP" b="1" dirty="0">
                <a:solidFill>
                  <a:srgbClr val="000000"/>
                </a:solidFill>
                <a:latin typeface="メイリオ"/>
              </a:rPr>
              <a:t>0.75</a:t>
            </a:r>
            <a:r>
              <a:rPr lang="ja-JP" altLang="ja-JP" b="1" dirty="0">
                <a:solidFill>
                  <a:srgbClr val="000000"/>
                </a:solidFill>
                <a:latin typeface="メイリオ"/>
              </a:rPr>
              <a:t>倍</a:t>
            </a:r>
            <a:r>
              <a:rPr lang="ja-JP" altLang="ja-JP" dirty="0">
                <a:solidFill>
                  <a:srgbClr val="000000"/>
                </a:solidFill>
                <a:latin typeface="メイリオ"/>
              </a:rPr>
              <a:t>（乖離率</a:t>
            </a:r>
            <a:r>
              <a:rPr lang="en-US" altLang="ja-JP" dirty="0">
                <a:solidFill>
                  <a:srgbClr val="000000"/>
                </a:solidFill>
                <a:latin typeface="メイリオ"/>
              </a:rPr>
              <a:t>3.9</a:t>
            </a:r>
            <a:r>
              <a:rPr lang="ja-JP" altLang="ja-JP" dirty="0">
                <a:solidFill>
                  <a:srgbClr val="000000"/>
                </a:solidFill>
                <a:latin typeface="メイリオ"/>
              </a:rPr>
              <a:t>％）を超える品目</a:t>
            </a:r>
            <a:endParaRPr lang="en-US" altLang="ja-JP" dirty="0">
              <a:solidFill>
                <a:srgbClr val="000000"/>
              </a:solidFill>
              <a:latin typeface="メイリオ"/>
            </a:endParaRPr>
          </a:p>
          <a:p>
            <a:pPr marR="0" indent="521335" algn="just" fontAlgn="auto">
              <a:lnSpc>
                <a:spcPct val="100000"/>
              </a:lnSpc>
              <a:spcBef>
                <a:spcPts val="0"/>
              </a:spcBef>
              <a:spcAft>
                <a:spcPts val="0"/>
              </a:spcAft>
              <a:buClrTx/>
              <a:buSzTx/>
              <a:buFontTx/>
              <a:buNone/>
              <a:tabLst/>
              <a:defRPr/>
            </a:pPr>
            <a:endParaRPr lang="ja-JP" altLang="ja-JP" dirty="0">
              <a:solidFill>
                <a:srgbClr val="000000"/>
              </a:solidFill>
              <a:latin typeface="メイリオ"/>
            </a:endParaRPr>
          </a:p>
          <a:p>
            <a:pPr marR="0" indent="521335" algn="just" fontAlgn="auto">
              <a:lnSpc>
                <a:spcPct val="100000"/>
              </a:lnSpc>
              <a:spcBef>
                <a:spcPts val="0"/>
              </a:spcBef>
              <a:spcAft>
                <a:spcPts val="0"/>
              </a:spcAft>
              <a:buClrTx/>
              <a:buSzTx/>
              <a:buFontTx/>
              <a:buNone/>
              <a:tabLst/>
              <a:defRPr/>
            </a:pPr>
            <a:r>
              <a:rPr lang="ja-JP" altLang="ja-JP" dirty="0">
                <a:solidFill>
                  <a:srgbClr val="000000"/>
                </a:solidFill>
                <a:latin typeface="メイリオ"/>
              </a:rPr>
              <a:t>③　長期収載品</a:t>
            </a:r>
          </a:p>
          <a:p>
            <a:pPr marR="0" indent="803275" algn="just" fontAlgn="auto">
              <a:lnSpc>
                <a:spcPct val="100000"/>
              </a:lnSpc>
              <a:spcBef>
                <a:spcPts val="600"/>
              </a:spcBef>
              <a:spcAft>
                <a:spcPts val="0"/>
              </a:spcAft>
              <a:buClrTx/>
              <a:buSzTx/>
              <a:buFontTx/>
              <a:buNone/>
              <a:tabLst>
                <a:tab pos="360363" algn="l"/>
              </a:tabLst>
              <a:defRPr/>
            </a:pPr>
            <a:r>
              <a:rPr lang="ja-JP" altLang="ja-JP" dirty="0">
                <a:solidFill>
                  <a:srgbClr val="000000"/>
                </a:solidFill>
                <a:latin typeface="メイリオ"/>
              </a:rPr>
              <a:t>平均乖離率（</a:t>
            </a:r>
            <a:r>
              <a:rPr lang="en-US" altLang="ja-JP" dirty="0">
                <a:solidFill>
                  <a:srgbClr val="000000"/>
                </a:solidFill>
                <a:latin typeface="メイリオ"/>
              </a:rPr>
              <a:t>5.2</a:t>
            </a:r>
            <a:r>
              <a:rPr lang="ja-JP" altLang="ja-JP" dirty="0">
                <a:solidFill>
                  <a:srgbClr val="000000"/>
                </a:solidFill>
                <a:latin typeface="メイリオ"/>
              </a:rPr>
              <a:t>％）の</a:t>
            </a:r>
            <a:r>
              <a:rPr lang="en-US" altLang="ja-JP" b="1" dirty="0">
                <a:solidFill>
                  <a:srgbClr val="000000"/>
                </a:solidFill>
                <a:latin typeface="メイリオ"/>
              </a:rPr>
              <a:t>0.5</a:t>
            </a:r>
            <a:r>
              <a:rPr lang="ja-JP" altLang="ja-JP" b="1" dirty="0">
                <a:solidFill>
                  <a:srgbClr val="000000"/>
                </a:solidFill>
                <a:latin typeface="メイリオ"/>
              </a:rPr>
              <a:t>倍</a:t>
            </a:r>
            <a:r>
              <a:rPr lang="ja-JP" altLang="ja-JP" dirty="0">
                <a:solidFill>
                  <a:srgbClr val="000000"/>
                </a:solidFill>
                <a:latin typeface="メイリオ"/>
              </a:rPr>
              <a:t>（乖離率</a:t>
            </a:r>
            <a:r>
              <a:rPr lang="en-US" altLang="ja-JP" dirty="0">
                <a:solidFill>
                  <a:srgbClr val="000000"/>
                </a:solidFill>
                <a:latin typeface="メイリオ"/>
              </a:rPr>
              <a:t>2.6</a:t>
            </a:r>
            <a:r>
              <a:rPr lang="ja-JP" altLang="ja-JP" dirty="0">
                <a:solidFill>
                  <a:srgbClr val="000000"/>
                </a:solidFill>
                <a:latin typeface="メイリオ"/>
              </a:rPr>
              <a:t>％）を超える品目</a:t>
            </a:r>
            <a:endParaRPr lang="en-US" altLang="ja-JP" dirty="0">
              <a:solidFill>
                <a:srgbClr val="000000"/>
              </a:solidFill>
              <a:latin typeface="メイリオ"/>
            </a:endParaRPr>
          </a:p>
          <a:p>
            <a:pPr marR="0" indent="521335" algn="just" fontAlgn="auto">
              <a:lnSpc>
                <a:spcPct val="100000"/>
              </a:lnSpc>
              <a:spcBef>
                <a:spcPts val="0"/>
              </a:spcBef>
              <a:spcAft>
                <a:spcPts val="0"/>
              </a:spcAft>
              <a:buClrTx/>
              <a:buSzTx/>
              <a:buFontTx/>
              <a:buNone/>
              <a:tabLst/>
              <a:defRPr/>
            </a:pPr>
            <a:endParaRPr lang="ja-JP" altLang="ja-JP" dirty="0">
              <a:solidFill>
                <a:srgbClr val="000000"/>
              </a:solidFill>
              <a:latin typeface="メイリオ"/>
            </a:endParaRPr>
          </a:p>
          <a:p>
            <a:pPr marR="0" indent="521335" algn="just" fontAlgn="auto">
              <a:lnSpc>
                <a:spcPct val="100000"/>
              </a:lnSpc>
              <a:spcBef>
                <a:spcPts val="0"/>
              </a:spcBef>
              <a:spcAft>
                <a:spcPts val="0"/>
              </a:spcAft>
              <a:buClrTx/>
              <a:buSzTx/>
              <a:buFontTx/>
              <a:buNone/>
              <a:tabLst/>
              <a:defRPr/>
            </a:pPr>
            <a:r>
              <a:rPr lang="ja-JP" altLang="ja-JP" dirty="0">
                <a:solidFill>
                  <a:srgbClr val="000000"/>
                </a:solidFill>
                <a:latin typeface="メイリオ"/>
              </a:rPr>
              <a:t>④　後発品</a:t>
            </a:r>
          </a:p>
          <a:p>
            <a:pPr indent="803275" algn="just">
              <a:spcBef>
                <a:spcPts val="600"/>
              </a:spcBef>
              <a:tabLst>
                <a:tab pos="360363" algn="l"/>
              </a:tabLst>
            </a:pPr>
            <a:r>
              <a:rPr lang="ja-JP" altLang="ja-JP" dirty="0">
                <a:solidFill>
                  <a:srgbClr val="000000"/>
                </a:solidFill>
                <a:latin typeface="メイリオ"/>
              </a:rPr>
              <a:t>平均乖離率（</a:t>
            </a:r>
            <a:r>
              <a:rPr lang="en-US" altLang="ja-JP" dirty="0">
                <a:solidFill>
                  <a:srgbClr val="000000"/>
                </a:solidFill>
                <a:latin typeface="メイリオ"/>
              </a:rPr>
              <a:t>5.2</a:t>
            </a:r>
            <a:r>
              <a:rPr lang="ja-JP" altLang="ja-JP" dirty="0">
                <a:solidFill>
                  <a:srgbClr val="000000"/>
                </a:solidFill>
                <a:latin typeface="メイリオ"/>
              </a:rPr>
              <a:t>％）の</a:t>
            </a:r>
            <a:r>
              <a:rPr lang="en-US" altLang="ja-JP" b="1" dirty="0">
                <a:solidFill>
                  <a:srgbClr val="000000"/>
                </a:solidFill>
                <a:latin typeface="メイリオ"/>
              </a:rPr>
              <a:t>1.0</a:t>
            </a:r>
            <a:r>
              <a:rPr lang="ja-JP" altLang="ja-JP" b="1" dirty="0">
                <a:solidFill>
                  <a:srgbClr val="000000"/>
                </a:solidFill>
                <a:latin typeface="メイリオ"/>
              </a:rPr>
              <a:t>倍</a:t>
            </a:r>
            <a:r>
              <a:rPr lang="ja-JP" altLang="ja-JP" dirty="0">
                <a:solidFill>
                  <a:srgbClr val="000000"/>
                </a:solidFill>
                <a:latin typeface="メイリオ"/>
              </a:rPr>
              <a:t>（乖離率</a:t>
            </a:r>
            <a:r>
              <a:rPr lang="en-US" altLang="ja-JP" dirty="0">
                <a:solidFill>
                  <a:srgbClr val="000000"/>
                </a:solidFill>
                <a:latin typeface="メイリオ"/>
              </a:rPr>
              <a:t>5.2</a:t>
            </a:r>
            <a:r>
              <a:rPr lang="ja-JP" altLang="ja-JP" dirty="0">
                <a:solidFill>
                  <a:srgbClr val="000000"/>
                </a:solidFill>
                <a:latin typeface="メイリオ"/>
              </a:rPr>
              <a:t>％）を超える品目</a:t>
            </a:r>
            <a:endParaRPr lang="en-US" altLang="ja-JP" dirty="0">
              <a:solidFill>
                <a:srgbClr val="000000"/>
              </a:solidFill>
              <a:latin typeface="メイリオ"/>
            </a:endParaRPr>
          </a:p>
          <a:p>
            <a:pPr marR="0" indent="521335" algn="just" fontAlgn="auto">
              <a:lnSpc>
                <a:spcPct val="100000"/>
              </a:lnSpc>
              <a:spcBef>
                <a:spcPts val="0"/>
              </a:spcBef>
              <a:spcAft>
                <a:spcPts val="0"/>
              </a:spcAft>
              <a:buClrTx/>
              <a:buSzTx/>
              <a:buFontTx/>
              <a:buNone/>
              <a:tabLst/>
              <a:defRPr/>
            </a:pPr>
            <a:endParaRPr lang="ja-JP" altLang="ja-JP" dirty="0">
              <a:solidFill>
                <a:srgbClr val="000000"/>
              </a:solidFill>
              <a:latin typeface="メイリオ"/>
            </a:endParaRPr>
          </a:p>
          <a:p>
            <a:pPr marR="0" indent="521335" algn="just" fontAlgn="auto">
              <a:lnSpc>
                <a:spcPct val="100000"/>
              </a:lnSpc>
              <a:spcBef>
                <a:spcPts val="0"/>
              </a:spcBef>
              <a:spcAft>
                <a:spcPts val="0"/>
              </a:spcAft>
              <a:buClrTx/>
              <a:buSzTx/>
              <a:buFontTx/>
              <a:buNone/>
              <a:tabLst/>
              <a:defRPr/>
            </a:pPr>
            <a:r>
              <a:rPr lang="ja-JP" altLang="ja-JP" dirty="0">
                <a:solidFill>
                  <a:srgbClr val="000000"/>
                </a:solidFill>
                <a:latin typeface="メイリオ"/>
              </a:rPr>
              <a:t>⑤　その他</a:t>
            </a:r>
          </a:p>
          <a:p>
            <a:pPr marR="0" indent="803275" algn="just" fontAlgn="auto">
              <a:lnSpc>
                <a:spcPct val="100000"/>
              </a:lnSpc>
              <a:spcBef>
                <a:spcPts val="600"/>
              </a:spcBef>
              <a:spcAft>
                <a:spcPts val="0"/>
              </a:spcAft>
              <a:buClrTx/>
              <a:buSzTx/>
              <a:buFontTx/>
              <a:buNone/>
              <a:tabLst>
                <a:tab pos="360363" algn="l"/>
              </a:tabLst>
              <a:defRPr/>
            </a:pPr>
            <a:r>
              <a:rPr lang="ja-JP" altLang="ja-JP" dirty="0">
                <a:solidFill>
                  <a:srgbClr val="000000"/>
                </a:solidFill>
                <a:latin typeface="メイリオ"/>
              </a:rPr>
              <a:t>平均乖離率（</a:t>
            </a:r>
            <a:r>
              <a:rPr lang="en-US" altLang="ja-JP" dirty="0">
                <a:solidFill>
                  <a:srgbClr val="000000"/>
                </a:solidFill>
                <a:latin typeface="メイリオ"/>
              </a:rPr>
              <a:t>5.2</a:t>
            </a:r>
            <a:r>
              <a:rPr lang="ja-JP" altLang="ja-JP" dirty="0">
                <a:solidFill>
                  <a:srgbClr val="000000"/>
                </a:solidFill>
                <a:latin typeface="メイリオ"/>
              </a:rPr>
              <a:t>％）の</a:t>
            </a:r>
            <a:r>
              <a:rPr lang="en-US" altLang="ja-JP" b="1" dirty="0">
                <a:solidFill>
                  <a:srgbClr val="000000"/>
                </a:solidFill>
                <a:latin typeface="メイリオ"/>
              </a:rPr>
              <a:t>1.0</a:t>
            </a:r>
            <a:r>
              <a:rPr lang="ja-JP" altLang="ja-JP" b="1" dirty="0">
                <a:solidFill>
                  <a:srgbClr val="000000"/>
                </a:solidFill>
                <a:latin typeface="メイリオ"/>
              </a:rPr>
              <a:t>倍</a:t>
            </a:r>
            <a:r>
              <a:rPr lang="ja-JP" altLang="ja-JP" dirty="0">
                <a:solidFill>
                  <a:srgbClr val="000000"/>
                </a:solidFill>
                <a:latin typeface="メイリオ"/>
              </a:rPr>
              <a:t>（乖離率</a:t>
            </a:r>
            <a:r>
              <a:rPr lang="en-US" altLang="ja-JP" dirty="0">
                <a:solidFill>
                  <a:srgbClr val="000000"/>
                </a:solidFill>
                <a:latin typeface="メイリオ"/>
              </a:rPr>
              <a:t>5.2</a:t>
            </a:r>
            <a:r>
              <a:rPr lang="ja-JP" altLang="ja-JP" dirty="0">
                <a:solidFill>
                  <a:srgbClr val="000000"/>
                </a:solidFill>
                <a:latin typeface="メイリオ"/>
              </a:rPr>
              <a:t>％）を超える品目</a:t>
            </a:r>
          </a:p>
        </p:txBody>
      </p:sp>
    </p:spTree>
    <p:extLst>
      <p:ext uri="{BB962C8B-B14F-4D97-AF65-F5344CB8AC3E}">
        <p14:creationId xmlns:p14="http://schemas.microsoft.com/office/powerpoint/2010/main" val="69208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xmlns="" id="{2E10B011-F291-CB04-2122-791D9A5760E4}"/>
              </a:ext>
            </a:extLst>
          </p:cNvPr>
          <p:cNvGrpSpPr/>
          <p:nvPr/>
        </p:nvGrpSpPr>
        <p:grpSpPr>
          <a:xfrm>
            <a:off x="0" y="221224"/>
            <a:ext cx="9921552" cy="399632"/>
            <a:chOff x="0" y="375706"/>
            <a:chExt cx="9921552" cy="399632"/>
          </a:xfrm>
        </p:grpSpPr>
        <p:sp>
          <p:nvSpPr>
            <p:cNvPr id="3" name="正方形/長方形 2">
              <a:extLst>
                <a:ext uri="{FF2B5EF4-FFF2-40B4-BE49-F238E27FC236}">
                  <a16:creationId xmlns:a16="http://schemas.microsoft.com/office/drawing/2014/main" xmlns="" id="{C9DDA65B-C49A-B9E8-17E9-FA66394109EC}"/>
                </a:ext>
              </a:extLst>
            </p:cNvPr>
            <p:cNvSpPr/>
            <p:nvPr/>
          </p:nvSpPr>
          <p:spPr>
            <a:xfrm>
              <a:off x="15" y="375706"/>
              <a:ext cx="9910764" cy="313350"/>
            </a:xfrm>
            <a:prstGeom prst="rect">
              <a:avLst/>
            </a:prstGeom>
            <a:noFill/>
            <a:ln w="25400" cap="flat" cmpd="sng" algn="ctr">
              <a:noFill/>
              <a:prstDash val="solid"/>
            </a:ln>
            <a:effectLst/>
          </p:spPr>
          <p:txBody>
            <a:bodyPr lIns="0" tIns="3600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0" cap="none" spc="15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各課題に対する政策の概要</a:t>
              </a:r>
              <a:endParaRPr kumimoji="0" lang="ja-JP" altLang="en-US" sz="1800" b="1" i="0" u="none" strike="sngStrike" kern="0" cap="none" spc="15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4" name="直線コネクタ 3">
              <a:extLst>
                <a:ext uri="{FF2B5EF4-FFF2-40B4-BE49-F238E27FC236}">
                  <a16:creationId xmlns:a16="http://schemas.microsoft.com/office/drawing/2014/main" xmlns="" id="{9756BBE3-22F1-E8ED-D53B-7C78ECE9A001}"/>
                </a:ext>
              </a:extLst>
            </p:cNvPr>
            <p:cNvCxnSpPr/>
            <p:nvPr/>
          </p:nvCxnSpPr>
          <p:spPr>
            <a:xfrm>
              <a:off x="0" y="775338"/>
              <a:ext cx="9921552" cy="0"/>
            </a:xfrm>
            <a:prstGeom prst="line">
              <a:avLst/>
            </a:prstGeom>
            <a:noFill/>
            <a:ln w="66675" cap="flat" cmpd="dbl" algn="ctr">
              <a:solidFill>
                <a:srgbClr val="4BACC6"/>
              </a:solidFill>
              <a:prstDash val="solid"/>
            </a:ln>
            <a:effectLst/>
          </p:spPr>
        </p:cxnSp>
      </p:grpSp>
      <p:sp>
        <p:nvSpPr>
          <p:cNvPr id="6" name="正方形/長方形 5">
            <a:extLst>
              <a:ext uri="{FF2B5EF4-FFF2-40B4-BE49-F238E27FC236}">
                <a16:creationId xmlns:a16="http://schemas.microsoft.com/office/drawing/2014/main" xmlns="" id="{7CD39BD7-4467-420A-4B58-5E60090E08D7}"/>
              </a:ext>
            </a:extLst>
          </p:cNvPr>
          <p:cNvSpPr/>
          <p:nvPr/>
        </p:nvSpPr>
        <p:spPr>
          <a:xfrm>
            <a:off x="3981136" y="1189913"/>
            <a:ext cx="5801866" cy="2440255"/>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360000" rIns="0" bIns="72000" rtlCol="0" anchor="t"/>
          <a:lstStyle/>
          <a:p>
            <a:pPr marL="179705" marR="0" lvl="0" indent="-179705" algn="l" defTabSz="457200" rtl="0" eaLnBrk="1" fontAlgn="auto" latinLnBrk="0" hangingPunct="1">
              <a:lnSpc>
                <a:spcPts val="1680"/>
              </a:lnSpc>
              <a:spcBef>
                <a:spcPts val="0"/>
              </a:spcBef>
              <a:spcAft>
                <a:spcPts val="60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Meiryo"/>
                <a:ea typeface="Meiryo"/>
                <a:cs typeface="+mn-cs"/>
              </a:rPr>
              <a:t>革新的新薬の特許期間中の薬価維持　</a:t>
            </a:r>
            <a:endParaRPr kumimoji="1" lang="en-US" altLang="ja-JP" sz="1400" b="0" i="0" u="none" strike="noStrike" kern="1200" cap="none" spc="0" normalizeH="0" baseline="0" noProof="0" dirty="0">
              <a:ln>
                <a:noFill/>
              </a:ln>
              <a:solidFill>
                <a:srgbClr val="000000"/>
              </a:solidFill>
              <a:effectLst/>
              <a:uLnTx/>
              <a:uFillTx/>
              <a:latin typeface="Meiryo"/>
              <a:ea typeface="Meiryo"/>
              <a:cs typeface="+mn-cs"/>
            </a:endParaRPr>
          </a:p>
          <a:p>
            <a:pPr marL="179705" marR="0" lvl="0" indent="-179705" algn="l" defTabSz="457200" rtl="0" eaLnBrk="1" fontAlgn="auto" latinLnBrk="0" hangingPunct="1">
              <a:lnSpc>
                <a:spcPts val="1680"/>
              </a:lnSpc>
              <a:spcBef>
                <a:spcPts val="0"/>
              </a:spcBef>
              <a:spcAft>
                <a:spcPts val="60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Meiryo"/>
                <a:ea typeface="Meiryo"/>
                <a:cs typeface="+mn-cs"/>
              </a:rPr>
              <a:t>日本に迅速導入された新薬の評価　</a:t>
            </a:r>
            <a:endParaRPr kumimoji="1" lang="en-US" altLang="ja-JP" sz="1400" b="0" i="0" u="none" strike="noStrike" kern="1200" cap="none" spc="0" normalizeH="0" baseline="0" noProof="0" dirty="0">
              <a:ln>
                <a:noFill/>
              </a:ln>
              <a:solidFill>
                <a:srgbClr val="000000"/>
              </a:solidFill>
              <a:effectLst/>
              <a:uLnTx/>
              <a:uFillTx/>
              <a:latin typeface="Meiryo"/>
              <a:ea typeface="Meiryo"/>
              <a:cs typeface="+mn-cs"/>
            </a:endParaRPr>
          </a:p>
          <a:p>
            <a:pPr marL="179705" marR="0" lvl="0" indent="-179705" algn="l" defTabSz="457200" rtl="0" eaLnBrk="1" fontAlgn="auto" latinLnBrk="0" hangingPunct="1">
              <a:lnSpc>
                <a:spcPts val="1680"/>
              </a:lnSpc>
              <a:spcBef>
                <a:spcPts val="0"/>
              </a:spcBef>
              <a:spcAft>
                <a:spcPts val="60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Meiryo"/>
                <a:ea typeface="Meiryo"/>
                <a:cs typeface="+mn-cs"/>
              </a:rPr>
              <a:t>小児用医薬品の開発促進　</a:t>
            </a:r>
            <a:endParaRPr kumimoji="1" lang="en-US" altLang="ja-JP" sz="1400" b="0" i="0" u="none" strike="noStrike" kern="1200" cap="none" spc="0" normalizeH="0" baseline="0" noProof="0" dirty="0">
              <a:ln>
                <a:noFill/>
              </a:ln>
              <a:solidFill>
                <a:srgbClr val="000000"/>
              </a:solidFill>
              <a:effectLst/>
              <a:uLnTx/>
              <a:uFillTx/>
              <a:latin typeface="Meiryo"/>
              <a:ea typeface="Meiryo"/>
              <a:cs typeface="+mn-cs"/>
            </a:endParaRPr>
          </a:p>
          <a:p>
            <a:pPr marL="179705" marR="0" lvl="0" indent="-179705" algn="l" defTabSz="457200" rtl="0" eaLnBrk="1" fontAlgn="auto" latinLnBrk="0" hangingPunct="1">
              <a:lnSpc>
                <a:spcPts val="1680"/>
              </a:lnSpc>
              <a:spcBef>
                <a:spcPts val="0"/>
              </a:spcBef>
              <a:spcAft>
                <a:spcPts val="60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Meiryo"/>
                <a:ea typeface="Meiryo"/>
                <a:cs typeface="+mn-cs"/>
              </a:rPr>
              <a:t>革新的新薬の有用性評価等の充実　</a:t>
            </a:r>
            <a:endParaRPr kumimoji="1" lang="en-US" altLang="ja-JP" sz="1400" b="0" i="0" u="none" strike="noStrike" kern="1200" cap="none" spc="0" normalizeH="0" baseline="0" noProof="0" dirty="0">
              <a:ln>
                <a:noFill/>
              </a:ln>
              <a:solidFill>
                <a:srgbClr val="000000"/>
              </a:solidFill>
              <a:effectLst/>
              <a:uLnTx/>
              <a:uFillTx/>
              <a:latin typeface="Meiryo"/>
              <a:ea typeface="Meiryo"/>
              <a:cs typeface="+mn-cs"/>
            </a:endParaRPr>
          </a:p>
          <a:p>
            <a:pPr marL="179705" marR="0" lvl="0" indent="-179705" algn="l" defTabSz="457200" rtl="0" eaLnBrk="1" fontAlgn="auto" latinLnBrk="0" hangingPunct="1">
              <a:lnSpc>
                <a:spcPts val="1680"/>
              </a:lnSpc>
              <a:spcBef>
                <a:spcPts val="0"/>
              </a:spcBef>
              <a:spcAft>
                <a:spcPts val="60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Meiryo"/>
                <a:ea typeface="Meiryo"/>
                <a:cs typeface="+mn-cs"/>
              </a:rPr>
              <a:t>市場拡大再算定の見直し　</a:t>
            </a:r>
            <a:endParaRPr kumimoji="1" lang="en-US" altLang="ja-JP" sz="1400" b="0" i="0" u="none" strike="noStrike" kern="1200" cap="none" spc="0" normalizeH="0" baseline="30000" noProof="0" dirty="0">
              <a:ln>
                <a:noFill/>
              </a:ln>
              <a:solidFill>
                <a:srgbClr val="000000"/>
              </a:solidFill>
              <a:effectLst/>
              <a:uLnTx/>
              <a:uFillTx/>
              <a:latin typeface="Meiryo"/>
              <a:ea typeface="Meiryo"/>
              <a:cs typeface="+mn-cs"/>
            </a:endParaRPr>
          </a:p>
          <a:p>
            <a:pPr marL="179705" marR="0" lvl="0" indent="-179705" algn="l" defTabSz="457200" rtl="0" eaLnBrk="1" fontAlgn="auto" latinLnBrk="0" hangingPunct="1">
              <a:lnSpc>
                <a:spcPts val="1680"/>
              </a:lnSpc>
              <a:spcBef>
                <a:spcPts val="0"/>
              </a:spcBef>
              <a:spcAft>
                <a:spcPts val="70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Meiryo"/>
                <a:ea typeface="Meiryo"/>
                <a:cs typeface="+mn-cs"/>
              </a:rPr>
              <a:t>創薬力強化に向けたイノベーションの推進に関する補正予算</a:t>
            </a:r>
            <a:endParaRPr kumimoji="1" lang="en-US" altLang="ja-JP" sz="1400" b="0" i="0" u="none" strike="noStrike" kern="1200" cap="none" spc="0" normalizeH="0" baseline="0" noProof="0" dirty="0">
              <a:ln>
                <a:noFill/>
              </a:ln>
              <a:solidFill>
                <a:srgbClr val="000000"/>
              </a:solidFill>
              <a:effectLst/>
              <a:uLnTx/>
              <a:uFillTx/>
              <a:latin typeface="Meiryo"/>
              <a:ea typeface="Meiryo"/>
              <a:cs typeface="+mn-cs"/>
            </a:endParaRPr>
          </a:p>
        </p:txBody>
      </p:sp>
      <p:sp>
        <p:nvSpPr>
          <p:cNvPr id="7" name="四角形: 角を丸くする 6">
            <a:extLst>
              <a:ext uri="{FF2B5EF4-FFF2-40B4-BE49-F238E27FC236}">
                <a16:creationId xmlns:a16="http://schemas.microsoft.com/office/drawing/2014/main" xmlns="" id="{DDD28984-0A61-C04E-33A8-DDE6C4603529}"/>
              </a:ext>
            </a:extLst>
          </p:cNvPr>
          <p:cNvSpPr/>
          <p:nvPr/>
        </p:nvSpPr>
        <p:spPr>
          <a:xfrm>
            <a:off x="5010069" y="822517"/>
            <a:ext cx="3744000" cy="648000"/>
          </a:xfrm>
          <a:prstGeom prst="roundRect">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Segoe UI"/>
                <a:ea typeface="メイリオ"/>
                <a:cs typeface="+mn-cs"/>
              </a:rPr>
              <a:t>イノベーションの評価、ドラッグ・ラグ</a:t>
            </a:r>
            <a:endParaRPr kumimoji="1" lang="en-US" altLang="ja-JP" sz="1400" b="1" i="0" u="none" strike="noStrike" kern="1200" cap="none" spc="0" normalizeH="0" baseline="0" noProof="0">
              <a:ln>
                <a:noFill/>
              </a:ln>
              <a:solidFill>
                <a:srgbClr val="FFFFFF"/>
              </a:solidFill>
              <a:effectLst/>
              <a:uLnTx/>
              <a:uFillTx/>
              <a:latin typeface="Segoe UI"/>
              <a:ea typeface="メイリオ"/>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Segoe UI"/>
                <a:ea typeface="メイリオ"/>
                <a:cs typeface="+mn-cs"/>
              </a:rPr>
              <a:t>／ドラッグ・ロス解消に向けた対応</a:t>
            </a:r>
          </a:p>
        </p:txBody>
      </p:sp>
      <p:sp>
        <p:nvSpPr>
          <p:cNvPr id="9" name="正方形/長方形 8">
            <a:extLst>
              <a:ext uri="{FF2B5EF4-FFF2-40B4-BE49-F238E27FC236}">
                <a16:creationId xmlns:a16="http://schemas.microsoft.com/office/drawing/2014/main" xmlns="" id="{8D20E4A9-D1F2-2D05-1648-8ACD8A213C35}"/>
              </a:ext>
            </a:extLst>
          </p:cNvPr>
          <p:cNvSpPr/>
          <p:nvPr/>
        </p:nvSpPr>
        <p:spPr>
          <a:xfrm>
            <a:off x="3981137" y="4225158"/>
            <a:ext cx="5801865" cy="2514892"/>
          </a:xfrm>
          <a:prstGeom prst="rect">
            <a:avLst/>
          </a:prstGeom>
          <a:noFill/>
          <a:ln w="25400" cap="rnd">
            <a:solidFill>
              <a:schemeClr val="accent3">
                <a:lumMod val="5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360000" rIns="0" bIns="180000" rtlCol="0" anchor="t"/>
          <a:lstStyle/>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179705" marR="0" lvl="0" indent="-179705" algn="l" defTabSz="457200" rtl="0" eaLnBrk="1" fontAlgn="auto" latinLnBrk="0" hangingPunct="1">
              <a:lnSpc>
                <a:spcPct val="120000"/>
              </a:lnSpc>
              <a:spcBef>
                <a:spcPts val="0"/>
              </a:spcBef>
              <a:spcAft>
                <a:spcPts val="600"/>
              </a:spcAft>
              <a:buClr>
                <a:srgbClr val="103185"/>
              </a:buClr>
              <a:buSzTx/>
              <a:buFont typeface="Arial" panose="020B0604020202020204" pitchFamily="34" charset="0"/>
              <a:buChar char="•"/>
              <a:tabLst/>
              <a:defRPr/>
            </a:pPr>
            <a:r>
              <a:rPr kumimoji="1" lang="ja-JP" altLang="en-US"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安定供給が確保できる後発品企業の評価</a:t>
            </a:r>
            <a:endParaRPr kumimoji="1" lang="en-US" altLang="ja-JP"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179705" marR="0" lvl="0" indent="-179705" algn="l" defTabSz="457200" rtl="0" eaLnBrk="1" fontAlgn="auto" latinLnBrk="0" hangingPunct="1">
              <a:lnSpc>
                <a:spcPct val="120000"/>
              </a:lnSpc>
              <a:spcBef>
                <a:spcPts val="0"/>
              </a:spcBef>
              <a:spcAft>
                <a:spcPts val="600"/>
              </a:spcAft>
              <a:buClr>
                <a:srgbClr val="103185"/>
              </a:buClr>
              <a:buSzTx/>
              <a:buFont typeface="Arial" panose="020B0604020202020204" pitchFamily="34" charset="0"/>
              <a:buChar char="•"/>
              <a:tabLst/>
              <a:defRPr/>
            </a:pPr>
            <a:r>
              <a:rPr kumimoji="1" lang="ja-JP" altLang="en-US"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薬価を維持する「基礎的医薬品」の対象拡大</a:t>
            </a:r>
            <a:endParaRPr kumimoji="1" lang="en-US" altLang="ja-JP"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179705" marR="0" lvl="0" indent="-179705" algn="l" defTabSz="457200" rtl="0" eaLnBrk="1" fontAlgn="auto" latinLnBrk="0" hangingPunct="1">
              <a:lnSpc>
                <a:spcPct val="120000"/>
              </a:lnSpc>
              <a:spcBef>
                <a:spcPts val="0"/>
              </a:spcBef>
              <a:spcAft>
                <a:spcPts val="600"/>
              </a:spcAft>
              <a:buClr>
                <a:srgbClr val="103185"/>
              </a:buClr>
              <a:buSzTx/>
              <a:buFont typeface="Arial" panose="020B0604020202020204" pitchFamily="34" charset="0"/>
              <a:buChar char="•"/>
              <a:tabLst/>
              <a:defRPr/>
            </a:pPr>
            <a:r>
              <a:rPr kumimoji="1" lang="ja-JP" altLang="en-US"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不採算品再算定の特例的な適用</a:t>
            </a:r>
            <a:endParaRPr kumimoji="1" lang="en-US" altLang="ja-JP"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179705" marR="0" lvl="0" indent="-179705" algn="l" defTabSz="457200" rtl="0" eaLnBrk="1" fontAlgn="auto" latinLnBrk="0" hangingPunct="1">
              <a:lnSpc>
                <a:spcPts val="2000"/>
              </a:lnSpc>
              <a:spcBef>
                <a:spcPts val="0"/>
              </a:spcBef>
              <a:spcAft>
                <a:spcPts val="600"/>
              </a:spcAft>
              <a:buClr>
                <a:srgbClr val="103185"/>
              </a:buClr>
              <a:buSzTx/>
              <a:buFont typeface="Arial" panose="020B0604020202020204" pitchFamily="34" charset="0"/>
              <a:buChar char="•"/>
              <a:tabLst/>
              <a:defRPr/>
            </a:pPr>
            <a:r>
              <a:rPr kumimoji="1" lang="ja-JP" altLang="en-US"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後発医薬品の安定供給等の実現に向けた法的枠組みの整備</a:t>
            </a:r>
            <a:endParaRPr kumimoji="1" lang="en-US" altLang="ja-JP"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179705" marR="0" lvl="0" indent="-179705" algn="l" defTabSz="457200" rtl="0" eaLnBrk="1" fontAlgn="auto" latinLnBrk="0" hangingPunct="1">
              <a:lnSpc>
                <a:spcPts val="2000"/>
              </a:lnSpc>
              <a:spcBef>
                <a:spcPts val="0"/>
              </a:spcBef>
              <a:spcAft>
                <a:spcPts val="600"/>
              </a:spcAft>
              <a:buClr>
                <a:srgbClr val="103185"/>
              </a:buClr>
              <a:buSzTx/>
              <a:buFont typeface="Arial" panose="020B0604020202020204" pitchFamily="34" charset="0"/>
              <a:buChar char="•"/>
              <a:tabLst/>
              <a:defRPr/>
            </a:pPr>
            <a:r>
              <a:rPr kumimoji="1" lang="ja-JP" altLang="en-US"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後発医薬品の産業構造改革のための支援事業 </a:t>
            </a:r>
            <a:endParaRPr kumimoji="1" lang="en-US" altLang="ja-JP"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179705" marR="0" lvl="0" indent="-179705" algn="l" defTabSz="457200" rtl="0" eaLnBrk="1" fontAlgn="auto" latinLnBrk="0" hangingPunct="1">
              <a:lnSpc>
                <a:spcPts val="2000"/>
              </a:lnSpc>
              <a:spcBef>
                <a:spcPts val="0"/>
              </a:spcBef>
              <a:spcAft>
                <a:spcPts val="600"/>
              </a:spcAft>
              <a:buClr>
                <a:srgbClr val="103185"/>
              </a:buClr>
              <a:buSzTx/>
              <a:buFont typeface="Arial" panose="020B0604020202020204" pitchFamily="34" charset="0"/>
              <a:buChar char="•"/>
              <a:tabLst/>
              <a:defRPr/>
            </a:pPr>
            <a:r>
              <a:rPr kumimoji="1" lang="ja-JP" altLang="en-US"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医薬品安定供給体制緊急整備事業</a:t>
            </a:r>
            <a:endParaRPr kumimoji="1" lang="en-US" altLang="ja-JP"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10" name="四角形: 角を丸くする 9">
            <a:extLst>
              <a:ext uri="{FF2B5EF4-FFF2-40B4-BE49-F238E27FC236}">
                <a16:creationId xmlns:a16="http://schemas.microsoft.com/office/drawing/2014/main" xmlns="" id="{CC7115A6-18ED-46A0-AD80-7DF55151E596}"/>
              </a:ext>
            </a:extLst>
          </p:cNvPr>
          <p:cNvSpPr/>
          <p:nvPr/>
        </p:nvSpPr>
        <p:spPr>
          <a:xfrm>
            <a:off x="5490259" y="3870898"/>
            <a:ext cx="2783621" cy="646220"/>
          </a:xfrm>
          <a:prstGeom prst="roundRect">
            <a:avLst/>
          </a:prstGeom>
          <a:solidFill>
            <a:schemeClr val="accent3">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Segoe UI"/>
                <a:ea typeface="メイリオ"/>
                <a:cs typeface="+mn-cs"/>
              </a:rPr>
              <a:t>医薬品の安定供給の確保</a:t>
            </a:r>
            <a:endParaRPr kumimoji="1" lang="en-US" altLang="ja-JP" sz="1400" b="1" i="0" u="none" strike="noStrike" kern="1200" cap="none" spc="0" normalizeH="0" baseline="0" noProof="0">
              <a:ln>
                <a:noFill/>
              </a:ln>
              <a:solidFill>
                <a:srgbClr val="FFFFFF"/>
              </a:solidFill>
              <a:effectLst/>
              <a:uLnTx/>
              <a:uFillTx/>
              <a:latin typeface="Segoe UI"/>
              <a:ea typeface="メイリオ"/>
              <a:cs typeface="+mn-cs"/>
            </a:endParaRPr>
          </a:p>
        </p:txBody>
      </p:sp>
      <p:sp>
        <p:nvSpPr>
          <p:cNvPr id="11" name="二等辺三角形 10">
            <a:extLst>
              <a:ext uri="{FF2B5EF4-FFF2-40B4-BE49-F238E27FC236}">
                <a16:creationId xmlns:a16="http://schemas.microsoft.com/office/drawing/2014/main" xmlns="" id="{BA70F912-5923-1D4C-ADAF-9A44F8C3ABCE}"/>
              </a:ext>
            </a:extLst>
          </p:cNvPr>
          <p:cNvSpPr/>
          <p:nvPr/>
        </p:nvSpPr>
        <p:spPr>
          <a:xfrm rot="5400000">
            <a:off x="3190640" y="2250565"/>
            <a:ext cx="995376" cy="264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Segoe UI"/>
              <a:ea typeface="メイリオ"/>
              <a:cs typeface="+mn-cs"/>
            </a:endParaRPr>
          </a:p>
        </p:txBody>
      </p:sp>
      <p:sp>
        <p:nvSpPr>
          <p:cNvPr id="12" name="二等辺三角形 11">
            <a:extLst>
              <a:ext uri="{FF2B5EF4-FFF2-40B4-BE49-F238E27FC236}">
                <a16:creationId xmlns:a16="http://schemas.microsoft.com/office/drawing/2014/main" xmlns="" id="{F2D039A4-A976-CFFD-8A9A-FE0AB0CDDC06}"/>
              </a:ext>
            </a:extLst>
          </p:cNvPr>
          <p:cNvSpPr/>
          <p:nvPr/>
        </p:nvSpPr>
        <p:spPr>
          <a:xfrm rot="5400000">
            <a:off x="3190640" y="5311679"/>
            <a:ext cx="995376" cy="264514"/>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Segoe UI"/>
              <a:ea typeface="メイリオ"/>
              <a:cs typeface="+mn-cs"/>
            </a:endParaRPr>
          </a:p>
        </p:txBody>
      </p:sp>
      <p:sp>
        <p:nvSpPr>
          <p:cNvPr id="13" name="正方形/長方形 12">
            <a:extLst>
              <a:ext uri="{FF2B5EF4-FFF2-40B4-BE49-F238E27FC236}">
                <a16:creationId xmlns:a16="http://schemas.microsoft.com/office/drawing/2014/main" xmlns="" id="{04626794-8AE0-84E7-2695-754E179E26D7}"/>
              </a:ext>
            </a:extLst>
          </p:cNvPr>
          <p:cNvSpPr/>
          <p:nvPr/>
        </p:nvSpPr>
        <p:spPr>
          <a:xfrm>
            <a:off x="124320" y="1189914"/>
            <a:ext cx="3272520" cy="2440250"/>
          </a:xfrm>
          <a:prstGeom prst="rect">
            <a:avLst/>
          </a:prstGeom>
          <a:noFill/>
          <a:ln w="25400" cap="rnd">
            <a:solidFill>
              <a:schemeClr val="tx2">
                <a:lumMod val="20000"/>
                <a:lumOff val="8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360000" rIns="0" bIns="72000" rtlCol="0" anchor="t"/>
          <a:lstStyle/>
          <a:p>
            <a:pPr marL="180000" marR="0" lvl="0" indent="-180000" algn="l" defTabSz="457200" rtl="0" eaLnBrk="1" fontAlgn="auto" latinLnBrk="0" hangingPunct="1">
              <a:lnSpc>
                <a:spcPts val="1600"/>
              </a:lnSpc>
              <a:spcBef>
                <a:spcPts val="0"/>
              </a:spcBef>
              <a:spcAft>
                <a:spcPts val="700"/>
              </a:spcAft>
              <a:buClr>
                <a:srgbClr val="103185"/>
              </a:buClr>
              <a:buSzTx/>
              <a:buFont typeface="Arial" panose="020B0604020202020204" pitchFamily="34" charset="0"/>
              <a:buChar char="•"/>
              <a:tabLst/>
              <a:defRPr/>
            </a:pPr>
            <a:r>
              <a:rPr kumimoji="1" lang="ja-JP" altLang="en-US"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欧米では承認されているが国内開発未着手の医薬品は</a:t>
            </a:r>
            <a:r>
              <a:rPr kumimoji="1" lang="en-US" altLang="ja-JP"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86</a:t>
            </a:r>
            <a:r>
              <a:rPr kumimoji="1" lang="ja-JP" altLang="en-US"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品目</a:t>
            </a:r>
            <a:r>
              <a:rPr kumimoji="1" lang="en-US" altLang="ja-JP" sz="1300" b="0" i="0" u="none" strike="noStrike" kern="1200" cap="none" spc="0" normalizeH="0" baseline="3000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あり、そもそも企業から承認申請がなされないというドラッグラグ・ロスが顕在化</a:t>
            </a:r>
            <a:endParaRPr kumimoji="1" lang="en-US" altLang="ja-JP"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180000" marR="0" lvl="0" indent="-180000" algn="l" defTabSz="457200" rtl="0" eaLnBrk="1" fontAlgn="auto" latinLnBrk="0" hangingPunct="1">
              <a:lnSpc>
                <a:spcPts val="1600"/>
              </a:lnSpc>
              <a:spcBef>
                <a:spcPts val="0"/>
              </a:spcBef>
              <a:spcAft>
                <a:spcPts val="700"/>
              </a:spcAft>
              <a:buClr>
                <a:srgbClr val="103185"/>
              </a:buClr>
              <a:buSzTx/>
              <a:buFont typeface="Arial" panose="020B0604020202020204" pitchFamily="34" charset="0"/>
              <a:buChar char="•"/>
              <a:tabLst/>
              <a:defRPr/>
            </a:pPr>
            <a:r>
              <a:rPr kumimoji="1" lang="ja-JP" altLang="en-US"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上記</a:t>
            </a:r>
            <a:r>
              <a:rPr kumimoji="1" lang="en-US" altLang="ja-JP"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86</a:t>
            </a:r>
            <a:r>
              <a:rPr kumimoji="1" lang="ja-JP" altLang="en-US"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品目について分析した結果、ベンチャー発の医薬品や、オーファン、小児の割合が比較的大きいということが報告</a:t>
            </a:r>
            <a:endParaRPr kumimoji="1" lang="en-US" altLang="ja-JP" sz="13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14" name="正方形/長方形 13">
            <a:extLst>
              <a:ext uri="{FF2B5EF4-FFF2-40B4-BE49-F238E27FC236}">
                <a16:creationId xmlns:a16="http://schemas.microsoft.com/office/drawing/2014/main" xmlns="" id="{F126DA77-97AF-FED9-4C47-DCFAC52BFE01}"/>
              </a:ext>
            </a:extLst>
          </p:cNvPr>
          <p:cNvSpPr/>
          <p:nvPr/>
        </p:nvSpPr>
        <p:spPr>
          <a:xfrm>
            <a:off x="123000" y="4225157"/>
            <a:ext cx="3272520" cy="2514887"/>
          </a:xfrm>
          <a:prstGeom prst="rect">
            <a:avLst/>
          </a:prstGeom>
          <a:noFill/>
          <a:ln w="25400" cap="rnd">
            <a:solidFill>
              <a:schemeClr val="accent3">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360000" rIns="0" bIns="72000" rtlCol="0" anchor="t"/>
          <a:lstStyle/>
          <a:p>
            <a:pPr marL="180000" marR="0" lvl="0" indent="-180000" algn="l" defTabSz="457200" rtl="0" eaLnBrk="1" fontAlgn="auto" latinLnBrk="0" hangingPunct="1">
              <a:lnSpc>
                <a:spcPts val="1600"/>
              </a:lnSpc>
              <a:spcBef>
                <a:spcPts val="0"/>
              </a:spcBef>
              <a:spcAft>
                <a:spcPts val="700"/>
              </a:spcAft>
              <a:buClr>
                <a:srgbClr val="103185"/>
              </a:buClr>
              <a:buSzTx/>
              <a:buFont typeface="Arial" panose="020B0604020202020204" pitchFamily="34" charset="0"/>
              <a:buChar char="•"/>
              <a:tabLst/>
              <a:defRPr/>
            </a:pPr>
            <a:r>
              <a:rPr kumimoji="1" lang="ja-JP" altLang="en-US" sz="13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後発医薬品産業においては、少量多品目生産といった構造的課題がある中で非効率な製造が行われており、メーカーの薬機法違反を契機とした供給量の低下や、感染症拡大による需要の増加により、メーカーの限定出荷による供給不足等が発生</a:t>
            </a:r>
            <a:endParaRPr kumimoji="1" lang="en-US" altLang="ja-JP" sz="13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180000" marR="0" lvl="0" indent="-180000" algn="l" defTabSz="457200" rtl="0" eaLnBrk="1" fontAlgn="auto" latinLnBrk="0" hangingPunct="1">
              <a:lnSpc>
                <a:spcPts val="1600"/>
              </a:lnSpc>
              <a:spcBef>
                <a:spcPts val="0"/>
              </a:spcBef>
              <a:spcAft>
                <a:spcPts val="700"/>
              </a:spcAft>
              <a:buClr>
                <a:srgbClr val="103185"/>
              </a:buClr>
              <a:buSzTx/>
              <a:buFont typeface="Arial" panose="020B0604020202020204" pitchFamily="34" charset="0"/>
              <a:buChar char="•"/>
              <a:tabLst/>
              <a:defRPr/>
            </a:pPr>
            <a:r>
              <a:rPr kumimoji="1" lang="ja-JP" altLang="en-US" sz="13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また、急激な原材料費の高騰等に伴う不採算品目の増加</a:t>
            </a:r>
            <a:endParaRPr kumimoji="1" lang="en-US" altLang="ja-JP" sz="13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16" name="テキスト ボックス 15">
            <a:extLst>
              <a:ext uri="{FF2B5EF4-FFF2-40B4-BE49-F238E27FC236}">
                <a16:creationId xmlns:a16="http://schemas.microsoft.com/office/drawing/2014/main" xmlns="" id="{35623B93-ECC4-336F-8FAE-24C40EB4FC20}"/>
              </a:ext>
            </a:extLst>
          </p:cNvPr>
          <p:cNvSpPr txBox="1"/>
          <p:nvPr/>
        </p:nvSpPr>
        <p:spPr>
          <a:xfrm>
            <a:off x="7903115" y="1987900"/>
            <a:ext cx="1781776" cy="45397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rPr>
              <a:t>薬価に関するもの</a:t>
            </a:r>
            <a:endParaRPr kumimoji="1" lang="en-US" altLang="ja-JP" sz="1000" b="0"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l" defTabSz="9144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（資料 </a:t>
            </a:r>
            <a:r>
              <a:rPr kumimoji="1" lang="en-US" altLang="ja-JP"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p3,4</a:t>
            </a:r>
            <a:r>
              <a:rPr kumimoji="1" lang="ja-JP" altLang="en-US"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endPar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17" name="右中かっこ 16">
            <a:extLst>
              <a:ext uri="{FF2B5EF4-FFF2-40B4-BE49-F238E27FC236}">
                <a16:creationId xmlns:a16="http://schemas.microsoft.com/office/drawing/2014/main" xmlns="" id="{8A732EB9-581D-1911-20ED-AB1D6C1D2011}"/>
              </a:ext>
            </a:extLst>
          </p:cNvPr>
          <p:cNvSpPr/>
          <p:nvPr/>
        </p:nvSpPr>
        <p:spPr>
          <a:xfrm>
            <a:off x="7665036" y="1557073"/>
            <a:ext cx="216808" cy="132343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Segoe UI"/>
              <a:ea typeface="メイリオ"/>
              <a:cs typeface="+mn-cs"/>
            </a:endParaRPr>
          </a:p>
        </p:txBody>
      </p:sp>
      <p:sp>
        <p:nvSpPr>
          <p:cNvPr id="20" name="テキスト ボックス 19">
            <a:extLst>
              <a:ext uri="{FF2B5EF4-FFF2-40B4-BE49-F238E27FC236}">
                <a16:creationId xmlns:a16="http://schemas.microsoft.com/office/drawing/2014/main" xmlns="" id="{46265DBC-1BAA-510A-6FD4-5F6DF2584784}"/>
              </a:ext>
            </a:extLst>
          </p:cNvPr>
          <p:cNvSpPr txBox="1"/>
          <p:nvPr/>
        </p:nvSpPr>
        <p:spPr>
          <a:xfrm>
            <a:off x="7421078" y="3206162"/>
            <a:ext cx="2223534" cy="26930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60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rPr>
              <a:t>創薬基盤に関するもの（資料 </a:t>
            </a:r>
            <a:r>
              <a:rPr kumimoji="1" lang="en-US" altLang="ja-JP" sz="1000" b="0" i="0" u="none" strike="noStrike" kern="1200" cap="none" spc="0" normalizeH="0" baseline="0" noProof="0" dirty="0">
                <a:ln>
                  <a:noFill/>
                </a:ln>
                <a:solidFill>
                  <a:srgbClr val="000000"/>
                </a:solidFill>
                <a:effectLst/>
                <a:uLnTx/>
                <a:uFillTx/>
                <a:latin typeface="Segoe UI"/>
                <a:ea typeface="メイリオ"/>
                <a:cs typeface="+mn-cs"/>
              </a:rPr>
              <a:t>p</a:t>
            </a:r>
            <a:r>
              <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rPr>
              <a:t>９）</a:t>
            </a:r>
            <a:endParaRPr kumimoji="1" lang="en-US" altLang="ja-JP" sz="1000" b="0"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23" name="右中かっこ 22">
            <a:extLst>
              <a:ext uri="{FF2B5EF4-FFF2-40B4-BE49-F238E27FC236}">
                <a16:creationId xmlns:a16="http://schemas.microsoft.com/office/drawing/2014/main" xmlns="" id="{196E228B-EF86-1471-5419-58A9ADFB0FA7}"/>
              </a:ext>
            </a:extLst>
          </p:cNvPr>
          <p:cNvSpPr/>
          <p:nvPr/>
        </p:nvSpPr>
        <p:spPr>
          <a:xfrm>
            <a:off x="7722959" y="4583191"/>
            <a:ext cx="144000" cy="86400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Segoe UI"/>
              <a:ea typeface="メイリオ"/>
              <a:cs typeface="+mn-cs"/>
            </a:endParaRPr>
          </a:p>
        </p:txBody>
      </p:sp>
      <p:sp>
        <p:nvSpPr>
          <p:cNvPr id="26" name="テキスト ボックス 25">
            <a:extLst>
              <a:ext uri="{FF2B5EF4-FFF2-40B4-BE49-F238E27FC236}">
                <a16:creationId xmlns:a16="http://schemas.microsoft.com/office/drawing/2014/main" xmlns="" id="{E8643CE4-3592-EFA2-74FA-6B47693CBCF8}"/>
              </a:ext>
            </a:extLst>
          </p:cNvPr>
          <p:cNvSpPr txBox="1"/>
          <p:nvPr/>
        </p:nvSpPr>
        <p:spPr>
          <a:xfrm>
            <a:off x="8794892" y="5754665"/>
            <a:ext cx="1149146" cy="63863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rPr>
              <a:t>産業構造改革</a:t>
            </a:r>
            <a:endParaRPr kumimoji="1" lang="en-US" altLang="ja-JP" sz="1000" b="0"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l" defTabSz="9144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rPr>
              <a:t>に関するもの</a:t>
            </a:r>
            <a:r>
              <a:rPr kumimoji="1" lang="ja-JP" altLang="en-US"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（資料ｐ</a:t>
            </a:r>
            <a:r>
              <a:rPr kumimoji="1" lang="en-US" altLang="ja-JP"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6-11</a:t>
            </a:r>
            <a:r>
              <a:rPr kumimoji="1" lang="ja-JP" altLang="en-US"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endPar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27" name="右中かっこ 26">
            <a:extLst>
              <a:ext uri="{FF2B5EF4-FFF2-40B4-BE49-F238E27FC236}">
                <a16:creationId xmlns:a16="http://schemas.microsoft.com/office/drawing/2014/main" xmlns="" id="{1C2BE8D6-5A17-E1DD-9D38-BCE12EF2F125}"/>
              </a:ext>
            </a:extLst>
          </p:cNvPr>
          <p:cNvSpPr/>
          <p:nvPr/>
        </p:nvSpPr>
        <p:spPr>
          <a:xfrm>
            <a:off x="8650891" y="5639734"/>
            <a:ext cx="144000" cy="86400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Segoe UI"/>
              <a:ea typeface="メイリオ"/>
              <a:cs typeface="+mn-cs"/>
            </a:endParaRPr>
          </a:p>
        </p:txBody>
      </p:sp>
      <p:sp>
        <p:nvSpPr>
          <p:cNvPr id="31" name="テキスト ボックス 30">
            <a:extLst>
              <a:ext uri="{FF2B5EF4-FFF2-40B4-BE49-F238E27FC236}">
                <a16:creationId xmlns:a16="http://schemas.microsoft.com/office/drawing/2014/main" xmlns="" id="{6AD68BC1-36EF-F887-2239-2C6C191DDF57}"/>
              </a:ext>
            </a:extLst>
          </p:cNvPr>
          <p:cNvSpPr txBox="1"/>
          <p:nvPr/>
        </p:nvSpPr>
        <p:spPr>
          <a:xfrm>
            <a:off x="160615" y="3633470"/>
            <a:ext cx="1237097" cy="26930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600"/>
              </a:spcAft>
              <a:buClr>
                <a:srgbClr val="103185"/>
              </a:buClr>
              <a:buSzTx/>
              <a:buFontTx/>
              <a:buNone/>
              <a:tabLst/>
              <a:defRPr/>
            </a:pPr>
            <a:r>
              <a:rPr kumimoji="1" lang="en-US" altLang="ja-JP" sz="1000" b="0" i="0" u="none" strike="noStrike" kern="1200" cap="none" spc="0" normalizeH="0" baseline="0" noProof="0">
                <a:ln>
                  <a:noFill/>
                </a:ln>
                <a:solidFill>
                  <a:srgbClr val="000000"/>
                </a:solidFill>
                <a:effectLst/>
                <a:uLnTx/>
                <a:uFillTx/>
                <a:latin typeface="Segoe UI"/>
                <a:ea typeface="メイリオ"/>
                <a:cs typeface="+mn-cs"/>
              </a:rPr>
              <a:t>※2023</a:t>
            </a:r>
            <a:r>
              <a:rPr kumimoji="1" lang="ja-JP" altLang="en-US" sz="1000" b="0" i="0" u="none" strike="noStrike" kern="1200" cap="none" spc="0" normalizeH="0" baseline="0" noProof="0">
                <a:ln>
                  <a:noFill/>
                </a:ln>
                <a:solidFill>
                  <a:srgbClr val="000000"/>
                </a:solidFill>
                <a:effectLst/>
                <a:uLnTx/>
                <a:uFillTx/>
                <a:latin typeface="Segoe UI"/>
                <a:ea typeface="メイリオ"/>
                <a:cs typeface="+mn-cs"/>
              </a:rPr>
              <a:t>年３月時点</a:t>
            </a:r>
            <a:endParaRPr kumimoji="1" lang="en-US" altLang="ja-JP" sz="1000" b="0" i="0" u="none" strike="noStrike" kern="1200" cap="none" spc="0" normalizeH="0" baseline="0" noProof="0">
              <a:ln>
                <a:noFill/>
              </a:ln>
              <a:solidFill>
                <a:srgbClr val="000000"/>
              </a:solidFill>
              <a:effectLst/>
              <a:uLnTx/>
              <a:uFillTx/>
              <a:latin typeface="Segoe UI"/>
              <a:ea typeface="メイリオ"/>
              <a:cs typeface="+mn-cs"/>
            </a:endParaRPr>
          </a:p>
        </p:txBody>
      </p:sp>
      <p:sp>
        <p:nvSpPr>
          <p:cNvPr id="32" name="四角形: 角を丸くする 31">
            <a:extLst>
              <a:ext uri="{FF2B5EF4-FFF2-40B4-BE49-F238E27FC236}">
                <a16:creationId xmlns:a16="http://schemas.microsoft.com/office/drawing/2014/main" xmlns="" id="{015FF8B3-38A6-B4C8-95AD-F487112C7866}"/>
              </a:ext>
            </a:extLst>
          </p:cNvPr>
          <p:cNvSpPr/>
          <p:nvPr/>
        </p:nvSpPr>
        <p:spPr>
          <a:xfrm>
            <a:off x="327735" y="954908"/>
            <a:ext cx="2805976" cy="485143"/>
          </a:xfrm>
          <a:prstGeom prst="roundRect">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000000"/>
                </a:solidFill>
                <a:effectLst/>
                <a:uLnTx/>
                <a:uFillTx/>
                <a:latin typeface="Segoe UI"/>
                <a:ea typeface="メイリオ"/>
                <a:cs typeface="+mn-cs"/>
              </a:rPr>
              <a:t>イノベーションの評価、ドラッグ・ラグ</a:t>
            </a:r>
            <a:endParaRPr kumimoji="1" lang="en-US" altLang="ja-JP" sz="1100" b="1"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000000"/>
                </a:solidFill>
                <a:effectLst/>
                <a:uLnTx/>
                <a:uFillTx/>
                <a:latin typeface="Segoe UI"/>
                <a:ea typeface="メイリオ"/>
                <a:cs typeface="+mn-cs"/>
              </a:rPr>
              <a:t>／ドラッグ・ロスの課題</a:t>
            </a:r>
          </a:p>
        </p:txBody>
      </p:sp>
      <p:sp>
        <p:nvSpPr>
          <p:cNvPr id="33" name="四角形: 角を丸くする 32">
            <a:extLst>
              <a:ext uri="{FF2B5EF4-FFF2-40B4-BE49-F238E27FC236}">
                <a16:creationId xmlns:a16="http://schemas.microsoft.com/office/drawing/2014/main" xmlns="" id="{8BF04BCC-C460-087E-09AB-34C8C15F5323}"/>
              </a:ext>
            </a:extLst>
          </p:cNvPr>
          <p:cNvSpPr/>
          <p:nvPr/>
        </p:nvSpPr>
        <p:spPr>
          <a:xfrm>
            <a:off x="356272" y="3952548"/>
            <a:ext cx="2805976" cy="503524"/>
          </a:xfrm>
          <a:prstGeom prst="roundRect">
            <a:avLst/>
          </a:prstGeom>
          <a:solidFill>
            <a:schemeClr val="accent3">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000000"/>
                </a:solidFill>
                <a:effectLst/>
                <a:uLnTx/>
                <a:uFillTx/>
                <a:latin typeface="Segoe UI"/>
                <a:ea typeface="メイリオ"/>
                <a:cs typeface="+mn-cs"/>
              </a:rPr>
              <a:t>医薬品の安定供給上の課題</a:t>
            </a:r>
          </a:p>
        </p:txBody>
      </p:sp>
      <p:sp>
        <p:nvSpPr>
          <p:cNvPr id="5" name="テキスト ボックス 4">
            <a:extLst>
              <a:ext uri="{FF2B5EF4-FFF2-40B4-BE49-F238E27FC236}">
                <a16:creationId xmlns:a16="http://schemas.microsoft.com/office/drawing/2014/main" xmlns="" id="{9E878B45-7D3C-404E-31EA-53DB659EE683}"/>
              </a:ext>
            </a:extLst>
          </p:cNvPr>
          <p:cNvSpPr txBox="1"/>
          <p:nvPr/>
        </p:nvSpPr>
        <p:spPr>
          <a:xfrm>
            <a:off x="7903115" y="4805754"/>
            <a:ext cx="1781776" cy="45397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rPr>
              <a:t>薬価に関するもの</a:t>
            </a:r>
            <a:endParaRPr kumimoji="1" lang="en-US" altLang="ja-JP" sz="1000" b="0"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l" defTabSz="9144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（資料 </a:t>
            </a:r>
            <a:r>
              <a:rPr kumimoji="1" lang="en-US" altLang="ja-JP"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p3,4</a:t>
            </a:r>
            <a:r>
              <a:rPr kumimoji="1" lang="ja-JP" altLang="en-US" sz="10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endPar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endParaRPr>
          </a:p>
        </p:txBody>
      </p:sp>
    </p:spTree>
    <p:extLst>
      <p:ext uri="{BB962C8B-B14F-4D97-AF65-F5344CB8AC3E}">
        <p14:creationId xmlns:p14="http://schemas.microsoft.com/office/powerpoint/2010/main" val="4240306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05F71AB-1740-AB92-C98B-A1D6B0099CD5}"/>
              </a:ext>
            </a:extLst>
          </p:cNvPr>
          <p:cNvSpPr>
            <a:spLocks noGrp="1"/>
          </p:cNvSpPr>
          <p:nvPr>
            <p:ph type="title"/>
          </p:nvPr>
        </p:nvSpPr>
        <p:spPr/>
        <p:txBody>
          <a:bodyPr/>
          <a:lstStyle/>
          <a:p>
            <a:r>
              <a:rPr kumimoji="1" lang="ja-JP" altLang="en-US" dirty="0"/>
              <a:t>改定の対象範囲について</a:t>
            </a:r>
          </a:p>
        </p:txBody>
      </p:sp>
      <p:sp>
        <p:nvSpPr>
          <p:cNvPr id="4" name="テキスト プレースホルダー 2">
            <a:extLst>
              <a:ext uri="{FF2B5EF4-FFF2-40B4-BE49-F238E27FC236}">
                <a16:creationId xmlns:a16="http://schemas.microsoft.com/office/drawing/2014/main" xmlns="" id="{A4FF8122-3C71-B382-08FA-C5BA6F623D4D}"/>
              </a:ext>
            </a:extLst>
          </p:cNvPr>
          <p:cNvSpPr txBox="1">
            <a:spLocks/>
          </p:cNvSpPr>
          <p:nvPr/>
        </p:nvSpPr>
        <p:spPr>
          <a:xfrm>
            <a:off x="0" y="666505"/>
            <a:ext cx="9907200" cy="389131"/>
          </a:xfrm>
          <a:prstGeom prst="rect">
            <a:avLst/>
          </a:prstGeom>
          <a:solidFill>
            <a:schemeClr val="bg1">
              <a:lumMod val="95000"/>
            </a:schemeClr>
          </a:solidFill>
        </p:spPr>
        <p:txBody>
          <a:bodyPr lIns="180000" tIns="72000" rIns="180000" b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年薬価調査結果（平均乖離率</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5.2</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％）に基づき、改定対象となる品目数について試算</a:t>
            </a:r>
          </a:p>
        </p:txBody>
      </p:sp>
      <p:graphicFrame>
        <p:nvGraphicFramePr>
          <p:cNvPr id="8" name="表 7">
            <a:extLst>
              <a:ext uri="{FF2B5EF4-FFF2-40B4-BE49-F238E27FC236}">
                <a16:creationId xmlns:a16="http://schemas.microsoft.com/office/drawing/2014/main" xmlns="" id="{09DE80E2-4B15-B2FC-CF13-51815F5600EA}"/>
              </a:ext>
            </a:extLst>
          </p:cNvPr>
          <p:cNvGraphicFramePr>
            <a:graphicFrameLocks noGrp="1"/>
          </p:cNvGraphicFramePr>
          <p:nvPr/>
        </p:nvGraphicFramePr>
        <p:xfrm>
          <a:off x="469684" y="4023819"/>
          <a:ext cx="9092328" cy="2112448"/>
        </p:xfrm>
        <a:graphic>
          <a:graphicData uri="http://schemas.openxmlformats.org/drawingml/2006/table">
            <a:tbl>
              <a:tblPr firstCol="1" bandRow="1">
                <a:tableStyleId>{F5AB1C69-6EDB-4FF4-983F-18BD219EF322}</a:tableStyleId>
              </a:tblPr>
              <a:tblGrid>
                <a:gridCol w="1228486">
                  <a:extLst>
                    <a:ext uri="{9D8B030D-6E8A-4147-A177-3AD203B41FA5}">
                      <a16:colId xmlns:a16="http://schemas.microsoft.com/office/drawing/2014/main" xmlns="" val="469408176"/>
                    </a:ext>
                  </a:extLst>
                </a:gridCol>
                <a:gridCol w="1454332">
                  <a:extLst>
                    <a:ext uri="{9D8B030D-6E8A-4147-A177-3AD203B41FA5}">
                      <a16:colId xmlns:a16="http://schemas.microsoft.com/office/drawing/2014/main" xmlns="" val="1440637893"/>
                    </a:ext>
                  </a:extLst>
                </a:gridCol>
                <a:gridCol w="1281902">
                  <a:extLst>
                    <a:ext uri="{9D8B030D-6E8A-4147-A177-3AD203B41FA5}">
                      <a16:colId xmlns:a16="http://schemas.microsoft.com/office/drawing/2014/main" xmlns="" val="2917246080"/>
                    </a:ext>
                  </a:extLst>
                </a:gridCol>
                <a:gridCol w="1281902">
                  <a:extLst>
                    <a:ext uri="{9D8B030D-6E8A-4147-A177-3AD203B41FA5}">
                      <a16:colId xmlns:a16="http://schemas.microsoft.com/office/drawing/2014/main" xmlns="" val="2802266905"/>
                    </a:ext>
                  </a:extLst>
                </a:gridCol>
                <a:gridCol w="1281902">
                  <a:extLst>
                    <a:ext uri="{9D8B030D-6E8A-4147-A177-3AD203B41FA5}">
                      <a16:colId xmlns:a16="http://schemas.microsoft.com/office/drawing/2014/main" xmlns="" val="1207990034"/>
                    </a:ext>
                  </a:extLst>
                </a:gridCol>
                <a:gridCol w="1281902">
                  <a:extLst>
                    <a:ext uri="{9D8B030D-6E8A-4147-A177-3AD203B41FA5}">
                      <a16:colId xmlns:a16="http://schemas.microsoft.com/office/drawing/2014/main" xmlns="" val="1038424128"/>
                    </a:ext>
                  </a:extLst>
                </a:gridCol>
                <a:gridCol w="1281902">
                  <a:extLst>
                    <a:ext uri="{9D8B030D-6E8A-4147-A177-3AD203B41FA5}">
                      <a16:colId xmlns:a16="http://schemas.microsoft.com/office/drawing/2014/main" xmlns="" val="1030204097"/>
                    </a:ext>
                  </a:extLst>
                </a:gridCol>
              </a:tblGrid>
              <a:tr h="67866">
                <a:tc rowSpan="3">
                  <a:txBody>
                    <a:bodyPr/>
                    <a:lstStyle/>
                    <a:p>
                      <a:pPr algn="ctr"/>
                      <a:endParaRPr kumimoji="1" lang="en-US" altLang="ja-JP" sz="1000" b="1" baseline="30000" dirty="0"/>
                    </a:p>
                  </a:txBody>
                  <a:tcPr marL="36000" marR="36000" marT="36000" marB="36000" anchor="ctr">
                    <a:solidFill>
                      <a:srgbClr val="4EA6DC"/>
                    </a:solidFill>
                  </a:tcPr>
                </a:tc>
                <a:tc rowSpan="3">
                  <a:txBody>
                    <a:bodyPr/>
                    <a:lstStyle/>
                    <a:p>
                      <a:pPr algn="ctr"/>
                      <a:r>
                        <a:rPr kumimoji="1" lang="ja-JP" altLang="en-US" sz="1200" b="1" dirty="0">
                          <a:solidFill>
                            <a:schemeClr val="bg1"/>
                          </a:solidFill>
                        </a:rPr>
                        <a:t>対象品目数</a:t>
                      </a:r>
                      <a:endParaRPr kumimoji="1" lang="en-US" altLang="ja-JP" sz="1200" b="1" dirty="0">
                        <a:solidFill>
                          <a:schemeClr val="bg1"/>
                        </a:solidFill>
                      </a:endParaRPr>
                    </a:p>
                    <a:p>
                      <a:pPr algn="ctr"/>
                      <a:endParaRPr kumimoji="1" lang="en-US" altLang="ja-JP" sz="300" b="1" dirty="0">
                        <a:solidFill>
                          <a:schemeClr val="bg1"/>
                        </a:solidFill>
                      </a:endParaRPr>
                    </a:p>
                    <a:p>
                      <a:pPr algn="ctr"/>
                      <a:r>
                        <a:rPr kumimoji="1" lang="ja-JP" altLang="en-US" sz="1200" b="1" dirty="0">
                          <a:solidFill>
                            <a:schemeClr val="bg1"/>
                          </a:solidFill>
                        </a:rPr>
                        <a:t>（総数</a:t>
                      </a:r>
                      <a:r>
                        <a:rPr kumimoji="1" lang="en-US" altLang="ja-JP" sz="1200" b="1" dirty="0">
                          <a:solidFill>
                            <a:schemeClr val="bg1"/>
                          </a:solidFill>
                        </a:rPr>
                        <a:t>17,440</a:t>
                      </a:r>
                      <a:r>
                        <a:rPr kumimoji="1" lang="ja-JP" altLang="en-US" sz="1200" b="1" dirty="0">
                          <a:solidFill>
                            <a:schemeClr val="bg1"/>
                          </a:solidFill>
                        </a:rPr>
                        <a:t>品目）</a:t>
                      </a:r>
                      <a:endParaRPr kumimoji="1" lang="en-US" altLang="ja-JP" sz="1200" b="1" dirty="0">
                        <a:solidFill>
                          <a:schemeClr val="bg1"/>
                        </a:solidFill>
                      </a:endParaRPr>
                    </a:p>
                  </a:txBody>
                  <a:tcPr marL="36000" marR="36000" marT="36000" marB="36000" anchor="ctr">
                    <a:solidFill>
                      <a:srgbClr val="4EA6DC"/>
                    </a:solidFill>
                  </a:tcPr>
                </a:tc>
                <a:tc gridSpan="5">
                  <a:txBody>
                    <a:bodyPr/>
                    <a:lstStyle/>
                    <a:p>
                      <a:pPr algn="ctr"/>
                      <a:endParaRPr kumimoji="1" lang="ja-JP" altLang="en-US" sz="200" b="0" dirty="0">
                        <a:solidFill>
                          <a:schemeClr val="bg1"/>
                        </a:solidFill>
                      </a:endParaRPr>
                    </a:p>
                  </a:txBody>
                  <a:tcPr marL="36000" marR="36000" marT="0" marB="0" anchor="ctr">
                    <a:solidFill>
                      <a:srgbClr val="4EA6DC"/>
                    </a:solidFill>
                  </a:tcPr>
                </a:tc>
                <a:tc hMerge="1">
                  <a:txBody>
                    <a:bodyPr/>
                    <a:lstStyle/>
                    <a:p>
                      <a:endParaRPr kumimoji="1" lang="ja-JP" altLang="en-US"/>
                    </a:p>
                  </a:txBody>
                  <a:tcPr/>
                </a:tc>
                <a:tc hMerge="1">
                  <a:txBody>
                    <a:bodyPr/>
                    <a:lstStyle/>
                    <a:p>
                      <a:pPr algn="ctr"/>
                      <a:endParaRPr kumimoji="1" lang="ja-JP" altLang="en-US" sz="1200" b="0" dirty="0"/>
                    </a:p>
                  </a:txBody>
                  <a:tcPr marL="36000" marR="36000" marT="36000" marB="36000" anchor="ctr"/>
                </a:tc>
                <a:tc hMerge="1">
                  <a:txBody>
                    <a:bodyPr/>
                    <a:lstStyle/>
                    <a:p>
                      <a:pPr algn="ctr"/>
                      <a:endParaRPr kumimoji="1" lang="ja-JP" altLang="en-US" sz="1200" b="0" dirty="0"/>
                    </a:p>
                  </a:txBody>
                  <a:tcPr marL="36000" marR="36000" marT="36000" marB="36000" anchor="ctr"/>
                </a:tc>
                <a:tc hMerge="1">
                  <a:txBody>
                    <a:bodyPr/>
                    <a:lstStyle/>
                    <a:p>
                      <a:pPr algn="ctr"/>
                      <a:endParaRPr kumimoji="1" lang="ja-JP" altLang="en-US" sz="1200" b="0" dirty="0"/>
                    </a:p>
                  </a:txBody>
                  <a:tcPr marL="36000" marR="36000" marT="36000" marB="3600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629953274"/>
                  </a:ext>
                </a:extLst>
              </a:tr>
              <a:tr h="248032">
                <a:tc vMerge="1">
                  <a:txBody>
                    <a:bodyPr/>
                    <a:lstStyle/>
                    <a:p>
                      <a:pPr algn="ctr"/>
                      <a:endParaRPr kumimoji="1" lang="en-US" altLang="ja-JP" sz="1200" b="0" dirty="0"/>
                    </a:p>
                  </a:txBody>
                  <a:tcPr marL="36000" marR="36000" marT="36000" marB="36000" anchor="ctr">
                    <a:lnR w="12700" cap="flat" cmpd="sng" algn="ctr">
                      <a:solidFill>
                        <a:schemeClr val="bg1"/>
                      </a:solidFill>
                      <a:prstDash val="solid"/>
                      <a:round/>
                      <a:headEnd type="none" w="med" len="med"/>
                      <a:tailEnd type="none" w="med" len="med"/>
                    </a:lnR>
                  </a:tcPr>
                </a:tc>
                <a:tc vMerge="1">
                  <a:txBody>
                    <a:bodyPr/>
                    <a:lstStyle/>
                    <a:p>
                      <a:pPr algn="ctr"/>
                      <a:endParaRPr kumimoji="1" lang="ja-JP" altLang="en-US" sz="1200" b="1" dirty="0"/>
                    </a:p>
                  </a:txBody>
                  <a:tcPr marL="36000" marR="36000" marT="36000" marB="3600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pPr algn="ctr"/>
                      <a:r>
                        <a:rPr kumimoji="1" lang="ja-JP" altLang="en-US" sz="1200" b="1" dirty="0">
                          <a:solidFill>
                            <a:schemeClr val="bg1"/>
                          </a:solidFill>
                        </a:rPr>
                        <a:t>新薬</a:t>
                      </a:r>
                      <a:r>
                        <a:rPr kumimoji="1" lang="en-US" altLang="ja-JP" sz="1200" b="1" baseline="30000" dirty="0">
                          <a:solidFill>
                            <a:schemeClr val="bg1"/>
                          </a:solidFill>
                        </a:rPr>
                        <a:t>※</a:t>
                      </a:r>
                      <a:r>
                        <a:rPr kumimoji="1" lang="ja-JP" altLang="en-US" sz="1200" b="1" baseline="0" dirty="0">
                          <a:solidFill>
                            <a:schemeClr val="bg1"/>
                          </a:solidFill>
                        </a:rPr>
                        <a:t>（</a:t>
                      </a:r>
                      <a:r>
                        <a:rPr kumimoji="1" lang="en-US" altLang="ja-JP" sz="1200" b="1" baseline="0" dirty="0">
                          <a:solidFill>
                            <a:schemeClr val="bg1"/>
                          </a:solidFill>
                        </a:rPr>
                        <a:t>2,480</a:t>
                      </a:r>
                      <a:r>
                        <a:rPr kumimoji="1" lang="ja-JP" altLang="en-US" sz="1200" b="1" baseline="0" dirty="0">
                          <a:solidFill>
                            <a:schemeClr val="bg1"/>
                          </a:solidFill>
                        </a:rPr>
                        <a:t>品）</a:t>
                      </a:r>
                    </a:p>
                  </a:txBody>
                  <a:tcPr marL="36000" marR="36000" marT="36000" marB="36000" anchor="ctr">
                    <a:solidFill>
                      <a:srgbClr val="4EA6DC"/>
                    </a:solidFill>
                  </a:tcPr>
                </a:tc>
                <a:tc hMerge="1">
                  <a:txBody>
                    <a:bodyPr/>
                    <a:lstStyle/>
                    <a:p>
                      <a:pPr algn="ctr"/>
                      <a:endParaRPr kumimoji="1" lang="ja-JP" altLang="en-US" sz="100" b="1" baseline="30000" dirty="0">
                        <a:solidFill>
                          <a:schemeClr val="bg1"/>
                        </a:solidFill>
                      </a:endParaRPr>
                    </a:p>
                  </a:txBody>
                  <a:tcPr marL="36000" marR="36000" marT="36000" marB="36000" anchor="ctr">
                    <a:lnL w="12700" cap="flat" cmpd="sng" algn="ctr">
                      <a:solidFill>
                        <a:schemeClr val="accent3"/>
                      </a:solidFill>
                      <a:prstDash val="solid"/>
                      <a:round/>
                      <a:headEnd type="none" w="med" len="med"/>
                      <a:tailEnd type="none" w="med" len="med"/>
                    </a:lnL>
                    <a:solidFill>
                      <a:srgbClr val="4EA6D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rPr>
                        <a:t>長期収載品</a:t>
                      </a:r>
                      <a:endParaRPr kumimoji="1" lang="en-US" altLang="ja-JP" sz="12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rPr>
                        <a:t>（</a:t>
                      </a:r>
                      <a:r>
                        <a:rPr kumimoji="1" lang="en-US" altLang="ja-JP" sz="1200" b="1" dirty="0">
                          <a:solidFill>
                            <a:schemeClr val="bg1"/>
                          </a:solidFill>
                        </a:rPr>
                        <a:t>1,710</a:t>
                      </a:r>
                      <a:r>
                        <a:rPr kumimoji="1" lang="ja-JP" altLang="en-US" sz="1200" b="1" dirty="0">
                          <a:solidFill>
                            <a:schemeClr val="bg1"/>
                          </a:solidFill>
                        </a:rPr>
                        <a:t>品目）</a:t>
                      </a:r>
                    </a:p>
                  </a:txBody>
                  <a:tcPr marL="36000" marR="36000" marT="36000" marB="36000" anchor="ctr">
                    <a:solidFill>
                      <a:srgbClr val="4EA6DC"/>
                    </a:solidFill>
                  </a:tcPr>
                </a:tc>
                <a:tc rowSpan="2">
                  <a:txBody>
                    <a:bodyPr/>
                    <a:lstStyle/>
                    <a:p>
                      <a:pPr algn="ctr"/>
                      <a:r>
                        <a:rPr kumimoji="1" lang="ja-JP" altLang="en-US" sz="1200" b="1" dirty="0">
                          <a:solidFill>
                            <a:schemeClr val="bg1"/>
                          </a:solidFill>
                        </a:rPr>
                        <a:t>後発品</a:t>
                      </a:r>
                      <a:endParaRPr kumimoji="1" lang="en-US" altLang="ja-JP" sz="1200" b="1" dirty="0">
                        <a:solidFill>
                          <a:schemeClr val="bg1"/>
                        </a:solidFill>
                      </a:endParaRPr>
                    </a:p>
                    <a:p>
                      <a:pPr algn="ctr"/>
                      <a:r>
                        <a:rPr kumimoji="1" lang="ja-JP" altLang="en-US" sz="1200" b="1" dirty="0">
                          <a:solidFill>
                            <a:schemeClr val="bg1"/>
                          </a:solidFill>
                        </a:rPr>
                        <a:t>（</a:t>
                      </a:r>
                      <a:r>
                        <a:rPr kumimoji="1" lang="en-US" altLang="ja-JP" sz="1200" b="1" dirty="0">
                          <a:solidFill>
                            <a:schemeClr val="bg1"/>
                          </a:solidFill>
                        </a:rPr>
                        <a:t>8,859</a:t>
                      </a:r>
                      <a:r>
                        <a:rPr kumimoji="1" lang="ja-JP" altLang="en-US" sz="1200" b="1" dirty="0">
                          <a:solidFill>
                            <a:schemeClr val="bg1"/>
                          </a:solidFill>
                        </a:rPr>
                        <a:t>品目）</a:t>
                      </a:r>
                    </a:p>
                  </a:txBody>
                  <a:tcPr marL="36000" marR="36000" marT="36000" marB="36000" anchor="ctr">
                    <a:solidFill>
                      <a:srgbClr val="4EA6DC"/>
                    </a:solidFill>
                  </a:tcPr>
                </a:tc>
                <a:tc rowSpan="2">
                  <a:txBody>
                    <a:bodyPr/>
                    <a:lstStyle/>
                    <a:p>
                      <a:pPr algn="ctr"/>
                      <a:r>
                        <a:rPr kumimoji="1" lang="ja-JP" altLang="en-US" sz="1200" b="1" dirty="0">
                          <a:solidFill>
                            <a:schemeClr val="bg1"/>
                          </a:solidFill>
                        </a:rPr>
                        <a:t>その他品目</a:t>
                      </a:r>
                      <a:r>
                        <a:rPr kumimoji="1" lang="en-US" altLang="ja-JP" sz="1200" b="1" baseline="30000" dirty="0">
                          <a:solidFill>
                            <a:schemeClr val="bg1"/>
                          </a:solidFill>
                        </a:rPr>
                        <a:t>※</a:t>
                      </a:r>
                      <a:endParaRPr kumimoji="1" lang="en-US" altLang="ja-JP" sz="1200" b="1" dirty="0">
                        <a:solidFill>
                          <a:schemeClr val="bg1"/>
                        </a:solidFill>
                      </a:endParaRPr>
                    </a:p>
                    <a:p>
                      <a:pPr algn="ctr"/>
                      <a:r>
                        <a:rPr kumimoji="1" lang="ja-JP" altLang="en-US" sz="1200" b="1" dirty="0">
                          <a:solidFill>
                            <a:schemeClr val="bg1"/>
                          </a:solidFill>
                        </a:rPr>
                        <a:t>（</a:t>
                      </a:r>
                      <a:r>
                        <a:rPr kumimoji="1" lang="en-US" altLang="ja-JP" sz="1200" b="1" dirty="0">
                          <a:solidFill>
                            <a:schemeClr val="bg1"/>
                          </a:solidFill>
                        </a:rPr>
                        <a:t>4,390</a:t>
                      </a:r>
                      <a:r>
                        <a:rPr kumimoji="1" lang="ja-JP" altLang="en-US" sz="1200" b="1" dirty="0">
                          <a:solidFill>
                            <a:schemeClr val="bg1"/>
                          </a:solidFill>
                        </a:rPr>
                        <a:t>品目）</a:t>
                      </a:r>
                    </a:p>
                  </a:txBody>
                  <a:tcPr marL="36000" marR="36000" marT="36000" marB="36000" anchor="ctr">
                    <a:solidFill>
                      <a:srgbClr val="4EA6DC"/>
                    </a:solidFill>
                  </a:tcPr>
                </a:tc>
                <a:extLst>
                  <a:ext uri="{0D108BD9-81ED-4DB2-BD59-A6C34878D82A}">
                    <a16:rowId xmlns:a16="http://schemas.microsoft.com/office/drawing/2014/main" xmlns="" val="1964218809"/>
                  </a:ext>
                </a:extLst>
              </a:tr>
              <a:tr h="382792">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200" b="1" baseline="0" dirty="0">
                          <a:solidFill>
                            <a:schemeClr val="bg1"/>
                          </a:solidFill>
                        </a:rPr>
                        <a:t>新創品</a:t>
                      </a:r>
                      <a:endParaRPr kumimoji="1" lang="en-US" altLang="ja-JP" sz="1200" b="1" baseline="0" dirty="0">
                        <a:solidFill>
                          <a:schemeClr val="bg1"/>
                        </a:solidFill>
                      </a:endParaRPr>
                    </a:p>
                    <a:p>
                      <a:pPr algn="ctr"/>
                      <a:r>
                        <a:rPr kumimoji="1" lang="ja-JP" altLang="en-US" sz="1200" b="1" baseline="0" dirty="0">
                          <a:solidFill>
                            <a:schemeClr val="bg1"/>
                          </a:solidFill>
                        </a:rPr>
                        <a:t>（</a:t>
                      </a:r>
                      <a:r>
                        <a:rPr kumimoji="1" lang="en-US" altLang="ja-JP" sz="1200" b="1" baseline="0" dirty="0">
                          <a:solidFill>
                            <a:schemeClr val="bg1"/>
                          </a:solidFill>
                        </a:rPr>
                        <a:t>650</a:t>
                      </a:r>
                      <a:r>
                        <a:rPr kumimoji="1" lang="ja-JP" altLang="en-US" sz="1200" b="1" baseline="0" dirty="0">
                          <a:solidFill>
                            <a:schemeClr val="bg1"/>
                          </a:solidFill>
                        </a:rPr>
                        <a:t>品目）</a:t>
                      </a:r>
                    </a:p>
                  </a:txBody>
                  <a:tcPr marL="36000" marR="36000" marT="36000" marB="36000" anchor="ctr">
                    <a:solidFill>
                      <a:srgbClr val="4EA6DC"/>
                    </a:solidFill>
                  </a:tcPr>
                </a:tc>
                <a:tc>
                  <a:txBody>
                    <a:bodyPr/>
                    <a:lstStyle/>
                    <a:p>
                      <a:pPr algn="ctr"/>
                      <a:r>
                        <a:rPr kumimoji="1" lang="ja-JP" altLang="en-US" sz="1200" b="1" baseline="0" dirty="0">
                          <a:solidFill>
                            <a:schemeClr val="bg1"/>
                          </a:solidFill>
                        </a:rPr>
                        <a:t>新創品以外</a:t>
                      </a:r>
                      <a:endParaRPr kumimoji="1" lang="en-US" altLang="ja-JP" sz="1200" b="1" baseline="0" dirty="0">
                        <a:solidFill>
                          <a:schemeClr val="bg1"/>
                        </a:solidFill>
                      </a:endParaRPr>
                    </a:p>
                    <a:p>
                      <a:pPr algn="ctr"/>
                      <a:r>
                        <a:rPr kumimoji="1" lang="ja-JP" altLang="en-US" sz="1200" b="1" baseline="0" dirty="0">
                          <a:solidFill>
                            <a:schemeClr val="bg1"/>
                          </a:solidFill>
                        </a:rPr>
                        <a:t>（</a:t>
                      </a:r>
                      <a:r>
                        <a:rPr kumimoji="1" lang="en-US" altLang="ja-JP" sz="1200" b="1" baseline="0" dirty="0">
                          <a:solidFill>
                            <a:schemeClr val="bg1"/>
                          </a:solidFill>
                        </a:rPr>
                        <a:t>1,830</a:t>
                      </a:r>
                      <a:r>
                        <a:rPr kumimoji="1" lang="ja-JP" altLang="en-US" sz="1200" b="1" baseline="0" dirty="0">
                          <a:solidFill>
                            <a:schemeClr val="bg1"/>
                          </a:solidFill>
                        </a:rPr>
                        <a:t>品目）</a:t>
                      </a:r>
                    </a:p>
                  </a:txBody>
                  <a:tcPr marL="36000" marR="36000" marT="36000" marB="36000" anchor="ctr">
                    <a:solidFill>
                      <a:srgbClr val="4EA6DC"/>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2161210768"/>
                  </a:ext>
                </a:extLst>
              </a:tr>
              <a:tr h="253537">
                <a:tc>
                  <a:txBody>
                    <a:bodyPr/>
                    <a:lstStyle/>
                    <a:p>
                      <a:pPr algn="ctr"/>
                      <a:r>
                        <a:rPr kumimoji="1" lang="ja-JP" altLang="en-US" sz="1200" b="1" dirty="0"/>
                        <a:t>改定対象範囲</a:t>
                      </a:r>
                    </a:p>
                  </a:txBody>
                  <a:tcPr marL="36000" marR="36000" marT="36000" marB="36000" anchor="ctr">
                    <a:solidFill>
                      <a:srgbClr val="4EA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chemeClr val="bg1"/>
                        </a:solidFill>
                        <a:effectLst/>
                        <a:uLnTx/>
                        <a:uFillTx/>
                        <a:latin typeface="+mn-ea"/>
                        <a:ea typeface="+mn-ea"/>
                        <a:cs typeface="+mn-cs"/>
                      </a:endParaRPr>
                    </a:p>
                  </a:txBody>
                  <a:tcPr marL="36000" marR="36000" marT="36000" marB="36000" anchor="ctr">
                    <a:solidFill>
                      <a:srgbClr val="4EA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rPr>
                        <a:t>平均乖離率</a:t>
                      </a:r>
                      <a:endParaRPr kumimoji="1" lang="en-US" altLang="ja-JP" sz="12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rPr>
                        <a:t>1</a:t>
                      </a:r>
                      <a:r>
                        <a:rPr kumimoji="1" lang="ja-JP" altLang="en-US" sz="1200" b="1" dirty="0">
                          <a:solidFill>
                            <a:schemeClr val="bg1"/>
                          </a:solidFill>
                        </a:rPr>
                        <a:t>倍超</a:t>
                      </a:r>
                    </a:p>
                  </a:txBody>
                  <a:tcPr marL="36000" marR="36000" marT="36000" marB="36000" anchor="ctr">
                    <a:solidFill>
                      <a:srgbClr val="4EA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rPr>
                        <a:t>平均乖離率</a:t>
                      </a:r>
                      <a:endParaRPr kumimoji="1" lang="en-US" altLang="ja-JP" sz="12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rPr>
                        <a:t>0.75</a:t>
                      </a:r>
                      <a:r>
                        <a:rPr kumimoji="1" lang="ja-JP" altLang="en-US" sz="1200" b="1" dirty="0">
                          <a:solidFill>
                            <a:schemeClr val="bg1"/>
                          </a:solidFill>
                        </a:rPr>
                        <a:t>倍超</a:t>
                      </a:r>
                    </a:p>
                  </a:txBody>
                  <a:tcPr marL="36000" marR="36000" marT="36000" marB="36000" anchor="ctr">
                    <a:solidFill>
                      <a:srgbClr val="4EA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rPr>
                        <a:t>平均乖離率</a:t>
                      </a:r>
                      <a:endParaRPr kumimoji="1" lang="en-US" altLang="ja-JP" sz="12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rPr>
                        <a:t>0.5</a:t>
                      </a:r>
                      <a:r>
                        <a:rPr kumimoji="1" lang="ja-JP" altLang="en-US" sz="1200" b="1" dirty="0">
                          <a:solidFill>
                            <a:schemeClr val="bg1"/>
                          </a:solidFill>
                        </a:rPr>
                        <a:t>倍超</a:t>
                      </a:r>
                    </a:p>
                  </a:txBody>
                  <a:tcPr marL="36000" marR="36000" marT="36000" marB="36000" anchor="ctr">
                    <a:solidFill>
                      <a:srgbClr val="4EA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rPr>
                        <a:t>平均乖離率</a:t>
                      </a:r>
                      <a:endParaRPr kumimoji="1" lang="en-US" altLang="ja-JP" sz="12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rPr>
                        <a:t>1</a:t>
                      </a:r>
                      <a:r>
                        <a:rPr kumimoji="1" lang="ja-JP" altLang="en-US" sz="1200" b="1" dirty="0">
                          <a:solidFill>
                            <a:schemeClr val="bg1"/>
                          </a:solidFill>
                        </a:rPr>
                        <a:t>倍超</a:t>
                      </a:r>
                    </a:p>
                  </a:txBody>
                  <a:tcPr marL="36000" marR="36000" marT="36000" marB="36000" anchor="ctr">
                    <a:solidFill>
                      <a:srgbClr val="4EA6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rPr>
                        <a:t>平均乖離率</a:t>
                      </a:r>
                      <a:endParaRPr kumimoji="1" lang="en-US" altLang="ja-JP" sz="12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rPr>
                        <a:t>1</a:t>
                      </a:r>
                      <a:r>
                        <a:rPr kumimoji="1" lang="ja-JP" altLang="en-US" sz="1200" b="1" dirty="0">
                          <a:solidFill>
                            <a:schemeClr val="bg1"/>
                          </a:solidFill>
                        </a:rPr>
                        <a:t>倍超</a:t>
                      </a:r>
                    </a:p>
                  </a:txBody>
                  <a:tcPr marL="36000" marR="36000" marT="36000" marB="36000" anchor="ctr">
                    <a:solidFill>
                      <a:srgbClr val="4EA6DC"/>
                    </a:solidFill>
                  </a:tcPr>
                </a:tc>
                <a:extLst>
                  <a:ext uri="{0D108BD9-81ED-4DB2-BD59-A6C34878D82A}">
                    <a16:rowId xmlns:a16="http://schemas.microsoft.com/office/drawing/2014/main" xmlns="" val="1912773844"/>
                  </a:ext>
                </a:extLst>
              </a:tr>
              <a:tr h="457091">
                <a:tc>
                  <a:txBody>
                    <a:bodyPr/>
                    <a:lstStyle/>
                    <a:p>
                      <a:pPr algn="ctr"/>
                      <a:r>
                        <a:rPr kumimoji="1" lang="ja-JP" altLang="en-US" sz="1200" b="1" dirty="0"/>
                        <a:t>対象品目数</a:t>
                      </a:r>
                      <a:endParaRPr kumimoji="1" lang="en-US" altLang="ja-JP" sz="1200" b="1" dirty="0"/>
                    </a:p>
                    <a:p>
                      <a:pPr algn="ctr"/>
                      <a:r>
                        <a:rPr kumimoji="1" lang="ja-JP" altLang="en-US" sz="1200" b="1" dirty="0"/>
                        <a:t>（割合）</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9,320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品目</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53%</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60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品目</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9%</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1,000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品目</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55%</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1,500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品目</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88%</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5,860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品目</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66%</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900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品目</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p>
                  </a:txBody>
                  <a:tcPr marL="36000" marR="36000" marT="36000" marB="36000" anchor="ctr"/>
                </a:tc>
                <a:extLst>
                  <a:ext uri="{0D108BD9-81ED-4DB2-BD59-A6C34878D82A}">
                    <a16:rowId xmlns:a16="http://schemas.microsoft.com/office/drawing/2014/main" xmlns="" val="457055181"/>
                  </a:ext>
                </a:extLst>
              </a:tr>
              <a:tr h="457091">
                <a:tc>
                  <a:txBody>
                    <a:bodyPr/>
                    <a:lstStyle/>
                    <a:p>
                      <a:pPr algn="ctr"/>
                      <a:r>
                        <a:rPr kumimoji="1" lang="en-US" altLang="ja-JP" sz="1050" b="1" dirty="0"/>
                        <a:t>(</a:t>
                      </a:r>
                      <a:r>
                        <a:rPr kumimoji="1" lang="ja-JP" altLang="en-US" sz="1050" b="1" dirty="0"/>
                        <a:t>参考</a:t>
                      </a:r>
                      <a:r>
                        <a:rPr kumimoji="1" lang="en-US" altLang="ja-JP" sz="1050" b="1" dirty="0"/>
                        <a:t>)R5</a:t>
                      </a:r>
                      <a:r>
                        <a:rPr kumimoji="1" lang="ja-JP" altLang="en-US" sz="1050" b="1" dirty="0"/>
                        <a:t>年度改定対象品目割合</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69</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41</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70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89</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82</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36</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p>
                  </a:txBody>
                  <a:tcPr marL="36000" marR="36000" marT="36000" marB="36000" anchor="ctr"/>
                </a:tc>
                <a:extLst>
                  <a:ext uri="{0D108BD9-81ED-4DB2-BD59-A6C34878D82A}">
                    <a16:rowId xmlns:a16="http://schemas.microsoft.com/office/drawing/2014/main" xmlns="" val="1023019291"/>
                  </a:ext>
                </a:extLst>
              </a:tr>
            </a:tbl>
          </a:graphicData>
        </a:graphic>
      </p:graphicFrame>
      <p:sp>
        <p:nvSpPr>
          <p:cNvPr id="34" name="テキスト ボックス 33">
            <a:extLst>
              <a:ext uri="{FF2B5EF4-FFF2-40B4-BE49-F238E27FC236}">
                <a16:creationId xmlns:a16="http://schemas.microsoft.com/office/drawing/2014/main" xmlns="" id="{F4046F2E-3BBE-ED5A-D0DA-BF68963C1281}"/>
              </a:ext>
            </a:extLst>
          </p:cNvPr>
          <p:cNvSpPr txBox="1"/>
          <p:nvPr/>
        </p:nvSpPr>
        <p:spPr>
          <a:xfrm>
            <a:off x="397548" y="6191495"/>
            <a:ext cx="9236599" cy="37147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0" lang="ja-JP" altLang="en-US" sz="1100" b="0" i="0" u="none" strike="noStrike" kern="1200" cap="none" spc="0" normalizeH="0" baseline="0" noProof="0" dirty="0">
                <a:ln>
                  <a:noFill/>
                </a:ln>
                <a:solidFill>
                  <a:prstClr val="black"/>
                </a:solidFill>
                <a:effectLst/>
                <a:uLnTx/>
                <a:uFillTx/>
                <a:latin typeface="Segoe UI"/>
                <a:ea typeface="メイリオ"/>
                <a:cs typeface="+mn-cs"/>
              </a:rPr>
              <a:t>（</a:t>
            </a:r>
            <a:r>
              <a:rPr kumimoji="0" lang="en-US" altLang="ja-JP" sz="1100" b="0" i="0" u="none" strike="noStrike" kern="1200" cap="none" spc="0" normalizeH="0" baseline="0" noProof="0" dirty="0">
                <a:ln>
                  <a:noFill/>
                </a:ln>
                <a:solidFill>
                  <a:prstClr val="black"/>
                </a:solidFill>
                <a:effectLst/>
                <a:uLnTx/>
                <a:uFillTx/>
                <a:latin typeface="Segoe UI"/>
                <a:ea typeface="メイリオ"/>
                <a:cs typeface="+mn-cs"/>
              </a:rPr>
              <a:t>※</a:t>
            </a:r>
            <a:r>
              <a:rPr kumimoji="0" lang="ja-JP" altLang="en-US" sz="1100" b="0" i="0" u="none" strike="noStrike" kern="1200" cap="none" spc="0" normalizeH="0" baseline="0" noProof="0" dirty="0">
                <a:ln>
                  <a:noFill/>
                </a:ln>
                <a:solidFill>
                  <a:prstClr val="black"/>
                </a:solidFill>
                <a:effectLst/>
                <a:uLnTx/>
                <a:uFillTx/>
                <a:latin typeface="Segoe UI"/>
                <a:ea typeface="メイリオ"/>
                <a:cs typeface="+mn-cs"/>
              </a:rPr>
              <a:t>）新薬は、後発品のない先発品であり、長期間収載されている先発品を含んでいる。その他品目は、昭和</a:t>
            </a:r>
            <a:r>
              <a:rPr kumimoji="0" lang="en-US" altLang="ja-JP" sz="1100" b="0" i="0" u="none" strike="noStrike" kern="1200" cap="none" spc="0" normalizeH="0" baseline="0" noProof="0" dirty="0">
                <a:ln>
                  <a:noFill/>
                </a:ln>
                <a:solidFill>
                  <a:prstClr val="black"/>
                </a:solidFill>
                <a:effectLst/>
                <a:uLnTx/>
                <a:uFillTx/>
                <a:latin typeface="Segoe UI"/>
                <a:ea typeface="メイリオ"/>
                <a:cs typeface="+mn-cs"/>
              </a:rPr>
              <a:t>42</a:t>
            </a:r>
            <a:r>
              <a:rPr kumimoji="0" lang="ja-JP" altLang="en-US" sz="1100" b="0" i="0" u="none" strike="noStrike" kern="1200" cap="none" spc="0" normalizeH="0" baseline="0" noProof="0" dirty="0">
                <a:ln>
                  <a:noFill/>
                </a:ln>
                <a:solidFill>
                  <a:prstClr val="black"/>
                </a:solidFill>
                <a:effectLst/>
                <a:uLnTx/>
                <a:uFillTx/>
                <a:latin typeface="Segoe UI"/>
                <a:ea typeface="メイリオ"/>
                <a:cs typeface="+mn-cs"/>
              </a:rPr>
              <a:t>年以前に収載された医薬品。</a:t>
            </a:r>
            <a:endParaRPr kumimoji="0" lang="en-US" altLang="ja-JP" sz="11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0" lang="ja-JP" altLang="en-US" sz="1100" b="0" i="0" u="none" strike="noStrike" kern="1200" cap="none" spc="0" normalizeH="0" baseline="0" noProof="0" dirty="0">
                <a:ln>
                  <a:noFill/>
                </a:ln>
                <a:solidFill>
                  <a:prstClr val="black"/>
                </a:solidFill>
                <a:effectLst/>
                <a:uLnTx/>
                <a:uFillTx/>
                <a:latin typeface="Segoe UI"/>
                <a:ea typeface="メイリオ"/>
                <a:cs typeface="+mn-cs"/>
              </a:rPr>
              <a:t>（注）数はいずれも概数であり、カテゴリーごとの内訳は今後の精査により変動しうる。</a:t>
            </a:r>
            <a:endParaRPr kumimoji="0" lang="en-US" altLang="ja-JP" sz="1100" b="0" i="0" u="none" strike="noStrike" kern="1200" cap="none" spc="0" normalizeH="0" baseline="0" noProof="0" dirty="0">
              <a:ln>
                <a:noFill/>
              </a:ln>
              <a:solidFill>
                <a:prstClr val="black"/>
              </a:solidFill>
              <a:effectLst/>
              <a:uLnTx/>
              <a:uFillTx/>
              <a:latin typeface="Segoe UI"/>
              <a:ea typeface="メイリオ"/>
              <a:cs typeface="+mn-cs"/>
            </a:endParaRPr>
          </a:p>
        </p:txBody>
      </p:sp>
      <p:pic>
        <p:nvPicPr>
          <p:cNvPr id="3" name="図 2">
            <a:extLst>
              <a:ext uri="{FF2B5EF4-FFF2-40B4-BE49-F238E27FC236}">
                <a16:creationId xmlns:a16="http://schemas.microsoft.com/office/drawing/2014/main" xmlns="" id="{71BE1918-2847-5DFF-EBCA-4D601C85D2F9}"/>
              </a:ext>
            </a:extLst>
          </p:cNvPr>
          <p:cNvPicPr>
            <a:picLocks noChangeAspect="1"/>
          </p:cNvPicPr>
          <p:nvPr/>
        </p:nvPicPr>
        <p:blipFill>
          <a:blip r:embed="rId2"/>
          <a:stretch>
            <a:fillRect/>
          </a:stretch>
        </p:blipFill>
        <p:spPr>
          <a:xfrm>
            <a:off x="286015" y="1077217"/>
            <a:ext cx="9236599" cy="2900451"/>
          </a:xfrm>
          <a:prstGeom prst="rect">
            <a:avLst/>
          </a:prstGeom>
        </p:spPr>
      </p:pic>
      <p:sp>
        <p:nvSpPr>
          <p:cNvPr id="7" name="テキスト ボックス 6">
            <a:extLst>
              <a:ext uri="{FF2B5EF4-FFF2-40B4-BE49-F238E27FC236}">
                <a16:creationId xmlns:a16="http://schemas.microsoft.com/office/drawing/2014/main" xmlns="" id="{DCD59958-AEFF-4AA2-0410-2AFD5CDBB844}"/>
              </a:ext>
            </a:extLst>
          </p:cNvPr>
          <p:cNvSpPr txBox="1">
            <a:spLocks noChangeArrowheads="1"/>
          </p:cNvSpPr>
          <p:nvPr/>
        </p:nvSpPr>
        <p:spPr bwMode="auto">
          <a:xfrm>
            <a:off x="8136516" y="75762"/>
            <a:ext cx="1610320" cy="497816"/>
          </a:xfrm>
          <a:prstGeom prst="rect">
            <a:avLst/>
          </a:prstGeom>
          <a:solidFill>
            <a:srgbClr val="FFFFFF"/>
          </a:solidFill>
          <a:ln w="19050">
            <a:solidFill>
              <a:srgbClr val="000000"/>
            </a:solidFill>
            <a:miter lim="800000"/>
            <a:headEnd/>
            <a:tailEnd/>
          </a:ln>
        </p:spPr>
        <p:txBody>
          <a:bodyPr rot="0" vert="horz" wrap="square" lIns="74295" tIns="8890" rIns="74295" bIns="8890" anchor="t" anchorCtr="0" upright="1">
            <a:noAutofit/>
          </a:bodyPr>
          <a:lstStyle/>
          <a:p>
            <a:pPr marL="0" marR="0" lvl="0" indent="0" algn="dist"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中医協　薬</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-1-</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参考</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Ｐゴシック" panose="020B0600070205080204" pitchFamily="50" charset="-128"/>
            </a:endParaRPr>
          </a:p>
          <a:p>
            <a:pPr marL="0" marR="0" lvl="0" indent="0" algn="dist" defTabSz="914400" rtl="0" eaLnBrk="1" fontAlgn="auto" latinLnBrk="0" hangingPunct="1">
              <a:lnSpc>
                <a:spcPts val="18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6</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．１２．２０</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xmlns="" id="{891FEAC1-AC4A-E46C-DDB2-FDADBEB89119}"/>
              </a:ext>
            </a:extLst>
          </p:cNvPr>
          <p:cNvSpPr txBox="1"/>
          <p:nvPr/>
        </p:nvSpPr>
        <p:spPr>
          <a:xfrm>
            <a:off x="2168092" y="5478591"/>
            <a:ext cx="461665" cy="369332"/>
          </a:xfrm>
          <a:prstGeom prst="rect">
            <a:avLst/>
          </a:prstGeom>
          <a:noFill/>
        </p:spPr>
        <p:txBody>
          <a:bodyPr vert="vert270"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xmlns="" id="{6F9C31EC-09CB-AB5A-5305-903B9CB60048}"/>
              </a:ext>
            </a:extLst>
          </p:cNvPr>
          <p:cNvSpPr txBox="1"/>
          <p:nvPr/>
        </p:nvSpPr>
        <p:spPr>
          <a:xfrm>
            <a:off x="4823548" y="5464743"/>
            <a:ext cx="461665" cy="369332"/>
          </a:xfrm>
          <a:prstGeom prst="rect">
            <a:avLst/>
          </a:prstGeom>
          <a:noFill/>
        </p:spPr>
        <p:txBody>
          <a:bodyPr vert="vert270"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a:t>
            </a:r>
          </a:p>
        </p:txBody>
      </p:sp>
      <p:sp>
        <p:nvSpPr>
          <p:cNvPr id="10" name="テキスト ボックス 9">
            <a:extLst>
              <a:ext uri="{FF2B5EF4-FFF2-40B4-BE49-F238E27FC236}">
                <a16:creationId xmlns:a16="http://schemas.microsoft.com/office/drawing/2014/main" xmlns="" id="{A74626EC-3680-31FF-1791-AE9F6D645C08}"/>
              </a:ext>
            </a:extLst>
          </p:cNvPr>
          <p:cNvSpPr txBox="1"/>
          <p:nvPr/>
        </p:nvSpPr>
        <p:spPr>
          <a:xfrm>
            <a:off x="7382036" y="5483215"/>
            <a:ext cx="461665" cy="369332"/>
          </a:xfrm>
          <a:prstGeom prst="rect">
            <a:avLst/>
          </a:prstGeom>
          <a:noFill/>
        </p:spPr>
        <p:txBody>
          <a:bodyPr vert="vert270"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a:t>
            </a:r>
          </a:p>
        </p:txBody>
      </p:sp>
      <p:sp>
        <p:nvSpPr>
          <p:cNvPr id="11" name="テキスト ボックス 10">
            <a:extLst>
              <a:ext uri="{FF2B5EF4-FFF2-40B4-BE49-F238E27FC236}">
                <a16:creationId xmlns:a16="http://schemas.microsoft.com/office/drawing/2014/main" xmlns="" id="{4DE5356A-975B-637F-6CD4-16FC646F83BE}"/>
              </a:ext>
            </a:extLst>
          </p:cNvPr>
          <p:cNvSpPr txBox="1"/>
          <p:nvPr/>
        </p:nvSpPr>
        <p:spPr>
          <a:xfrm>
            <a:off x="8656656" y="5455507"/>
            <a:ext cx="461665" cy="369332"/>
          </a:xfrm>
          <a:prstGeom prst="rect">
            <a:avLst/>
          </a:prstGeom>
          <a:noFill/>
        </p:spPr>
        <p:txBody>
          <a:bodyPr vert="vert270"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xmlns="" id="{C88FBE05-4AE9-F442-EB32-3C6142F8D97E}"/>
              </a:ext>
            </a:extLst>
          </p:cNvPr>
          <p:cNvSpPr txBox="1"/>
          <p:nvPr/>
        </p:nvSpPr>
        <p:spPr>
          <a:xfrm>
            <a:off x="3492881" y="5480018"/>
            <a:ext cx="492443" cy="369332"/>
          </a:xfrm>
          <a:prstGeom prst="rect">
            <a:avLst/>
          </a:prstGeom>
          <a:noFill/>
        </p:spPr>
        <p:txBody>
          <a:bodyPr vert="vert270" wrap="square" rtlCol="0">
            <a:spAutoFit/>
          </a:bodyPr>
          <a:lstStyle/>
          <a:p>
            <a:r>
              <a:rPr kumimoji="1" lang="ja-JP" altLang="en-US" sz="2000" b="1" dirty="0">
                <a:solidFill>
                  <a:srgbClr val="FF0000"/>
                </a:solidFill>
                <a:latin typeface="Meiryo UI" panose="020B0604030504040204" pitchFamily="50" charset="-128"/>
                <a:ea typeface="Meiryo UI" panose="020B0604030504040204" pitchFamily="50" charset="-128"/>
              </a:rPr>
              <a:t>≫</a:t>
            </a:r>
            <a:endParaRPr kumimoji="1" lang="en-US" altLang="ja-JP" sz="2000" b="1" dirty="0">
              <a:solidFill>
                <a:srgbClr val="FF000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xmlns="" id="{EBC0192E-30E4-C57F-8525-7D2F8B6C7FBE}"/>
              </a:ext>
            </a:extLst>
          </p:cNvPr>
          <p:cNvSpPr txBox="1"/>
          <p:nvPr/>
        </p:nvSpPr>
        <p:spPr>
          <a:xfrm>
            <a:off x="6076638" y="5478591"/>
            <a:ext cx="492443" cy="369332"/>
          </a:xfrm>
          <a:prstGeom prst="rect">
            <a:avLst/>
          </a:prstGeom>
          <a:noFill/>
        </p:spPr>
        <p:txBody>
          <a:bodyPr vert="vert270" wrap="square" rtlCol="0">
            <a:spAutoFit/>
          </a:bodyPr>
          <a:lstStyle/>
          <a:p>
            <a:r>
              <a:rPr kumimoji="1" lang="ja-JP" altLang="en-US" sz="2000" b="1" dirty="0">
                <a:solidFill>
                  <a:srgbClr val="FF0000"/>
                </a:solidFill>
                <a:latin typeface="Meiryo UI" panose="020B0604030504040204" pitchFamily="50" charset="-128"/>
                <a:ea typeface="Meiryo UI" panose="020B0604030504040204" pitchFamily="50" charset="-128"/>
              </a:rPr>
              <a:t>≒</a:t>
            </a:r>
            <a:endParaRPr kumimoji="1" lang="en-US" altLang="ja-JP" sz="2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522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sz="1800" b="1" dirty="0">
                <a:effectLst/>
                <a:latin typeface="+mj-ea"/>
                <a:ea typeface="+mj-ea"/>
                <a:cs typeface="Times New Roman" panose="02020603050405020304" pitchFamily="18" charset="0"/>
              </a:rPr>
              <a:t>令和７年度薬価改定について</a:t>
            </a:r>
            <a:r>
              <a:rPr lang="ja-JP" altLang="ja-JP" sz="1800" dirty="0">
                <a:latin typeface="+mj-ea"/>
                <a:ea typeface="+mj-ea"/>
                <a:cs typeface="Times New Roman" panose="02020603050405020304" pitchFamily="18" charset="0"/>
              </a:rPr>
              <a:t>（</a:t>
            </a:r>
            <a:r>
              <a:rPr lang="ja-JP" altLang="en-US" sz="1800" dirty="0">
                <a:latin typeface="+mj-ea"/>
                <a:ea typeface="+mj-ea"/>
                <a:cs typeface="Times New Roman" panose="02020603050405020304" pitchFamily="18" charset="0"/>
              </a:rPr>
              <a:t>算定ルールの適用</a:t>
            </a:r>
            <a:r>
              <a:rPr lang="ja-JP" altLang="ja-JP" sz="1800" dirty="0">
                <a:latin typeface="+mj-ea"/>
                <a:ea typeface="+mj-ea"/>
                <a:cs typeface="Times New Roman" panose="02020603050405020304" pitchFamily="18" charset="0"/>
              </a:rPr>
              <a:t>）</a:t>
            </a:r>
            <a:endParaRPr lang="ja-JP" altLang="en-US" sz="1800" dirty="0">
              <a:latin typeface="+mj-ea"/>
              <a:ea typeface="+mj-ea"/>
              <a:cs typeface="Times New Roman" panose="02020603050405020304" pitchFamily="18" charset="0"/>
            </a:endParaRPr>
          </a:p>
        </p:txBody>
      </p:sp>
      <p:sp>
        <p:nvSpPr>
          <p:cNvPr id="5" name="スライド番号プレースホルダー 1"/>
          <p:cNvSpPr txBox="1">
            <a:spLocks/>
          </p:cNvSpPr>
          <p:nvPr/>
        </p:nvSpPr>
        <p:spPr>
          <a:xfrm>
            <a:off x="9278979" y="6494533"/>
            <a:ext cx="618632" cy="371856"/>
          </a:xfrm>
          <a:prstGeom prst="rect">
            <a:avLst/>
          </a:prstGeom>
        </p:spPr>
        <p:txBody>
          <a:bodyPr vert="horz" lIns="72000" tIns="36000" rIns="72000" bIns="36000" rtlCol="0" anchor="b" anchorCtr="0"/>
          <a:lstStyle>
            <a:defPPr>
              <a:defRPr lang="ja-JP"/>
            </a:defPPr>
            <a:lvl1pPr marL="0" algn="r" defTabSz="914400" rtl="0" eaLnBrk="1" latinLnBrk="0" hangingPunct="1">
              <a:defRPr kumimoji="1" sz="12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800" b="1" i="0" u="none" strike="noStrike" kern="1200" cap="none" spc="0" normalizeH="0" baseline="0" noProof="0" smtClean="0">
                <a:ln>
                  <a:noFill/>
                </a:ln>
                <a:solidFill>
                  <a:srgbClr val="E4E2ED">
                    <a:lumMod val="50000"/>
                  </a:srgbClr>
                </a:solidFill>
                <a:effectLst/>
                <a:uLnTx/>
                <a:uFillTx/>
                <a:latin typeface="メイリオ"/>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800" b="1" i="0" u="none" strike="noStrike" kern="1200" cap="none" spc="0" normalizeH="0" baseline="0" noProof="0" dirty="0">
              <a:ln>
                <a:noFill/>
              </a:ln>
              <a:solidFill>
                <a:srgbClr val="E4E2ED">
                  <a:lumMod val="50000"/>
                </a:srgbClr>
              </a:solidFill>
              <a:effectLst/>
              <a:uLnTx/>
              <a:uFillTx/>
              <a:latin typeface="メイリオ"/>
              <a:ea typeface="メイリオ"/>
              <a:cs typeface="Arial" panose="020B0604020202020204" pitchFamily="34" charset="0"/>
            </a:endParaRPr>
          </a:p>
        </p:txBody>
      </p:sp>
      <p:sp>
        <p:nvSpPr>
          <p:cNvPr id="10" name="テキスト ボックス 9">
            <a:extLst>
              <a:ext uri="{FF2B5EF4-FFF2-40B4-BE49-F238E27FC236}">
                <a16:creationId xmlns:a16="http://schemas.microsoft.com/office/drawing/2014/main" xmlns="" id="{345C8D63-C204-1DB1-D1EF-3F843BBCFC7A}"/>
              </a:ext>
            </a:extLst>
          </p:cNvPr>
          <p:cNvSpPr txBox="1"/>
          <p:nvPr/>
        </p:nvSpPr>
        <p:spPr>
          <a:xfrm>
            <a:off x="299027" y="1294038"/>
            <a:ext cx="9307945" cy="4770537"/>
          </a:xfrm>
          <a:prstGeom prst="rect">
            <a:avLst/>
          </a:prstGeom>
          <a:solidFill>
            <a:schemeClr val="bg1"/>
          </a:solidFill>
        </p:spPr>
        <p:txBody>
          <a:bodyPr wrap="square">
            <a:spAutoFit/>
          </a:bodyPr>
          <a:lstStyle/>
          <a:p>
            <a:pPr marL="0" marR="0" lvl="0" indent="176213"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a:ea typeface="メイリオ"/>
                <a:cs typeface="+mn-cs"/>
              </a:rPr>
              <a:t>主な適用ルール</a:t>
            </a:r>
            <a:endPar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176213"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endParaRPr>
          </a:p>
          <a:p>
            <a:pPr marL="360363" marR="0" lvl="0" indent="-184150"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a:ea typeface="メイリオ"/>
                <a:cs typeface="+mn-cs"/>
              </a:rPr>
              <a:t>基本的考え：創薬イノベーションの推進、医薬品の安定供給の確保、国民負担の軽減</a:t>
            </a:r>
            <a:endPar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endParaRPr>
          </a:p>
          <a:p>
            <a:pPr marL="360363" marR="0" lvl="0" indent="-184150"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521335" algn="just"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srgbClr val="000000"/>
                </a:solidFill>
                <a:effectLst/>
                <a:uLnTx/>
                <a:uFillTx/>
                <a:latin typeface="メイリオ"/>
                <a:ea typeface="メイリオ"/>
                <a:cs typeface="+mn-cs"/>
              </a:rPr>
              <a:t>①　</a:t>
            </a:r>
            <a:r>
              <a:rPr kumimoji="1" lang="ja-JP" altLang="en-US" sz="1800" b="0" i="0" u="none" strike="noStrike" kern="1200" cap="none" spc="0" normalizeH="0" baseline="0" noProof="0" dirty="0">
                <a:ln>
                  <a:noFill/>
                </a:ln>
                <a:solidFill>
                  <a:srgbClr val="000000"/>
                </a:solidFill>
                <a:effectLst/>
                <a:uLnTx/>
                <a:uFillTx/>
                <a:latin typeface="メイリオ"/>
                <a:ea typeface="メイリオ"/>
                <a:cs typeface="+mn-cs"/>
              </a:rPr>
              <a:t>小児用等追加承認品目等の加算</a:t>
            </a:r>
            <a:r>
              <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800" b="0" i="0" u="none" strike="noStrike" kern="1200" cap="none" spc="0" normalizeH="0" baseline="0" noProof="0" dirty="0">
                <a:ln>
                  <a:noFill/>
                </a:ln>
                <a:solidFill>
                  <a:srgbClr val="000000"/>
                </a:solidFill>
                <a:effectLst/>
                <a:uLnTx/>
                <a:uFillTx/>
                <a:latin typeface="メイリオ"/>
                <a:ea typeface="メイリオ"/>
                <a:cs typeface="+mn-cs"/>
              </a:rPr>
              <a:t>新</a:t>
            </a:r>
            <a:r>
              <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800" b="0" i="0" u="none" strike="noStrike" kern="1200" cap="none" spc="0" normalizeH="0" baseline="0" noProof="0" dirty="0">
                <a:ln>
                  <a:noFill/>
                </a:ln>
                <a:solidFill>
                  <a:srgbClr val="000000"/>
                </a:solidFill>
                <a:effectLst/>
                <a:uLnTx/>
                <a:uFillTx/>
                <a:latin typeface="メイリオ"/>
                <a:ea typeface="メイリオ"/>
                <a:cs typeface="+mn-cs"/>
              </a:rPr>
              <a:t>　</a:t>
            </a:r>
            <a:r>
              <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800" b="0" i="1" u="none" strike="noStrike" kern="1200" cap="none" spc="0" normalizeH="0" baseline="0" noProof="0" dirty="0">
                <a:ln>
                  <a:noFill/>
                </a:ln>
                <a:solidFill>
                  <a:srgbClr val="000000"/>
                </a:solidFill>
                <a:effectLst/>
                <a:uLnTx/>
                <a:uFillTx/>
                <a:latin typeface="メイリオ"/>
                <a:ea typeface="メイリオ"/>
                <a:cs typeface="+mn-cs"/>
              </a:rPr>
              <a:t>イノベーショーン推進</a:t>
            </a:r>
            <a:r>
              <a:rPr kumimoji="1" lang="ja-JP" altLang="en-US" sz="1100" b="0" i="1" u="none" strike="noStrike" kern="1200" cap="none" spc="0" normalizeH="0" baseline="0" noProof="0" dirty="0">
                <a:ln>
                  <a:noFill/>
                </a:ln>
                <a:solidFill>
                  <a:srgbClr val="000000"/>
                </a:solidFill>
                <a:effectLst/>
                <a:uLnTx/>
                <a:uFillTx/>
                <a:latin typeface="メイリオ"/>
                <a:ea typeface="メイリオ"/>
                <a:cs typeface="+mn-cs"/>
              </a:rPr>
              <a:t>（薬価引き上げ）</a:t>
            </a:r>
            <a:endParaRPr kumimoji="1" lang="ja-JP" altLang="ja-JP" sz="1100" b="0" i="1"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521335"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srgbClr val="000000"/>
              </a:solidFill>
              <a:effectLst/>
              <a:uLnTx/>
              <a:uFillTx/>
              <a:latin typeface="メイリオ"/>
              <a:ea typeface="メイリオ"/>
              <a:cs typeface="+mn-cs"/>
            </a:endParaRPr>
          </a:p>
          <a:p>
            <a:pPr indent="521335" algn="just"/>
            <a:endPar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endParaRPr>
          </a:p>
          <a:p>
            <a:pPr indent="521335" algn="just"/>
            <a:r>
              <a:rPr kumimoji="1" lang="ja-JP" altLang="ja-JP" sz="1800" b="0" i="0" u="none" strike="noStrike" kern="1200" cap="none" spc="0" normalizeH="0" baseline="0" noProof="0" dirty="0">
                <a:ln>
                  <a:noFill/>
                </a:ln>
                <a:solidFill>
                  <a:srgbClr val="000000"/>
                </a:solidFill>
                <a:effectLst/>
                <a:uLnTx/>
                <a:uFillTx/>
                <a:latin typeface="メイリオ"/>
                <a:ea typeface="メイリオ"/>
                <a:cs typeface="+mn-cs"/>
              </a:rPr>
              <a:t>②　</a:t>
            </a:r>
            <a:r>
              <a:rPr kumimoji="1" lang="ja-JP" altLang="en-US" sz="1800" b="0" i="0" u="none" strike="noStrike" kern="1200" cap="none" spc="0" normalizeH="0" baseline="0" noProof="0" dirty="0">
                <a:ln>
                  <a:noFill/>
                </a:ln>
                <a:solidFill>
                  <a:srgbClr val="000000"/>
                </a:solidFill>
                <a:effectLst/>
                <a:uLnTx/>
                <a:uFillTx/>
                <a:latin typeface="メイリオ"/>
                <a:ea typeface="メイリオ"/>
                <a:cs typeface="+mn-cs"/>
              </a:rPr>
              <a:t>不採算品再算定の実施　</a:t>
            </a:r>
            <a:r>
              <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800" b="0" i="1" u="none" strike="noStrike" kern="1200" cap="none" spc="0" normalizeH="0" baseline="0" noProof="0" dirty="0">
                <a:ln>
                  <a:noFill/>
                </a:ln>
                <a:solidFill>
                  <a:srgbClr val="000000"/>
                </a:solidFill>
                <a:effectLst/>
                <a:uLnTx/>
                <a:uFillTx/>
                <a:latin typeface="メイリオ"/>
                <a:ea typeface="メイリオ"/>
                <a:cs typeface="+mn-cs"/>
              </a:rPr>
              <a:t>安定供給確保</a:t>
            </a:r>
            <a:r>
              <a:rPr lang="ja-JP" altLang="en-US" sz="1100" i="1" dirty="0">
                <a:solidFill>
                  <a:srgbClr val="000000"/>
                </a:solidFill>
                <a:latin typeface="メイリオ"/>
                <a:ea typeface="メイリオ"/>
              </a:rPr>
              <a:t>（薬価引き上げ）</a:t>
            </a:r>
            <a:endParaRPr lang="ja-JP" altLang="ja-JP" sz="1100" i="1" dirty="0">
              <a:solidFill>
                <a:srgbClr val="000000"/>
              </a:solidFill>
              <a:latin typeface="メイリオ"/>
              <a:ea typeface="メイリオ"/>
            </a:endParaRPr>
          </a:p>
          <a:p>
            <a:pPr marL="0" marR="0" lvl="0" indent="52133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521335" algn="just"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rPr>
              <a:t>		</a:t>
            </a:r>
            <a:endParaRPr kumimoji="1" lang="ja-JP" altLang="ja-JP" sz="1800" b="0" i="0" u="none" strike="noStrike" kern="1200" cap="none" spc="0" normalizeH="0" baseline="0" noProof="0" dirty="0">
              <a:ln>
                <a:noFill/>
              </a:ln>
              <a:solidFill>
                <a:srgbClr val="000000"/>
              </a:solidFill>
              <a:effectLst/>
              <a:uLnTx/>
              <a:uFillTx/>
              <a:latin typeface="メイリオ"/>
              <a:ea typeface="メイリオ"/>
              <a:cs typeface="+mn-cs"/>
            </a:endParaRPr>
          </a:p>
          <a:p>
            <a:pPr indent="521335" algn="just"/>
            <a:r>
              <a:rPr kumimoji="1" lang="ja-JP" altLang="ja-JP" sz="1800" b="0" i="0" u="none" strike="noStrike" kern="1200" cap="none" spc="0" normalizeH="0" baseline="0" noProof="0" dirty="0">
                <a:ln>
                  <a:noFill/>
                </a:ln>
                <a:solidFill>
                  <a:srgbClr val="000000"/>
                </a:solidFill>
                <a:effectLst/>
                <a:uLnTx/>
                <a:uFillTx/>
                <a:latin typeface="メイリオ"/>
                <a:ea typeface="メイリオ"/>
                <a:cs typeface="+mn-cs"/>
              </a:rPr>
              <a:t>③　</a:t>
            </a:r>
            <a:r>
              <a:rPr kumimoji="1" lang="ja-JP" altLang="en-US" sz="1800" b="0" i="0" u="none" strike="noStrike" kern="1200" cap="none" spc="0" normalizeH="0" baseline="0" noProof="0" dirty="0">
                <a:ln>
                  <a:noFill/>
                </a:ln>
                <a:solidFill>
                  <a:srgbClr val="000000"/>
                </a:solidFill>
                <a:effectLst/>
                <a:uLnTx/>
                <a:uFillTx/>
                <a:latin typeface="メイリオ"/>
                <a:ea typeface="メイリオ"/>
                <a:cs typeface="+mn-cs"/>
              </a:rPr>
              <a:t>最低薬価の引き上げ</a:t>
            </a:r>
            <a:r>
              <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800" b="0" i="0" u="none" strike="noStrike" kern="1200" cap="none" spc="0" normalizeH="0" baseline="0" noProof="0" dirty="0">
                <a:ln>
                  <a:noFill/>
                </a:ln>
                <a:solidFill>
                  <a:srgbClr val="000000"/>
                </a:solidFill>
                <a:effectLst/>
                <a:uLnTx/>
                <a:uFillTx/>
                <a:latin typeface="メイリオ"/>
                <a:ea typeface="メイリオ"/>
                <a:cs typeface="+mn-cs"/>
              </a:rPr>
              <a:t>新</a:t>
            </a:r>
            <a:r>
              <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800" b="0" i="0" u="none" strike="noStrike" kern="1200" cap="none" spc="0" normalizeH="0" baseline="0" noProof="0" dirty="0">
                <a:ln>
                  <a:noFill/>
                </a:ln>
                <a:solidFill>
                  <a:srgbClr val="000000"/>
                </a:solidFill>
                <a:effectLst/>
                <a:uLnTx/>
                <a:uFillTx/>
                <a:latin typeface="メイリオ"/>
                <a:ea typeface="メイリオ"/>
                <a:cs typeface="+mn-cs"/>
              </a:rPr>
              <a:t>　</a:t>
            </a:r>
            <a:r>
              <a:rPr kumimoji="1" lang="en-US" altLang="ja-JP" sz="1800" b="0"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800" b="0" i="0" u="none" strike="noStrike" kern="1200" cap="none" spc="0" normalizeH="0" baseline="0" noProof="0" dirty="0">
                <a:ln>
                  <a:noFill/>
                </a:ln>
                <a:solidFill>
                  <a:srgbClr val="000000"/>
                </a:solidFill>
                <a:effectLst/>
                <a:uLnTx/>
                <a:uFillTx/>
                <a:latin typeface="メイリオ"/>
                <a:ea typeface="メイリオ"/>
                <a:cs typeface="+mn-cs"/>
              </a:rPr>
              <a:t>安定供給確保</a:t>
            </a:r>
            <a:r>
              <a:rPr lang="ja-JP" altLang="en-US" sz="1100" i="1" dirty="0">
                <a:solidFill>
                  <a:srgbClr val="000000"/>
                </a:solidFill>
                <a:latin typeface="メイリオ"/>
                <a:ea typeface="メイリオ"/>
              </a:rPr>
              <a:t>（薬価引き上げ）</a:t>
            </a:r>
            <a:endParaRPr lang="ja-JP" altLang="ja-JP" sz="1100" i="1" dirty="0">
              <a:solidFill>
                <a:srgbClr val="000000"/>
              </a:solidFill>
              <a:latin typeface="メイリオ"/>
              <a:ea typeface="メイリオ"/>
            </a:endParaRPr>
          </a:p>
          <a:p>
            <a:pPr marL="0" marR="0" lvl="0" indent="521335"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521335"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521335" algn="just"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srgbClr val="000000"/>
                </a:solidFill>
                <a:effectLst/>
                <a:uLnTx/>
                <a:uFillTx/>
                <a:latin typeface="メイリオ"/>
                <a:ea typeface="メイリオ"/>
                <a:cs typeface="+mn-cs"/>
              </a:rPr>
              <a:t>④　</a:t>
            </a:r>
            <a:r>
              <a:rPr lang="ja-JP" altLang="en-US" dirty="0">
                <a:solidFill>
                  <a:srgbClr val="000000"/>
                </a:solidFill>
                <a:latin typeface="メイリオ"/>
                <a:ea typeface="メイリオ"/>
              </a:rPr>
              <a:t>新薬創出等加算等の累積額控除</a:t>
            </a:r>
            <a:r>
              <a:rPr lang="en-US" altLang="ja-JP" dirty="0">
                <a:solidFill>
                  <a:srgbClr val="000000"/>
                </a:solidFill>
                <a:latin typeface="メイリオ"/>
                <a:ea typeface="メイリオ"/>
              </a:rPr>
              <a:t>【</a:t>
            </a:r>
            <a:r>
              <a:rPr lang="ja-JP" altLang="en-US" dirty="0">
                <a:solidFill>
                  <a:srgbClr val="000000"/>
                </a:solidFill>
                <a:latin typeface="メイリオ"/>
                <a:ea typeface="メイリオ"/>
              </a:rPr>
              <a:t>新</a:t>
            </a:r>
            <a:r>
              <a:rPr lang="en-US" altLang="ja-JP" dirty="0">
                <a:solidFill>
                  <a:srgbClr val="000000"/>
                </a:solidFill>
                <a:latin typeface="メイリオ"/>
                <a:ea typeface="メイリオ"/>
              </a:rPr>
              <a:t>】	</a:t>
            </a:r>
            <a:r>
              <a:rPr lang="ja-JP" altLang="en-US" dirty="0">
                <a:solidFill>
                  <a:srgbClr val="000000"/>
                </a:solidFill>
                <a:latin typeface="メイリオ"/>
                <a:ea typeface="メイリオ"/>
              </a:rPr>
              <a:t>イノベーション推進のメリハリ</a:t>
            </a:r>
          </a:p>
          <a:p>
            <a:pPr marL="0" marR="0" lvl="0" indent="521335" algn="just" defTabSz="914400" rtl="0" eaLnBrk="1" fontAlgn="auto" latinLnBrk="0" hangingPunct="1">
              <a:lnSpc>
                <a:spcPct val="100000"/>
              </a:lnSpc>
              <a:spcBef>
                <a:spcPts val="0"/>
              </a:spcBef>
              <a:spcAft>
                <a:spcPts val="0"/>
              </a:spcAft>
              <a:buClrTx/>
              <a:buSzTx/>
              <a:buFontTx/>
              <a:buNone/>
              <a:tabLst/>
              <a:defRPr/>
            </a:pPr>
            <a:r>
              <a:rPr lang="en-US" altLang="ja-JP" dirty="0">
                <a:solidFill>
                  <a:srgbClr val="000000"/>
                </a:solidFill>
                <a:latin typeface="メイリオ"/>
                <a:ea typeface="メイリオ"/>
              </a:rPr>
              <a:t>								</a:t>
            </a:r>
            <a:r>
              <a:rPr lang="ja-JP" altLang="en-US" dirty="0">
                <a:solidFill>
                  <a:srgbClr val="000000"/>
                </a:solidFill>
                <a:latin typeface="メイリオ"/>
                <a:ea typeface="メイリオ"/>
              </a:rPr>
              <a:t>　　　</a:t>
            </a:r>
            <a:r>
              <a:rPr lang="ja-JP" altLang="en-US" sz="1100" i="1" dirty="0">
                <a:solidFill>
                  <a:srgbClr val="000000"/>
                </a:solidFill>
                <a:latin typeface="メイリオ"/>
                <a:ea typeface="メイリオ"/>
              </a:rPr>
              <a:t>（薬価引き下げ）</a:t>
            </a:r>
            <a:endParaRPr lang="en-US" altLang="ja-JP" sz="1100" i="1" dirty="0">
              <a:solidFill>
                <a:srgbClr val="000000"/>
              </a:solidFill>
              <a:latin typeface="メイリオ"/>
              <a:ea typeface="メイリオ"/>
            </a:endParaRPr>
          </a:p>
          <a:p>
            <a:pPr marL="0" marR="0" lvl="0" indent="521335" algn="just" defTabSz="914400" rtl="0" eaLnBrk="1" fontAlgn="auto" latinLnBrk="0" hangingPunct="1">
              <a:lnSpc>
                <a:spcPct val="100000"/>
              </a:lnSpc>
              <a:spcBef>
                <a:spcPts val="0"/>
              </a:spcBef>
              <a:spcAft>
                <a:spcPts val="0"/>
              </a:spcAft>
              <a:buClrTx/>
              <a:buSzTx/>
              <a:buFontTx/>
              <a:buNone/>
              <a:tabLst/>
              <a:defRPr/>
            </a:pPr>
            <a:endParaRPr lang="en-US" altLang="ja-JP" sz="1100" i="1" dirty="0">
              <a:solidFill>
                <a:srgbClr val="000000"/>
              </a:solidFill>
              <a:latin typeface="メイリオ"/>
              <a:ea typeface="メイリオ"/>
            </a:endParaRPr>
          </a:p>
          <a:p>
            <a:pPr marL="0" marR="0" lvl="0" indent="521335" algn="just" defTabSz="914400" rtl="0" eaLnBrk="1" fontAlgn="auto" latinLnBrk="0" hangingPunct="1">
              <a:lnSpc>
                <a:spcPct val="100000"/>
              </a:lnSpc>
              <a:spcBef>
                <a:spcPts val="0"/>
              </a:spcBef>
              <a:spcAft>
                <a:spcPts val="0"/>
              </a:spcAft>
              <a:buClrTx/>
              <a:buSzTx/>
              <a:buFontTx/>
              <a:buNone/>
              <a:tabLst/>
              <a:defRPr/>
            </a:pPr>
            <a:endParaRPr lang="en-US" altLang="ja-JP" sz="1100" i="1" dirty="0">
              <a:solidFill>
                <a:srgbClr val="000000"/>
              </a:solidFill>
              <a:latin typeface="メイリオ"/>
              <a:ea typeface="メイリオ"/>
            </a:endParaRPr>
          </a:p>
          <a:p>
            <a:pPr marL="0" marR="0" lvl="0" indent="521335"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新</a:t>
            </a:r>
            <a:r>
              <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：過去の中間年改定では実施していなかった算定ルール</a:t>
            </a:r>
            <a:endParaRPr kumimoji="1" lang="ja-JP" altLang="ja-JP" sz="1200" b="0" i="0" u="none" strike="noStrike" kern="1200" cap="none" spc="0" normalizeH="0" baseline="0" noProof="0" dirty="0">
              <a:ln>
                <a:noFill/>
              </a:ln>
              <a:solidFill>
                <a:srgbClr val="000000"/>
              </a:solidFill>
              <a:effectLst/>
              <a:uLnTx/>
              <a:uFillTx/>
              <a:latin typeface="メイリオ"/>
              <a:ea typeface="メイリオ"/>
              <a:cs typeface="+mn-cs"/>
            </a:endParaRPr>
          </a:p>
        </p:txBody>
      </p:sp>
    </p:spTree>
    <p:extLst>
      <p:ext uri="{BB962C8B-B14F-4D97-AF65-F5344CB8AC3E}">
        <p14:creationId xmlns:p14="http://schemas.microsoft.com/office/powerpoint/2010/main" val="388706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3A3B665-B75F-4AC2-EC7D-AF7E88B126F5}"/>
              </a:ext>
            </a:extLst>
          </p:cNvPr>
          <p:cNvSpPr>
            <a:spLocks noGrp="1"/>
          </p:cNvSpPr>
          <p:nvPr>
            <p:ph type="title"/>
          </p:nvPr>
        </p:nvSpPr>
        <p:spPr/>
        <p:txBody>
          <a:bodyPr/>
          <a:lstStyle/>
          <a:p>
            <a:r>
              <a:rPr kumimoji="1" lang="ja-JP" altLang="en-US" dirty="0"/>
              <a:t>追加承認品目の加算</a:t>
            </a:r>
          </a:p>
        </p:txBody>
      </p:sp>
      <p:sp>
        <p:nvSpPr>
          <p:cNvPr id="18" name="角丸四角形 7">
            <a:extLst>
              <a:ext uri="{FF2B5EF4-FFF2-40B4-BE49-F238E27FC236}">
                <a16:creationId xmlns:a16="http://schemas.microsoft.com/office/drawing/2014/main" xmlns="" id="{E3AA6A09-E00C-370D-33D3-EB24379CC629}"/>
              </a:ext>
            </a:extLst>
          </p:cNvPr>
          <p:cNvSpPr/>
          <p:nvPr/>
        </p:nvSpPr>
        <p:spPr bwMode="gray">
          <a:xfrm>
            <a:off x="180000" y="949008"/>
            <a:ext cx="1620000" cy="292076"/>
          </a:xfrm>
          <a:prstGeom prst="roundRect">
            <a:avLst>
              <a:gd name="adj" fmla="val 0"/>
            </a:avLst>
          </a:prstGeom>
          <a:solidFill>
            <a:schemeClr val="tx2"/>
          </a:solidFill>
          <a:ln w="38100">
            <a:solidFill>
              <a:schemeClr val="bg1"/>
            </a:solidFill>
          </a:ln>
        </p:spPr>
        <p:txBody>
          <a:bodyPr tIns="36000" bIns="36000"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1" lang="ja-JP" altLang="en-US" sz="1320" b="1" i="0" u="none" strike="noStrike" kern="1200" cap="none" spc="100" normalizeH="0" baseline="0" noProof="0" dirty="0">
                <a:ln>
                  <a:noFill/>
                </a:ln>
                <a:solidFill>
                  <a:srgbClr val="FFFFFF"/>
                </a:solidFill>
                <a:effectLst/>
                <a:uLnTx/>
                <a:uFillTx/>
                <a:latin typeface="メイリオ"/>
                <a:ea typeface="メイリオ"/>
                <a:cs typeface="Noto Sans CJK JP DemiLight" charset="-128"/>
              </a:rPr>
              <a:t>算定ルール</a:t>
            </a:r>
          </a:p>
        </p:txBody>
      </p:sp>
      <p:sp>
        <p:nvSpPr>
          <p:cNvPr id="8" name="テキスト ボックス 7">
            <a:extLst>
              <a:ext uri="{FF2B5EF4-FFF2-40B4-BE49-F238E27FC236}">
                <a16:creationId xmlns:a16="http://schemas.microsoft.com/office/drawing/2014/main" xmlns="" id="{6ADFE061-FAAF-B9D4-5703-F0296E58B3C5}"/>
              </a:ext>
            </a:extLst>
          </p:cNvPr>
          <p:cNvSpPr txBox="1"/>
          <p:nvPr/>
        </p:nvSpPr>
        <p:spPr>
          <a:xfrm>
            <a:off x="7855131" y="920044"/>
            <a:ext cx="1864869" cy="228246"/>
          </a:xfrm>
          <a:prstGeom prst="rect">
            <a:avLst/>
          </a:prstGeom>
          <a:noFill/>
        </p:spPr>
        <p:txBody>
          <a:bodyPr wrap="squar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
                <a:srgbClr val="103185"/>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DB4D6D">
                    <a:lumMod val="75000"/>
                  </a:srgbClr>
                </a:solidFill>
                <a:effectLst/>
                <a:uLnTx/>
                <a:uFillTx/>
                <a:latin typeface="Meiryo UI" panose="020B0604030504040204" pitchFamily="50" charset="-128"/>
                <a:ea typeface="Meiryo UI" panose="020B0604030504040204" pitchFamily="50" charset="-128"/>
                <a:cs typeface="+mn-cs"/>
              </a:rPr>
              <a:t>赤字</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：見直し部分）</a:t>
            </a:r>
          </a:p>
        </p:txBody>
      </p:sp>
      <p:sp>
        <p:nvSpPr>
          <p:cNvPr id="4" name="正方形/長方形 3">
            <a:extLst>
              <a:ext uri="{FF2B5EF4-FFF2-40B4-BE49-F238E27FC236}">
                <a16:creationId xmlns:a16="http://schemas.microsoft.com/office/drawing/2014/main" xmlns="" id="{8D3FD162-9153-0130-2D4F-674279DF4CF2}"/>
              </a:ext>
            </a:extLst>
          </p:cNvPr>
          <p:cNvSpPr/>
          <p:nvPr/>
        </p:nvSpPr>
        <p:spPr>
          <a:xfrm>
            <a:off x="0" y="19050"/>
            <a:ext cx="2232000" cy="227301"/>
          </a:xfrm>
          <a:prstGeom prst="rect">
            <a:avLst/>
          </a:prstGeom>
          <a:solidFill>
            <a:srgbClr val="E32D91"/>
          </a:solidFill>
          <a:ln w="12700" cap="flat" cmpd="sng" algn="ctr">
            <a:solidFill>
              <a:srgbClr val="E32D91">
                <a:shade val="15000"/>
              </a:srgbClr>
            </a:solidFill>
            <a:prstDash val="solid"/>
            <a:miter lim="800000"/>
          </a:ln>
          <a:effectLst/>
        </p:spPr>
        <p:txBody>
          <a:bodyPr rtlCol="0" anchor="ctr"/>
          <a:lstStyle/>
          <a:p>
            <a:pPr marL="176213" marR="0" lvl="1"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panose="020B0604030504040204" pitchFamily="50" charset="-128"/>
                <a:ea typeface="游ゴシック" panose="020B0400000000000000" pitchFamily="50" charset="-128"/>
                <a:cs typeface="+mn-cs"/>
              </a:rPr>
              <a:t>改定時の評価</a:t>
            </a:r>
            <a:endParaRPr kumimoji="0" lang="en-US" altLang="ja-JP" sz="1400" b="1" i="0" u="none" strike="noStrike" kern="0" cap="none" spc="0" normalizeH="0" baseline="0" noProof="0" dirty="0">
              <a:ln>
                <a:noFill/>
              </a:ln>
              <a:solidFill>
                <a:prstClr val="white"/>
              </a:solidFill>
              <a:effectLst/>
              <a:uLnTx/>
              <a:uFillTx/>
              <a:latin typeface="メイリオ" panose="020B0604030504040204" pitchFamily="50" charset="-128"/>
              <a:ea typeface="游ゴシック" panose="020B0400000000000000" pitchFamily="50" charset="-128"/>
              <a:cs typeface="+mn-cs"/>
            </a:endParaRPr>
          </a:p>
        </p:txBody>
      </p:sp>
      <p:sp>
        <p:nvSpPr>
          <p:cNvPr id="3" name="スライド番号プレースホルダー 1">
            <a:extLst>
              <a:ext uri="{FF2B5EF4-FFF2-40B4-BE49-F238E27FC236}">
                <a16:creationId xmlns:a16="http://schemas.microsoft.com/office/drawing/2014/main" xmlns="" id="{8183C61B-8E0D-AE1F-628B-71722C04826A}"/>
              </a:ext>
            </a:extLst>
          </p:cNvPr>
          <p:cNvSpPr txBox="1">
            <a:spLocks/>
          </p:cNvSpPr>
          <p:nvPr/>
        </p:nvSpPr>
        <p:spPr>
          <a:xfrm>
            <a:off x="9278979" y="6494533"/>
            <a:ext cx="618632" cy="371856"/>
          </a:xfrm>
          <a:prstGeom prst="rect">
            <a:avLst/>
          </a:prstGeom>
          <a:solidFill>
            <a:schemeClr val="bg1"/>
          </a:solidFill>
        </p:spPr>
        <p:txBody>
          <a:bodyPr vert="horz" lIns="72000" tIns="36000" rIns="72000" bIns="36000" rtlCol="0" anchor="b" anchorCtr="0"/>
          <a:lstStyle>
            <a:defPPr>
              <a:defRPr lang="ja-JP"/>
            </a:defPPr>
            <a:lvl1pPr marL="0" algn="r" defTabSz="914400" rtl="0" eaLnBrk="1" latinLnBrk="0" hangingPunct="1">
              <a:defRPr kumimoji="1" sz="12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800" b="1" i="0" u="none" strike="noStrike" kern="1200" cap="none" spc="0" normalizeH="0" baseline="0" noProof="0" smtClean="0">
                <a:ln>
                  <a:noFill/>
                </a:ln>
                <a:solidFill>
                  <a:srgbClr val="E4E2ED">
                    <a:lumMod val="50000"/>
                  </a:srgbClr>
                </a:solidFill>
                <a:effectLst/>
                <a:uLnTx/>
                <a:uFillTx/>
                <a:latin typeface="メイリオ"/>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800" b="1" i="0" u="none" strike="noStrike" kern="1200" cap="none" spc="0" normalizeH="0" baseline="0" noProof="0" dirty="0">
              <a:ln>
                <a:noFill/>
              </a:ln>
              <a:solidFill>
                <a:srgbClr val="E4E2ED">
                  <a:lumMod val="50000"/>
                </a:srgbClr>
              </a:solidFill>
              <a:effectLst/>
              <a:uLnTx/>
              <a:uFillTx/>
              <a:latin typeface="メイリオ"/>
              <a:ea typeface="メイリオ"/>
              <a:cs typeface="Arial" panose="020B0604020202020204" pitchFamily="34" charset="0"/>
            </a:endParaRPr>
          </a:p>
        </p:txBody>
      </p:sp>
      <p:sp>
        <p:nvSpPr>
          <p:cNvPr id="7" name="正方形/長方形 6">
            <a:extLst>
              <a:ext uri="{FF2B5EF4-FFF2-40B4-BE49-F238E27FC236}">
                <a16:creationId xmlns:a16="http://schemas.microsoft.com/office/drawing/2014/main" xmlns="" id="{AE8DB274-2062-E0BF-BBD3-3CFADA76CC42}"/>
              </a:ext>
            </a:extLst>
          </p:cNvPr>
          <p:cNvSpPr/>
          <p:nvPr/>
        </p:nvSpPr>
        <p:spPr>
          <a:xfrm>
            <a:off x="216000" y="1201007"/>
            <a:ext cx="9504000" cy="5524258"/>
          </a:xfrm>
          <a:prstGeom prst="rect">
            <a:avLst/>
          </a:prstGeom>
          <a:noFill/>
          <a:ln w="19050" cap="rnd" cmpd="sng">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80000" tIns="180000" rIns="108000" bIns="36000" rtlCol="0" anchor="t"/>
          <a:lstStyle/>
          <a:p>
            <a:pPr marL="0" marR="0" lvl="0" indent="0" algn="l" defTabSz="914400" rtl="0" eaLnBrk="1" fontAlgn="auto" latinLnBrk="0" hangingPunct="1">
              <a:lnSpc>
                <a:spcPct val="120000"/>
              </a:lnSpc>
              <a:spcBef>
                <a:spcPts val="0"/>
              </a:spcBef>
              <a:spcAft>
                <a:spcPts val="0"/>
              </a:spcAft>
              <a:buClr>
                <a:srgbClr val="000000"/>
              </a:buClr>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１．小児に係る効能及び効果等が追加された既収載品</a:t>
            </a:r>
            <a:endPar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endParaRPr>
          </a:p>
          <a:p>
            <a:pPr marL="171450" marR="0" lvl="0" indent="9525"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小児に係る効能・効果又は用法・用量が追加されたもの</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endParaRPr>
          </a:p>
          <a:p>
            <a:pPr marL="357188" marR="0" lvl="0" indent="0" algn="l" defTabSz="914400" rtl="0" eaLnBrk="1" fontAlgn="auto" latinLnBrk="0" hangingPunct="1">
              <a:lnSpc>
                <a:spcPct val="120000"/>
              </a:lnSpc>
              <a:spcBef>
                <a:spcPts val="0"/>
              </a:spcBef>
              <a:spcAft>
                <a:spcPts val="0"/>
              </a:spcAft>
              <a:buClr>
                <a:srgbClr val="000000"/>
              </a:buClr>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050" b="0" i="0" u="none" strike="noStrike" kern="1200" cap="none" spc="0" normalizeH="0" baseline="0" noProof="0" dirty="0">
                <a:ln>
                  <a:noFill/>
                </a:ln>
                <a:solidFill>
                  <a:srgbClr val="000000"/>
                </a:solidFill>
                <a:effectLst/>
                <a:uLnTx/>
                <a:uFillTx/>
                <a:latin typeface="メイリオ"/>
                <a:ea typeface="メイリオ"/>
                <a:cs typeface="+mn-cs"/>
              </a:rPr>
              <a:t>ただし、公知申請など当該、製造販売業者の負担が相当程度低いと認められるものを除く（以下の２</a:t>
            </a:r>
            <a:r>
              <a:rPr kumimoji="1" lang="en-US" altLang="ja-JP" sz="105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050" b="0" i="0" u="none" strike="noStrike" kern="1200" cap="none" spc="0" normalizeH="0" baseline="0" noProof="0" dirty="0">
                <a:ln>
                  <a:noFill/>
                </a:ln>
                <a:solidFill>
                  <a:srgbClr val="000000"/>
                </a:solidFill>
                <a:effectLst/>
                <a:uLnTx/>
                <a:uFillTx/>
                <a:latin typeface="メイリオ"/>
                <a:ea typeface="メイリオ"/>
                <a:cs typeface="+mn-cs"/>
              </a:rPr>
              <a:t>～５</a:t>
            </a:r>
            <a:r>
              <a:rPr kumimoji="1" lang="en-US" altLang="ja-JP" sz="105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050" b="0" i="0" u="none" strike="noStrike" kern="1200" cap="none" spc="0" normalizeH="0" baseline="0" noProof="0" dirty="0">
                <a:ln>
                  <a:noFill/>
                </a:ln>
                <a:solidFill>
                  <a:srgbClr val="000000"/>
                </a:solidFill>
                <a:effectLst/>
                <a:uLnTx/>
                <a:uFillTx/>
                <a:latin typeface="メイリオ"/>
                <a:ea typeface="メイリオ"/>
                <a:cs typeface="+mn-cs"/>
              </a:rPr>
              <a:t>についても同じ）</a:t>
            </a:r>
            <a:endParaRPr kumimoji="1" lang="en-US" altLang="ja-JP" sz="105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20000"/>
              </a:lnSpc>
              <a:spcBef>
                <a:spcPts val="0"/>
              </a:spcBef>
              <a:spcAft>
                <a:spcPts val="0"/>
              </a:spcAft>
              <a:buClr>
                <a:srgbClr val="000000"/>
              </a:buClr>
              <a:buSzTx/>
              <a:buFontTx/>
              <a:buNone/>
              <a:tabLst/>
              <a:defRPr/>
            </a:pPr>
            <a:endParaRPr kumimoji="1" lang="en-US" altLang="ja-JP" sz="8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20000"/>
              </a:lnSpc>
              <a:spcBef>
                <a:spcPts val="0"/>
              </a:spcBef>
              <a:spcAft>
                <a:spcPts val="0"/>
              </a:spcAft>
              <a:buClr>
                <a:srgbClr val="000000"/>
              </a:buClr>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２．希少疾病に係る効能及び効果等が追加された既収載品</a:t>
            </a:r>
            <a:endParaRPr kumimoji="1" lang="ja-JP" altLang="en-US" sz="1200" b="1" i="0" u="none" strike="noStrike" kern="1200" cap="none" spc="0" normalizeH="0" baseline="0" noProof="0" dirty="0">
              <a:ln>
                <a:noFill/>
              </a:ln>
              <a:solidFill>
                <a:srgbClr val="000000"/>
              </a:solidFill>
              <a:effectLst/>
              <a:uLnTx/>
              <a:uFillTx/>
              <a:latin typeface="メイリオ"/>
              <a:ea typeface="メイリオ"/>
              <a:cs typeface="+mn-cs"/>
            </a:endParaRPr>
          </a:p>
          <a:p>
            <a:pPr marL="361950" marR="0" lvl="0" indent="-180975"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希少疾病に係る効能・効果又は用法・用量が追加されたもの</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（希少疾病用医薬品又はそれに相当すると認められるものに限る）</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20000"/>
              </a:lnSpc>
              <a:spcBef>
                <a:spcPts val="0"/>
              </a:spcBef>
              <a:spcAft>
                <a:spcPts val="0"/>
              </a:spcAft>
              <a:buClr>
                <a:srgbClr val="000000"/>
              </a:buClr>
              <a:buSzTx/>
              <a:buFontTx/>
              <a:buNone/>
              <a:tabLst/>
              <a:defRPr/>
            </a:pPr>
            <a:endParaRPr kumimoji="1" lang="en-US" altLang="ja-JP" sz="8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20000"/>
              </a:lnSpc>
              <a:spcBef>
                <a:spcPts val="0"/>
              </a:spcBef>
              <a:spcAft>
                <a:spcPts val="0"/>
              </a:spcAft>
              <a:buClr>
                <a:srgbClr val="000000"/>
              </a:buClr>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３．先駆的な効能及び効果等が追加された既収載品</a:t>
            </a:r>
            <a:endParaRPr kumimoji="1" lang="ja-JP" altLang="en-US" sz="1200" b="1" i="0" u="none" strike="noStrike" kern="1200" cap="none" spc="0" normalizeH="0" baseline="0" noProof="0" dirty="0">
              <a:ln>
                <a:noFill/>
              </a:ln>
              <a:solidFill>
                <a:srgbClr val="000000"/>
              </a:solidFill>
              <a:effectLst/>
              <a:uLnTx/>
              <a:uFillTx/>
              <a:latin typeface="メイリオ"/>
              <a:ea typeface="メイリオ"/>
              <a:cs typeface="+mn-cs"/>
            </a:endParaRPr>
          </a:p>
          <a:p>
            <a:pPr marL="361950" marR="0" lvl="0" indent="-180975"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効能・効果又は用法・用量が追加された先駆的医薬品</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20000"/>
              </a:lnSpc>
              <a:spcBef>
                <a:spcPts val="0"/>
              </a:spcBef>
              <a:spcAft>
                <a:spcPts val="0"/>
              </a:spcAft>
              <a:buClr>
                <a:srgbClr val="000000"/>
              </a:buClr>
              <a:buSzTx/>
              <a:buFontTx/>
              <a:buNone/>
              <a:tabLst/>
              <a:defRPr/>
            </a:pPr>
            <a:endParaRPr kumimoji="1" lang="en-US" altLang="ja-JP" sz="8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20000"/>
              </a:lnSpc>
              <a:spcBef>
                <a:spcPts val="0"/>
              </a:spcBef>
              <a:spcAft>
                <a:spcPts val="0"/>
              </a:spcAft>
              <a:buClr>
                <a:srgbClr val="000000"/>
              </a:buClr>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４．特定用途に係る効能及び効果等が追加された既収載品</a:t>
            </a:r>
            <a:endParaRPr kumimoji="1" lang="ja-JP" altLang="en-US" sz="1200" b="1" i="0" u="none" strike="noStrike" kern="1200" cap="none" spc="0" normalizeH="0" baseline="0" noProof="0" dirty="0">
              <a:ln>
                <a:noFill/>
              </a:ln>
              <a:solidFill>
                <a:srgbClr val="000000"/>
              </a:solidFill>
              <a:effectLst/>
              <a:uLnTx/>
              <a:uFillTx/>
              <a:latin typeface="メイリオ"/>
              <a:ea typeface="メイリオ"/>
              <a:cs typeface="+mn-cs"/>
            </a:endParaRPr>
          </a:p>
          <a:p>
            <a:pPr marL="361950" marR="0" lvl="0" indent="-180975"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効能・効果又は用法・用量が追加された特定用途医薬品</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20000"/>
              </a:lnSpc>
              <a:spcBef>
                <a:spcPts val="0"/>
              </a:spcBef>
              <a:spcAft>
                <a:spcPts val="0"/>
              </a:spcAft>
              <a:buClr>
                <a:srgbClr val="000000"/>
              </a:buClr>
              <a:buSzTx/>
              <a:buFontTx/>
              <a:buNone/>
              <a:tabLst/>
              <a:defRPr/>
            </a:pPr>
            <a:endParaRPr kumimoji="1" lang="en-US" altLang="ja-JP" sz="8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20000"/>
              </a:lnSpc>
              <a:spcBef>
                <a:spcPts val="0"/>
              </a:spcBef>
              <a:spcAft>
                <a:spcPts val="0"/>
              </a:spcAft>
              <a:buClr>
                <a:srgbClr val="000000"/>
              </a:buClr>
              <a:buSzTx/>
              <a:buFontTx/>
              <a:buNone/>
              <a:tabLst/>
              <a:defRPr/>
            </a:pPr>
            <a:r>
              <a:rPr kumimoji="1" lang="ja-JP" altLang="en-US" sz="1400" b="1" i="0" u="none" strike="noStrike" kern="1200" cap="none" spc="0" normalizeH="0" baseline="0" noProof="0" dirty="0">
                <a:ln>
                  <a:noFill/>
                </a:ln>
                <a:solidFill>
                  <a:srgbClr val="DB4D6D">
                    <a:lumMod val="75000"/>
                  </a:srgbClr>
                </a:solidFill>
                <a:effectLst/>
                <a:uLnTx/>
                <a:uFillTx/>
                <a:latin typeface="メイリオ"/>
                <a:ea typeface="メイリオ"/>
                <a:cs typeface="+mn-cs"/>
              </a:rPr>
              <a:t>５．迅速導入により効能及び効果等が追加された既収載品</a:t>
            </a:r>
            <a:endParaRPr kumimoji="1" lang="ja-JP" altLang="en-US" sz="1200" b="1" i="0" u="none" strike="noStrike" kern="1200" cap="none" spc="0" normalizeH="0" baseline="0" noProof="0" dirty="0">
              <a:ln>
                <a:noFill/>
              </a:ln>
              <a:solidFill>
                <a:srgbClr val="DB4D6D">
                  <a:lumMod val="75000"/>
                </a:srgbClr>
              </a:solidFill>
              <a:effectLst/>
              <a:uLnTx/>
              <a:uFillTx/>
              <a:latin typeface="メイリオ"/>
              <a:ea typeface="メイリオ"/>
              <a:cs typeface="+mn-cs"/>
            </a:endParaRPr>
          </a:p>
          <a:p>
            <a:pPr marL="361950" marR="0" lvl="0" indent="-180975"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DB4D6D">
                    <a:lumMod val="75000"/>
                  </a:srgbClr>
                </a:solidFill>
                <a:effectLst/>
                <a:uLnTx/>
                <a:uFillTx/>
                <a:latin typeface="メイリオ"/>
                <a:ea typeface="メイリオ"/>
                <a:cs typeface="+mn-cs"/>
              </a:rPr>
              <a:t>迅速導入加算の要件を満たして効能・効果又は用法・用量が追加された医薬品</a:t>
            </a:r>
            <a:endParaRPr kumimoji="1" lang="en-US" altLang="ja-JP" sz="1200" b="0" i="0" u="none" strike="noStrike" kern="1200" cap="none" spc="0" normalizeH="0" baseline="0" noProof="0" dirty="0">
              <a:ln>
                <a:noFill/>
              </a:ln>
              <a:solidFill>
                <a:srgbClr val="DB4D6D">
                  <a:lumMod val="75000"/>
                </a:srgbClr>
              </a:solidFill>
              <a:effectLst/>
              <a:uLnTx/>
              <a:uFillTx/>
              <a:latin typeface="メイリオ"/>
              <a:ea typeface="メイリオ"/>
              <a:cs typeface="+mn-cs"/>
            </a:endParaRPr>
          </a:p>
          <a:p>
            <a:pPr marL="361950" marR="0" lvl="0" indent="-180975"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endParaRPr kumimoji="1" lang="en-US" altLang="ja-JP" sz="800" b="1"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20000"/>
              </a:lnSpc>
              <a:spcBef>
                <a:spcPts val="0"/>
              </a:spcBef>
              <a:spcAft>
                <a:spcPts val="0"/>
              </a:spcAft>
              <a:buClr>
                <a:srgbClr val="000000"/>
              </a:buClr>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mn-cs"/>
              </a:rPr>
              <a:t>６．市販後に真の臨床的有用性が検証された既収載品</a:t>
            </a:r>
            <a:endParaRPr kumimoji="1" lang="ja-JP" altLang="en-US" sz="1200" b="1" i="0" u="none" strike="noStrike" kern="1200" cap="none" spc="0" normalizeH="0" baseline="0" noProof="0" dirty="0">
              <a:ln>
                <a:noFill/>
              </a:ln>
              <a:solidFill>
                <a:srgbClr val="000000"/>
              </a:solidFill>
              <a:effectLst/>
              <a:uLnTx/>
              <a:uFillTx/>
              <a:latin typeface="メイリオ"/>
              <a:ea typeface="メイリオ"/>
              <a:cs typeface="+mn-cs"/>
            </a:endParaRPr>
          </a:p>
          <a:p>
            <a:pPr marL="361950" marR="0" lvl="0" indent="-180975"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市販後に集積された調査成績により、真の臨床的有用性が直接的に検証されていることが、国際的に信頼できる学術雑誌への論文の掲載等を通じて公表されたもの</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endParaRPr>
          </a:p>
          <a:p>
            <a:pPr marL="357188" marR="0" lvl="0" indent="-3175" algn="l" defTabSz="914400" rtl="0" eaLnBrk="1" fontAlgn="auto" latinLnBrk="0" hangingPunct="1">
              <a:lnSpc>
                <a:spcPct val="120000"/>
              </a:lnSpc>
              <a:spcBef>
                <a:spcPts val="0"/>
              </a:spcBef>
              <a:spcAft>
                <a:spcPts val="0"/>
              </a:spcAft>
              <a:buClr>
                <a:srgbClr val="000000"/>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rPr>
              <a:t>※ </a:t>
            </a:r>
            <a:r>
              <a:rPr kumimoji="1" lang="ja-JP" altLang="en-US" sz="1000" b="0" i="0" u="none" strike="noStrike" kern="1200" cap="none" spc="0" normalizeH="0" baseline="0" noProof="0" dirty="0">
                <a:ln>
                  <a:noFill/>
                </a:ln>
                <a:solidFill>
                  <a:srgbClr val="000000"/>
                </a:solidFill>
                <a:effectLst/>
                <a:uLnTx/>
                <a:uFillTx/>
                <a:latin typeface="メイリオ"/>
                <a:ea typeface="メイリオ"/>
                <a:cs typeface="+mn-cs"/>
              </a:rPr>
              <a:t>ただし、その根拠となる調査成績が大学等の研究機関により得られたものである場合など、製造販売業者の負担が相当程度低いと認められるものを除く</a:t>
            </a:r>
            <a:endParaRPr kumimoji="1" lang="en-US" altLang="ja-JP" sz="1000" b="0" i="0" u="none" strike="noStrike" kern="1200" cap="none" spc="0" normalizeH="0" baseline="0" noProof="0" dirty="0">
              <a:ln>
                <a:noFill/>
              </a:ln>
              <a:solidFill>
                <a:srgbClr val="000000"/>
              </a:solidFill>
              <a:effectLst/>
              <a:uLnTx/>
              <a:uFillTx/>
              <a:latin typeface="メイリオ"/>
              <a:ea typeface="メイリオ"/>
              <a:cs typeface="+mn-cs"/>
            </a:endParaRPr>
          </a:p>
          <a:p>
            <a:pPr marL="360363" marR="0" lvl="0" indent="-93663" algn="l" defTabSz="914400" rtl="0" eaLnBrk="1" fontAlgn="auto" latinLnBrk="0" hangingPunct="1">
              <a:lnSpc>
                <a:spcPct val="120000"/>
              </a:lnSpc>
              <a:spcBef>
                <a:spcPts val="0"/>
              </a:spcBef>
              <a:spcAft>
                <a:spcPts val="0"/>
              </a:spcAft>
              <a:buClr>
                <a:srgbClr val="000000"/>
              </a:buClr>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Segoe UI"/>
              <a:ea typeface="メイリオ"/>
              <a:cs typeface="+mn-cs"/>
            </a:endParaRPr>
          </a:p>
          <a:p>
            <a:pPr marL="360363" marR="0" lvl="0" indent="-93663" algn="l" defTabSz="914400" rtl="0" eaLnBrk="1" fontAlgn="auto" latinLnBrk="0" hangingPunct="1">
              <a:lnSpc>
                <a:spcPct val="120000"/>
              </a:lnSpc>
              <a:spcBef>
                <a:spcPts val="0"/>
              </a:spcBef>
              <a:spcAft>
                <a:spcPts val="0"/>
              </a:spcAft>
              <a:buClr>
                <a:srgbClr val="000000"/>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egoe UI"/>
                <a:ea typeface="メイリオ"/>
                <a:cs typeface="+mn-cs"/>
              </a:rPr>
              <a:t>注１）</a:t>
            </a:r>
            <a:r>
              <a:rPr kumimoji="1" lang="ja-JP" altLang="en-US" sz="1200" b="1" i="0" u="none" strike="noStrike" kern="1200" cap="none" spc="0" normalizeH="0" baseline="0" noProof="0" dirty="0">
                <a:ln>
                  <a:noFill/>
                </a:ln>
                <a:solidFill>
                  <a:srgbClr val="DB4D6D">
                    <a:lumMod val="75000"/>
                  </a:srgbClr>
                </a:solidFill>
                <a:effectLst/>
                <a:uLnTx/>
                <a:uFillTx/>
                <a:latin typeface="Segoe UI"/>
                <a:ea typeface="メイリオ"/>
                <a:cs typeface="+mn-cs"/>
              </a:rPr>
              <a:t>追加された効能・効果又は用法・用量ごとに</a:t>
            </a:r>
            <a:r>
              <a:rPr kumimoji="1" lang="ja-JP" altLang="en-US" sz="1200" b="0" i="0" u="none" strike="noStrike" kern="1200" cap="none" spc="0" normalizeH="0" baseline="0" noProof="0" dirty="0">
                <a:ln>
                  <a:noFill/>
                </a:ln>
                <a:solidFill>
                  <a:srgbClr val="DB4D6D">
                    <a:lumMod val="75000"/>
                  </a:srgbClr>
                </a:solidFill>
                <a:effectLst/>
                <a:uLnTx/>
                <a:uFillTx/>
                <a:latin typeface="Segoe UI"/>
                <a:ea typeface="メイリオ"/>
                <a:cs typeface="+mn-cs"/>
              </a:rPr>
              <a:t>加算への該当性を評価</a:t>
            </a:r>
            <a:endParaRPr kumimoji="1" lang="en-US" altLang="ja-JP" sz="1200" b="0" i="0" u="none" strike="noStrike" kern="1200" cap="none" spc="0" normalizeH="0" baseline="0" noProof="0" dirty="0">
              <a:ln>
                <a:noFill/>
              </a:ln>
              <a:solidFill>
                <a:srgbClr val="DB4D6D">
                  <a:lumMod val="75000"/>
                </a:srgbClr>
              </a:solidFill>
              <a:effectLst/>
              <a:uLnTx/>
              <a:uFillTx/>
              <a:latin typeface="Segoe UI"/>
              <a:ea typeface="メイリオ"/>
              <a:cs typeface="+mn-cs"/>
            </a:endParaRPr>
          </a:p>
          <a:p>
            <a:pPr marL="360363" marR="0" lvl="0" indent="-93663" algn="l" defTabSz="914400" rtl="0" eaLnBrk="1" fontAlgn="auto" latinLnBrk="0" hangingPunct="1">
              <a:lnSpc>
                <a:spcPct val="120000"/>
              </a:lnSpc>
              <a:spcBef>
                <a:spcPts val="0"/>
              </a:spcBef>
              <a:spcAft>
                <a:spcPts val="0"/>
              </a:spcAft>
              <a:buClr>
                <a:srgbClr val="000000"/>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rPr>
              <a:t>　　　（単一効能・効果等において</a:t>
            </a:r>
            <a:r>
              <a:rPr kumimoji="1" lang="en-US" altLang="ja-JP" sz="1000" b="0" i="0" u="none" strike="noStrike" kern="1200" cap="none" spc="0" normalizeH="0" baseline="0" noProof="0" dirty="0">
                <a:ln>
                  <a:noFill/>
                </a:ln>
                <a:solidFill>
                  <a:srgbClr val="000000"/>
                </a:solidFill>
                <a:effectLst/>
                <a:uLnTx/>
                <a:uFillTx/>
                <a:latin typeface="Segoe UI"/>
                <a:ea typeface="メイリオ"/>
                <a:cs typeface="+mn-cs"/>
              </a:rPr>
              <a:t>1.</a:t>
            </a:r>
            <a:r>
              <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rPr>
              <a:t>～</a:t>
            </a:r>
            <a:r>
              <a:rPr kumimoji="1" lang="en-US" altLang="ja-JP" sz="1000" b="0" i="0" u="none" strike="noStrike" kern="1200" cap="none" spc="0" normalizeH="0" baseline="0" noProof="0" dirty="0">
                <a:ln>
                  <a:noFill/>
                </a:ln>
                <a:solidFill>
                  <a:srgbClr val="000000"/>
                </a:solidFill>
                <a:effectLst/>
                <a:uLnTx/>
                <a:uFillTx/>
                <a:latin typeface="Segoe UI"/>
                <a:ea typeface="メイリオ"/>
                <a:cs typeface="+mn-cs"/>
              </a:rPr>
              <a:t>5.</a:t>
            </a:r>
            <a:r>
              <a:rPr kumimoji="1" lang="ja-JP" altLang="en-US" sz="1000" b="0" i="0" u="none" strike="noStrike" kern="1200" cap="none" spc="0" normalizeH="0" baseline="0" noProof="0" dirty="0">
                <a:ln>
                  <a:noFill/>
                </a:ln>
                <a:solidFill>
                  <a:srgbClr val="000000"/>
                </a:solidFill>
                <a:effectLst/>
                <a:uLnTx/>
                <a:uFillTx/>
                <a:latin typeface="Segoe UI"/>
                <a:ea typeface="メイリオ"/>
                <a:cs typeface="+mn-cs"/>
              </a:rPr>
              <a:t>の複数の加算に該当する場合には、加算率が最も大きいものを採用）</a:t>
            </a:r>
            <a:endParaRPr kumimoji="1" lang="en-US" altLang="ja-JP" sz="1000" b="0" i="0" u="none" strike="noStrike" kern="1200" cap="none" spc="0" normalizeH="0" baseline="0" noProof="0" dirty="0">
              <a:ln>
                <a:noFill/>
              </a:ln>
              <a:solidFill>
                <a:srgbClr val="000000"/>
              </a:solidFill>
              <a:effectLst/>
              <a:uLnTx/>
              <a:uFillTx/>
              <a:latin typeface="Segoe UI"/>
              <a:ea typeface="メイリオ"/>
              <a:cs typeface="+mn-cs"/>
            </a:endParaRPr>
          </a:p>
          <a:p>
            <a:pPr marL="360363" marR="0" lvl="0" indent="-93663" algn="l" defTabSz="914400" rtl="0" eaLnBrk="1" fontAlgn="auto" latinLnBrk="0" hangingPunct="1">
              <a:lnSpc>
                <a:spcPct val="120000"/>
              </a:lnSpc>
              <a:spcBef>
                <a:spcPts val="0"/>
              </a:spcBef>
              <a:spcAft>
                <a:spcPts val="0"/>
              </a:spcAft>
              <a:buClr>
                <a:srgbClr val="000000"/>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egoe UI"/>
                <a:ea typeface="メイリオ"/>
                <a:cs typeface="+mn-cs"/>
              </a:rPr>
              <a:t>注２）</a:t>
            </a:r>
            <a:r>
              <a:rPr kumimoji="1" lang="ja-JP" altLang="en-US" sz="1200" b="1" i="0" u="none" strike="noStrike" kern="1200" cap="none" spc="0" normalizeH="0" baseline="0" noProof="0" dirty="0">
                <a:ln>
                  <a:noFill/>
                </a:ln>
                <a:solidFill>
                  <a:srgbClr val="DB4D6D">
                    <a:lumMod val="75000"/>
                  </a:srgbClr>
                </a:solidFill>
                <a:effectLst/>
                <a:uLnTx/>
                <a:uFillTx/>
                <a:latin typeface="Segoe UI"/>
                <a:ea typeface="メイリオ"/>
                <a:cs typeface="+mn-cs"/>
              </a:rPr>
              <a:t>改定前薬価の</a:t>
            </a:r>
            <a:r>
              <a:rPr kumimoji="1" lang="en-US" altLang="ja-JP" sz="1200" b="1" i="0" u="none" strike="noStrike" kern="1200" cap="none" spc="0" normalizeH="0" baseline="0" noProof="0" dirty="0">
                <a:ln>
                  <a:noFill/>
                </a:ln>
                <a:solidFill>
                  <a:srgbClr val="DB4D6D">
                    <a:lumMod val="75000"/>
                  </a:srgbClr>
                </a:solidFill>
                <a:effectLst/>
                <a:uLnTx/>
                <a:uFillTx/>
                <a:latin typeface="Segoe UI"/>
                <a:ea typeface="メイリオ"/>
                <a:cs typeface="+mn-cs"/>
              </a:rPr>
              <a:t>1.20</a:t>
            </a:r>
            <a:r>
              <a:rPr kumimoji="1" lang="ja-JP" altLang="en-US" sz="1200" b="1" i="0" u="none" strike="noStrike" kern="1200" cap="none" spc="0" normalizeH="0" baseline="0" noProof="0" dirty="0">
                <a:ln>
                  <a:noFill/>
                </a:ln>
                <a:solidFill>
                  <a:srgbClr val="DB4D6D">
                    <a:lumMod val="75000"/>
                  </a:srgbClr>
                </a:solidFill>
                <a:effectLst/>
                <a:uLnTx/>
                <a:uFillTx/>
                <a:latin typeface="Segoe UI"/>
                <a:ea typeface="メイリオ"/>
                <a:cs typeface="+mn-cs"/>
              </a:rPr>
              <a:t>倍が上限</a:t>
            </a:r>
            <a:endParaRPr kumimoji="1" lang="en-US" altLang="ja-JP" sz="1200" b="1" i="0" u="none" strike="noStrike" kern="1200" cap="none" spc="0" normalizeH="0" baseline="0" noProof="0" dirty="0">
              <a:ln>
                <a:noFill/>
              </a:ln>
              <a:solidFill>
                <a:srgbClr val="DB4D6D">
                  <a:lumMod val="75000"/>
                </a:srgbClr>
              </a:solidFill>
              <a:effectLst/>
              <a:uLnTx/>
              <a:uFillTx/>
              <a:latin typeface="Segoe UI"/>
              <a:ea typeface="メイリオ"/>
              <a:cs typeface="+mn-cs"/>
            </a:endParaRPr>
          </a:p>
          <a:p>
            <a:pPr marL="360363" marR="0" lvl="0" indent="-93663" algn="l" defTabSz="914400" rtl="0" eaLnBrk="1" fontAlgn="auto" latinLnBrk="0" hangingPunct="1">
              <a:lnSpc>
                <a:spcPct val="120000"/>
              </a:lnSpc>
              <a:spcBef>
                <a:spcPts val="0"/>
              </a:spcBef>
              <a:spcAft>
                <a:spcPts val="0"/>
              </a:spcAft>
              <a:buClr>
                <a:srgbClr val="000000"/>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egoe UI"/>
                <a:ea typeface="メイリオ"/>
                <a:cs typeface="+mn-cs"/>
              </a:rPr>
              <a:t>注３）改定時加算に伴い新たに新薬創出等加算の対象となる</a:t>
            </a:r>
            <a:endParaRPr kumimoji="1" lang="en-US" altLang="ja-JP" sz="1200" b="0" i="0" u="none" strike="noStrike" kern="1200" cap="none" spc="0" normalizeH="0" baseline="0" noProof="0" dirty="0">
              <a:ln>
                <a:noFill/>
              </a:ln>
              <a:solidFill>
                <a:srgbClr val="DB4D6D">
                  <a:lumMod val="75000"/>
                </a:srgbClr>
              </a:solidFill>
              <a:effectLst/>
              <a:uLnTx/>
              <a:uFillTx/>
              <a:latin typeface="Segoe UI"/>
              <a:ea typeface="メイリオ"/>
              <a:cs typeface="+mn-cs"/>
            </a:endParaRPr>
          </a:p>
        </p:txBody>
      </p:sp>
    </p:spTree>
    <p:extLst>
      <p:ext uri="{BB962C8B-B14F-4D97-AF65-F5344CB8AC3E}">
        <p14:creationId xmlns:p14="http://schemas.microsoft.com/office/powerpoint/2010/main" val="411860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4C59481-4091-FAFD-2628-2DAD41311252}"/>
              </a:ext>
            </a:extLst>
          </p:cNvPr>
          <p:cNvSpPr>
            <a:spLocks noGrp="1"/>
          </p:cNvSpPr>
          <p:nvPr>
            <p:ph type="title"/>
          </p:nvPr>
        </p:nvSpPr>
        <p:spPr/>
        <p:txBody>
          <a:bodyPr/>
          <a:lstStyle/>
          <a:p>
            <a:r>
              <a:rPr kumimoji="1" lang="ja-JP" altLang="en-US" dirty="0"/>
              <a:t>低薬価品の特例：不採算品再算定</a:t>
            </a:r>
          </a:p>
        </p:txBody>
      </p:sp>
      <p:sp>
        <p:nvSpPr>
          <p:cNvPr id="9" name="正方形/長方形 8">
            <a:extLst>
              <a:ext uri="{FF2B5EF4-FFF2-40B4-BE49-F238E27FC236}">
                <a16:creationId xmlns:a16="http://schemas.microsoft.com/office/drawing/2014/main" xmlns="" id="{F622FB4C-6120-8197-21B9-4932CA081B47}"/>
              </a:ext>
            </a:extLst>
          </p:cNvPr>
          <p:cNvSpPr/>
          <p:nvPr/>
        </p:nvSpPr>
        <p:spPr>
          <a:xfrm>
            <a:off x="216000" y="1224000"/>
            <a:ext cx="9504000" cy="3081300"/>
          </a:xfrm>
          <a:prstGeom prst="rect">
            <a:avLst/>
          </a:prstGeom>
          <a:noFill/>
          <a:ln w="25400" cap="rnd" cmpd="sng">
            <a:solidFill>
              <a:schemeClr val="bg1">
                <a:lumMod val="5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80000" tIns="144000" rIns="108000" bIns="36000" rtlCol="0" anchor="t"/>
          <a:lstStyle/>
          <a:p>
            <a:pPr marL="157163" marR="0" lvl="0" indent="-157163"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２　不採算品再算定</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endParaRPr>
          </a:p>
          <a:p>
            <a:pPr marL="157163" marR="0" lvl="0" indent="-157163"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　　１（１）の要件</a:t>
            </a:r>
            <a:r>
              <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註：基礎的医薬品の要件</a:t>
            </a:r>
            <a:r>
              <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に該当しない既収載品又は１（１）の要件に該当する既収載品のうち、製造販売に要する原価等が著しく上昇したと認められるもの等について、次のいずれかの要件に該当する場合は、原価計算方式によって算定される額（当該既収載品と組成、剤形区分及び規格が同一である類似薬がある場合には、それぞれについて原価計算方式によって算定される額のうち、最も低い額）を当該既収載品の薬価とする。</a:t>
            </a:r>
          </a:p>
          <a:p>
            <a:pPr marL="180975" marR="0" lvl="0" indent="-180975"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　　ただし、営業利益率は、製造販売業者の経営効率を精査した上で、</a:t>
            </a:r>
            <a:r>
              <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rPr>
              <a:t>100</a:t>
            </a: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分の５を上限とする。</a:t>
            </a:r>
          </a:p>
          <a:p>
            <a:pPr marL="361950" marR="0" lvl="0" indent="-180975"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300" b="0" i="0" u="none" strike="noStrike" kern="1200" cap="none" spc="0" normalizeH="0" baseline="0" noProof="0" dirty="0">
              <a:ln>
                <a:noFill/>
              </a:ln>
              <a:solidFill>
                <a:srgbClr val="000000"/>
              </a:solidFill>
              <a:effectLst/>
              <a:uLnTx/>
              <a:uFillTx/>
              <a:latin typeface="メイリオ"/>
              <a:ea typeface="メイリオ"/>
              <a:cs typeface="+mn-cs"/>
            </a:endParaRPr>
          </a:p>
          <a:p>
            <a:pPr marL="361950" marR="0" lvl="0" indent="-180975"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イ　保険医療上の必要性が高いものであると認められる既収載品であって、薬価が著しく低額であるため製造販売業者が製造販売を継続することが困難であるもの（当該既収載品と組成、剤形区分及び規格が同一である類似薬がある場合には、全ての類似薬について該当する場合に限る。）</a:t>
            </a:r>
          </a:p>
          <a:p>
            <a:pPr marL="361950" marR="0" lvl="0" indent="-180975"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300" b="0" i="0" u="none" strike="noStrike" kern="1200" cap="none" spc="0" normalizeH="0" baseline="0" noProof="0" dirty="0">
              <a:ln>
                <a:noFill/>
              </a:ln>
              <a:solidFill>
                <a:srgbClr val="000000"/>
              </a:solidFill>
              <a:effectLst/>
              <a:uLnTx/>
              <a:uFillTx/>
              <a:latin typeface="メイリオ"/>
              <a:ea typeface="メイリオ"/>
              <a:cs typeface="+mn-cs"/>
            </a:endParaRPr>
          </a:p>
          <a:p>
            <a:pPr marL="361950" marR="0" lvl="0" indent="-180975"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ロ　新規後発品として薬価収載された既収載品のうち、薬価が著しく低額であるため製造販売業者が製造販売を継続することが困難であるもの（当該既収載品と組成、剤形区分及び規格が同一である類似薬（新規後発品として薬価収載されたものに限る。）がある場合には、当該全ての類似薬について該当する場合に限る。）</a:t>
            </a:r>
          </a:p>
        </p:txBody>
      </p:sp>
      <p:sp>
        <p:nvSpPr>
          <p:cNvPr id="10" name="角丸四角形 7">
            <a:extLst>
              <a:ext uri="{FF2B5EF4-FFF2-40B4-BE49-F238E27FC236}">
                <a16:creationId xmlns:a16="http://schemas.microsoft.com/office/drawing/2014/main" xmlns="" id="{DEF7B2C6-D6A0-99C5-4D9B-5D91158EB6EE}"/>
              </a:ext>
            </a:extLst>
          </p:cNvPr>
          <p:cNvSpPr/>
          <p:nvPr/>
        </p:nvSpPr>
        <p:spPr bwMode="gray">
          <a:xfrm>
            <a:off x="170574" y="972000"/>
            <a:ext cx="1877302" cy="292076"/>
          </a:xfrm>
          <a:prstGeom prst="roundRect">
            <a:avLst>
              <a:gd name="adj" fmla="val 0"/>
            </a:avLst>
          </a:prstGeom>
          <a:solidFill>
            <a:schemeClr val="bg1">
              <a:lumMod val="50000"/>
            </a:schemeClr>
          </a:solidFill>
          <a:ln w="38100">
            <a:solidFill>
              <a:schemeClr val="bg1"/>
            </a:solid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1" lang="ja-JP" altLang="en-US" sz="1320" b="1" i="0" u="none" strike="noStrike" kern="1200" cap="none" spc="100" normalizeH="0" baseline="0" noProof="0" dirty="0">
                <a:ln>
                  <a:noFill/>
                </a:ln>
                <a:solidFill>
                  <a:srgbClr val="FFFFFF"/>
                </a:solidFill>
                <a:effectLst/>
                <a:uLnTx/>
                <a:uFillTx/>
                <a:latin typeface="メイリオ"/>
                <a:ea typeface="メイリオ"/>
                <a:cs typeface="Noto Sans CJK JP DemiLight" charset="-128"/>
              </a:rPr>
              <a:t>薬価算定の基準</a:t>
            </a:r>
          </a:p>
        </p:txBody>
      </p:sp>
      <p:sp>
        <p:nvSpPr>
          <p:cNvPr id="11" name="テキスト ボックス 10">
            <a:extLst>
              <a:ext uri="{FF2B5EF4-FFF2-40B4-BE49-F238E27FC236}">
                <a16:creationId xmlns:a16="http://schemas.microsoft.com/office/drawing/2014/main" xmlns="" id="{0AD12E65-A5C0-9651-4001-27D5360BB5F6}"/>
              </a:ext>
            </a:extLst>
          </p:cNvPr>
          <p:cNvSpPr txBox="1"/>
          <p:nvPr/>
        </p:nvSpPr>
        <p:spPr>
          <a:xfrm>
            <a:off x="0" y="4446159"/>
            <a:ext cx="1619122"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参考</a:t>
            </a:r>
            <a:r>
              <a:rPr kumimoji="1"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過去の実績</a:t>
            </a:r>
          </a:p>
        </p:txBody>
      </p:sp>
      <p:graphicFrame>
        <p:nvGraphicFramePr>
          <p:cNvPr id="12" name="表 11">
            <a:extLst>
              <a:ext uri="{FF2B5EF4-FFF2-40B4-BE49-F238E27FC236}">
                <a16:creationId xmlns:a16="http://schemas.microsoft.com/office/drawing/2014/main" xmlns="" id="{26A386C5-E607-8AD2-7019-8B4CBC1B7086}"/>
              </a:ext>
            </a:extLst>
          </p:cNvPr>
          <p:cNvGraphicFramePr>
            <a:graphicFrameLocks noGrp="1"/>
          </p:cNvGraphicFramePr>
          <p:nvPr/>
        </p:nvGraphicFramePr>
        <p:xfrm>
          <a:off x="1622406" y="4477074"/>
          <a:ext cx="4277517" cy="2216400"/>
        </p:xfrm>
        <a:graphic>
          <a:graphicData uri="http://schemas.openxmlformats.org/drawingml/2006/table">
            <a:tbl>
              <a:tblPr firstRow="1" firstCol="1" bandRow="1">
                <a:tableStyleId>{5940675A-B579-460E-94D1-54222C63F5DA}</a:tableStyleId>
              </a:tblPr>
              <a:tblGrid>
                <a:gridCol w="1425839">
                  <a:extLst>
                    <a:ext uri="{9D8B030D-6E8A-4147-A177-3AD203B41FA5}">
                      <a16:colId xmlns:a16="http://schemas.microsoft.com/office/drawing/2014/main" xmlns="" val="3783854820"/>
                    </a:ext>
                  </a:extLst>
                </a:gridCol>
                <a:gridCol w="1425839">
                  <a:extLst>
                    <a:ext uri="{9D8B030D-6E8A-4147-A177-3AD203B41FA5}">
                      <a16:colId xmlns:a16="http://schemas.microsoft.com/office/drawing/2014/main" xmlns="" val="2612534884"/>
                    </a:ext>
                  </a:extLst>
                </a:gridCol>
                <a:gridCol w="1425839">
                  <a:extLst>
                    <a:ext uri="{9D8B030D-6E8A-4147-A177-3AD203B41FA5}">
                      <a16:colId xmlns:a16="http://schemas.microsoft.com/office/drawing/2014/main" xmlns="" val="2869434675"/>
                    </a:ext>
                  </a:extLst>
                </a:gridCol>
              </a:tblGrid>
              <a:tr h="217606">
                <a:tc>
                  <a:txBody>
                    <a:bodyPr/>
                    <a:lstStyle/>
                    <a:p>
                      <a:pPr algn="ctr">
                        <a:lnSpc>
                          <a:spcPct val="100000"/>
                        </a:lnSpc>
                        <a:spcAft>
                          <a:spcPts val="0"/>
                        </a:spcAft>
                      </a:pPr>
                      <a:endParaRPr lang="ja-JP" sz="1100" b="1" kern="10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T="36000" marB="18000" anchor="ctr">
                    <a:solidFill>
                      <a:schemeClr val="bg2"/>
                    </a:solidFill>
                  </a:tcPr>
                </a:tc>
                <a:tc>
                  <a:txBody>
                    <a:bodyPr/>
                    <a:lstStyle/>
                    <a:p>
                      <a:pPr algn="ctr">
                        <a:lnSpc>
                          <a:spcPct val="100000"/>
                        </a:lnSpc>
                        <a:spcAft>
                          <a:spcPts val="0"/>
                        </a:spcAft>
                      </a:pPr>
                      <a:r>
                        <a:rPr lang="ja-JP" sz="1100" b="0" kern="100" dirty="0">
                          <a:effectLst/>
                          <a:latin typeface="游ゴシック" panose="020B0400000000000000" pitchFamily="50" charset="-128"/>
                          <a:ea typeface="游ゴシック" panose="020B0400000000000000" pitchFamily="50" charset="-128"/>
                        </a:rPr>
                        <a:t>成分数</a:t>
                      </a:r>
                      <a:endParaRPr lang="ja-JP" sz="1100" b="0" kern="10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T="36000" marB="18000" anchor="ctr">
                    <a:solidFill>
                      <a:schemeClr val="bg2"/>
                    </a:solidFill>
                  </a:tcPr>
                </a:tc>
                <a:tc>
                  <a:txBody>
                    <a:bodyPr/>
                    <a:lstStyle/>
                    <a:p>
                      <a:pPr algn="ctr">
                        <a:lnSpc>
                          <a:spcPct val="100000"/>
                        </a:lnSpc>
                        <a:spcAft>
                          <a:spcPts val="0"/>
                        </a:spcAft>
                      </a:pPr>
                      <a:r>
                        <a:rPr lang="ja-JP" altLang="en-US" sz="1100" b="0" kern="100" dirty="0">
                          <a:effectLst/>
                          <a:latin typeface="游ゴシック" panose="020B0400000000000000" pitchFamily="50" charset="-128"/>
                          <a:ea typeface="游ゴシック" panose="020B0400000000000000" pitchFamily="50" charset="-128"/>
                        </a:rPr>
                        <a:t>告示数</a:t>
                      </a:r>
                      <a:endParaRPr lang="ja-JP" sz="1100" b="0" kern="100" baseline="30000" dirty="0">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T="36000" marB="18000" anchor="ctr">
                    <a:solidFill>
                      <a:schemeClr val="bg2"/>
                    </a:solidFill>
                  </a:tcPr>
                </a:tc>
                <a:extLst>
                  <a:ext uri="{0D108BD9-81ED-4DB2-BD59-A6C34878D82A}">
                    <a16:rowId xmlns:a16="http://schemas.microsoft.com/office/drawing/2014/main" xmlns="" val="241082885"/>
                  </a:ext>
                </a:extLst>
              </a:tr>
              <a:tr h="217606">
                <a:tc>
                  <a:txBody>
                    <a:bodyPr/>
                    <a:lstStyle/>
                    <a:p>
                      <a:pPr algn="ctr">
                        <a:lnSpc>
                          <a:spcPct val="100000"/>
                        </a:lnSpc>
                        <a:spcAft>
                          <a:spcPts val="0"/>
                        </a:spcAft>
                      </a:pP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平成</a:t>
                      </a:r>
                      <a:r>
                        <a:rPr lang="en-US" alt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22</a:t>
                      </a: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年度</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T="36000" marB="18000" anchor="ctr"/>
                </a:tc>
                <a:tc>
                  <a:txBody>
                    <a:bodyPr/>
                    <a:lstStyle/>
                    <a:p>
                      <a:pPr algn="r">
                        <a:lnSpc>
                          <a:spcPct val="100000"/>
                        </a:lnSpc>
                        <a:spcAft>
                          <a:spcPts val="0"/>
                        </a:spcAft>
                      </a:pPr>
                      <a:r>
                        <a:rPr lang="en-US" alt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20 </a:t>
                      </a: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成分</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432000" marT="36000" marB="18000" anchor="ctr"/>
                </a:tc>
                <a:tc>
                  <a:txBody>
                    <a:bodyPr/>
                    <a:lstStyle/>
                    <a:p>
                      <a:pPr algn="r">
                        <a:lnSpc>
                          <a:spcPct val="100000"/>
                        </a:lnSpc>
                        <a:spcAft>
                          <a:spcPts val="0"/>
                        </a:spcAft>
                      </a:pPr>
                      <a:r>
                        <a:rPr lang="en-US" alt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38 </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540000" marT="36000" marB="18000" anchor="ctr"/>
                </a:tc>
                <a:extLst>
                  <a:ext uri="{0D108BD9-81ED-4DB2-BD59-A6C34878D82A}">
                    <a16:rowId xmlns:a16="http://schemas.microsoft.com/office/drawing/2014/main" xmlns="" val="8742126"/>
                  </a:ext>
                </a:extLst>
              </a:tr>
              <a:tr h="217606">
                <a:tc>
                  <a:txBody>
                    <a:bodyPr/>
                    <a:lstStyle/>
                    <a:p>
                      <a:pPr algn="ctr">
                        <a:lnSpc>
                          <a:spcPct val="100000"/>
                        </a:lnSpc>
                        <a:spcAft>
                          <a:spcPts val="0"/>
                        </a:spcAft>
                      </a:pP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平成</a:t>
                      </a:r>
                      <a:r>
                        <a:rPr lang="en-US" alt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24</a:t>
                      </a: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年度</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104 </a:t>
                      </a:r>
                      <a:r>
                        <a:rPr lang="ja-JP" altLang="ja-JP" sz="1100" kern="100" dirty="0">
                          <a:effectLst/>
                          <a:latin typeface="游ゴシック" panose="020B0400000000000000" pitchFamily="50" charset="-128"/>
                          <a:ea typeface="游ゴシック" panose="020B0400000000000000" pitchFamily="50" charset="-128"/>
                        </a:rPr>
                        <a:t>成分</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432000"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365 </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540000" marT="36000" marB="18000" anchor="ctr"/>
                </a:tc>
                <a:extLst>
                  <a:ext uri="{0D108BD9-81ED-4DB2-BD59-A6C34878D82A}">
                    <a16:rowId xmlns:a16="http://schemas.microsoft.com/office/drawing/2014/main" xmlns="" val="4157025886"/>
                  </a:ext>
                </a:extLst>
              </a:tr>
              <a:tr h="217606">
                <a:tc>
                  <a:txBody>
                    <a:bodyPr/>
                    <a:lstStyle/>
                    <a:p>
                      <a:pPr algn="ctr">
                        <a:lnSpc>
                          <a:spcPct val="100000"/>
                        </a:lnSpc>
                        <a:spcAft>
                          <a:spcPts val="0"/>
                        </a:spcAft>
                      </a:pP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平成</a:t>
                      </a:r>
                      <a:r>
                        <a:rPr lang="en-US" alt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26</a:t>
                      </a: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年度</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34 </a:t>
                      </a:r>
                      <a:r>
                        <a:rPr lang="ja-JP" altLang="ja-JP" sz="1100" kern="100" dirty="0">
                          <a:effectLst/>
                          <a:latin typeface="游ゴシック" panose="020B0400000000000000" pitchFamily="50" charset="-128"/>
                          <a:ea typeface="游ゴシック" panose="020B0400000000000000" pitchFamily="50" charset="-128"/>
                        </a:rPr>
                        <a:t>成分</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432000"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196 </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540000" marT="36000" marB="18000" anchor="ctr"/>
                </a:tc>
                <a:extLst>
                  <a:ext uri="{0D108BD9-81ED-4DB2-BD59-A6C34878D82A}">
                    <a16:rowId xmlns:a16="http://schemas.microsoft.com/office/drawing/2014/main" xmlns="" val="3034509701"/>
                  </a:ext>
                </a:extLst>
              </a:tr>
              <a:tr h="217606">
                <a:tc>
                  <a:txBody>
                    <a:bodyPr/>
                    <a:lstStyle/>
                    <a:p>
                      <a:pPr algn="ctr">
                        <a:lnSpc>
                          <a:spcPct val="100000"/>
                        </a:lnSpc>
                        <a:spcAft>
                          <a:spcPts val="0"/>
                        </a:spcAft>
                      </a:pP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平成</a:t>
                      </a:r>
                      <a:r>
                        <a:rPr lang="en-US" alt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28</a:t>
                      </a: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年度</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47 </a:t>
                      </a:r>
                      <a:r>
                        <a:rPr lang="ja-JP" altLang="ja-JP" sz="1100" kern="100" dirty="0">
                          <a:effectLst/>
                          <a:latin typeface="游ゴシック" panose="020B0400000000000000" pitchFamily="50" charset="-128"/>
                          <a:ea typeface="游ゴシック" panose="020B0400000000000000" pitchFamily="50" charset="-128"/>
                        </a:rPr>
                        <a:t>成分</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432000"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111 </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540000" marT="36000" marB="18000" anchor="ctr"/>
                </a:tc>
                <a:extLst>
                  <a:ext uri="{0D108BD9-81ED-4DB2-BD59-A6C34878D82A}">
                    <a16:rowId xmlns:a16="http://schemas.microsoft.com/office/drawing/2014/main" xmlns="" val="1960045486"/>
                  </a:ext>
                </a:extLst>
              </a:tr>
              <a:tr h="217606">
                <a:tc>
                  <a:txBody>
                    <a:bodyPr/>
                    <a:lstStyle/>
                    <a:p>
                      <a:pPr algn="ctr">
                        <a:lnSpc>
                          <a:spcPct val="100000"/>
                        </a:lnSpc>
                        <a:spcAft>
                          <a:spcPts val="0"/>
                        </a:spcAft>
                      </a:pP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平成</a:t>
                      </a:r>
                      <a:r>
                        <a:rPr lang="en-US" alt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30</a:t>
                      </a: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年度</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87 </a:t>
                      </a:r>
                      <a:r>
                        <a:rPr lang="ja-JP" altLang="ja-JP" sz="1100" kern="100" dirty="0">
                          <a:effectLst/>
                          <a:latin typeface="游ゴシック" panose="020B0400000000000000" pitchFamily="50" charset="-128"/>
                          <a:ea typeface="游ゴシック" panose="020B0400000000000000" pitchFamily="50" charset="-128"/>
                        </a:rPr>
                        <a:t>成分</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432000"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184 </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540000" marT="36000" marB="18000" anchor="ctr"/>
                </a:tc>
                <a:extLst>
                  <a:ext uri="{0D108BD9-81ED-4DB2-BD59-A6C34878D82A}">
                    <a16:rowId xmlns:a16="http://schemas.microsoft.com/office/drawing/2014/main" xmlns="" val="3763607680"/>
                  </a:ext>
                </a:extLst>
              </a:tr>
              <a:tr h="217606">
                <a:tc>
                  <a:txBody>
                    <a:bodyPr/>
                    <a:lstStyle/>
                    <a:p>
                      <a:pPr algn="ctr">
                        <a:lnSpc>
                          <a:spcPct val="100000"/>
                        </a:lnSpc>
                        <a:spcAft>
                          <a:spcPts val="0"/>
                        </a:spcAft>
                      </a:pP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令和２年度</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96 </a:t>
                      </a:r>
                      <a:r>
                        <a:rPr lang="ja-JP" altLang="ja-JP" sz="1100" kern="100" dirty="0">
                          <a:effectLst/>
                          <a:latin typeface="游ゴシック" panose="020B0400000000000000" pitchFamily="50" charset="-128"/>
                          <a:ea typeface="游ゴシック" panose="020B0400000000000000" pitchFamily="50" charset="-128"/>
                        </a:rPr>
                        <a:t>成分</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432000"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219 </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540000" marT="36000" marB="18000" anchor="ctr"/>
                </a:tc>
                <a:extLst>
                  <a:ext uri="{0D108BD9-81ED-4DB2-BD59-A6C34878D82A}">
                    <a16:rowId xmlns:a16="http://schemas.microsoft.com/office/drawing/2014/main" xmlns="" val="163314506"/>
                  </a:ext>
                </a:extLst>
              </a:tr>
              <a:tr h="217606">
                <a:tc>
                  <a:txBody>
                    <a:bodyPr/>
                    <a:lstStyle/>
                    <a:p>
                      <a:pPr algn="ctr">
                        <a:lnSpc>
                          <a:spcPct val="100000"/>
                        </a:lnSpc>
                        <a:spcAft>
                          <a:spcPts val="0"/>
                        </a:spcAft>
                      </a:pP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令和４年度</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131 </a:t>
                      </a:r>
                      <a:r>
                        <a:rPr lang="ja-JP" sz="1100" kern="100" dirty="0">
                          <a:effectLst/>
                          <a:latin typeface="游ゴシック" panose="020B0400000000000000" pitchFamily="50" charset="-128"/>
                          <a:ea typeface="游ゴシック" panose="020B0400000000000000" pitchFamily="50" charset="-128"/>
                        </a:rPr>
                        <a:t>成分</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432000"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440 </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540000" marT="36000" marB="18000" anchor="ctr"/>
                </a:tc>
                <a:extLst>
                  <a:ext uri="{0D108BD9-81ED-4DB2-BD59-A6C34878D82A}">
                    <a16:rowId xmlns:a16="http://schemas.microsoft.com/office/drawing/2014/main" xmlns="" val="518244523"/>
                  </a:ext>
                </a:extLst>
              </a:tr>
              <a:tr h="217606">
                <a:tc>
                  <a:txBody>
                    <a:bodyPr/>
                    <a:lstStyle/>
                    <a:p>
                      <a:pPr algn="ctr">
                        <a:lnSpc>
                          <a:spcPct val="100000"/>
                        </a:lnSpc>
                        <a:spcAft>
                          <a:spcPts val="0"/>
                        </a:spcAft>
                      </a:pPr>
                      <a:r>
                        <a:rPr lang="ja-JP" altLang="en-US"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令和５年度</a:t>
                      </a:r>
                      <a:r>
                        <a:rPr lang="en-US" altLang="ja-JP" sz="1100" b="0" kern="100" baseline="30000" dirty="0">
                          <a:effectLst/>
                          <a:latin typeface="游ゴシック" panose="020B0400000000000000" pitchFamily="50" charset="-128"/>
                          <a:ea typeface="游ゴシック" panose="020B0400000000000000" pitchFamily="50" charset="-128"/>
                        </a:rPr>
                        <a:t>※</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328 </a:t>
                      </a:r>
                      <a:r>
                        <a:rPr lang="ja-JP" sz="1100" kern="100" dirty="0">
                          <a:effectLst/>
                          <a:latin typeface="游ゴシック" panose="020B0400000000000000" pitchFamily="50" charset="-128"/>
                          <a:ea typeface="游ゴシック" panose="020B0400000000000000" pitchFamily="50" charset="-128"/>
                        </a:rPr>
                        <a:t>成分</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432000" marT="36000" marB="18000" anchor="ctr"/>
                </a:tc>
                <a:tc>
                  <a:txBody>
                    <a:bodyPr/>
                    <a:lstStyle/>
                    <a:p>
                      <a:pPr algn="r">
                        <a:lnSpc>
                          <a:spcPct val="100000"/>
                        </a:lnSpc>
                        <a:spcAft>
                          <a:spcPts val="0"/>
                        </a:spcAft>
                      </a:pPr>
                      <a:r>
                        <a:rPr lang="en-US" altLang="ja-JP" sz="1100" kern="100" dirty="0">
                          <a:effectLst/>
                          <a:latin typeface="游ゴシック" panose="020B0400000000000000" pitchFamily="50" charset="-128"/>
                          <a:ea typeface="游ゴシック" panose="020B0400000000000000" pitchFamily="50" charset="-128"/>
                        </a:rPr>
                        <a:t>1,081</a:t>
                      </a:r>
                      <a:endParaRPr lang="ja-JP" sz="1100" b="0"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540000" marT="36000" marB="18000" anchor="ctr"/>
                </a:tc>
                <a:extLst>
                  <a:ext uri="{0D108BD9-81ED-4DB2-BD59-A6C34878D82A}">
                    <a16:rowId xmlns:a16="http://schemas.microsoft.com/office/drawing/2014/main" xmlns="" val="1841182337"/>
                  </a:ext>
                </a:extLst>
              </a:tr>
              <a:tr h="2176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令和６年度</a:t>
                      </a:r>
                      <a:r>
                        <a:rPr lang="en-US" altLang="ja-JP" sz="1100" b="1" kern="100" baseline="30000" dirty="0">
                          <a:effectLst/>
                          <a:latin typeface="游ゴシック" panose="020B0400000000000000" pitchFamily="50" charset="-128"/>
                          <a:ea typeface="游ゴシック" panose="020B0400000000000000" pitchFamily="50" charset="-128"/>
                        </a:rPr>
                        <a:t>※</a:t>
                      </a:r>
                      <a:endParaRPr lang="ja-JP" altLang="ja-JP" sz="1100" b="1"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T="36000" marB="18000" anchor="ctr"/>
                </a:tc>
                <a:tc>
                  <a:txBody>
                    <a:bodyPr/>
                    <a:lstStyle/>
                    <a:p>
                      <a:pPr algn="r">
                        <a:lnSpc>
                          <a:spcPct val="100000"/>
                        </a:lnSpc>
                        <a:spcAft>
                          <a:spcPts val="0"/>
                        </a:spcAft>
                      </a:pPr>
                      <a:r>
                        <a:rPr lang="en-US" altLang="ja-JP" sz="1100" b="1" kern="100" dirty="0">
                          <a:effectLst/>
                          <a:latin typeface="游ゴシック" panose="020B0400000000000000" pitchFamily="50" charset="-128"/>
                          <a:ea typeface="游ゴシック" panose="020B0400000000000000" pitchFamily="50" charset="-128"/>
                        </a:rPr>
                        <a:t>699</a:t>
                      </a:r>
                      <a:r>
                        <a:rPr lang="ja-JP" altLang="en-US" sz="1100" b="1" kern="100" dirty="0">
                          <a:effectLst/>
                          <a:latin typeface="游ゴシック" panose="020B0400000000000000" pitchFamily="50" charset="-128"/>
                          <a:ea typeface="游ゴシック" panose="020B0400000000000000" pitchFamily="50" charset="-128"/>
                        </a:rPr>
                        <a:t> </a:t>
                      </a:r>
                      <a:r>
                        <a:rPr lang="ja-JP" sz="1100" b="1" kern="100" dirty="0">
                          <a:effectLst/>
                          <a:latin typeface="游ゴシック" panose="020B0400000000000000" pitchFamily="50" charset="-128"/>
                          <a:ea typeface="游ゴシック" panose="020B0400000000000000" pitchFamily="50" charset="-128"/>
                        </a:rPr>
                        <a:t>成分</a:t>
                      </a:r>
                      <a:endParaRPr lang="ja-JP" sz="1100" b="1"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432000" marT="36000" marB="18000" anchor="ctr"/>
                </a:tc>
                <a:tc>
                  <a:txBody>
                    <a:bodyPr/>
                    <a:lstStyle/>
                    <a:p>
                      <a:pPr algn="r">
                        <a:lnSpc>
                          <a:spcPct val="100000"/>
                        </a:lnSpc>
                        <a:spcAft>
                          <a:spcPts val="0"/>
                        </a:spcAft>
                      </a:pPr>
                      <a:r>
                        <a:rPr lang="en-US" altLang="ja-JP" sz="1100" b="1"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1,911</a:t>
                      </a:r>
                      <a:endParaRPr lang="ja-JP" sz="1100" b="1" kern="100" dirty="0">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R="540000" marT="36000" marB="18000" anchor="ctr"/>
                </a:tc>
                <a:extLst>
                  <a:ext uri="{0D108BD9-81ED-4DB2-BD59-A6C34878D82A}">
                    <a16:rowId xmlns:a16="http://schemas.microsoft.com/office/drawing/2014/main" xmlns="" val="452991619"/>
                  </a:ext>
                </a:extLst>
              </a:tr>
            </a:tbl>
          </a:graphicData>
        </a:graphic>
      </p:graphicFrame>
      <p:sp>
        <p:nvSpPr>
          <p:cNvPr id="3" name="正方形/長方形 2">
            <a:extLst>
              <a:ext uri="{FF2B5EF4-FFF2-40B4-BE49-F238E27FC236}">
                <a16:creationId xmlns:a16="http://schemas.microsoft.com/office/drawing/2014/main" xmlns="" id="{FF11A33A-EB3E-085D-88F8-31C9FBCA9B7E}"/>
              </a:ext>
            </a:extLst>
          </p:cNvPr>
          <p:cNvSpPr/>
          <p:nvPr/>
        </p:nvSpPr>
        <p:spPr>
          <a:xfrm>
            <a:off x="0" y="578"/>
            <a:ext cx="2414016" cy="227301"/>
          </a:xfrm>
          <a:prstGeom prst="rect">
            <a:avLst/>
          </a:prstGeom>
          <a:solidFill>
            <a:srgbClr val="005CAF">
              <a:lumMod val="20000"/>
              <a:lumOff val="80000"/>
            </a:srgbClr>
          </a:solidFill>
          <a:ln w="12700" cap="flat" cmpd="sng" algn="ctr">
            <a:solidFill>
              <a:srgbClr val="005CAF">
                <a:shade val="15000"/>
              </a:srgbClr>
            </a:solidFill>
            <a:prstDash val="solid"/>
            <a:miter lim="800000"/>
          </a:ln>
          <a:effectLst/>
        </p:spPr>
        <p:txBody>
          <a:bodyPr rtlCol="0" anchor="ctr"/>
          <a:lstStyle/>
          <a:p>
            <a:pPr marL="176213" marR="0" lvl="1"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effectLst/>
                <a:uLnTx/>
                <a:uFillTx/>
                <a:latin typeface="Segoe UI"/>
                <a:ea typeface="メイリオ"/>
                <a:cs typeface="+mn-cs"/>
              </a:rPr>
              <a:t>薬価の下支え制度</a:t>
            </a:r>
          </a:p>
        </p:txBody>
      </p:sp>
      <p:sp>
        <p:nvSpPr>
          <p:cNvPr id="6" name="スライド番号プレースホルダー 1">
            <a:extLst>
              <a:ext uri="{FF2B5EF4-FFF2-40B4-BE49-F238E27FC236}">
                <a16:creationId xmlns:a16="http://schemas.microsoft.com/office/drawing/2014/main" xmlns="" id="{5906A9D1-0F57-65E1-301B-FEC867A2FFE4}"/>
              </a:ext>
            </a:extLst>
          </p:cNvPr>
          <p:cNvSpPr txBox="1">
            <a:spLocks/>
          </p:cNvSpPr>
          <p:nvPr/>
        </p:nvSpPr>
        <p:spPr>
          <a:xfrm>
            <a:off x="9278979" y="6494533"/>
            <a:ext cx="618632" cy="371856"/>
          </a:xfrm>
          <a:prstGeom prst="rect">
            <a:avLst/>
          </a:prstGeom>
          <a:solidFill>
            <a:schemeClr val="bg1"/>
          </a:solidFill>
        </p:spPr>
        <p:txBody>
          <a:bodyPr vert="horz" lIns="72000" tIns="36000" rIns="72000" bIns="36000" rtlCol="0" anchor="b" anchorCtr="0"/>
          <a:lstStyle>
            <a:defPPr>
              <a:defRPr lang="ja-JP"/>
            </a:defPPr>
            <a:lvl1pPr marL="0" algn="r" defTabSz="914400" rtl="0" eaLnBrk="1" latinLnBrk="0" hangingPunct="1">
              <a:defRPr kumimoji="1" sz="12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800" b="1" i="0" u="none" strike="noStrike" kern="1200" cap="none" spc="0" normalizeH="0" baseline="0" noProof="0" smtClean="0">
                <a:ln>
                  <a:noFill/>
                </a:ln>
                <a:solidFill>
                  <a:srgbClr val="E4E2ED">
                    <a:lumMod val="50000"/>
                  </a:srgbClr>
                </a:solidFill>
                <a:effectLst/>
                <a:uLnTx/>
                <a:uFillTx/>
                <a:latin typeface="メイリオ"/>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800" b="1" i="0" u="none" strike="noStrike" kern="1200" cap="none" spc="0" normalizeH="0" baseline="0" noProof="0" dirty="0">
              <a:ln>
                <a:noFill/>
              </a:ln>
              <a:solidFill>
                <a:srgbClr val="E4E2ED">
                  <a:lumMod val="50000"/>
                </a:srgbClr>
              </a:solidFill>
              <a:effectLst/>
              <a:uLnTx/>
              <a:uFillTx/>
              <a:latin typeface="メイリオ"/>
              <a:ea typeface="メイリオ"/>
              <a:cs typeface="Arial" panose="020B0604020202020204" pitchFamily="34" charset="0"/>
            </a:endParaRPr>
          </a:p>
        </p:txBody>
      </p:sp>
      <p:sp>
        <p:nvSpPr>
          <p:cNvPr id="13" name="テキスト ボックス 12">
            <a:extLst>
              <a:ext uri="{FF2B5EF4-FFF2-40B4-BE49-F238E27FC236}">
                <a16:creationId xmlns:a16="http://schemas.microsoft.com/office/drawing/2014/main" xmlns="" id="{B4C959E7-6B12-4766-7963-E61A2FD02284}"/>
              </a:ext>
            </a:extLst>
          </p:cNvPr>
          <p:cNvSpPr txBox="1"/>
          <p:nvPr/>
        </p:nvSpPr>
        <p:spPr>
          <a:xfrm>
            <a:off x="5971587" y="5634000"/>
            <a:ext cx="3798747" cy="1059474"/>
          </a:xfrm>
          <a:prstGeom prst="rect">
            <a:avLst/>
          </a:prstGeom>
          <a:noFill/>
        </p:spPr>
        <p:txBody>
          <a:bodyPr wrap="square"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
                <a:srgbClr val="103185"/>
              </a:buClr>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0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）令和５年度は臨時・特例的に適用し、</a:t>
            </a:r>
            <a:r>
              <a:rPr kumimoji="1" lang="ja-JP" altLang="en-US" sz="105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品目数で</a:t>
            </a:r>
            <a:r>
              <a:rPr kumimoji="1" lang="en-US" altLang="ja-JP" sz="105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1,100</a:t>
            </a:r>
            <a:r>
              <a:rPr kumimoji="1" lang="ja-JP" altLang="en-US" sz="105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品目</a:t>
            </a:r>
            <a:endParaRPr kumimoji="1" lang="en-US" altLang="ja-JP" sz="1050" b="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
                <a:srgbClr val="103185"/>
              </a:buClr>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（乖離率に関わらず適用）</a:t>
            </a:r>
            <a:endParaRPr kumimoji="1" lang="en-US" altLang="ja-JP" sz="10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
                <a:srgbClr val="103185"/>
              </a:buClr>
              <a:buSzTx/>
              <a:buFontTx/>
              <a:buNone/>
              <a:tabLst/>
              <a:defRPr/>
            </a:pPr>
            <a:endParaRPr kumimoji="1" lang="en-US" altLang="ja-JP" sz="5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
                <a:srgbClr val="103185"/>
              </a:buClr>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令和６年度は特例的に適用し、</a:t>
            </a:r>
            <a:r>
              <a:rPr kumimoji="1" lang="ja-JP" altLang="en-US" sz="1100" b="1"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品目数で</a:t>
            </a:r>
            <a:r>
              <a:rPr kumimoji="1" lang="en-US" altLang="ja-JP" sz="1100" b="1"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1,943</a:t>
            </a:r>
            <a:r>
              <a:rPr kumimoji="1" lang="ja-JP" altLang="en-US" sz="1100" b="1"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品目</a:t>
            </a:r>
            <a:endParaRPr kumimoji="1" lang="en-US" altLang="ja-JP" sz="1100" b="1"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
                <a:srgbClr val="103185"/>
              </a:buClr>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（乖離率</a:t>
            </a:r>
            <a:r>
              <a:rPr kumimoji="1"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7.0</a:t>
            </a:r>
            <a:r>
              <a:rPr kumimoji="1"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％を超えたものは対象外）</a:t>
            </a:r>
            <a:endParaRPr kumimoji="1"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764384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低薬価品の特例：最低薬価</a:t>
            </a:r>
          </a:p>
        </p:txBody>
      </p:sp>
      <p:sp>
        <p:nvSpPr>
          <p:cNvPr id="12" name="正方形/長方形 11">
            <a:extLst>
              <a:ext uri="{FF2B5EF4-FFF2-40B4-BE49-F238E27FC236}">
                <a16:creationId xmlns:a16="http://schemas.microsoft.com/office/drawing/2014/main" xmlns="" id="{A889522F-FA51-F14C-BAA2-ADEAB79DDF80}"/>
              </a:ext>
            </a:extLst>
          </p:cNvPr>
          <p:cNvSpPr/>
          <p:nvPr/>
        </p:nvSpPr>
        <p:spPr>
          <a:xfrm>
            <a:off x="298893" y="1122113"/>
            <a:ext cx="9191199" cy="457593"/>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72000" rtlCol="0" anchor="t">
            <a:spAutoFit/>
          </a:bodyPr>
          <a:lstStyle/>
          <a:p>
            <a:pPr marL="0" marR="0" lvl="0" indent="0" algn="l" defTabSz="457200" rtl="0" eaLnBrk="1" fontAlgn="auto" latinLnBrk="0" hangingPunct="1">
              <a:lnSpc>
                <a:spcPct val="110000"/>
              </a:lnSpc>
              <a:spcBef>
                <a:spcPts val="0"/>
              </a:spcBef>
              <a:spcAft>
                <a:spcPts val="600"/>
              </a:spcAft>
              <a:buClr>
                <a:srgbClr val="103185"/>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錠剤や注射剤などの区分ごとに、成分にかかわらず薬価の下限値として設定された「最低薬価」を下回らないよう改定する。</a:t>
            </a:r>
          </a:p>
        </p:txBody>
      </p:sp>
      <p:sp>
        <p:nvSpPr>
          <p:cNvPr id="13" name="角丸四角形 12">
            <a:extLst>
              <a:ext uri="{FF2B5EF4-FFF2-40B4-BE49-F238E27FC236}">
                <a16:creationId xmlns:a16="http://schemas.microsoft.com/office/drawing/2014/main" xmlns="" id="{053B0485-00BC-3E4F-B797-35CB015D43DD}"/>
              </a:ext>
            </a:extLst>
          </p:cNvPr>
          <p:cNvSpPr/>
          <p:nvPr/>
        </p:nvSpPr>
        <p:spPr>
          <a:xfrm>
            <a:off x="246293" y="869863"/>
            <a:ext cx="3194538" cy="394874"/>
          </a:xfrm>
          <a:prstGeom prst="roundRect">
            <a:avLst>
              <a:gd name="adj" fmla="val 0"/>
            </a:avLst>
          </a:prstGeom>
          <a:solidFill>
            <a:schemeClr val="tx2"/>
          </a:solidFill>
          <a:ln w="76200">
            <a:solidFill>
              <a:schemeClr val="bg1"/>
            </a:solid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077" b="1" i="0" u="none" strike="noStrike" kern="1200" cap="none" spc="239" normalizeH="0" baseline="0" noProof="0" dirty="0">
                <a:ln>
                  <a:noFill/>
                </a:ln>
                <a:solidFill>
                  <a:srgbClr val="FFFFFF"/>
                </a:solidFill>
                <a:effectLst/>
                <a:uLnTx/>
                <a:uFillTx/>
                <a:latin typeface="メイリオ"/>
                <a:ea typeface="メイリオ"/>
                <a:cs typeface="Noto Sans CJK JP DemiLight" charset="-128"/>
              </a:rPr>
              <a:t>算定ルール（最低薬価）</a:t>
            </a:r>
          </a:p>
        </p:txBody>
      </p:sp>
      <p:graphicFrame>
        <p:nvGraphicFramePr>
          <p:cNvPr id="11" name="表 10">
            <a:extLst>
              <a:ext uri="{FF2B5EF4-FFF2-40B4-BE49-F238E27FC236}">
                <a16:creationId xmlns:a16="http://schemas.microsoft.com/office/drawing/2014/main" xmlns="" id="{76FEDACC-9CC9-111D-CECC-96584CE0ECAC}"/>
              </a:ext>
            </a:extLst>
          </p:cNvPr>
          <p:cNvGraphicFramePr>
            <a:graphicFrameLocks noGrp="1"/>
          </p:cNvGraphicFramePr>
          <p:nvPr/>
        </p:nvGraphicFramePr>
        <p:xfrm>
          <a:off x="188037" y="1651518"/>
          <a:ext cx="4730163" cy="4521824"/>
        </p:xfrm>
        <a:graphic>
          <a:graphicData uri="http://schemas.openxmlformats.org/drawingml/2006/table">
            <a:tbl>
              <a:tblPr firstRow="1" bandRow="1">
                <a:tableStyleId>{5C22544A-7EE6-4342-B048-85BDC9FD1C3A}</a:tableStyleId>
              </a:tblPr>
              <a:tblGrid>
                <a:gridCol w="2003234">
                  <a:extLst>
                    <a:ext uri="{9D8B030D-6E8A-4147-A177-3AD203B41FA5}">
                      <a16:colId xmlns:a16="http://schemas.microsoft.com/office/drawing/2014/main" xmlns="" val="2568667388"/>
                    </a:ext>
                  </a:extLst>
                </a:gridCol>
                <a:gridCol w="2044544">
                  <a:extLst>
                    <a:ext uri="{9D8B030D-6E8A-4147-A177-3AD203B41FA5}">
                      <a16:colId xmlns:a16="http://schemas.microsoft.com/office/drawing/2014/main" xmlns="" val="1213432184"/>
                    </a:ext>
                  </a:extLst>
                </a:gridCol>
                <a:gridCol w="682385">
                  <a:extLst>
                    <a:ext uri="{9D8B030D-6E8A-4147-A177-3AD203B41FA5}">
                      <a16:colId xmlns:a16="http://schemas.microsoft.com/office/drawing/2014/main" xmlns="" val="1722037877"/>
                    </a:ext>
                  </a:extLst>
                </a:gridCol>
              </a:tblGrid>
              <a:tr h="224962">
                <a:tc gridSpan="2">
                  <a:txBody>
                    <a:bodyPr/>
                    <a:lstStyle/>
                    <a:p>
                      <a:pPr algn="ctr" latinLnBrk="0"/>
                      <a:r>
                        <a:rPr lang="ja-JP" sz="900" dirty="0">
                          <a:effectLst/>
                        </a:rPr>
                        <a:t>区　　　　　分</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latinLnBrk="0"/>
                      <a:r>
                        <a:rPr lang="ja-JP" sz="900" dirty="0">
                          <a:effectLst/>
                        </a:rPr>
                        <a:t>最低薬価</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107767574"/>
                  </a:ext>
                </a:extLst>
              </a:tr>
              <a:tr h="224962">
                <a:tc gridSpan="3">
                  <a:txBody>
                    <a:bodyPr/>
                    <a:lstStyle/>
                    <a:p>
                      <a:pPr algn="just" latinLnBrk="0"/>
                      <a:r>
                        <a:rPr lang="ja-JP" sz="900" b="1" dirty="0">
                          <a:effectLst/>
                        </a:rPr>
                        <a:t>日本薬局方収載品</a:t>
                      </a:r>
                    </a:p>
                  </a:txBody>
                  <a:tcPr marL="72000" marR="72000" marT="36000" marB="36000">
                    <a:lnT w="12700" cap="flat" cmpd="sng" algn="ctr">
                      <a:solidFill>
                        <a:schemeClr val="bg1"/>
                      </a:solidFill>
                      <a:prstDash val="solid"/>
                      <a:round/>
                      <a:headEnd type="none" w="med" len="med"/>
                      <a:tailEnd type="none" w="med" len="med"/>
                    </a:lnT>
                  </a:tcPr>
                </a:tc>
                <a:tc hMerge="1">
                  <a:txBody>
                    <a:bodyPr/>
                    <a:lstStyle/>
                    <a:p>
                      <a:pPr algn="just" latinLnBrk="0"/>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hMerge="1">
                  <a:txBody>
                    <a:bodyPr/>
                    <a:lstStyle/>
                    <a:p>
                      <a:pPr algn="r" latinLnBrk="0"/>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1733767901"/>
                  </a:ext>
                </a:extLst>
              </a:tr>
              <a:tr h="224962">
                <a:tc>
                  <a:txBody>
                    <a:bodyPr/>
                    <a:lstStyle/>
                    <a:p>
                      <a:pPr algn="just" latinLnBrk="0"/>
                      <a:r>
                        <a:rPr lang="ja-JP" sz="900" dirty="0">
                          <a:effectLst/>
                        </a:rPr>
                        <a:t>　錠剤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marL="635" algn="just" latinLnBrk="0"/>
                      <a:r>
                        <a:rPr lang="en-US" sz="900" dirty="0">
                          <a:effectLst/>
                        </a:rPr>
                        <a:t>1</a:t>
                      </a:r>
                      <a:r>
                        <a:rPr lang="ja-JP" sz="900" dirty="0">
                          <a:effectLst/>
                        </a:rPr>
                        <a:t>錠</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dirty="0">
                          <a:effectLst/>
                        </a:rPr>
                        <a:t>10.10</a:t>
                      </a:r>
                      <a:r>
                        <a:rPr lang="ja-JP" sz="900" dirty="0">
                          <a:effectLst/>
                        </a:rPr>
                        <a:t>円</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3913637588"/>
                  </a:ext>
                </a:extLst>
              </a:tr>
              <a:tr h="224962">
                <a:tc>
                  <a:txBody>
                    <a:bodyPr/>
                    <a:lstStyle/>
                    <a:p>
                      <a:pPr algn="just" latinLnBrk="0"/>
                      <a:r>
                        <a:rPr lang="ja-JP" sz="900" dirty="0">
                          <a:effectLst/>
                        </a:rPr>
                        <a:t>　カプセル剤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marL="635" algn="just" latinLnBrk="0"/>
                      <a:r>
                        <a:rPr lang="en-US" sz="900" dirty="0">
                          <a:effectLst/>
                        </a:rPr>
                        <a:t>1</a:t>
                      </a:r>
                      <a:r>
                        <a:rPr lang="ja-JP" sz="900" dirty="0">
                          <a:effectLst/>
                        </a:rPr>
                        <a:t>カプセル</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10.10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813355315"/>
                  </a:ext>
                </a:extLst>
              </a:tr>
              <a:tr h="224962">
                <a:tc>
                  <a:txBody>
                    <a:bodyPr/>
                    <a:lstStyle/>
                    <a:p>
                      <a:pPr algn="just" latinLnBrk="0"/>
                      <a:r>
                        <a:rPr lang="ja-JP" sz="900" dirty="0">
                          <a:effectLst/>
                        </a:rPr>
                        <a:t>　丸剤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marL="635" algn="just" latinLnBrk="0"/>
                      <a:r>
                        <a:rPr lang="en-US" sz="900">
                          <a:effectLst/>
                        </a:rPr>
                        <a:t>1</a:t>
                      </a:r>
                      <a:r>
                        <a:rPr lang="ja-JP" sz="900">
                          <a:effectLst/>
                        </a:rPr>
                        <a:t>個</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10.10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1465653924"/>
                  </a:ext>
                </a:extLst>
              </a:tr>
              <a:tr h="224962">
                <a:tc>
                  <a:txBody>
                    <a:bodyPr/>
                    <a:lstStyle/>
                    <a:p>
                      <a:pPr algn="just" latinLnBrk="0"/>
                      <a:r>
                        <a:rPr lang="ja-JP" sz="900" dirty="0">
                          <a:effectLst/>
                        </a:rPr>
                        <a:t>　散剤（細粒剤を含む。）</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1g</a:t>
                      </a:r>
                      <a:r>
                        <a:rPr lang="en-US" sz="900" baseline="30000" dirty="0">
                          <a:effectLst/>
                        </a:rPr>
                        <a:t>※</a:t>
                      </a:r>
                      <a:r>
                        <a:rPr lang="ja-JP" sz="900" baseline="30000" dirty="0">
                          <a:effectLst/>
                        </a:rPr>
                        <a:t>１</a:t>
                      </a:r>
                      <a:endParaRPr lang="ja-JP" sz="900" baseline="30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7.50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24138807"/>
                  </a:ext>
                </a:extLst>
              </a:tr>
              <a:tr h="224962">
                <a:tc>
                  <a:txBody>
                    <a:bodyPr/>
                    <a:lstStyle/>
                    <a:p>
                      <a:pPr algn="just" latinLnBrk="0"/>
                      <a:r>
                        <a:rPr lang="ja-JP" sz="900" dirty="0">
                          <a:effectLst/>
                        </a:rPr>
                        <a:t>　顆粒剤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marL="635" algn="just" latinLnBrk="0"/>
                      <a:r>
                        <a:rPr lang="en-US" sz="900" dirty="0">
                          <a:effectLst/>
                        </a:rPr>
                        <a:t>1g</a:t>
                      </a:r>
                      <a:r>
                        <a:rPr lang="en-US" sz="900" baseline="30000" dirty="0">
                          <a:effectLst/>
                        </a:rPr>
                        <a:t>※</a:t>
                      </a:r>
                      <a:r>
                        <a:rPr lang="ja-JP" sz="900" baseline="30000" dirty="0">
                          <a:effectLst/>
                        </a:rPr>
                        <a:t>１</a:t>
                      </a:r>
                      <a:endParaRPr lang="ja-JP" sz="900" baseline="300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7.50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2647877824"/>
                  </a:ext>
                </a:extLst>
              </a:tr>
              <a:tr h="224962">
                <a:tc>
                  <a:txBody>
                    <a:bodyPr/>
                    <a:lstStyle/>
                    <a:p>
                      <a:pPr algn="just" latinLnBrk="0"/>
                      <a:r>
                        <a:rPr lang="ja-JP" sz="900" dirty="0">
                          <a:effectLst/>
                        </a:rPr>
                        <a:t>　末剤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marL="635" algn="just" latinLnBrk="0"/>
                      <a:r>
                        <a:rPr lang="en-US" sz="900" dirty="0">
                          <a:effectLst/>
                        </a:rPr>
                        <a:t>1g</a:t>
                      </a:r>
                      <a:r>
                        <a:rPr lang="en-US" altLang="ja-JP" sz="900" baseline="30000" dirty="0">
                          <a:effectLst/>
                        </a:rPr>
                        <a:t>※</a:t>
                      </a:r>
                      <a:r>
                        <a:rPr lang="ja-JP" altLang="ja-JP" sz="900" baseline="30000" dirty="0">
                          <a:effectLst/>
                        </a:rPr>
                        <a:t>１</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7.50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225809332"/>
                  </a:ext>
                </a:extLst>
              </a:tr>
              <a:tr h="520006">
                <a:tc>
                  <a:txBody>
                    <a:bodyPr/>
                    <a:lstStyle/>
                    <a:p>
                      <a:pPr algn="just" latinLnBrk="0"/>
                      <a:r>
                        <a:rPr lang="ja-JP" sz="900" dirty="0">
                          <a:effectLst/>
                        </a:rPr>
                        <a:t>　注射剤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marL="635" algn="just" latinLnBrk="0"/>
                      <a:r>
                        <a:rPr lang="en-US" sz="900" dirty="0">
                          <a:effectLst/>
                        </a:rPr>
                        <a:t>100mL</a:t>
                      </a:r>
                      <a:r>
                        <a:rPr lang="ja-JP" sz="900" dirty="0">
                          <a:effectLst/>
                        </a:rPr>
                        <a:t>未満　</a:t>
                      </a:r>
                      <a:r>
                        <a:rPr lang="en-US" sz="900" dirty="0">
                          <a:effectLst/>
                        </a:rPr>
                        <a:t>1</a:t>
                      </a:r>
                      <a:r>
                        <a:rPr lang="ja-JP" sz="900" dirty="0">
                          <a:effectLst/>
                        </a:rPr>
                        <a:t>管又は</a:t>
                      </a:r>
                      <a:r>
                        <a:rPr lang="en-US" sz="900" dirty="0">
                          <a:effectLst/>
                        </a:rPr>
                        <a:t>1</a:t>
                      </a:r>
                      <a:r>
                        <a:rPr lang="ja-JP" sz="900" dirty="0">
                          <a:effectLst/>
                        </a:rPr>
                        <a:t>瓶</a:t>
                      </a:r>
                    </a:p>
                    <a:p>
                      <a:pPr algn="just" latinLnBrk="1"/>
                      <a:r>
                        <a:rPr lang="en-US" sz="900" dirty="0">
                          <a:effectLst/>
                        </a:rPr>
                        <a:t>100mL</a:t>
                      </a:r>
                      <a:r>
                        <a:rPr lang="ja-JP" sz="900" dirty="0">
                          <a:effectLst/>
                        </a:rPr>
                        <a:t>以上</a:t>
                      </a:r>
                      <a:r>
                        <a:rPr lang="en-US" sz="900" dirty="0">
                          <a:effectLst/>
                        </a:rPr>
                        <a:t>500mL</a:t>
                      </a:r>
                      <a:r>
                        <a:rPr lang="ja-JP" sz="900" dirty="0">
                          <a:effectLst/>
                        </a:rPr>
                        <a:t>未満　</a:t>
                      </a:r>
                      <a:r>
                        <a:rPr lang="en-US" sz="900" dirty="0">
                          <a:effectLst/>
                        </a:rPr>
                        <a:t>1</a:t>
                      </a:r>
                      <a:r>
                        <a:rPr lang="ja-JP" sz="900" dirty="0">
                          <a:effectLst/>
                        </a:rPr>
                        <a:t>管又は</a:t>
                      </a:r>
                      <a:r>
                        <a:rPr lang="en-US" sz="900" dirty="0">
                          <a:effectLst/>
                        </a:rPr>
                        <a:t>1</a:t>
                      </a:r>
                      <a:r>
                        <a:rPr lang="ja-JP" sz="900" dirty="0">
                          <a:effectLst/>
                        </a:rPr>
                        <a:t>瓶</a:t>
                      </a:r>
                    </a:p>
                    <a:p>
                      <a:pPr algn="just" latinLnBrk="1"/>
                      <a:r>
                        <a:rPr lang="en-US" sz="900" dirty="0">
                          <a:effectLst/>
                        </a:rPr>
                        <a:t>500mL</a:t>
                      </a:r>
                      <a:r>
                        <a:rPr lang="ja-JP" sz="900" dirty="0">
                          <a:effectLst/>
                        </a:rPr>
                        <a:t>以上　</a:t>
                      </a:r>
                      <a:r>
                        <a:rPr lang="en-US" sz="900" dirty="0">
                          <a:effectLst/>
                        </a:rPr>
                        <a:t>1</a:t>
                      </a:r>
                      <a:r>
                        <a:rPr lang="ja-JP" sz="900" dirty="0">
                          <a:effectLst/>
                        </a:rPr>
                        <a:t>管又は</a:t>
                      </a:r>
                      <a:r>
                        <a:rPr lang="en-US" sz="900" dirty="0">
                          <a:effectLst/>
                        </a:rPr>
                        <a:t>1</a:t>
                      </a:r>
                      <a:r>
                        <a:rPr lang="ja-JP" sz="900" dirty="0">
                          <a:effectLst/>
                        </a:rPr>
                        <a:t>瓶</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97</a:t>
                      </a:r>
                      <a:r>
                        <a:rPr lang="ja-JP" sz="900">
                          <a:effectLst/>
                        </a:rPr>
                        <a:t>円</a:t>
                      </a:r>
                    </a:p>
                    <a:p>
                      <a:pPr algn="r" latinLnBrk="1"/>
                      <a:r>
                        <a:rPr lang="en-US" sz="900">
                          <a:effectLst/>
                        </a:rPr>
                        <a:t>115</a:t>
                      </a:r>
                      <a:r>
                        <a:rPr lang="ja-JP" sz="900">
                          <a:effectLst/>
                        </a:rPr>
                        <a:t>円</a:t>
                      </a:r>
                    </a:p>
                    <a:p>
                      <a:pPr algn="r" latinLnBrk="1"/>
                      <a:r>
                        <a:rPr lang="en-US" sz="900">
                          <a:effectLst/>
                        </a:rPr>
                        <a:t>152</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3901333771"/>
                  </a:ext>
                </a:extLst>
              </a:tr>
              <a:tr h="224962">
                <a:tc>
                  <a:txBody>
                    <a:bodyPr/>
                    <a:lstStyle/>
                    <a:p>
                      <a:pPr algn="just" latinLnBrk="0"/>
                      <a:r>
                        <a:rPr lang="ja-JP" sz="900" dirty="0">
                          <a:effectLst/>
                        </a:rPr>
                        <a:t>　坐剤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marL="635" algn="just" latinLnBrk="0"/>
                      <a:r>
                        <a:rPr lang="en-US" sz="900" dirty="0">
                          <a:effectLst/>
                        </a:rPr>
                        <a:t>1</a:t>
                      </a:r>
                      <a:r>
                        <a:rPr lang="ja-JP" sz="900" dirty="0">
                          <a:effectLst/>
                        </a:rPr>
                        <a:t>個</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dirty="0">
                          <a:effectLst/>
                        </a:rPr>
                        <a:t>20.30</a:t>
                      </a:r>
                      <a:r>
                        <a:rPr lang="ja-JP" sz="900" dirty="0">
                          <a:effectLst/>
                        </a:rPr>
                        <a:t>円</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4096144956"/>
                  </a:ext>
                </a:extLst>
              </a:tr>
              <a:tr h="372484">
                <a:tc>
                  <a:txBody>
                    <a:bodyPr/>
                    <a:lstStyle/>
                    <a:p>
                      <a:pPr algn="just" latinLnBrk="0"/>
                      <a:r>
                        <a:rPr lang="ja-JP" sz="900" dirty="0">
                          <a:effectLst/>
                        </a:rPr>
                        <a:t>　点眼剤</a:t>
                      </a:r>
                    </a:p>
                    <a:p>
                      <a:pPr algn="just" latinLnBrk="0"/>
                      <a:r>
                        <a:rPr lang="en-US" sz="900" dirty="0">
                          <a:effectLst/>
                        </a:rPr>
                        <a:t> </a:t>
                      </a:r>
                      <a:endParaRPr lang="ja-JP" altLang="en-US" sz="900" dirty="0">
                        <a:solidFill>
                          <a:srgbClr val="000000"/>
                        </a:solidFill>
                        <a:effectLst/>
                        <a:latin typeface="ＭＳ 明朝" panose="02020609040205080304" pitchFamily="17" charset="-128"/>
                        <a:ea typeface="ＭＳ 明朝" panose="02020609040205080304" pitchFamily="17" charset="-128"/>
                      </a:endParaRPr>
                    </a:p>
                  </a:txBody>
                  <a:tcPr marL="72000" marR="72000" marT="36000" marB="36000"/>
                </a:tc>
                <a:tc>
                  <a:txBody>
                    <a:bodyPr/>
                    <a:lstStyle/>
                    <a:p>
                      <a:pPr marL="635" algn="just" latinLnBrk="0"/>
                      <a:r>
                        <a:rPr lang="en-US" sz="900" dirty="0">
                          <a:effectLst/>
                        </a:rPr>
                        <a:t>5mL1</a:t>
                      </a:r>
                      <a:r>
                        <a:rPr lang="ja-JP" sz="900" dirty="0">
                          <a:effectLst/>
                        </a:rPr>
                        <a:t>瓶</a:t>
                      </a:r>
                    </a:p>
                    <a:p>
                      <a:pPr marL="635" algn="just" latinLnBrk="0"/>
                      <a:r>
                        <a:rPr lang="en-US" sz="900" dirty="0">
                          <a:effectLst/>
                        </a:rPr>
                        <a:t>1mL</a:t>
                      </a:r>
                      <a:endParaRPr lang="ja-JP" altLang="en-US" sz="900" dirty="0">
                        <a:solidFill>
                          <a:srgbClr val="000000"/>
                        </a:solidFill>
                        <a:effectLst/>
                        <a:latin typeface="ＭＳ 明朝" panose="02020609040205080304" pitchFamily="17" charset="-128"/>
                        <a:ea typeface="ＭＳ 明朝" panose="02020609040205080304" pitchFamily="17" charset="-128"/>
                      </a:endParaRPr>
                    </a:p>
                  </a:txBody>
                  <a:tcPr marL="72000" marR="72000" marT="36000" marB="36000"/>
                </a:tc>
                <a:tc>
                  <a:txBody>
                    <a:bodyPr/>
                    <a:lstStyle/>
                    <a:p>
                      <a:pPr algn="r" latinLnBrk="0"/>
                      <a:r>
                        <a:rPr lang="en-US" sz="900" dirty="0">
                          <a:effectLst/>
                        </a:rPr>
                        <a:t>89.60</a:t>
                      </a:r>
                      <a:r>
                        <a:rPr lang="ja-JP" sz="900" dirty="0">
                          <a:effectLst/>
                        </a:rPr>
                        <a:t>円</a:t>
                      </a:r>
                    </a:p>
                    <a:p>
                      <a:pPr algn="r" latinLnBrk="0"/>
                      <a:r>
                        <a:rPr lang="en-US" sz="900" dirty="0">
                          <a:effectLst/>
                        </a:rPr>
                        <a:t>17.90</a:t>
                      </a:r>
                      <a:r>
                        <a:rPr lang="ja-JP" altLang="en-US" sz="900" dirty="0">
                          <a:effectLst/>
                        </a:rPr>
                        <a:t>円</a:t>
                      </a:r>
                      <a:endParaRPr lang="ja-JP" altLang="en-US" sz="900" dirty="0">
                        <a:solidFill>
                          <a:srgbClr val="000000"/>
                        </a:solidFill>
                        <a:effectLst/>
                        <a:latin typeface="ＭＳ 明朝" panose="02020609040205080304" pitchFamily="17" charset="-128"/>
                        <a:ea typeface="ＭＳ 明朝" panose="02020609040205080304" pitchFamily="17" charset="-128"/>
                      </a:endParaRPr>
                    </a:p>
                  </a:txBody>
                  <a:tcPr marL="72000" marR="72000" marT="36000" marB="36000"/>
                </a:tc>
                <a:extLst>
                  <a:ext uri="{0D108BD9-81ED-4DB2-BD59-A6C34878D82A}">
                    <a16:rowId xmlns:a16="http://schemas.microsoft.com/office/drawing/2014/main" xmlns="" val="4007818921"/>
                  </a:ext>
                </a:extLst>
              </a:tr>
              <a:tr h="356093">
                <a:tc>
                  <a:txBody>
                    <a:bodyPr/>
                    <a:lstStyle/>
                    <a:p>
                      <a:pPr algn="just" latinLnBrk="0"/>
                      <a:r>
                        <a:rPr lang="ja-JP" sz="900" dirty="0">
                          <a:effectLst/>
                        </a:rPr>
                        <a:t>　内用液剤、シロップ剤</a:t>
                      </a:r>
                    </a:p>
                    <a:p>
                      <a:pPr algn="just" latinLnBrk="0"/>
                      <a:r>
                        <a:rPr lang="en-US" sz="800" dirty="0">
                          <a:effectLst/>
                        </a:rPr>
                        <a:t>   </a:t>
                      </a:r>
                      <a:r>
                        <a:rPr lang="ja-JP" sz="800" dirty="0">
                          <a:effectLst/>
                        </a:rPr>
                        <a:t>（小児への適応があるものを除く。）</a:t>
                      </a:r>
                      <a:endParaRPr lang="ja-JP" sz="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a:t>
                      </a:r>
                      <a:r>
                        <a:rPr lang="ja-JP" sz="900" dirty="0">
                          <a:effectLst/>
                        </a:rPr>
                        <a:t>日薬価</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9.80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226924761"/>
                  </a:ext>
                </a:extLst>
              </a:tr>
              <a:tr h="356093">
                <a:tc>
                  <a:txBody>
                    <a:bodyPr/>
                    <a:lstStyle/>
                    <a:p>
                      <a:pPr algn="just" latinLnBrk="0"/>
                      <a:r>
                        <a:rPr lang="ja-JP" sz="900" dirty="0">
                          <a:effectLst/>
                        </a:rPr>
                        <a:t>　内用液剤、シロップ剤</a:t>
                      </a:r>
                    </a:p>
                    <a:p>
                      <a:pPr algn="just" latinLnBrk="0"/>
                      <a:r>
                        <a:rPr lang="en-US" sz="800" dirty="0">
                          <a:effectLst/>
                        </a:rPr>
                        <a:t>   </a:t>
                      </a:r>
                      <a:r>
                        <a:rPr lang="ja-JP" sz="800" dirty="0">
                          <a:effectLst/>
                        </a:rPr>
                        <a:t>（小児への適応があるものに限る。）</a:t>
                      </a:r>
                      <a:endParaRPr lang="ja-JP" sz="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1mL</a:t>
                      </a:r>
                      <a:r>
                        <a:rPr lang="en-US" altLang="ja-JP" sz="900" baseline="30000" dirty="0">
                          <a:effectLst/>
                        </a:rPr>
                        <a:t>※</a:t>
                      </a:r>
                      <a:r>
                        <a:rPr lang="ja-JP" altLang="en-US" sz="900" baseline="30000" dirty="0">
                          <a:effectLst/>
                        </a:rPr>
                        <a:t>２</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10.20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2619105640"/>
                  </a:ext>
                </a:extLst>
              </a:tr>
              <a:tr h="372484">
                <a:tc>
                  <a:txBody>
                    <a:bodyPr/>
                    <a:lstStyle/>
                    <a:p>
                      <a:pPr algn="just" latinLnBrk="0"/>
                      <a:r>
                        <a:rPr lang="en-US" sz="900" dirty="0">
                          <a:effectLst/>
                        </a:rPr>
                        <a:t>   </a:t>
                      </a:r>
                      <a:r>
                        <a:rPr lang="ja-JP" sz="900" dirty="0">
                          <a:effectLst/>
                        </a:rPr>
                        <a:t>外用液剤</a:t>
                      </a:r>
                    </a:p>
                    <a:p>
                      <a:pPr algn="just" latinLnBrk="0"/>
                      <a:r>
                        <a:rPr lang="ja-JP" sz="900" dirty="0">
                          <a:effectLst/>
                        </a:rPr>
                        <a:t>　（外皮用殺菌消毒剤に限る。）</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10mL</a:t>
                      </a:r>
                      <a:r>
                        <a:rPr lang="en-US" altLang="ja-JP" sz="900" baseline="30000" dirty="0">
                          <a:effectLst/>
                        </a:rPr>
                        <a:t>※</a:t>
                      </a:r>
                      <a:r>
                        <a:rPr lang="ja-JP" altLang="ja-JP" sz="900" baseline="30000" dirty="0">
                          <a:effectLst/>
                        </a:rPr>
                        <a:t>１</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dirty="0">
                          <a:effectLst/>
                        </a:rPr>
                        <a:t>10.00</a:t>
                      </a:r>
                      <a:r>
                        <a:rPr lang="ja-JP" sz="900" dirty="0">
                          <a:effectLst/>
                        </a:rPr>
                        <a:t>円</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1407081775"/>
                  </a:ext>
                </a:extLst>
              </a:tr>
              <a:tr h="520006">
                <a:tc>
                  <a:txBody>
                    <a:bodyPr/>
                    <a:lstStyle/>
                    <a:p>
                      <a:pPr algn="just" latinLnBrk="0"/>
                      <a:r>
                        <a:rPr lang="ja-JP" sz="900" dirty="0">
                          <a:effectLst/>
                        </a:rPr>
                        <a:t>　貼付剤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10g</a:t>
                      </a:r>
                      <a:endParaRPr lang="ja-JP" sz="900" dirty="0">
                        <a:effectLst/>
                      </a:endParaRPr>
                    </a:p>
                    <a:p>
                      <a:pPr algn="just" latinLnBrk="0"/>
                      <a:r>
                        <a:rPr lang="en-US" sz="900" dirty="0">
                          <a:effectLst/>
                        </a:rPr>
                        <a:t>10cm×14cm</a:t>
                      </a:r>
                      <a:r>
                        <a:rPr lang="ja-JP" sz="900" dirty="0">
                          <a:effectLst/>
                        </a:rPr>
                        <a:t>以上　１枚</a:t>
                      </a:r>
                    </a:p>
                    <a:p>
                      <a:pPr algn="just" latinLnBrk="0"/>
                      <a:r>
                        <a:rPr lang="ja-JP" sz="900" dirty="0">
                          <a:effectLst/>
                        </a:rPr>
                        <a:t>その他１枚</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dirty="0">
                          <a:effectLst/>
                        </a:rPr>
                        <a:t>8.60</a:t>
                      </a:r>
                      <a:r>
                        <a:rPr lang="ja-JP" sz="900" dirty="0">
                          <a:effectLst/>
                        </a:rPr>
                        <a:t>円</a:t>
                      </a:r>
                    </a:p>
                    <a:p>
                      <a:pPr algn="r" latinLnBrk="0"/>
                      <a:r>
                        <a:rPr lang="en-US" sz="900" dirty="0">
                          <a:effectLst/>
                        </a:rPr>
                        <a:t>17.10</a:t>
                      </a:r>
                      <a:r>
                        <a:rPr lang="ja-JP" sz="900" dirty="0">
                          <a:effectLst/>
                        </a:rPr>
                        <a:t>円</a:t>
                      </a:r>
                    </a:p>
                    <a:p>
                      <a:pPr algn="r" latinLnBrk="0"/>
                      <a:r>
                        <a:rPr lang="en-US" sz="900" dirty="0">
                          <a:effectLst/>
                        </a:rPr>
                        <a:t>12.30</a:t>
                      </a:r>
                      <a:r>
                        <a:rPr lang="ja-JP" sz="900" dirty="0">
                          <a:effectLst/>
                        </a:rPr>
                        <a:t>円</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3043103885"/>
                  </a:ext>
                </a:extLst>
              </a:tr>
            </a:tbl>
          </a:graphicData>
        </a:graphic>
      </p:graphicFrame>
      <p:graphicFrame>
        <p:nvGraphicFramePr>
          <p:cNvPr id="17" name="表 16">
            <a:extLst>
              <a:ext uri="{FF2B5EF4-FFF2-40B4-BE49-F238E27FC236}">
                <a16:creationId xmlns:a16="http://schemas.microsoft.com/office/drawing/2014/main" xmlns="" id="{8B236F56-B2C3-977A-DCFC-614E2ADAF7C9}"/>
              </a:ext>
            </a:extLst>
          </p:cNvPr>
          <p:cNvGraphicFramePr>
            <a:graphicFrameLocks noGrp="1"/>
          </p:cNvGraphicFramePr>
          <p:nvPr/>
        </p:nvGraphicFramePr>
        <p:xfrm>
          <a:off x="5071880" y="1651520"/>
          <a:ext cx="4730163" cy="4521824"/>
        </p:xfrm>
        <a:graphic>
          <a:graphicData uri="http://schemas.openxmlformats.org/drawingml/2006/table">
            <a:tbl>
              <a:tblPr firstRow="1" bandRow="1">
                <a:tableStyleId>{5C22544A-7EE6-4342-B048-85BDC9FD1C3A}</a:tableStyleId>
              </a:tblPr>
              <a:tblGrid>
                <a:gridCol w="2011822">
                  <a:extLst>
                    <a:ext uri="{9D8B030D-6E8A-4147-A177-3AD203B41FA5}">
                      <a16:colId xmlns:a16="http://schemas.microsoft.com/office/drawing/2014/main" xmlns="" val="2568667388"/>
                    </a:ext>
                  </a:extLst>
                </a:gridCol>
                <a:gridCol w="2035956">
                  <a:extLst>
                    <a:ext uri="{9D8B030D-6E8A-4147-A177-3AD203B41FA5}">
                      <a16:colId xmlns:a16="http://schemas.microsoft.com/office/drawing/2014/main" xmlns="" val="1213432184"/>
                    </a:ext>
                  </a:extLst>
                </a:gridCol>
                <a:gridCol w="682385">
                  <a:extLst>
                    <a:ext uri="{9D8B030D-6E8A-4147-A177-3AD203B41FA5}">
                      <a16:colId xmlns:a16="http://schemas.microsoft.com/office/drawing/2014/main" xmlns="" val="1722037877"/>
                    </a:ext>
                  </a:extLst>
                </a:gridCol>
              </a:tblGrid>
              <a:tr h="224962">
                <a:tc gridSpan="2">
                  <a:txBody>
                    <a:bodyPr/>
                    <a:lstStyle/>
                    <a:p>
                      <a:pPr algn="ctr" latinLnBrk="0"/>
                      <a:r>
                        <a:rPr lang="ja-JP" sz="900" dirty="0">
                          <a:effectLst/>
                        </a:rPr>
                        <a:t>区　　　　　分</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latinLnBrk="0"/>
                      <a:r>
                        <a:rPr lang="ja-JP" sz="900" dirty="0">
                          <a:effectLst/>
                        </a:rPr>
                        <a:t>最低薬価</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107767574"/>
                  </a:ext>
                </a:extLst>
              </a:tr>
              <a:tr h="224962">
                <a:tc gridSpan="3">
                  <a:txBody>
                    <a:bodyPr/>
                    <a:lstStyle/>
                    <a:p>
                      <a:pPr algn="just" latinLnBrk="0"/>
                      <a:r>
                        <a:rPr lang="ja-JP" sz="900" b="1" dirty="0">
                          <a:effectLst/>
                        </a:rPr>
                        <a:t>その他の医薬品</a:t>
                      </a:r>
                      <a:endParaRPr lang="ja-JP" sz="900" b="1"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lnT w="12700" cap="flat" cmpd="sng" algn="ctr">
                      <a:solidFill>
                        <a:schemeClr val="bg1"/>
                      </a:solidFill>
                      <a:prstDash val="solid"/>
                      <a:round/>
                      <a:headEnd type="none" w="med" len="med"/>
                      <a:tailEnd type="none" w="med" len="med"/>
                    </a:lnT>
                  </a:tcPr>
                </a:tc>
                <a:tc hMerge="1">
                  <a:txBody>
                    <a:bodyPr/>
                    <a:lstStyle/>
                    <a:p>
                      <a:pPr algn="just" latinLnBrk="0"/>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hMerge="1">
                  <a:txBody>
                    <a:bodyPr/>
                    <a:lstStyle/>
                    <a:p>
                      <a:pPr algn="r" latinLnBrk="0"/>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1169934458"/>
                  </a:ext>
                </a:extLst>
              </a:tr>
              <a:tr h="224962">
                <a:tc>
                  <a:txBody>
                    <a:bodyPr/>
                    <a:lstStyle/>
                    <a:p>
                      <a:pPr algn="just" latinLnBrk="0"/>
                      <a:r>
                        <a:rPr lang="ja-JP" sz="900" dirty="0">
                          <a:effectLst/>
                        </a:rPr>
                        <a:t>　錠剤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a:effectLst/>
                        </a:rPr>
                        <a:t>1</a:t>
                      </a:r>
                      <a:r>
                        <a:rPr lang="ja-JP" sz="900">
                          <a:effectLst/>
                        </a:rPr>
                        <a:t>錠</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5.90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810882895"/>
                  </a:ext>
                </a:extLst>
              </a:tr>
              <a:tr h="224962">
                <a:tc>
                  <a:txBody>
                    <a:bodyPr/>
                    <a:lstStyle/>
                    <a:p>
                      <a:pPr algn="just" latinLnBrk="0"/>
                      <a:r>
                        <a:rPr lang="ja-JP" sz="900" dirty="0">
                          <a:effectLst/>
                        </a:rPr>
                        <a:t>　カプセル剤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a:effectLst/>
                        </a:rPr>
                        <a:t>1</a:t>
                      </a:r>
                      <a:r>
                        <a:rPr lang="ja-JP" sz="900">
                          <a:effectLst/>
                        </a:rPr>
                        <a:t>カプセル</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5.90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1998933038"/>
                  </a:ext>
                </a:extLst>
              </a:tr>
              <a:tr h="224962">
                <a:tc>
                  <a:txBody>
                    <a:bodyPr/>
                    <a:lstStyle/>
                    <a:p>
                      <a:pPr algn="just" latinLnBrk="0"/>
                      <a:r>
                        <a:rPr lang="ja-JP" sz="900" dirty="0">
                          <a:effectLst/>
                        </a:rPr>
                        <a:t>　丸剤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a:effectLst/>
                        </a:rPr>
                        <a:t>1</a:t>
                      </a:r>
                      <a:r>
                        <a:rPr lang="ja-JP" sz="900">
                          <a:effectLst/>
                        </a:rPr>
                        <a:t>個</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5.90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387729274"/>
                  </a:ext>
                </a:extLst>
              </a:tr>
              <a:tr h="224962">
                <a:tc>
                  <a:txBody>
                    <a:bodyPr/>
                    <a:lstStyle/>
                    <a:p>
                      <a:pPr algn="just" latinLnBrk="0"/>
                      <a:r>
                        <a:rPr lang="ja-JP" sz="900" dirty="0">
                          <a:effectLst/>
                        </a:rPr>
                        <a:t>　散剤（細粒剤を含む。）</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1g</a:t>
                      </a:r>
                      <a:r>
                        <a:rPr lang="en-US" altLang="ja-JP" sz="900" baseline="30000" dirty="0">
                          <a:effectLst/>
                        </a:rPr>
                        <a:t>※</a:t>
                      </a:r>
                      <a:r>
                        <a:rPr lang="ja-JP" altLang="ja-JP" sz="900" baseline="30000" dirty="0">
                          <a:effectLst/>
                        </a:rPr>
                        <a:t>１</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6.50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1054169622"/>
                  </a:ext>
                </a:extLst>
              </a:tr>
              <a:tr h="224962">
                <a:tc>
                  <a:txBody>
                    <a:bodyPr/>
                    <a:lstStyle/>
                    <a:p>
                      <a:pPr algn="just" latinLnBrk="0"/>
                      <a:r>
                        <a:rPr lang="ja-JP" sz="900" dirty="0">
                          <a:effectLst/>
                        </a:rPr>
                        <a:t>　顆粒剤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1g</a:t>
                      </a:r>
                      <a:r>
                        <a:rPr lang="en-US" altLang="ja-JP" sz="900" baseline="30000" dirty="0">
                          <a:effectLst/>
                        </a:rPr>
                        <a:t>※</a:t>
                      </a:r>
                      <a:r>
                        <a:rPr lang="ja-JP" altLang="ja-JP" sz="900" baseline="30000" dirty="0">
                          <a:effectLst/>
                        </a:rPr>
                        <a:t>１</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dirty="0">
                          <a:effectLst/>
                        </a:rPr>
                        <a:t>6.50</a:t>
                      </a:r>
                      <a:r>
                        <a:rPr lang="ja-JP" sz="900" dirty="0">
                          <a:effectLst/>
                        </a:rPr>
                        <a:t>円</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3732582813"/>
                  </a:ext>
                </a:extLst>
              </a:tr>
              <a:tr h="224962">
                <a:tc>
                  <a:txBody>
                    <a:bodyPr/>
                    <a:lstStyle/>
                    <a:p>
                      <a:pPr algn="just" latinLnBrk="0"/>
                      <a:r>
                        <a:rPr lang="ja-JP" sz="900" dirty="0">
                          <a:effectLst/>
                        </a:rPr>
                        <a:t>　末剤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1g</a:t>
                      </a:r>
                      <a:r>
                        <a:rPr lang="en-US" altLang="ja-JP" sz="900" baseline="30000" dirty="0">
                          <a:effectLst/>
                        </a:rPr>
                        <a:t>※</a:t>
                      </a:r>
                      <a:r>
                        <a:rPr lang="ja-JP" altLang="ja-JP" sz="900" baseline="30000" dirty="0">
                          <a:effectLst/>
                        </a:rPr>
                        <a:t>１</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6.50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2343807556"/>
                  </a:ext>
                </a:extLst>
              </a:tr>
              <a:tr h="520006">
                <a:tc>
                  <a:txBody>
                    <a:bodyPr/>
                    <a:lstStyle/>
                    <a:p>
                      <a:pPr algn="just" latinLnBrk="0"/>
                      <a:r>
                        <a:rPr lang="ja-JP" sz="900" dirty="0">
                          <a:effectLst/>
                        </a:rPr>
                        <a:t>　注射剤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100mL</a:t>
                      </a:r>
                      <a:r>
                        <a:rPr lang="ja-JP" sz="900" dirty="0">
                          <a:effectLst/>
                        </a:rPr>
                        <a:t>未満　</a:t>
                      </a:r>
                      <a:r>
                        <a:rPr lang="en-US" sz="900" dirty="0">
                          <a:effectLst/>
                        </a:rPr>
                        <a:t>1</a:t>
                      </a:r>
                      <a:r>
                        <a:rPr lang="ja-JP" sz="900" dirty="0">
                          <a:effectLst/>
                        </a:rPr>
                        <a:t>管又は</a:t>
                      </a:r>
                      <a:r>
                        <a:rPr lang="en-US" sz="900" dirty="0">
                          <a:effectLst/>
                        </a:rPr>
                        <a:t>1</a:t>
                      </a:r>
                      <a:r>
                        <a:rPr lang="ja-JP" sz="900" dirty="0">
                          <a:effectLst/>
                        </a:rPr>
                        <a:t>瓶</a:t>
                      </a:r>
                    </a:p>
                    <a:p>
                      <a:pPr algn="just" latinLnBrk="1"/>
                      <a:r>
                        <a:rPr lang="en-US" sz="900" dirty="0">
                          <a:effectLst/>
                        </a:rPr>
                        <a:t>100mL</a:t>
                      </a:r>
                      <a:r>
                        <a:rPr lang="ja-JP" sz="900" dirty="0">
                          <a:effectLst/>
                        </a:rPr>
                        <a:t>以上</a:t>
                      </a:r>
                      <a:r>
                        <a:rPr lang="en-US" sz="900" dirty="0">
                          <a:effectLst/>
                        </a:rPr>
                        <a:t>500mL</a:t>
                      </a:r>
                      <a:r>
                        <a:rPr lang="ja-JP" sz="900" dirty="0">
                          <a:effectLst/>
                        </a:rPr>
                        <a:t>未満</a:t>
                      </a:r>
                      <a:r>
                        <a:rPr lang="ja-JP" altLang="en-US" sz="900" dirty="0">
                          <a:effectLst/>
                        </a:rPr>
                        <a:t>　</a:t>
                      </a:r>
                      <a:r>
                        <a:rPr lang="en-US" sz="900" dirty="0">
                          <a:effectLst/>
                        </a:rPr>
                        <a:t>1</a:t>
                      </a:r>
                      <a:r>
                        <a:rPr lang="ja-JP" sz="900" dirty="0">
                          <a:effectLst/>
                        </a:rPr>
                        <a:t>管又は</a:t>
                      </a:r>
                      <a:r>
                        <a:rPr lang="en-US" sz="900" dirty="0">
                          <a:effectLst/>
                        </a:rPr>
                        <a:t>1</a:t>
                      </a:r>
                      <a:r>
                        <a:rPr lang="ja-JP" sz="900" dirty="0">
                          <a:effectLst/>
                        </a:rPr>
                        <a:t>瓶</a:t>
                      </a:r>
                    </a:p>
                    <a:p>
                      <a:pPr algn="just" latinLnBrk="1"/>
                      <a:r>
                        <a:rPr lang="en-US" sz="900" dirty="0">
                          <a:effectLst/>
                        </a:rPr>
                        <a:t>500mL</a:t>
                      </a:r>
                      <a:r>
                        <a:rPr lang="ja-JP" sz="900" dirty="0">
                          <a:effectLst/>
                        </a:rPr>
                        <a:t>以上</a:t>
                      </a:r>
                      <a:r>
                        <a:rPr lang="en-US" sz="900" dirty="0">
                          <a:effectLst/>
                        </a:rPr>
                        <a:t>  1</a:t>
                      </a:r>
                      <a:r>
                        <a:rPr lang="ja-JP" sz="900" dirty="0">
                          <a:effectLst/>
                        </a:rPr>
                        <a:t>管又は</a:t>
                      </a:r>
                      <a:r>
                        <a:rPr lang="en-US" sz="900" dirty="0">
                          <a:effectLst/>
                        </a:rPr>
                        <a:t>1</a:t>
                      </a:r>
                      <a:r>
                        <a:rPr lang="ja-JP" sz="900" dirty="0">
                          <a:effectLst/>
                        </a:rPr>
                        <a:t>瓶</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dirty="0">
                          <a:effectLst/>
                        </a:rPr>
                        <a:t>59</a:t>
                      </a:r>
                      <a:r>
                        <a:rPr lang="ja-JP" sz="900" dirty="0">
                          <a:effectLst/>
                        </a:rPr>
                        <a:t>円</a:t>
                      </a:r>
                    </a:p>
                    <a:p>
                      <a:pPr algn="r" latinLnBrk="1"/>
                      <a:r>
                        <a:rPr lang="en-US" sz="900" dirty="0">
                          <a:effectLst/>
                        </a:rPr>
                        <a:t>70</a:t>
                      </a:r>
                      <a:r>
                        <a:rPr lang="ja-JP" sz="900" dirty="0">
                          <a:effectLst/>
                        </a:rPr>
                        <a:t>円</a:t>
                      </a:r>
                    </a:p>
                    <a:p>
                      <a:pPr algn="r" latinLnBrk="1"/>
                      <a:r>
                        <a:rPr lang="en-US" sz="900" dirty="0">
                          <a:effectLst/>
                        </a:rPr>
                        <a:t>93</a:t>
                      </a:r>
                      <a:r>
                        <a:rPr lang="ja-JP" sz="900" dirty="0">
                          <a:effectLst/>
                        </a:rPr>
                        <a:t>円</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1688334954"/>
                  </a:ext>
                </a:extLst>
              </a:tr>
              <a:tr h="224962">
                <a:tc>
                  <a:txBody>
                    <a:bodyPr/>
                    <a:lstStyle/>
                    <a:p>
                      <a:pPr algn="just" latinLnBrk="0"/>
                      <a:r>
                        <a:rPr lang="en-US" sz="900" dirty="0">
                          <a:effectLst/>
                        </a:rPr>
                        <a:t> </a:t>
                      </a:r>
                      <a:r>
                        <a:rPr lang="ja-JP" sz="900" dirty="0">
                          <a:effectLst/>
                        </a:rPr>
                        <a:t>　坐剤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a:t>
                      </a:r>
                      <a:r>
                        <a:rPr lang="ja-JP" sz="900" dirty="0">
                          <a:effectLst/>
                        </a:rPr>
                        <a:t>個</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20.30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3205878511"/>
                  </a:ext>
                </a:extLst>
              </a:tr>
              <a:tr h="372484">
                <a:tc>
                  <a:txBody>
                    <a:bodyPr/>
                    <a:lstStyle/>
                    <a:p>
                      <a:pPr algn="just" latinLnBrk="0"/>
                      <a:r>
                        <a:rPr lang="ja-JP" sz="900" dirty="0">
                          <a:effectLst/>
                        </a:rPr>
                        <a:t>　点眼剤</a:t>
                      </a:r>
                    </a:p>
                    <a:p>
                      <a:pPr algn="just" latinLnBrk="0"/>
                      <a:r>
                        <a:rPr lang="en-US" sz="900" dirty="0">
                          <a:effectLst/>
                        </a:rPr>
                        <a:t> </a:t>
                      </a:r>
                      <a:endParaRPr lang="ja-JP" altLang="en-US" sz="900" dirty="0">
                        <a:solidFill>
                          <a:srgbClr val="000000"/>
                        </a:solidFill>
                        <a:effectLst/>
                        <a:latin typeface="ＭＳ 明朝" panose="02020609040205080304" pitchFamily="17" charset="-128"/>
                        <a:ea typeface="ＭＳ 明朝" panose="02020609040205080304" pitchFamily="17" charset="-128"/>
                      </a:endParaRPr>
                    </a:p>
                  </a:txBody>
                  <a:tcPr marL="72000" marR="72000" marT="36000" marB="36000"/>
                </a:tc>
                <a:tc>
                  <a:txBody>
                    <a:bodyPr/>
                    <a:lstStyle/>
                    <a:p>
                      <a:pPr algn="just" latinLnBrk="0"/>
                      <a:r>
                        <a:rPr lang="en-US" sz="900" dirty="0">
                          <a:effectLst/>
                        </a:rPr>
                        <a:t>5mL1</a:t>
                      </a:r>
                      <a:r>
                        <a:rPr lang="ja-JP" sz="900" dirty="0">
                          <a:effectLst/>
                        </a:rPr>
                        <a:t>瓶</a:t>
                      </a:r>
                    </a:p>
                    <a:p>
                      <a:pPr algn="just" latinLnBrk="0"/>
                      <a:r>
                        <a:rPr lang="en-US" sz="900" dirty="0">
                          <a:effectLst/>
                        </a:rPr>
                        <a:t>1mL</a:t>
                      </a:r>
                      <a:endParaRPr lang="ja-JP" altLang="en-US" sz="900" dirty="0">
                        <a:solidFill>
                          <a:srgbClr val="000000"/>
                        </a:solidFill>
                        <a:effectLst/>
                        <a:latin typeface="ＭＳ 明朝" panose="02020609040205080304" pitchFamily="17" charset="-128"/>
                        <a:ea typeface="ＭＳ 明朝" panose="02020609040205080304" pitchFamily="17" charset="-128"/>
                      </a:endParaRPr>
                    </a:p>
                  </a:txBody>
                  <a:tcPr marL="72000" marR="72000" marT="36000" marB="36000"/>
                </a:tc>
                <a:tc>
                  <a:txBody>
                    <a:bodyPr/>
                    <a:lstStyle/>
                    <a:p>
                      <a:pPr algn="r" latinLnBrk="0"/>
                      <a:r>
                        <a:rPr lang="en-US" sz="900" dirty="0">
                          <a:effectLst/>
                        </a:rPr>
                        <a:t>88.80</a:t>
                      </a:r>
                      <a:r>
                        <a:rPr lang="ja-JP" sz="900" dirty="0">
                          <a:effectLst/>
                        </a:rPr>
                        <a:t>円</a:t>
                      </a:r>
                    </a:p>
                    <a:p>
                      <a:pPr algn="r" latinLnBrk="0"/>
                      <a:r>
                        <a:rPr lang="en-US" sz="900" dirty="0">
                          <a:effectLst/>
                        </a:rPr>
                        <a:t>17.90</a:t>
                      </a:r>
                      <a:r>
                        <a:rPr lang="ja-JP" altLang="en-US" sz="900" dirty="0">
                          <a:effectLst/>
                        </a:rPr>
                        <a:t>円</a:t>
                      </a:r>
                      <a:endParaRPr lang="ja-JP" altLang="en-US" sz="900" dirty="0">
                        <a:solidFill>
                          <a:srgbClr val="000000"/>
                        </a:solidFill>
                        <a:effectLst/>
                        <a:latin typeface="ＭＳ 明朝" panose="02020609040205080304" pitchFamily="17" charset="-128"/>
                        <a:ea typeface="ＭＳ 明朝" panose="02020609040205080304" pitchFamily="17" charset="-128"/>
                      </a:endParaRPr>
                    </a:p>
                  </a:txBody>
                  <a:tcPr marL="72000" marR="72000" marT="36000" marB="36000"/>
                </a:tc>
                <a:extLst>
                  <a:ext uri="{0D108BD9-81ED-4DB2-BD59-A6C34878D82A}">
                    <a16:rowId xmlns:a16="http://schemas.microsoft.com/office/drawing/2014/main" xmlns="" val="4227214664"/>
                  </a:ext>
                </a:extLst>
              </a:tr>
              <a:tr h="356093">
                <a:tc>
                  <a:txBody>
                    <a:bodyPr/>
                    <a:lstStyle/>
                    <a:p>
                      <a:pPr algn="just" latinLnBrk="0"/>
                      <a:r>
                        <a:rPr lang="ja-JP" altLang="en-US" sz="900" dirty="0">
                          <a:effectLst/>
                        </a:rPr>
                        <a:t>　</a:t>
                      </a:r>
                      <a:r>
                        <a:rPr lang="ja-JP" sz="900" dirty="0">
                          <a:effectLst/>
                        </a:rPr>
                        <a:t>内用液剤、シロップ剤</a:t>
                      </a:r>
                    </a:p>
                    <a:p>
                      <a:pPr algn="just" latinLnBrk="0"/>
                      <a:r>
                        <a:rPr lang="en-US" sz="800" dirty="0">
                          <a:effectLst/>
                        </a:rPr>
                        <a:t>    </a:t>
                      </a:r>
                      <a:r>
                        <a:rPr lang="ja-JP" sz="800" dirty="0">
                          <a:effectLst/>
                        </a:rPr>
                        <a:t>（小児への適応があるものを除く。）</a:t>
                      </a:r>
                      <a:endParaRPr lang="ja-JP" sz="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a:t>
                      </a:r>
                      <a:r>
                        <a:rPr lang="ja-JP" sz="900" dirty="0">
                          <a:effectLst/>
                        </a:rPr>
                        <a:t>日薬価</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dirty="0">
                          <a:effectLst/>
                        </a:rPr>
                        <a:t>6.70</a:t>
                      </a:r>
                      <a:r>
                        <a:rPr lang="ja-JP" sz="900" dirty="0">
                          <a:effectLst/>
                        </a:rPr>
                        <a:t>円</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1988632413"/>
                  </a:ext>
                </a:extLst>
              </a:tr>
              <a:tr h="356093">
                <a:tc>
                  <a:txBody>
                    <a:bodyPr/>
                    <a:lstStyle/>
                    <a:p>
                      <a:pPr algn="just" latinLnBrk="0"/>
                      <a:r>
                        <a:rPr lang="ja-JP" altLang="en-US" sz="900" dirty="0">
                          <a:effectLst/>
                        </a:rPr>
                        <a:t>　</a:t>
                      </a:r>
                      <a:r>
                        <a:rPr lang="ja-JP" sz="900" dirty="0">
                          <a:effectLst/>
                        </a:rPr>
                        <a:t>内用液剤、シロップ剤</a:t>
                      </a:r>
                    </a:p>
                    <a:p>
                      <a:pPr algn="just" latinLnBrk="0"/>
                      <a:r>
                        <a:rPr lang="en-US" sz="800" dirty="0">
                          <a:effectLst/>
                        </a:rPr>
                        <a:t>    </a:t>
                      </a:r>
                      <a:r>
                        <a:rPr lang="ja-JP" sz="800" dirty="0">
                          <a:effectLst/>
                        </a:rPr>
                        <a:t>（小児への適応があるものに限る。）</a:t>
                      </a:r>
                      <a:endParaRPr lang="ja-JP" sz="8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1mL</a:t>
                      </a:r>
                      <a:r>
                        <a:rPr lang="en-US" altLang="ja-JP" sz="900" baseline="30000" dirty="0">
                          <a:effectLst/>
                        </a:rPr>
                        <a:t>※</a:t>
                      </a:r>
                      <a:r>
                        <a:rPr lang="ja-JP" altLang="en-US" sz="900" baseline="30000" dirty="0">
                          <a:effectLst/>
                        </a:rPr>
                        <a:t>２</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6.70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3354385285"/>
                  </a:ext>
                </a:extLst>
              </a:tr>
              <a:tr h="372484">
                <a:tc>
                  <a:txBody>
                    <a:bodyPr/>
                    <a:lstStyle/>
                    <a:p>
                      <a:pPr algn="just" latinLnBrk="0"/>
                      <a:r>
                        <a:rPr lang="ja-JP" sz="900" dirty="0">
                          <a:effectLst/>
                        </a:rPr>
                        <a:t>　外用液剤</a:t>
                      </a:r>
                    </a:p>
                    <a:p>
                      <a:pPr algn="just" latinLnBrk="0"/>
                      <a:r>
                        <a:rPr lang="ja-JP" sz="900" dirty="0">
                          <a:effectLst/>
                        </a:rPr>
                        <a:t>　（外皮用殺菌消毒剤に限る。）</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10mL</a:t>
                      </a:r>
                      <a:r>
                        <a:rPr lang="en-US" altLang="ja-JP" sz="900" baseline="30000" dirty="0">
                          <a:effectLst/>
                        </a:rPr>
                        <a:t>※</a:t>
                      </a:r>
                      <a:r>
                        <a:rPr lang="ja-JP" altLang="ja-JP" sz="900" baseline="30000" dirty="0">
                          <a:effectLst/>
                        </a:rPr>
                        <a:t>１</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a:effectLst/>
                        </a:rPr>
                        <a:t>6.60</a:t>
                      </a:r>
                      <a:r>
                        <a:rPr lang="ja-JP" sz="900">
                          <a:effectLst/>
                        </a:rPr>
                        <a:t>円</a:t>
                      </a:r>
                      <a:endParaRPr lang="ja-JP" sz="90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3669531917"/>
                  </a:ext>
                </a:extLst>
              </a:tr>
              <a:tr h="520006">
                <a:tc>
                  <a:txBody>
                    <a:bodyPr/>
                    <a:lstStyle/>
                    <a:p>
                      <a:pPr algn="just" latinLnBrk="0"/>
                      <a:r>
                        <a:rPr lang="ja-JP" sz="900" dirty="0">
                          <a:effectLst/>
                        </a:rPr>
                        <a:t>　貼付剤</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just" latinLnBrk="0"/>
                      <a:r>
                        <a:rPr lang="en-US" sz="900" dirty="0">
                          <a:effectLst/>
                        </a:rPr>
                        <a:t>10g</a:t>
                      </a:r>
                      <a:endParaRPr lang="ja-JP" sz="900" dirty="0">
                        <a:effectLst/>
                      </a:endParaRPr>
                    </a:p>
                    <a:p>
                      <a:pPr algn="just" latinLnBrk="0"/>
                      <a:r>
                        <a:rPr lang="en-US" sz="900" dirty="0">
                          <a:effectLst/>
                        </a:rPr>
                        <a:t>10cm×14cm</a:t>
                      </a:r>
                      <a:r>
                        <a:rPr lang="ja-JP" sz="900" dirty="0">
                          <a:effectLst/>
                        </a:rPr>
                        <a:t>以上　１枚</a:t>
                      </a:r>
                    </a:p>
                    <a:p>
                      <a:pPr algn="just" latinLnBrk="0"/>
                      <a:r>
                        <a:rPr lang="ja-JP" sz="900" dirty="0">
                          <a:effectLst/>
                        </a:rPr>
                        <a:t>その他１枚</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tc>
                  <a:txBody>
                    <a:bodyPr/>
                    <a:lstStyle/>
                    <a:p>
                      <a:pPr algn="r" latinLnBrk="0"/>
                      <a:r>
                        <a:rPr lang="en-US" sz="900" dirty="0">
                          <a:effectLst/>
                        </a:rPr>
                        <a:t>8.60</a:t>
                      </a:r>
                      <a:r>
                        <a:rPr lang="ja-JP" sz="900" dirty="0">
                          <a:effectLst/>
                        </a:rPr>
                        <a:t>円</a:t>
                      </a:r>
                    </a:p>
                    <a:p>
                      <a:pPr algn="r" latinLnBrk="0"/>
                      <a:r>
                        <a:rPr lang="en-US" sz="900" dirty="0">
                          <a:effectLst/>
                        </a:rPr>
                        <a:t>17.10</a:t>
                      </a:r>
                      <a:r>
                        <a:rPr lang="ja-JP" sz="900" dirty="0">
                          <a:effectLst/>
                        </a:rPr>
                        <a:t>円</a:t>
                      </a:r>
                    </a:p>
                    <a:p>
                      <a:pPr algn="r" latinLnBrk="0"/>
                      <a:r>
                        <a:rPr lang="en-US" sz="900" dirty="0">
                          <a:effectLst/>
                        </a:rPr>
                        <a:t>12.30</a:t>
                      </a:r>
                      <a:r>
                        <a:rPr lang="ja-JP" sz="900" dirty="0">
                          <a:effectLst/>
                        </a:rPr>
                        <a:t>円</a:t>
                      </a:r>
                      <a:endParaRPr lang="ja-JP" sz="9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txBody>
                  <a:tcPr marL="72000" marR="72000" marT="36000" marB="36000"/>
                </a:tc>
                <a:extLst>
                  <a:ext uri="{0D108BD9-81ED-4DB2-BD59-A6C34878D82A}">
                    <a16:rowId xmlns:a16="http://schemas.microsoft.com/office/drawing/2014/main" xmlns="" val="373151295"/>
                  </a:ext>
                </a:extLst>
              </a:tr>
            </a:tbl>
          </a:graphicData>
        </a:graphic>
      </p:graphicFrame>
      <p:sp>
        <p:nvSpPr>
          <p:cNvPr id="19" name="テキスト ボックス 18">
            <a:extLst>
              <a:ext uri="{FF2B5EF4-FFF2-40B4-BE49-F238E27FC236}">
                <a16:creationId xmlns:a16="http://schemas.microsoft.com/office/drawing/2014/main" xmlns="" id="{D9FACE6D-239C-04B1-F9F6-97140FCF13A5}"/>
              </a:ext>
            </a:extLst>
          </p:cNvPr>
          <p:cNvSpPr txBox="1"/>
          <p:nvPr/>
        </p:nvSpPr>
        <p:spPr>
          <a:xfrm>
            <a:off x="158310" y="6245154"/>
            <a:ext cx="6655445" cy="612846"/>
          </a:xfrm>
          <a:prstGeom prst="rect">
            <a:avLst/>
          </a:prstGeom>
          <a:noFill/>
        </p:spPr>
        <p:txBody>
          <a:bodyPr wrap="square" lIns="72000" tIns="36000" rIns="72000" bIns="36000" rtlCol="0">
            <a:noAutofit/>
          </a:bodyPr>
          <a:lstStyle/>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en-US" altLang="ja-JP" sz="900" b="0" i="0" u="none" strike="noStrike" kern="1200" cap="none" spc="0" normalizeH="0" baseline="0" noProof="0" dirty="0">
                <a:ln>
                  <a:noFill/>
                </a:ln>
                <a:solidFill>
                  <a:srgbClr val="000000"/>
                </a:solidFill>
                <a:effectLst/>
                <a:uLnTx/>
                <a:uFillTx/>
                <a:latin typeface="Segoe UI"/>
                <a:ea typeface="メイリオ"/>
                <a:cs typeface="+mn-cs"/>
              </a:rPr>
              <a:t>※</a:t>
            </a:r>
            <a:r>
              <a:rPr kumimoji="1" lang="ja-JP" altLang="en-US" sz="900" b="0" i="0" u="none" strike="noStrike" kern="1200" cap="none" spc="0" normalizeH="0" baseline="0" noProof="0" dirty="0">
                <a:ln>
                  <a:noFill/>
                </a:ln>
                <a:solidFill>
                  <a:srgbClr val="000000"/>
                </a:solidFill>
                <a:effectLst/>
                <a:uLnTx/>
                <a:uFillTx/>
                <a:latin typeface="Segoe UI"/>
                <a:ea typeface="メイリオ"/>
                <a:cs typeface="+mn-cs"/>
              </a:rPr>
              <a:t>１ 規格単位が</a:t>
            </a:r>
            <a:r>
              <a:rPr kumimoji="1" lang="en-US" altLang="ja-JP" sz="900" b="0" i="0" u="none" strike="noStrike" kern="1200" cap="none" spc="0" normalizeH="0" baseline="0" noProof="0" dirty="0">
                <a:ln>
                  <a:noFill/>
                </a:ln>
                <a:solidFill>
                  <a:srgbClr val="000000"/>
                </a:solidFill>
                <a:effectLst/>
                <a:uLnTx/>
                <a:uFillTx/>
                <a:latin typeface="Segoe UI"/>
                <a:ea typeface="メイリオ"/>
                <a:cs typeface="+mn-cs"/>
              </a:rPr>
              <a:t>10g </a:t>
            </a:r>
            <a:r>
              <a:rPr kumimoji="1" lang="ja-JP" altLang="en-US" sz="900" b="0" i="0" u="none" strike="noStrike" kern="1200" cap="none" spc="0" normalizeH="0" baseline="0" noProof="0" dirty="0">
                <a:ln>
                  <a:noFill/>
                </a:ln>
                <a:solidFill>
                  <a:srgbClr val="000000"/>
                </a:solidFill>
                <a:effectLst/>
                <a:uLnTx/>
                <a:uFillTx/>
                <a:latin typeface="Segoe UI"/>
                <a:ea typeface="メイリオ"/>
                <a:cs typeface="+mn-cs"/>
              </a:rPr>
              <a:t>の場合は</a:t>
            </a:r>
            <a:r>
              <a:rPr kumimoji="1" lang="en-US" altLang="ja-JP" sz="900" b="0" i="0" u="none" strike="noStrike" kern="1200" cap="none" spc="0" normalizeH="0" baseline="0" noProof="0" dirty="0">
                <a:ln>
                  <a:noFill/>
                </a:ln>
                <a:solidFill>
                  <a:srgbClr val="000000"/>
                </a:solidFill>
                <a:effectLst/>
                <a:uLnTx/>
                <a:uFillTx/>
                <a:latin typeface="Segoe UI"/>
                <a:ea typeface="メイリオ"/>
                <a:cs typeface="+mn-cs"/>
              </a:rPr>
              <a:t>10g </a:t>
            </a:r>
            <a:r>
              <a:rPr kumimoji="1" lang="ja-JP" altLang="en-US" sz="900" b="0" i="0" u="none" strike="noStrike" kern="1200" cap="none" spc="0" normalizeH="0" baseline="0" noProof="0" dirty="0">
                <a:ln>
                  <a:noFill/>
                </a:ln>
                <a:solidFill>
                  <a:srgbClr val="000000"/>
                </a:solidFill>
                <a:effectLst/>
                <a:uLnTx/>
                <a:uFillTx/>
                <a:latin typeface="Segoe UI"/>
                <a:ea typeface="メイリオ"/>
                <a:cs typeface="+mn-cs"/>
              </a:rPr>
              <a:t>と読み替える。</a:t>
            </a: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en-US" altLang="ja-JP" sz="900" b="0" i="0" u="none" strike="noStrike" kern="1200" cap="none" spc="0" normalizeH="0" baseline="0" noProof="0" dirty="0">
                <a:ln>
                  <a:noFill/>
                </a:ln>
                <a:solidFill>
                  <a:srgbClr val="000000"/>
                </a:solidFill>
                <a:effectLst/>
                <a:uLnTx/>
                <a:uFillTx/>
                <a:latin typeface="Segoe UI"/>
                <a:ea typeface="メイリオ"/>
                <a:cs typeface="+mn-cs"/>
              </a:rPr>
              <a:t>※</a:t>
            </a:r>
            <a:r>
              <a:rPr kumimoji="1" lang="ja-JP" altLang="en-US" sz="900" b="0" i="0" u="none" strike="noStrike" kern="1200" cap="none" spc="0" normalizeH="0" baseline="0" noProof="0" dirty="0">
                <a:ln>
                  <a:noFill/>
                </a:ln>
                <a:solidFill>
                  <a:srgbClr val="000000"/>
                </a:solidFill>
                <a:effectLst/>
                <a:uLnTx/>
                <a:uFillTx/>
                <a:latin typeface="Segoe UI"/>
                <a:ea typeface="メイリオ"/>
                <a:cs typeface="+mn-cs"/>
              </a:rPr>
              <a:t>２ 規格単位が</a:t>
            </a:r>
            <a:r>
              <a:rPr kumimoji="1" lang="en-US" altLang="ja-JP" sz="900" b="0" i="0" u="none" strike="noStrike" kern="1200" cap="none" spc="0" normalizeH="0" baseline="0" noProof="0" dirty="0">
                <a:ln>
                  <a:noFill/>
                </a:ln>
                <a:solidFill>
                  <a:srgbClr val="000000"/>
                </a:solidFill>
                <a:effectLst/>
                <a:uLnTx/>
                <a:uFillTx/>
                <a:latin typeface="Segoe UI"/>
                <a:ea typeface="メイリオ"/>
                <a:cs typeface="+mn-cs"/>
              </a:rPr>
              <a:t>10mL </a:t>
            </a:r>
            <a:r>
              <a:rPr kumimoji="1" lang="ja-JP" altLang="en-US" sz="900" b="0" i="0" u="none" strike="noStrike" kern="1200" cap="none" spc="0" normalizeH="0" baseline="0" noProof="0" dirty="0">
                <a:ln>
                  <a:noFill/>
                </a:ln>
                <a:solidFill>
                  <a:srgbClr val="000000"/>
                </a:solidFill>
                <a:effectLst/>
                <a:uLnTx/>
                <a:uFillTx/>
                <a:latin typeface="Segoe UI"/>
                <a:ea typeface="メイリオ"/>
                <a:cs typeface="+mn-cs"/>
              </a:rPr>
              <a:t>の場合は</a:t>
            </a:r>
            <a:r>
              <a:rPr kumimoji="1" lang="en-US" altLang="ja-JP" sz="900" b="0" i="0" u="none" strike="noStrike" kern="1200" cap="none" spc="0" normalizeH="0" baseline="0" noProof="0" dirty="0">
                <a:ln>
                  <a:noFill/>
                </a:ln>
                <a:solidFill>
                  <a:srgbClr val="000000"/>
                </a:solidFill>
                <a:effectLst/>
                <a:uLnTx/>
                <a:uFillTx/>
                <a:latin typeface="Segoe UI"/>
                <a:ea typeface="メイリオ"/>
                <a:cs typeface="+mn-cs"/>
              </a:rPr>
              <a:t>10mL </a:t>
            </a:r>
            <a:r>
              <a:rPr kumimoji="1" lang="ja-JP" altLang="en-US" sz="900" b="0" i="0" u="none" strike="noStrike" kern="1200" cap="none" spc="0" normalizeH="0" baseline="0" noProof="0" dirty="0">
                <a:ln>
                  <a:noFill/>
                </a:ln>
                <a:solidFill>
                  <a:srgbClr val="000000"/>
                </a:solidFill>
                <a:effectLst/>
                <a:uLnTx/>
                <a:uFillTx/>
                <a:latin typeface="Segoe UI"/>
                <a:ea typeface="メイリオ"/>
                <a:cs typeface="+mn-cs"/>
              </a:rPr>
              <a:t>と読み替える。</a:t>
            </a:r>
            <a:endParaRPr kumimoji="1" lang="en-US" altLang="ja-JP" sz="900" b="0"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en-US" altLang="ja-JP" sz="900" b="0" i="0" u="none" strike="noStrike" kern="1200" cap="none" spc="0" normalizeH="0" baseline="0" noProof="0" dirty="0">
                <a:ln>
                  <a:noFill/>
                </a:ln>
                <a:solidFill>
                  <a:srgbClr val="000000"/>
                </a:solidFill>
                <a:effectLst/>
                <a:uLnTx/>
                <a:uFillTx/>
                <a:latin typeface="Segoe UI"/>
                <a:ea typeface="メイリオ"/>
                <a:cs typeface="+mn-cs"/>
              </a:rPr>
              <a:t>※</a:t>
            </a:r>
            <a:r>
              <a:rPr kumimoji="1" lang="ja-JP" altLang="en-US" sz="900" b="0" i="0" u="none" strike="noStrike" kern="1200" cap="none" spc="0" normalizeH="0" baseline="0" noProof="0" dirty="0">
                <a:ln>
                  <a:noFill/>
                </a:ln>
                <a:solidFill>
                  <a:srgbClr val="000000"/>
                </a:solidFill>
                <a:effectLst/>
                <a:uLnTx/>
                <a:uFillTx/>
                <a:latin typeface="Segoe UI"/>
                <a:ea typeface="メイリオ"/>
                <a:cs typeface="+mn-cs"/>
              </a:rPr>
              <a:t>３薬価算定基準が明文化された</a:t>
            </a:r>
            <a:r>
              <a:rPr kumimoji="1" lang="en-US" altLang="ja-JP" sz="900" b="0" i="0" u="none" strike="noStrike" kern="1200" cap="none" spc="0" normalizeH="0" baseline="0" noProof="0" dirty="0">
                <a:ln>
                  <a:noFill/>
                </a:ln>
                <a:solidFill>
                  <a:srgbClr val="000000"/>
                </a:solidFill>
                <a:effectLst/>
                <a:uLnTx/>
                <a:uFillTx/>
                <a:latin typeface="Segoe UI"/>
                <a:ea typeface="メイリオ"/>
                <a:cs typeface="+mn-cs"/>
              </a:rPr>
              <a:t>2000</a:t>
            </a:r>
            <a:r>
              <a:rPr kumimoji="1" lang="ja-JP" altLang="en-US" sz="900" b="0" i="0" u="none" strike="noStrike" kern="1200" cap="none" spc="0" normalizeH="0" baseline="0" noProof="0" dirty="0">
                <a:ln>
                  <a:noFill/>
                </a:ln>
                <a:solidFill>
                  <a:srgbClr val="000000"/>
                </a:solidFill>
                <a:effectLst/>
                <a:uLnTx/>
                <a:uFillTx/>
                <a:latin typeface="Segoe UI"/>
                <a:ea typeface="メイリオ"/>
                <a:cs typeface="+mn-cs"/>
              </a:rPr>
              <a:t>年以降、消費税率変更に伴う引き上げ以外に、最低薬価の引き上げはしていない。</a:t>
            </a:r>
            <a:endParaRPr kumimoji="1" lang="en-US" altLang="ja-JP" sz="900" b="0"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3" name="正方形/長方形 2">
            <a:extLst>
              <a:ext uri="{FF2B5EF4-FFF2-40B4-BE49-F238E27FC236}">
                <a16:creationId xmlns:a16="http://schemas.microsoft.com/office/drawing/2014/main" xmlns="" id="{FFD55AFC-C619-F4AE-097E-9AD2AEA842CE}"/>
              </a:ext>
            </a:extLst>
          </p:cNvPr>
          <p:cNvSpPr/>
          <p:nvPr/>
        </p:nvSpPr>
        <p:spPr>
          <a:xfrm>
            <a:off x="0" y="578"/>
            <a:ext cx="2414016" cy="227301"/>
          </a:xfrm>
          <a:prstGeom prst="rect">
            <a:avLst/>
          </a:prstGeom>
          <a:solidFill>
            <a:srgbClr val="005CAF">
              <a:lumMod val="20000"/>
              <a:lumOff val="80000"/>
            </a:srgbClr>
          </a:solidFill>
          <a:ln w="12700" cap="flat" cmpd="sng" algn="ctr">
            <a:solidFill>
              <a:srgbClr val="005CAF">
                <a:shade val="15000"/>
              </a:srgbClr>
            </a:solidFill>
            <a:prstDash val="solid"/>
            <a:miter lim="800000"/>
          </a:ln>
          <a:effectLst/>
        </p:spPr>
        <p:txBody>
          <a:bodyPr rtlCol="0" anchor="ctr"/>
          <a:lstStyle/>
          <a:p>
            <a:pPr marL="176213" marR="0" lvl="1"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effectLst/>
                <a:uLnTx/>
                <a:uFillTx/>
                <a:latin typeface="Segoe UI"/>
                <a:ea typeface="メイリオ"/>
                <a:cs typeface="+mn-cs"/>
              </a:rPr>
              <a:t>薬価の下支え制度</a:t>
            </a:r>
          </a:p>
        </p:txBody>
      </p:sp>
      <p:sp>
        <p:nvSpPr>
          <p:cNvPr id="4" name="スライド番号プレースホルダー 1">
            <a:extLst>
              <a:ext uri="{FF2B5EF4-FFF2-40B4-BE49-F238E27FC236}">
                <a16:creationId xmlns:a16="http://schemas.microsoft.com/office/drawing/2014/main" xmlns="" id="{BD4826C9-235E-5B53-7481-6888177DE47E}"/>
              </a:ext>
            </a:extLst>
          </p:cNvPr>
          <p:cNvSpPr txBox="1">
            <a:spLocks/>
          </p:cNvSpPr>
          <p:nvPr/>
        </p:nvSpPr>
        <p:spPr>
          <a:xfrm>
            <a:off x="9278979" y="6494533"/>
            <a:ext cx="618632" cy="371856"/>
          </a:xfrm>
          <a:prstGeom prst="rect">
            <a:avLst/>
          </a:prstGeom>
          <a:solidFill>
            <a:schemeClr val="bg1"/>
          </a:solidFill>
        </p:spPr>
        <p:txBody>
          <a:bodyPr vert="horz" lIns="72000" tIns="36000" rIns="72000" bIns="36000" rtlCol="0" anchor="b" anchorCtr="0"/>
          <a:lstStyle>
            <a:defPPr>
              <a:defRPr lang="ja-JP"/>
            </a:defPPr>
            <a:lvl1pPr marL="0" algn="r" defTabSz="914400" rtl="0" eaLnBrk="1" latinLnBrk="0" hangingPunct="1">
              <a:defRPr kumimoji="1" sz="12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800" b="1" i="0" u="none" strike="noStrike" kern="1200" cap="none" spc="0" normalizeH="0" baseline="0" noProof="0" smtClean="0">
                <a:ln>
                  <a:noFill/>
                </a:ln>
                <a:solidFill>
                  <a:srgbClr val="E4E2ED">
                    <a:lumMod val="50000"/>
                  </a:srgbClr>
                </a:solidFill>
                <a:effectLst/>
                <a:uLnTx/>
                <a:uFillTx/>
                <a:latin typeface="メイリオ"/>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800" b="1" i="0" u="none" strike="noStrike" kern="1200" cap="none" spc="0" normalizeH="0" baseline="0" noProof="0" dirty="0">
              <a:ln>
                <a:noFill/>
              </a:ln>
              <a:solidFill>
                <a:srgbClr val="E4E2ED">
                  <a:lumMod val="50000"/>
                </a:srgbClr>
              </a:solidFill>
              <a:effectLst/>
              <a:uLnTx/>
              <a:uFillTx/>
              <a:latin typeface="メイリオ"/>
              <a:ea typeface="メイリオ"/>
              <a:cs typeface="Arial" panose="020B0604020202020204" pitchFamily="34" charset="0"/>
            </a:endParaRPr>
          </a:p>
        </p:txBody>
      </p:sp>
      <p:sp>
        <p:nvSpPr>
          <p:cNvPr id="5" name="テキスト ボックス 4">
            <a:extLst>
              <a:ext uri="{FF2B5EF4-FFF2-40B4-BE49-F238E27FC236}">
                <a16:creationId xmlns:a16="http://schemas.microsoft.com/office/drawing/2014/main" xmlns="" id="{208F4B56-84EF-B208-E15D-68D43CA36A21}"/>
              </a:ext>
            </a:extLst>
          </p:cNvPr>
          <p:cNvSpPr txBox="1">
            <a:spLocks noChangeArrowheads="1"/>
          </p:cNvSpPr>
          <p:nvPr/>
        </p:nvSpPr>
        <p:spPr bwMode="auto">
          <a:xfrm>
            <a:off x="8189831" y="80138"/>
            <a:ext cx="1610320" cy="497816"/>
          </a:xfrm>
          <a:prstGeom prst="rect">
            <a:avLst/>
          </a:prstGeom>
          <a:solidFill>
            <a:srgbClr val="FFFFFF"/>
          </a:solidFill>
          <a:ln w="19050">
            <a:solidFill>
              <a:srgbClr val="000000"/>
            </a:solidFill>
            <a:miter lim="800000"/>
            <a:headEnd/>
            <a:tailEnd/>
          </a:ln>
        </p:spPr>
        <p:txBody>
          <a:bodyPr rot="0" vert="horz" wrap="square" lIns="74295" tIns="8890" rIns="74295" bIns="8890" anchor="t" anchorCtr="0" upright="1">
            <a:noAutofit/>
          </a:bodyPr>
          <a:lstStyle/>
          <a:p>
            <a:pPr marL="0" marR="0" lvl="0" indent="0" algn="dist"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中医協　薬－</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1</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Ｐゴシック" panose="020B0600070205080204" pitchFamily="50" charset="-128"/>
            </a:endParaRPr>
          </a:p>
          <a:p>
            <a:pPr marL="0" marR="0" lvl="0" indent="0" algn="dist" defTabSz="914400" rtl="0" eaLnBrk="1" fontAlgn="auto" latinLnBrk="0" hangingPunct="1">
              <a:lnSpc>
                <a:spcPts val="18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6</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．１２．１８</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233038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吹き出し: 四角形 32">
            <a:extLst>
              <a:ext uri="{FF2B5EF4-FFF2-40B4-BE49-F238E27FC236}">
                <a16:creationId xmlns:a16="http://schemas.microsoft.com/office/drawing/2014/main" xmlns="" id="{6BF1F91C-58F1-BF5A-BB69-EE33864A45E7}"/>
              </a:ext>
            </a:extLst>
          </p:cNvPr>
          <p:cNvSpPr/>
          <p:nvPr/>
        </p:nvSpPr>
        <p:spPr>
          <a:xfrm>
            <a:off x="6438993" y="4666225"/>
            <a:ext cx="1370165" cy="311818"/>
          </a:xfrm>
          <a:prstGeom prst="wedgeRectCallout">
            <a:avLst>
              <a:gd name="adj1" fmla="val 50236"/>
              <a:gd name="adj2" fmla="val -3702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ysClr val="windowText" lastClr="000000"/>
              </a:solidFill>
              <a:latin typeface="+mj-ea"/>
              <a:ea typeface="+mj-ea"/>
            </a:endParaRPr>
          </a:p>
        </p:txBody>
      </p:sp>
      <p:sp>
        <p:nvSpPr>
          <p:cNvPr id="2" name="タイトル 1">
            <a:extLst>
              <a:ext uri="{FF2B5EF4-FFF2-40B4-BE49-F238E27FC236}">
                <a16:creationId xmlns:a16="http://schemas.microsoft.com/office/drawing/2014/main" xmlns="" id="{9641B192-C3F9-F187-CAED-E34951A8B952}"/>
              </a:ext>
            </a:extLst>
          </p:cNvPr>
          <p:cNvSpPr>
            <a:spLocks noGrp="1"/>
          </p:cNvSpPr>
          <p:nvPr>
            <p:ph type="title"/>
          </p:nvPr>
        </p:nvSpPr>
        <p:spPr/>
        <p:txBody>
          <a:bodyPr/>
          <a:lstStyle/>
          <a:p>
            <a:r>
              <a:rPr kumimoji="1" lang="ja-JP" altLang="en-US" dirty="0"/>
              <a:t>新薬創出・適応外薬解消等促進加算（全体概要）</a:t>
            </a:r>
          </a:p>
        </p:txBody>
      </p:sp>
      <p:sp>
        <p:nvSpPr>
          <p:cNvPr id="3" name="Line 18">
            <a:extLst>
              <a:ext uri="{FF2B5EF4-FFF2-40B4-BE49-F238E27FC236}">
                <a16:creationId xmlns:a16="http://schemas.microsoft.com/office/drawing/2014/main" xmlns="" id="{A51AE227-5D0B-0FAD-5373-8A1071B076A0}"/>
              </a:ext>
            </a:extLst>
          </p:cNvPr>
          <p:cNvSpPr>
            <a:spLocks noChangeShapeType="1"/>
          </p:cNvSpPr>
          <p:nvPr/>
        </p:nvSpPr>
        <p:spPr bwMode="auto">
          <a:xfrm>
            <a:off x="5726844" y="2538013"/>
            <a:ext cx="26174" cy="3488554"/>
          </a:xfrm>
          <a:prstGeom prst="line">
            <a:avLst/>
          </a:prstGeom>
          <a:noFill/>
          <a:ln w="38100" cap="rnd">
            <a:solidFill>
              <a:schemeClr val="bg1">
                <a:lumMod val="50000"/>
              </a:schemeClr>
            </a:solidFill>
            <a:prstDash val="dash"/>
            <a:round/>
            <a:headEnd/>
            <a:tailEnd/>
          </a:ln>
          <a:extLst>
            <a:ext uri="{909E8E84-426E-40DD-AFC4-6F175D3DCCD1}">
              <a14:hiddenFill xmlns:a14="http://schemas.microsoft.com/office/drawing/2010/main">
                <a:noFill/>
              </a14:hiddenFill>
            </a:ext>
          </a:extLst>
        </p:spPr>
        <p:txBody>
          <a:bodyPr lIns="91430" tIns="45716" rIns="91430" bIns="45716"/>
          <a:lstStyle/>
          <a:p>
            <a:pPr marL="0" marR="0" lvl="0" indent="0" algn="l" defTabSz="914400" rtl="0" eaLnBrk="0" fontAlgn="t"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 name="直線コネクタ 4">
            <a:extLst>
              <a:ext uri="{FF2B5EF4-FFF2-40B4-BE49-F238E27FC236}">
                <a16:creationId xmlns:a16="http://schemas.microsoft.com/office/drawing/2014/main" xmlns="" id="{79CC49EB-A195-86D5-7966-E7B75CEB63CA}"/>
              </a:ext>
            </a:extLst>
          </p:cNvPr>
          <p:cNvCxnSpPr/>
          <p:nvPr/>
        </p:nvCxnSpPr>
        <p:spPr>
          <a:xfrm>
            <a:off x="5701652" y="3679352"/>
            <a:ext cx="2201164" cy="0"/>
          </a:xfrm>
          <a:prstGeom prst="line">
            <a:avLst/>
          </a:prstGeom>
          <a:ln w="38100">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7" name="Line 18">
            <a:extLst>
              <a:ext uri="{FF2B5EF4-FFF2-40B4-BE49-F238E27FC236}">
                <a16:creationId xmlns:a16="http://schemas.microsoft.com/office/drawing/2014/main" xmlns="" id="{D9D02B5F-4370-E560-4A29-B82273767D86}"/>
              </a:ext>
            </a:extLst>
          </p:cNvPr>
          <p:cNvSpPr>
            <a:spLocks noChangeShapeType="1"/>
          </p:cNvSpPr>
          <p:nvPr/>
        </p:nvSpPr>
        <p:spPr bwMode="auto">
          <a:xfrm>
            <a:off x="7896258" y="2538013"/>
            <a:ext cx="26174" cy="3488554"/>
          </a:xfrm>
          <a:prstGeom prst="line">
            <a:avLst/>
          </a:prstGeom>
          <a:noFill/>
          <a:ln w="38100" cap="rnd">
            <a:solidFill>
              <a:schemeClr val="bg1">
                <a:lumMod val="50000"/>
              </a:schemeClr>
            </a:solidFill>
            <a:prstDash val="dash"/>
            <a:round/>
            <a:headEnd/>
            <a:tailEnd/>
          </a:ln>
          <a:extLst>
            <a:ext uri="{909E8E84-426E-40DD-AFC4-6F175D3DCCD1}">
              <a14:hiddenFill xmlns:a14="http://schemas.microsoft.com/office/drawing/2010/main">
                <a:noFill/>
              </a14:hiddenFill>
            </a:ext>
          </a:extLst>
        </p:spPr>
        <p:txBody>
          <a:bodyPr lIns="91430" tIns="45716" rIns="91430" bIns="45716"/>
          <a:lstStyle/>
          <a:p>
            <a:pPr marL="0" marR="0" lvl="0" indent="0" algn="l" defTabSz="914400" rtl="0" eaLnBrk="0" fontAlgn="t"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Line 18">
            <a:extLst>
              <a:ext uri="{FF2B5EF4-FFF2-40B4-BE49-F238E27FC236}">
                <a16:creationId xmlns:a16="http://schemas.microsoft.com/office/drawing/2014/main" xmlns="" id="{9EBDFB9A-AE4C-2B39-D87A-B9CAFECEDEF5}"/>
              </a:ext>
            </a:extLst>
          </p:cNvPr>
          <p:cNvSpPr>
            <a:spLocks noChangeShapeType="1"/>
          </p:cNvSpPr>
          <p:nvPr/>
        </p:nvSpPr>
        <p:spPr bwMode="auto">
          <a:xfrm>
            <a:off x="1777900" y="2538013"/>
            <a:ext cx="26174" cy="3488554"/>
          </a:xfrm>
          <a:prstGeom prst="line">
            <a:avLst/>
          </a:prstGeom>
          <a:noFill/>
          <a:ln w="38100" cap="rnd">
            <a:solidFill>
              <a:schemeClr val="bg1">
                <a:lumMod val="50000"/>
              </a:schemeClr>
            </a:solidFill>
            <a:prstDash val="dash"/>
            <a:round/>
            <a:headEnd/>
            <a:tailEnd/>
          </a:ln>
          <a:extLst>
            <a:ext uri="{909E8E84-426E-40DD-AFC4-6F175D3DCCD1}">
              <a14:hiddenFill xmlns:a14="http://schemas.microsoft.com/office/drawing/2010/main">
                <a:noFill/>
              </a14:hiddenFill>
            </a:ext>
          </a:extLst>
        </p:spPr>
        <p:txBody>
          <a:bodyPr lIns="91430" tIns="45716" rIns="91430" bIns="45716"/>
          <a:lstStyle/>
          <a:p>
            <a:pPr marL="0" marR="0" lvl="0" indent="0" algn="l" defTabSz="914400" rtl="0" eaLnBrk="0" fontAlgn="t"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Line 18">
            <a:extLst>
              <a:ext uri="{FF2B5EF4-FFF2-40B4-BE49-F238E27FC236}">
                <a16:creationId xmlns:a16="http://schemas.microsoft.com/office/drawing/2014/main" xmlns="" id="{C5650C85-6F85-90DB-BEFF-1AE18F1A3595}"/>
              </a:ext>
            </a:extLst>
          </p:cNvPr>
          <p:cNvSpPr>
            <a:spLocks noChangeShapeType="1"/>
          </p:cNvSpPr>
          <p:nvPr/>
        </p:nvSpPr>
        <p:spPr bwMode="auto">
          <a:xfrm>
            <a:off x="3759255" y="2538013"/>
            <a:ext cx="26174" cy="3488554"/>
          </a:xfrm>
          <a:prstGeom prst="line">
            <a:avLst/>
          </a:prstGeom>
          <a:noFill/>
          <a:ln w="38100" cap="rnd">
            <a:solidFill>
              <a:schemeClr val="bg1">
                <a:lumMod val="50000"/>
              </a:schemeClr>
            </a:solidFill>
            <a:prstDash val="dash"/>
            <a:round/>
            <a:headEnd/>
            <a:tailEnd/>
          </a:ln>
          <a:extLst>
            <a:ext uri="{909E8E84-426E-40DD-AFC4-6F175D3DCCD1}">
              <a14:hiddenFill xmlns:a14="http://schemas.microsoft.com/office/drawing/2010/main">
                <a:noFill/>
              </a14:hiddenFill>
            </a:ext>
          </a:extLst>
        </p:spPr>
        <p:txBody>
          <a:bodyPr lIns="91430" tIns="45716" rIns="91430" bIns="45716"/>
          <a:lstStyle/>
          <a:p>
            <a:pPr marL="0" marR="0" lvl="0" indent="0" algn="l" defTabSz="914400" rtl="0" eaLnBrk="0" fontAlgn="t"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xmlns="" id="{535A792F-ADC7-EE13-AEE6-249738410F15}"/>
              </a:ext>
            </a:extLst>
          </p:cNvPr>
          <p:cNvSpPr/>
          <p:nvPr/>
        </p:nvSpPr>
        <p:spPr>
          <a:xfrm>
            <a:off x="103061" y="1077438"/>
            <a:ext cx="3349677" cy="840798"/>
          </a:xfrm>
          <a:prstGeom prst="rect">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tIns="108000" bIns="36000" rtlCol="0" anchor="t" anchorCtr="0"/>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革新的新薬の創出、ドラッグ・ラグ／ロスの解消を促進するため、新薬の市場実勢価格に基づく薬価の引下げを猶予</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Text Box 29">
            <a:extLst>
              <a:ext uri="{FF2B5EF4-FFF2-40B4-BE49-F238E27FC236}">
                <a16:creationId xmlns:a16="http://schemas.microsoft.com/office/drawing/2014/main" xmlns="" id="{6683106D-17EC-9E33-BEAC-FBB7A7B45E2D}"/>
              </a:ext>
            </a:extLst>
          </p:cNvPr>
          <p:cNvSpPr txBox="1">
            <a:spLocks noChangeArrowheads="1"/>
          </p:cNvSpPr>
          <p:nvPr/>
        </p:nvSpPr>
        <p:spPr bwMode="auto">
          <a:xfrm>
            <a:off x="6650023" y="6337377"/>
            <a:ext cx="2556488" cy="305921"/>
          </a:xfrm>
          <a:prstGeom prst="rect">
            <a:avLst/>
          </a:prstGeom>
          <a:solidFill>
            <a:srgbClr val="FFFFCC"/>
          </a:solidFill>
          <a:ln w="9525">
            <a:solidFill>
              <a:srgbClr val="FF9933"/>
            </a:solidFill>
            <a:miter lim="800000"/>
            <a:headEnd/>
            <a:tailEnd/>
          </a:ln>
          <a:effectLst/>
        </p:spPr>
        <p:txBody>
          <a:bodyPr wrap="square" lIns="89602" tIns="44801" rIns="89602" bIns="44801">
            <a:spAutoFit/>
          </a:bodyPr>
          <a:lstStyle/>
          <a:p>
            <a:pPr marL="0" marR="0" lvl="0" indent="0" algn="ctr" defTabSz="895255" rtl="0" eaLnBrk="1" fontAlgn="t"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
                  <a:solidFill>
                    <a:prstClr val="white"/>
                  </a:solidFill>
                </a:uFill>
                <a:latin typeface="メイリオ" panose="020B0604030504040204" pitchFamily="50" charset="-128"/>
                <a:ea typeface="メイリオ" panose="020B0604030504040204" pitchFamily="50" charset="-128"/>
                <a:cs typeface="メイリオ" panose="020B0604030504040204" pitchFamily="50" charset="-128"/>
              </a:rPr>
              <a:t>後発品上市又は収載</a:t>
            </a:r>
            <a:r>
              <a:rPr kumimoji="1" lang="en-US" altLang="ja-JP" sz="1400" b="0" i="0" u="none" strike="noStrike" kern="1200" cap="none" spc="0" normalizeH="0" baseline="0" noProof="0" dirty="0">
                <a:ln>
                  <a:noFill/>
                </a:ln>
                <a:solidFill>
                  <a:prstClr val="black"/>
                </a:solidFill>
                <a:effectLst/>
                <a:uLnTx/>
                <a:uFill>
                  <a:solidFill>
                    <a:prstClr val="white"/>
                  </a:solidFill>
                </a:u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400" b="0" i="0" u="none" strike="noStrike" kern="1200" cap="none" spc="0" normalizeH="0" baseline="0" noProof="0" dirty="0">
                <a:ln>
                  <a:noFill/>
                </a:ln>
                <a:solidFill>
                  <a:prstClr val="black"/>
                </a:solidFill>
                <a:effectLst/>
                <a:uLnTx/>
                <a:uFill>
                  <a:solidFill>
                    <a:prstClr val="white"/>
                  </a:solidFill>
                </a:uFill>
                <a:latin typeface="メイリオ" panose="020B0604030504040204" pitchFamily="50" charset="-128"/>
                <a:ea typeface="メイリオ" panose="020B0604030504040204" pitchFamily="50" charset="-128"/>
                <a:cs typeface="メイリオ" panose="020B0604030504040204" pitchFamily="50" charset="-128"/>
              </a:rPr>
              <a:t>年後</a:t>
            </a:r>
          </a:p>
        </p:txBody>
      </p:sp>
      <p:sp>
        <p:nvSpPr>
          <p:cNvPr id="27" name="Text Box 7">
            <a:extLst>
              <a:ext uri="{FF2B5EF4-FFF2-40B4-BE49-F238E27FC236}">
                <a16:creationId xmlns:a16="http://schemas.microsoft.com/office/drawing/2014/main" xmlns="" id="{570A92A3-0CA8-0041-74F1-BA9BCC34D9E4}"/>
              </a:ext>
            </a:extLst>
          </p:cNvPr>
          <p:cNvSpPr txBox="1">
            <a:spLocks noChangeArrowheads="1"/>
          </p:cNvSpPr>
          <p:nvPr/>
        </p:nvSpPr>
        <p:spPr bwMode="auto">
          <a:xfrm>
            <a:off x="351370" y="2240784"/>
            <a:ext cx="400069" cy="75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20" tIns="45710" rIns="91420" bIns="45710">
            <a:spAutoFit/>
          </a:bodyPr>
          <a:lstStyle>
            <a:lvl1pPr>
              <a:spcBef>
                <a:spcPct val="20000"/>
              </a:spcBef>
              <a:buClr>
                <a:schemeClr val="tx2"/>
              </a:buClr>
              <a:buSzPct val="75000"/>
              <a:buFont typeface="Wingdings" pitchFamily="2" charset="2"/>
              <a:buChar char="l"/>
              <a:defRPr kumimoji="1" sz="3200">
                <a:solidFill>
                  <a:schemeClr val="tx1"/>
                </a:solidFill>
                <a:latin typeface="Arial" charset="0"/>
                <a:ea typeface="ＭＳ Ｐゴシック" charset="-128"/>
              </a:defRPr>
            </a:lvl1pPr>
            <a:lvl2pPr marL="742950" indent="-285750">
              <a:spcBef>
                <a:spcPct val="20000"/>
              </a:spcBef>
              <a:buClr>
                <a:srgbClr val="008000"/>
              </a:buClr>
              <a:buSzPct val="75000"/>
              <a:buFont typeface="Wingdings" pitchFamily="2" charset="2"/>
              <a:buChar char="l"/>
              <a:defRPr kumimoji="1" sz="2800">
                <a:solidFill>
                  <a:schemeClr val="tx1"/>
                </a:solidFill>
                <a:latin typeface="Arial" charset="0"/>
                <a:ea typeface="ＭＳ Ｐゴシック" charset="-128"/>
              </a:defRPr>
            </a:lvl2pPr>
            <a:lvl3pPr marL="1143000" indent="-228600">
              <a:spcBef>
                <a:spcPct val="20000"/>
              </a:spcBef>
              <a:buClr>
                <a:srgbClr val="808080"/>
              </a:buClr>
              <a:buFont typeface="Arial" charset="0"/>
              <a:buChar char="–"/>
              <a:defRPr kumimoji="1" sz="2400">
                <a:solidFill>
                  <a:schemeClr val="tx1"/>
                </a:solidFill>
                <a:latin typeface="Arial" charset="0"/>
                <a:ea typeface="ＭＳ Ｐゴシック" charset="-128"/>
              </a:defRPr>
            </a:lvl3pPr>
            <a:lvl4pPr marL="1600200" indent="-228600">
              <a:spcBef>
                <a:spcPct val="20000"/>
              </a:spcBef>
              <a:buClr>
                <a:srgbClr val="6699FF"/>
              </a:buClr>
              <a:buSzPct val="75000"/>
              <a:buFont typeface="Wingdings" pitchFamily="2" charset="2"/>
              <a:buChar char="l"/>
              <a:defRPr kumimoji="1" sz="2000">
                <a:solidFill>
                  <a:schemeClr val="tx1"/>
                </a:solidFill>
                <a:latin typeface="Arial" charset="0"/>
                <a:ea typeface="ＭＳ Ｐゴシック" charset="-128"/>
              </a:defRPr>
            </a:lvl4pPr>
            <a:lvl5pPr marL="2057400" indent="-228600">
              <a:spcBef>
                <a:spcPct val="20000"/>
              </a:spcBef>
              <a:buClr>
                <a:srgbClr val="00CC66"/>
              </a:buClr>
              <a:buSzPct val="7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9pPr>
          </a:lstStyle>
          <a:p>
            <a:pPr marL="0" marR="0" lvl="0" indent="0" algn="ctr" defTabSz="914400" rtl="0" eaLnBrk="0" fontAlgn="t"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薬価</a:t>
            </a:r>
          </a:p>
        </p:txBody>
      </p:sp>
      <p:sp>
        <p:nvSpPr>
          <p:cNvPr id="30" name="Line 5">
            <a:extLst>
              <a:ext uri="{FF2B5EF4-FFF2-40B4-BE49-F238E27FC236}">
                <a16:creationId xmlns:a16="http://schemas.microsoft.com/office/drawing/2014/main" xmlns="" id="{C0C2FA1C-F21B-0660-BF44-258CB61AF572}"/>
              </a:ext>
            </a:extLst>
          </p:cNvPr>
          <p:cNvSpPr>
            <a:spLocks noChangeShapeType="1"/>
          </p:cNvSpPr>
          <p:nvPr/>
        </p:nvSpPr>
        <p:spPr bwMode="auto">
          <a:xfrm>
            <a:off x="776201" y="2458133"/>
            <a:ext cx="0" cy="3576370"/>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lIns="91430" tIns="45716" rIns="91430" bIns="45716"/>
          <a:lstStyle/>
          <a:p>
            <a:pPr marL="0" marR="0" lvl="0" indent="0" algn="l" defTabSz="914400" rtl="0" eaLnBrk="0" fontAlgn="t"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Text Box 4">
            <a:extLst>
              <a:ext uri="{FF2B5EF4-FFF2-40B4-BE49-F238E27FC236}">
                <a16:creationId xmlns:a16="http://schemas.microsoft.com/office/drawing/2014/main" xmlns="" id="{AA935A4B-0F12-101A-1F96-43ADB8F912F6}"/>
              </a:ext>
            </a:extLst>
          </p:cNvPr>
          <p:cNvSpPr txBox="1">
            <a:spLocks noChangeArrowheads="1"/>
          </p:cNvSpPr>
          <p:nvPr/>
        </p:nvSpPr>
        <p:spPr bwMode="auto">
          <a:xfrm>
            <a:off x="9092482" y="6039940"/>
            <a:ext cx="613737"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nchor="ctr">
            <a:spAutoFit/>
          </a:bodyPr>
          <a:lstStyle>
            <a:lvl1pPr>
              <a:spcBef>
                <a:spcPct val="20000"/>
              </a:spcBef>
              <a:buClr>
                <a:schemeClr val="tx2"/>
              </a:buClr>
              <a:buSzPct val="75000"/>
              <a:buFont typeface="Wingdings" pitchFamily="2" charset="2"/>
              <a:buChar char="l"/>
              <a:defRPr kumimoji="1" sz="3200">
                <a:solidFill>
                  <a:schemeClr val="tx1"/>
                </a:solidFill>
                <a:latin typeface="Arial" charset="0"/>
                <a:ea typeface="ＭＳ Ｐゴシック" charset="-128"/>
              </a:defRPr>
            </a:lvl1pPr>
            <a:lvl2pPr marL="742950" indent="-285750">
              <a:spcBef>
                <a:spcPct val="20000"/>
              </a:spcBef>
              <a:buClr>
                <a:srgbClr val="008000"/>
              </a:buClr>
              <a:buSzPct val="75000"/>
              <a:buFont typeface="Wingdings" pitchFamily="2" charset="2"/>
              <a:buChar char="l"/>
              <a:defRPr kumimoji="1" sz="2800">
                <a:solidFill>
                  <a:schemeClr val="tx1"/>
                </a:solidFill>
                <a:latin typeface="Arial" charset="0"/>
                <a:ea typeface="ＭＳ Ｐゴシック" charset="-128"/>
              </a:defRPr>
            </a:lvl2pPr>
            <a:lvl3pPr marL="1143000" indent="-228600">
              <a:spcBef>
                <a:spcPct val="20000"/>
              </a:spcBef>
              <a:buClr>
                <a:srgbClr val="808080"/>
              </a:buClr>
              <a:buFont typeface="Arial" charset="0"/>
              <a:buChar char="–"/>
              <a:defRPr kumimoji="1" sz="2400">
                <a:solidFill>
                  <a:schemeClr val="tx1"/>
                </a:solidFill>
                <a:latin typeface="Arial" charset="0"/>
                <a:ea typeface="ＭＳ Ｐゴシック" charset="-128"/>
              </a:defRPr>
            </a:lvl3pPr>
            <a:lvl4pPr marL="1600200" indent="-228600">
              <a:spcBef>
                <a:spcPct val="20000"/>
              </a:spcBef>
              <a:buClr>
                <a:srgbClr val="6699FF"/>
              </a:buClr>
              <a:buSzPct val="75000"/>
              <a:buFont typeface="Wingdings" pitchFamily="2" charset="2"/>
              <a:buChar char="l"/>
              <a:defRPr kumimoji="1" sz="2000">
                <a:solidFill>
                  <a:schemeClr val="tx1"/>
                </a:solidFill>
                <a:latin typeface="Arial" charset="0"/>
                <a:ea typeface="ＭＳ Ｐゴシック" charset="-128"/>
              </a:defRPr>
            </a:lvl4pPr>
            <a:lvl5pPr marL="2057400" indent="-228600">
              <a:spcBef>
                <a:spcPct val="20000"/>
              </a:spcBef>
              <a:buClr>
                <a:srgbClr val="00CC66"/>
              </a:buClr>
              <a:buSzPct val="7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9pPr>
          </a:lstStyle>
          <a:p>
            <a:pPr marL="0" marR="0" lvl="0" indent="0" algn="ctr" defTabSz="914400" rtl="0" eaLnBrk="0" fontAlgn="t"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a:t>
            </a:r>
          </a:p>
        </p:txBody>
      </p:sp>
      <p:sp>
        <p:nvSpPr>
          <p:cNvPr id="32" name="Line 6">
            <a:extLst>
              <a:ext uri="{FF2B5EF4-FFF2-40B4-BE49-F238E27FC236}">
                <a16:creationId xmlns:a16="http://schemas.microsoft.com/office/drawing/2014/main" xmlns="" id="{7E714F39-20C9-8102-C63F-0103279DEF15}"/>
              </a:ext>
            </a:extLst>
          </p:cNvPr>
          <p:cNvSpPr>
            <a:spLocks noChangeShapeType="1"/>
          </p:cNvSpPr>
          <p:nvPr/>
        </p:nvSpPr>
        <p:spPr bwMode="auto">
          <a:xfrm flipV="1">
            <a:off x="788240" y="6020259"/>
            <a:ext cx="873692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91430" tIns="45716" rIns="91430" bIns="45716"/>
          <a:lstStyle/>
          <a:p>
            <a:pPr marL="0" marR="0" lvl="0" indent="0" algn="l" defTabSz="914400" rtl="0" eaLnBrk="0" fontAlgn="t"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5" name="直線コネクタ 34">
            <a:extLst>
              <a:ext uri="{FF2B5EF4-FFF2-40B4-BE49-F238E27FC236}">
                <a16:creationId xmlns:a16="http://schemas.microsoft.com/office/drawing/2014/main" xmlns="" id="{3298E520-83E6-2835-2DFA-908411D37560}"/>
              </a:ext>
            </a:extLst>
          </p:cNvPr>
          <p:cNvCxnSpPr/>
          <p:nvPr/>
        </p:nvCxnSpPr>
        <p:spPr>
          <a:xfrm flipV="1">
            <a:off x="7899386" y="4090562"/>
            <a:ext cx="1401631" cy="0"/>
          </a:xfrm>
          <a:prstGeom prst="line">
            <a:avLst/>
          </a:prstGeom>
          <a:ln w="50800">
            <a:solidFill>
              <a:schemeClr val="accent2"/>
            </a:solidFill>
          </a:ln>
        </p:spPr>
        <p:style>
          <a:lnRef idx="1">
            <a:schemeClr val="dk1"/>
          </a:lnRef>
          <a:fillRef idx="0">
            <a:schemeClr val="dk1"/>
          </a:fillRef>
          <a:effectRef idx="0">
            <a:schemeClr val="dk1"/>
          </a:effectRef>
          <a:fontRef idx="minor">
            <a:schemeClr val="tx1"/>
          </a:fontRef>
        </p:style>
      </p:cxnSp>
      <p:sp>
        <p:nvSpPr>
          <p:cNvPr id="59" name="正方形/長方形 72">
            <a:extLst>
              <a:ext uri="{FF2B5EF4-FFF2-40B4-BE49-F238E27FC236}">
                <a16:creationId xmlns:a16="http://schemas.microsoft.com/office/drawing/2014/main" xmlns="" id="{6CED6511-87BA-38EA-64E2-999312DAAF4E}"/>
              </a:ext>
            </a:extLst>
          </p:cNvPr>
          <p:cNvSpPr>
            <a:spLocks noChangeArrowheads="1"/>
          </p:cNvSpPr>
          <p:nvPr/>
        </p:nvSpPr>
        <p:spPr bwMode="auto">
          <a:xfrm>
            <a:off x="8182865" y="3764073"/>
            <a:ext cx="1342297"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Clr>
                <a:schemeClr val="tx2"/>
              </a:buClr>
              <a:buSzPct val="75000"/>
              <a:buFont typeface="Wingdings" pitchFamily="2" charset="2"/>
              <a:buChar char="l"/>
              <a:defRPr kumimoji="1" sz="3200">
                <a:solidFill>
                  <a:schemeClr val="tx1"/>
                </a:solidFill>
                <a:latin typeface="Arial" charset="0"/>
                <a:ea typeface="ＭＳ Ｐゴシック" charset="-128"/>
              </a:defRPr>
            </a:lvl1pPr>
            <a:lvl2pPr marL="742950" indent="-285750">
              <a:spcBef>
                <a:spcPct val="20000"/>
              </a:spcBef>
              <a:buClr>
                <a:srgbClr val="008000"/>
              </a:buClr>
              <a:buSzPct val="75000"/>
              <a:buFont typeface="Wingdings" pitchFamily="2" charset="2"/>
              <a:buChar char="l"/>
              <a:defRPr kumimoji="1" sz="2800">
                <a:solidFill>
                  <a:schemeClr val="tx1"/>
                </a:solidFill>
                <a:latin typeface="Arial" charset="0"/>
                <a:ea typeface="ＭＳ Ｐゴシック" charset="-128"/>
              </a:defRPr>
            </a:lvl2pPr>
            <a:lvl3pPr marL="1143000" indent="-228600">
              <a:spcBef>
                <a:spcPct val="20000"/>
              </a:spcBef>
              <a:buClr>
                <a:srgbClr val="808080"/>
              </a:buClr>
              <a:buFont typeface="Arial" charset="0"/>
              <a:buChar char="–"/>
              <a:defRPr kumimoji="1" sz="2400">
                <a:solidFill>
                  <a:schemeClr val="tx1"/>
                </a:solidFill>
                <a:latin typeface="Arial" charset="0"/>
                <a:ea typeface="ＭＳ Ｐゴシック" charset="-128"/>
              </a:defRPr>
            </a:lvl3pPr>
            <a:lvl4pPr marL="1600200" indent="-228600">
              <a:spcBef>
                <a:spcPct val="20000"/>
              </a:spcBef>
              <a:buClr>
                <a:srgbClr val="6699FF"/>
              </a:buClr>
              <a:buSzPct val="75000"/>
              <a:buFont typeface="Wingdings" pitchFamily="2" charset="2"/>
              <a:buChar char="l"/>
              <a:defRPr kumimoji="1" sz="2000">
                <a:solidFill>
                  <a:schemeClr val="tx1"/>
                </a:solidFill>
                <a:latin typeface="Arial" charset="0"/>
                <a:ea typeface="ＭＳ Ｐゴシック" charset="-128"/>
              </a:defRPr>
            </a:lvl4pPr>
            <a:lvl5pPr marL="2057400" indent="-228600">
              <a:spcBef>
                <a:spcPct val="20000"/>
              </a:spcBef>
              <a:buClr>
                <a:srgbClr val="00CC66"/>
              </a:buClr>
              <a:buSzPct val="7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9pPr>
          </a:lstStyle>
          <a:p>
            <a:pPr marL="0" marR="0" lvl="0" indent="0" algn="l" defTabSz="914400" rtl="0" eaLnBrk="1" fontAlgn="t"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乖離率分</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0" name="直線コネクタ 59">
            <a:extLst>
              <a:ext uri="{FF2B5EF4-FFF2-40B4-BE49-F238E27FC236}">
                <a16:creationId xmlns:a16="http://schemas.microsoft.com/office/drawing/2014/main" xmlns="" id="{D0292478-4F5B-B1AA-E1E9-2BF10A794089}"/>
              </a:ext>
            </a:extLst>
          </p:cNvPr>
          <p:cNvCxnSpPr>
            <a:cxnSpLocks/>
          </p:cNvCxnSpPr>
          <p:nvPr/>
        </p:nvCxnSpPr>
        <p:spPr>
          <a:xfrm>
            <a:off x="7906300" y="2786962"/>
            <a:ext cx="0" cy="136118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円/楕円 33">
            <a:extLst>
              <a:ext uri="{FF2B5EF4-FFF2-40B4-BE49-F238E27FC236}">
                <a16:creationId xmlns:a16="http://schemas.microsoft.com/office/drawing/2014/main" xmlns="" id="{70196807-FA3F-0C01-C8DF-3CF2764E0FEE}"/>
              </a:ext>
            </a:extLst>
          </p:cNvPr>
          <p:cNvSpPr/>
          <p:nvPr/>
        </p:nvSpPr>
        <p:spPr>
          <a:xfrm>
            <a:off x="7837345" y="3646228"/>
            <a:ext cx="144000" cy="14287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Text Box 33">
            <a:extLst>
              <a:ext uri="{FF2B5EF4-FFF2-40B4-BE49-F238E27FC236}">
                <a16:creationId xmlns:a16="http://schemas.microsoft.com/office/drawing/2014/main" xmlns="" id="{F2554A0A-D0C2-5C97-63CC-C5B742A6F2F2}"/>
              </a:ext>
            </a:extLst>
          </p:cNvPr>
          <p:cNvSpPr txBox="1">
            <a:spLocks noChangeArrowheads="1"/>
          </p:cNvSpPr>
          <p:nvPr/>
        </p:nvSpPr>
        <p:spPr bwMode="gray">
          <a:xfrm>
            <a:off x="196562" y="3424831"/>
            <a:ext cx="1897652" cy="478286"/>
          </a:xfrm>
          <a:prstGeom prst="rect">
            <a:avLst/>
          </a:prstGeom>
          <a:solidFill>
            <a:schemeClr val="bg1"/>
          </a:solidFill>
          <a:ln>
            <a:noFill/>
          </a:ln>
        </p:spPr>
        <p:txBody>
          <a:bodyPr wrap="square" lIns="36000" tIns="44806" rIns="0" bIns="44806">
            <a:spAutoFit/>
          </a:bodyPr>
          <a:lstStyle>
            <a:lvl1pPr defTabSz="895350">
              <a:spcBef>
                <a:spcPct val="20000"/>
              </a:spcBef>
              <a:buClr>
                <a:schemeClr val="tx2"/>
              </a:buClr>
              <a:buSzPct val="75000"/>
              <a:buFont typeface="Wingdings" pitchFamily="2" charset="2"/>
              <a:buChar char="l"/>
              <a:defRPr kumimoji="1" sz="3200">
                <a:solidFill>
                  <a:schemeClr val="tx1"/>
                </a:solidFill>
                <a:latin typeface="Arial" charset="0"/>
                <a:ea typeface="ＭＳ Ｐゴシック" charset="-128"/>
              </a:defRPr>
            </a:lvl1pPr>
            <a:lvl2pPr marL="742950" indent="-285750" defTabSz="895350">
              <a:spcBef>
                <a:spcPct val="20000"/>
              </a:spcBef>
              <a:buClr>
                <a:srgbClr val="008000"/>
              </a:buClr>
              <a:buSzPct val="75000"/>
              <a:buFont typeface="Wingdings" pitchFamily="2" charset="2"/>
              <a:buChar char="l"/>
              <a:defRPr kumimoji="1" sz="2800">
                <a:solidFill>
                  <a:schemeClr val="tx1"/>
                </a:solidFill>
                <a:latin typeface="Arial" charset="0"/>
                <a:ea typeface="ＭＳ Ｐゴシック" charset="-128"/>
              </a:defRPr>
            </a:lvl2pPr>
            <a:lvl3pPr marL="1143000" indent="-228600" defTabSz="895350">
              <a:spcBef>
                <a:spcPct val="20000"/>
              </a:spcBef>
              <a:buClr>
                <a:srgbClr val="808080"/>
              </a:buClr>
              <a:buFont typeface="Arial" charset="0"/>
              <a:buChar char="–"/>
              <a:defRPr kumimoji="1" sz="2400">
                <a:solidFill>
                  <a:schemeClr val="tx1"/>
                </a:solidFill>
                <a:latin typeface="Arial" charset="0"/>
                <a:ea typeface="ＭＳ Ｐゴシック" charset="-128"/>
              </a:defRPr>
            </a:lvl3pPr>
            <a:lvl4pPr marL="1600200" indent="-228600" defTabSz="895350">
              <a:spcBef>
                <a:spcPct val="20000"/>
              </a:spcBef>
              <a:buClr>
                <a:srgbClr val="6699FF"/>
              </a:buClr>
              <a:buSzPct val="75000"/>
              <a:buFont typeface="Wingdings" pitchFamily="2" charset="2"/>
              <a:buChar char="l"/>
              <a:defRPr kumimoji="1" sz="2000">
                <a:solidFill>
                  <a:schemeClr val="tx1"/>
                </a:solidFill>
                <a:latin typeface="Arial" charset="0"/>
                <a:ea typeface="ＭＳ Ｐゴシック" charset="-128"/>
              </a:defRPr>
            </a:lvl4pPr>
            <a:lvl5pPr marL="2057400" indent="-228600" defTabSz="895350">
              <a:spcBef>
                <a:spcPct val="20000"/>
              </a:spcBef>
              <a:buClr>
                <a:srgbClr val="00CC66"/>
              </a:buClr>
              <a:buSzPct val="75000"/>
              <a:buFont typeface="Wingdings" pitchFamily="2" charset="2"/>
              <a:buChar char="l"/>
              <a:defRPr kumimoji="1" sz="2000">
                <a:solidFill>
                  <a:schemeClr val="tx1"/>
                </a:solidFill>
                <a:latin typeface="Arial" charset="0"/>
                <a:ea typeface="ＭＳ Ｐゴシック" charset="-128"/>
              </a:defRPr>
            </a:lvl5pPr>
            <a:lvl6pPr marL="2514600" indent="-228600" defTabSz="89535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6pPr>
            <a:lvl7pPr marL="2971800" indent="-228600" defTabSz="89535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7pPr>
            <a:lvl8pPr marL="3429000" indent="-228600" defTabSz="89535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8pPr>
            <a:lvl9pPr marL="3886200" indent="-228600" defTabSz="89535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9pPr>
          </a:lstStyle>
          <a:p>
            <a:pPr marL="0" marR="0" lvl="0" indent="0" algn="ctr" defTabSz="895350" rtl="0" eaLnBrk="0" fontAlgn="t" latinLnBrk="0" hangingPunct="0">
              <a:lnSpc>
                <a:spcPct val="100000"/>
              </a:lnSpc>
              <a:spcBef>
                <a:spcPct val="1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本制度による加算が</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895350" rtl="0" eaLnBrk="0" fontAlgn="t" latinLnBrk="0" hangingPunct="0">
              <a:lnSpc>
                <a:spcPct val="100000"/>
              </a:lnSpc>
              <a:spcBef>
                <a:spcPct val="1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なかった場合の薬価推移</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下矢印 42">
            <a:extLst>
              <a:ext uri="{FF2B5EF4-FFF2-40B4-BE49-F238E27FC236}">
                <a16:creationId xmlns:a16="http://schemas.microsoft.com/office/drawing/2014/main" xmlns="" id="{4B6F2876-B1F9-D16F-7B29-3BB153CF73E5}"/>
              </a:ext>
            </a:extLst>
          </p:cNvPr>
          <p:cNvSpPr/>
          <p:nvPr/>
        </p:nvSpPr>
        <p:spPr>
          <a:xfrm>
            <a:off x="7769802" y="6029697"/>
            <a:ext cx="309563" cy="2880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右中かっこ 64">
            <a:extLst>
              <a:ext uri="{FF2B5EF4-FFF2-40B4-BE49-F238E27FC236}">
                <a16:creationId xmlns:a16="http://schemas.microsoft.com/office/drawing/2014/main" xmlns="" id="{21CD2866-5716-64E1-C9DD-CECC8455C307}"/>
              </a:ext>
            </a:extLst>
          </p:cNvPr>
          <p:cNvSpPr/>
          <p:nvPr/>
        </p:nvSpPr>
        <p:spPr>
          <a:xfrm>
            <a:off x="8026648" y="3760594"/>
            <a:ext cx="168147" cy="287058"/>
          </a:xfrm>
          <a:prstGeom prst="rightBrace">
            <a:avLst>
              <a:gd name="adj1" fmla="val 2665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1430" tIns="45716" rIns="91430" bIns="45716" anchor="ct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下矢印 45">
            <a:extLst>
              <a:ext uri="{FF2B5EF4-FFF2-40B4-BE49-F238E27FC236}">
                <a16:creationId xmlns:a16="http://schemas.microsoft.com/office/drawing/2014/main" xmlns="" id="{3064CAEF-0B61-A1D6-A23A-EA8FE4F37B10}"/>
              </a:ext>
            </a:extLst>
          </p:cNvPr>
          <p:cNvSpPr/>
          <p:nvPr/>
        </p:nvSpPr>
        <p:spPr>
          <a:xfrm>
            <a:off x="622282" y="6029697"/>
            <a:ext cx="309563" cy="2880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7" name="直線コネクタ 66">
            <a:extLst>
              <a:ext uri="{FF2B5EF4-FFF2-40B4-BE49-F238E27FC236}">
                <a16:creationId xmlns:a16="http://schemas.microsoft.com/office/drawing/2014/main" xmlns="" id="{6223A3B1-4950-E816-7590-30C85EB24476}"/>
              </a:ext>
            </a:extLst>
          </p:cNvPr>
          <p:cNvCxnSpPr/>
          <p:nvPr/>
        </p:nvCxnSpPr>
        <p:spPr>
          <a:xfrm>
            <a:off x="1781408" y="2810196"/>
            <a:ext cx="0" cy="290512"/>
          </a:xfrm>
          <a:prstGeom prst="line">
            <a:avLst/>
          </a:prstGeom>
          <a:ln w="38100">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xmlns="" id="{8B421FA5-A3D2-23E6-91DD-BA49998325AE}"/>
              </a:ext>
            </a:extLst>
          </p:cNvPr>
          <p:cNvCxnSpPr/>
          <p:nvPr/>
        </p:nvCxnSpPr>
        <p:spPr>
          <a:xfrm>
            <a:off x="817141" y="2824663"/>
            <a:ext cx="966470" cy="0"/>
          </a:xfrm>
          <a:prstGeom prst="line">
            <a:avLst/>
          </a:prstGeom>
          <a:ln w="38100">
            <a:solidFill>
              <a:schemeClr val="tx1"/>
            </a:solidFill>
            <a:prstDash val="sysDot"/>
            <a:headEnd type="none"/>
          </a:ln>
        </p:spPr>
        <p:style>
          <a:lnRef idx="1">
            <a:schemeClr val="dk1"/>
          </a:lnRef>
          <a:fillRef idx="0">
            <a:schemeClr val="dk1"/>
          </a:fillRef>
          <a:effectRef idx="0">
            <a:schemeClr val="dk1"/>
          </a:effectRef>
          <a:fontRef idx="minor">
            <a:schemeClr val="tx1"/>
          </a:fontRef>
        </p:style>
      </p:cxnSp>
      <p:cxnSp>
        <p:nvCxnSpPr>
          <p:cNvPr id="81" name="直線コネクタ 80">
            <a:extLst>
              <a:ext uri="{FF2B5EF4-FFF2-40B4-BE49-F238E27FC236}">
                <a16:creationId xmlns:a16="http://schemas.microsoft.com/office/drawing/2014/main" xmlns="" id="{9ACFA255-88D4-192D-0ADB-BD87DBA463B5}"/>
              </a:ext>
            </a:extLst>
          </p:cNvPr>
          <p:cNvCxnSpPr/>
          <p:nvPr/>
        </p:nvCxnSpPr>
        <p:spPr>
          <a:xfrm flipV="1">
            <a:off x="695395" y="2780870"/>
            <a:ext cx="7203528" cy="0"/>
          </a:xfrm>
          <a:prstGeom prst="line">
            <a:avLst/>
          </a:prstGeom>
          <a:ln w="50800">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xmlns="" id="{C4137ECC-6309-DB22-64AD-4F923142010D}"/>
              </a:ext>
            </a:extLst>
          </p:cNvPr>
          <p:cNvCxnSpPr/>
          <p:nvPr/>
        </p:nvCxnSpPr>
        <p:spPr>
          <a:xfrm>
            <a:off x="1821362" y="3087563"/>
            <a:ext cx="1963384" cy="0"/>
          </a:xfrm>
          <a:prstGeom prst="line">
            <a:avLst/>
          </a:prstGeom>
          <a:ln w="38100">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xmlns="" id="{D4A7262B-5CA8-7B48-4D80-11B5B63C875E}"/>
              </a:ext>
            </a:extLst>
          </p:cNvPr>
          <p:cNvCxnSpPr/>
          <p:nvPr/>
        </p:nvCxnSpPr>
        <p:spPr>
          <a:xfrm>
            <a:off x="3761077" y="3068547"/>
            <a:ext cx="0" cy="331559"/>
          </a:xfrm>
          <a:prstGeom prst="line">
            <a:avLst/>
          </a:prstGeom>
          <a:ln w="38100">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xmlns="" id="{856BAC36-0DB5-8AD6-1099-1DA2E37DF205}"/>
              </a:ext>
            </a:extLst>
          </p:cNvPr>
          <p:cNvCxnSpPr/>
          <p:nvPr/>
        </p:nvCxnSpPr>
        <p:spPr>
          <a:xfrm>
            <a:off x="3737123" y="3386957"/>
            <a:ext cx="2014537" cy="0"/>
          </a:xfrm>
          <a:prstGeom prst="line">
            <a:avLst/>
          </a:prstGeom>
          <a:ln w="38100">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xmlns="" id="{B850EB32-B30C-EDC1-FE4E-5188ECB51FDA}"/>
              </a:ext>
            </a:extLst>
          </p:cNvPr>
          <p:cNvCxnSpPr/>
          <p:nvPr/>
        </p:nvCxnSpPr>
        <p:spPr>
          <a:xfrm>
            <a:off x="5728664" y="3370961"/>
            <a:ext cx="0" cy="321536"/>
          </a:xfrm>
          <a:prstGeom prst="line">
            <a:avLst/>
          </a:prstGeom>
          <a:ln w="38100">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106" name="右中かっこ 105">
            <a:extLst>
              <a:ext uri="{FF2B5EF4-FFF2-40B4-BE49-F238E27FC236}">
                <a16:creationId xmlns:a16="http://schemas.microsoft.com/office/drawing/2014/main" xmlns="" id="{ADE06C03-D67B-9328-0BA2-50B525BE27A0}"/>
              </a:ext>
            </a:extLst>
          </p:cNvPr>
          <p:cNvSpPr/>
          <p:nvPr/>
        </p:nvSpPr>
        <p:spPr>
          <a:xfrm>
            <a:off x="8002555" y="2757142"/>
            <a:ext cx="218414" cy="935356"/>
          </a:xfrm>
          <a:prstGeom prst="rightBrace">
            <a:avLst>
              <a:gd name="adj1" fmla="val 21014"/>
              <a:gd name="adj2" fmla="val 48706"/>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lIns="91430" tIns="45716" rIns="91430" bIns="45716" anchor="ct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円/楕円 90">
            <a:extLst>
              <a:ext uri="{FF2B5EF4-FFF2-40B4-BE49-F238E27FC236}">
                <a16:creationId xmlns:a16="http://schemas.microsoft.com/office/drawing/2014/main" xmlns="" id="{90FF2946-7841-BDCA-BBCB-B28F6DCE457A}"/>
              </a:ext>
            </a:extLst>
          </p:cNvPr>
          <p:cNvSpPr/>
          <p:nvPr/>
        </p:nvSpPr>
        <p:spPr>
          <a:xfrm flipV="1">
            <a:off x="7809158" y="3983406"/>
            <a:ext cx="216000" cy="214312"/>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7" name="角丸四角形 70">
            <a:extLst>
              <a:ext uri="{FF2B5EF4-FFF2-40B4-BE49-F238E27FC236}">
                <a16:creationId xmlns:a16="http://schemas.microsoft.com/office/drawing/2014/main" xmlns="" id="{AD65EFA9-04E7-B438-3794-90DA3F58C2E7}"/>
              </a:ext>
            </a:extLst>
          </p:cNvPr>
          <p:cNvSpPr/>
          <p:nvPr/>
        </p:nvSpPr>
        <p:spPr>
          <a:xfrm>
            <a:off x="103061" y="1024090"/>
            <a:ext cx="1966292" cy="128567"/>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8" name="テキスト ボックス 127">
            <a:extLst>
              <a:ext uri="{FF2B5EF4-FFF2-40B4-BE49-F238E27FC236}">
                <a16:creationId xmlns:a16="http://schemas.microsoft.com/office/drawing/2014/main" xmlns="" id="{D4AA95CC-6CFE-E56F-0149-83D38927BFEC}"/>
              </a:ext>
            </a:extLst>
          </p:cNvPr>
          <p:cNvSpPr txBox="1"/>
          <p:nvPr/>
        </p:nvSpPr>
        <p:spPr>
          <a:xfrm>
            <a:off x="365494" y="859875"/>
            <a:ext cx="1441420" cy="307777"/>
          </a:xfrm>
          <a:prstGeom prst="rect">
            <a:avLst/>
          </a:prstGeom>
          <a:noFill/>
        </p:spPr>
        <p:txBody>
          <a:bodyPr wrap="non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制度の位置づけ</a:t>
            </a:r>
          </a:p>
        </p:txBody>
      </p:sp>
      <p:sp>
        <p:nvSpPr>
          <p:cNvPr id="129" name="Text Box 29">
            <a:extLst>
              <a:ext uri="{FF2B5EF4-FFF2-40B4-BE49-F238E27FC236}">
                <a16:creationId xmlns:a16="http://schemas.microsoft.com/office/drawing/2014/main" xmlns="" id="{6B8D11DE-566D-EF1A-2978-892EAA285C7D}"/>
              </a:ext>
            </a:extLst>
          </p:cNvPr>
          <p:cNvSpPr txBox="1">
            <a:spLocks noChangeArrowheads="1"/>
          </p:cNvSpPr>
          <p:nvPr/>
        </p:nvSpPr>
        <p:spPr bwMode="auto">
          <a:xfrm>
            <a:off x="321868" y="6337377"/>
            <a:ext cx="908670" cy="305921"/>
          </a:xfrm>
          <a:prstGeom prst="rect">
            <a:avLst/>
          </a:prstGeom>
          <a:solidFill>
            <a:srgbClr val="FFFFCC"/>
          </a:solidFill>
          <a:ln w="9525">
            <a:solidFill>
              <a:srgbClr val="FF9933"/>
            </a:solidFill>
            <a:miter lim="800000"/>
            <a:headEnd/>
            <a:tailEnd/>
          </a:ln>
          <a:effectLst/>
        </p:spPr>
        <p:txBody>
          <a:bodyPr wrap="square" lIns="89602" tIns="44801" rIns="89602" bIns="44801">
            <a:spAutoFit/>
          </a:bodyPr>
          <a:lstStyle/>
          <a:p>
            <a:pPr marL="0" marR="0" lvl="0" indent="0" algn="ctr" defTabSz="895255" rtl="0" eaLnBrk="1" fontAlgn="t"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
                  <a:solidFill>
                    <a:prstClr val="white"/>
                  </a:solidFill>
                </a:uFill>
                <a:latin typeface="メイリオ" panose="020B0604030504040204" pitchFamily="50" charset="-128"/>
                <a:ea typeface="メイリオ" panose="020B0604030504040204" pitchFamily="50" charset="-128"/>
                <a:cs typeface="メイリオ" panose="020B0604030504040204" pitchFamily="50" charset="-128"/>
              </a:rPr>
              <a:t>薬価収載</a:t>
            </a:r>
          </a:p>
        </p:txBody>
      </p:sp>
      <p:sp>
        <p:nvSpPr>
          <p:cNvPr id="130" name="上矢印 78">
            <a:extLst>
              <a:ext uri="{FF2B5EF4-FFF2-40B4-BE49-F238E27FC236}">
                <a16:creationId xmlns:a16="http://schemas.microsoft.com/office/drawing/2014/main" xmlns="" id="{EFE4CB46-376B-799F-141E-023698EC4ACC}"/>
              </a:ext>
            </a:extLst>
          </p:cNvPr>
          <p:cNvSpPr/>
          <p:nvPr/>
        </p:nvSpPr>
        <p:spPr>
          <a:xfrm>
            <a:off x="4554387" y="2812865"/>
            <a:ext cx="442193" cy="55809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3" name="上矢印 84">
            <a:extLst>
              <a:ext uri="{FF2B5EF4-FFF2-40B4-BE49-F238E27FC236}">
                <a16:creationId xmlns:a16="http://schemas.microsoft.com/office/drawing/2014/main" xmlns="" id="{5A489EF1-7B43-FB0D-6083-032165C6D32B}"/>
              </a:ext>
            </a:extLst>
          </p:cNvPr>
          <p:cNvSpPr/>
          <p:nvPr/>
        </p:nvSpPr>
        <p:spPr>
          <a:xfrm>
            <a:off x="6571447" y="2812860"/>
            <a:ext cx="442193" cy="83336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6" name="上矢印 50">
            <a:extLst>
              <a:ext uri="{FF2B5EF4-FFF2-40B4-BE49-F238E27FC236}">
                <a16:creationId xmlns:a16="http://schemas.microsoft.com/office/drawing/2014/main" xmlns="" id="{58427217-6CAA-B353-C0D0-03C22B0BCFF2}"/>
              </a:ext>
            </a:extLst>
          </p:cNvPr>
          <p:cNvSpPr/>
          <p:nvPr/>
        </p:nvSpPr>
        <p:spPr>
          <a:xfrm>
            <a:off x="2564709" y="2813754"/>
            <a:ext cx="442193" cy="27381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 name="円/楕円 34">
            <a:extLst>
              <a:ext uri="{FF2B5EF4-FFF2-40B4-BE49-F238E27FC236}">
                <a16:creationId xmlns:a16="http://schemas.microsoft.com/office/drawing/2014/main" xmlns="" id="{A19E6A7A-9297-11FC-0E5C-C6A7D81D7091}"/>
              </a:ext>
            </a:extLst>
          </p:cNvPr>
          <p:cNvSpPr/>
          <p:nvPr/>
        </p:nvSpPr>
        <p:spPr>
          <a:xfrm>
            <a:off x="669061" y="2690340"/>
            <a:ext cx="216000" cy="214312"/>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0" name="円/楕円 31">
            <a:extLst>
              <a:ext uri="{FF2B5EF4-FFF2-40B4-BE49-F238E27FC236}">
                <a16:creationId xmlns:a16="http://schemas.microsoft.com/office/drawing/2014/main" xmlns="" id="{139C19BB-163E-B088-1377-EEF59EE6691F}"/>
              </a:ext>
            </a:extLst>
          </p:cNvPr>
          <p:cNvSpPr/>
          <p:nvPr/>
        </p:nvSpPr>
        <p:spPr>
          <a:xfrm>
            <a:off x="7837345" y="2715787"/>
            <a:ext cx="144000" cy="14287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2" name="直線矢印コネクタ 61">
            <a:extLst>
              <a:ext uri="{FF2B5EF4-FFF2-40B4-BE49-F238E27FC236}">
                <a16:creationId xmlns:a16="http://schemas.microsoft.com/office/drawing/2014/main" xmlns="" id="{20C8D61E-C61A-DEF9-C698-CB5CC6C0F80A}"/>
              </a:ext>
            </a:extLst>
          </p:cNvPr>
          <p:cNvCxnSpPr>
            <a:cxnSpLocks/>
          </p:cNvCxnSpPr>
          <p:nvPr/>
        </p:nvCxnSpPr>
        <p:spPr>
          <a:xfrm flipV="1">
            <a:off x="1965243" y="3182797"/>
            <a:ext cx="428631" cy="396019"/>
          </a:xfrm>
          <a:prstGeom prst="straightConnector1">
            <a:avLst/>
          </a:prstGeom>
          <a:ln>
            <a:prstDash val="solid"/>
            <a:tailEnd type="arrow"/>
          </a:ln>
          <a:effectLst/>
        </p:spPr>
        <p:style>
          <a:lnRef idx="3">
            <a:schemeClr val="dk1"/>
          </a:lnRef>
          <a:fillRef idx="0">
            <a:schemeClr val="dk1"/>
          </a:fillRef>
          <a:effectRef idx="2">
            <a:schemeClr val="dk1"/>
          </a:effectRef>
          <a:fontRef idx="minor">
            <a:schemeClr val="tx1"/>
          </a:fontRef>
        </p:style>
      </p:cxnSp>
      <p:sp>
        <p:nvSpPr>
          <p:cNvPr id="150" name="正方形/長方形 149">
            <a:extLst>
              <a:ext uri="{FF2B5EF4-FFF2-40B4-BE49-F238E27FC236}">
                <a16:creationId xmlns:a16="http://schemas.microsoft.com/office/drawing/2014/main" xmlns="" id="{85BE0A7B-59EF-7C51-4664-3B86A2F7CF02}"/>
              </a:ext>
            </a:extLst>
          </p:cNvPr>
          <p:cNvSpPr/>
          <p:nvPr/>
        </p:nvSpPr>
        <p:spPr>
          <a:xfrm>
            <a:off x="3611614" y="1037403"/>
            <a:ext cx="3402026" cy="480241"/>
          </a:xfrm>
          <a:prstGeom prst="rect">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tIns="90000" bIns="36000" rtlCol="0" anchor="t" anchorCtr="0"/>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改定前薬価を維持する額を加算</a:t>
            </a:r>
            <a:endPar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ただし、平均乖離率を超える品目は加算しない</a:t>
            </a:r>
            <a:endPar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角丸四角形 132">
            <a:extLst>
              <a:ext uri="{FF2B5EF4-FFF2-40B4-BE49-F238E27FC236}">
                <a16:creationId xmlns:a16="http://schemas.microsoft.com/office/drawing/2014/main" xmlns="" id="{84EC0DAF-7E4C-87AA-4B7A-DDC753299349}"/>
              </a:ext>
            </a:extLst>
          </p:cNvPr>
          <p:cNvSpPr/>
          <p:nvPr/>
        </p:nvSpPr>
        <p:spPr>
          <a:xfrm>
            <a:off x="3548128" y="969337"/>
            <a:ext cx="1003399" cy="86537"/>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2" name="テキスト ボックス 151">
            <a:extLst>
              <a:ext uri="{FF2B5EF4-FFF2-40B4-BE49-F238E27FC236}">
                <a16:creationId xmlns:a16="http://schemas.microsoft.com/office/drawing/2014/main" xmlns="" id="{174890D0-B60E-89FA-2862-8320D7FD5859}"/>
              </a:ext>
            </a:extLst>
          </p:cNvPr>
          <p:cNvSpPr txBox="1"/>
          <p:nvPr/>
        </p:nvSpPr>
        <p:spPr>
          <a:xfrm>
            <a:off x="3688191" y="785063"/>
            <a:ext cx="723275" cy="307777"/>
          </a:xfrm>
          <a:prstGeom prst="rect">
            <a:avLst/>
          </a:prstGeom>
          <a:noFill/>
        </p:spPr>
        <p:txBody>
          <a:bodyPr wrap="non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加算額</a:t>
            </a:r>
          </a:p>
        </p:txBody>
      </p:sp>
      <p:grpSp>
        <p:nvGrpSpPr>
          <p:cNvPr id="154" name="グループ化 153">
            <a:extLst>
              <a:ext uri="{FF2B5EF4-FFF2-40B4-BE49-F238E27FC236}">
                <a16:creationId xmlns:a16="http://schemas.microsoft.com/office/drawing/2014/main" xmlns="" id="{7A28E1EC-B2F1-6029-F47D-7A5E0F299743}"/>
              </a:ext>
            </a:extLst>
          </p:cNvPr>
          <p:cNvGrpSpPr/>
          <p:nvPr/>
        </p:nvGrpSpPr>
        <p:grpSpPr>
          <a:xfrm>
            <a:off x="571662" y="5666434"/>
            <a:ext cx="389172" cy="401653"/>
            <a:chOff x="388381" y="5352171"/>
            <a:chExt cx="567167" cy="585356"/>
          </a:xfrm>
        </p:grpSpPr>
        <p:cxnSp>
          <p:nvCxnSpPr>
            <p:cNvPr id="155" name="コネクタ: 曲線 154">
              <a:extLst>
                <a:ext uri="{FF2B5EF4-FFF2-40B4-BE49-F238E27FC236}">
                  <a16:creationId xmlns:a16="http://schemas.microsoft.com/office/drawing/2014/main" xmlns="" id="{49A175D2-5E6D-263B-B9DE-1077DF006962}"/>
                </a:ext>
              </a:extLst>
            </p:cNvPr>
            <p:cNvCxnSpPr>
              <a:cxnSpLocks/>
            </p:cNvCxnSpPr>
            <p:nvPr/>
          </p:nvCxnSpPr>
          <p:spPr>
            <a:xfrm rot="8220000" flipH="1" flipV="1">
              <a:off x="388381" y="5352171"/>
              <a:ext cx="561472" cy="515722"/>
            </a:xfrm>
            <a:prstGeom prst="curvedConnector3">
              <a:avLst>
                <a:gd name="adj1" fmla="val 60422"/>
              </a:avLst>
            </a:prstGeom>
          </p:spPr>
          <p:style>
            <a:lnRef idx="1">
              <a:schemeClr val="dk1"/>
            </a:lnRef>
            <a:fillRef idx="0">
              <a:schemeClr val="dk1"/>
            </a:fillRef>
            <a:effectRef idx="0">
              <a:schemeClr val="dk1"/>
            </a:effectRef>
            <a:fontRef idx="minor">
              <a:schemeClr val="tx1"/>
            </a:fontRef>
          </p:style>
        </p:cxnSp>
        <p:cxnSp>
          <p:nvCxnSpPr>
            <p:cNvPr id="156" name="コネクタ: 曲線 155">
              <a:extLst>
                <a:ext uri="{FF2B5EF4-FFF2-40B4-BE49-F238E27FC236}">
                  <a16:creationId xmlns:a16="http://schemas.microsoft.com/office/drawing/2014/main" xmlns="" id="{D53D2840-9E34-43AD-2C97-BB14ADD3D9F8}"/>
                </a:ext>
              </a:extLst>
            </p:cNvPr>
            <p:cNvCxnSpPr>
              <a:cxnSpLocks/>
            </p:cNvCxnSpPr>
            <p:nvPr/>
          </p:nvCxnSpPr>
          <p:spPr>
            <a:xfrm rot="8220000" flipH="1" flipV="1">
              <a:off x="394076" y="5421805"/>
              <a:ext cx="561472" cy="515722"/>
            </a:xfrm>
            <a:prstGeom prst="curvedConnector3">
              <a:avLst>
                <a:gd name="adj1" fmla="val 60422"/>
              </a:avLst>
            </a:prstGeom>
          </p:spPr>
          <p:style>
            <a:lnRef idx="1">
              <a:schemeClr val="dk1"/>
            </a:lnRef>
            <a:fillRef idx="0">
              <a:schemeClr val="dk1"/>
            </a:fillRef>
            <a:effectRef idx="0">
              <a:schemeClr val="dk1"/>
            </a:effectRef>
            <a:fontRef idx="minor">
              <a:schemeClr val="tx1"/>
            </a:fontRef>
          </p:style>
        </p:cxnSp>
      </p:grpSp>
      <p:grpSp>
        <p:nvGrpSpPr>
          <p:cNvPr id="160" name="グループ化 159">
            <a:extLst>
              <a:ext uri="{FF2B5EF4-FFF2-40B4-BE49-F238E27FC236}">
                <a16:creationId xmlns:a16="http://schemas.microsoft.com/office/drawing/2014/main" xmlns="" id="{BFE0F773-5872-B952-381D-B4209F961676}"/>
              </a:ext>
            </a:extLst>
          </p:cNvPr>
          <p:cNvGrpSpPr/>
          <p:nvPr/>
        </p:nvGrpSpPr>
        <p:grpSpPr>
          <a:xfrm rot="16200000">
            <a:off x="988888" y="5886905"/>
            <a:ext cx="316778" cy="326937"/>
            <a:chOff x="388381" y="5352171"/>
            <a:chExt cx="567167" cy="585356"/>
          </a:xfrm>
        </p:grpSpPr>
        <p:cxnSp>
          <p:nvCxnSpPr>
            <p:cNvPr id="161" name="コネクタ: 曲線 160">
              <a:extLst>
                <a:ext uri="{FF2B5EF4-FFF2-40B4-BE49-F238E27FC236}">
                  <a16:creationId xmlns:a16="http://schemas.microsoft.com/office/drawing/2014/main" xmlns="" id="{EADCFD2E-C132-789F-750E-9F4F61B0F625}"/>
                </a:ext>
              </a:extLst>
            </p:cNvPr>
            <p:cNvCxnSpPr>
              <a:cxnSpLocks/>
            </p:cNvCxnSpPr>
            <p:nvPr/>
          </p:nvCxnSpPr>
          <p:spPr>
            <a:xfrm rot="8220000" flipH="1" flipV="1">
              <a:off x="388381" y="5352171"/>
              <a:ext cx="561472" cy="515722"/>
            </a:xfrm>
            <a:prstGeom prst="curvedConnector3">
              <a:avLst>
                <a:gd name="adj1" fmla="val 60422"/>
              </a:avLst>
            </a:prstGeom>
          </p:spPr>
          <p:style>
            <a:lnRef idx="1">
              <a:schemeClr val="dk1"/>
            </a:lnRef>
            <a:fillRef idx="0">
              <a:schemeClr val="dk1"/>
            </a:fillRef>
            <a:effectRef idx="0">
              <a:schemeClr val="dk1"/>
            </a:effectRef>
            <a:fontRef idx="minor">
              <a:schemeClr val="tx1"/>
            </a:fontRef>
          </p:style>
        </p:cxnSp>
        <p:cxnSp>
          <p:nvCxnSpPr>
            <p:cNvPr id="162" name="コネクタ: 曲線 161">
              <a:extLst>
                <a:ext uri="{FF2B5EF4-FFF2-40B4-BE49-F238E27FC236}">
                  <a16:creationId xmlns:a16="http://schemas.microsoft.com/office/drawing/2014/main" xmlns="" id="{51FF7197-87DF-5A07-2E87-BA8F0C65B5DF}"/>
                </a:ext>
              </a:extLst>
            </p:cNvPr>
            <p:cNvCxnSpPr>
              <a:cxnSpLocks/>
            </p:cNvCxnSpPr>
            <p:nvPr/>
          </p:nvCxnSpPr>
          <p:spPr>
            <a:xfrm rot="8220000" flipH="1" flipV="1">
              <a:off x="394076" y="5421805"/>
              <a:ext cx="561472" cy="515722"/>
            </a:xfrm>
            <a:prstGeom prst="curvedConnector3">
              <a:avLst>
                <a:gd name="adj1" fmla="val 60422"/>
              </a:avLst>
            </a:prstGeom>
          </p:spPr>
          <p:style>
            <a:lnRef idx="1">
              <a:schemeClr val="dk1"/>
            </a:lnRef>
            <a:fillRef idx="0">
              <a:schemeClr val="dk1"/>
            </a:fillRef>
            <a:effectRef idx="0">
              <a:schemeClr val="dk1"/>
            </a:effectRef>
            <a:fontRef idx="minor">
              <a:schemeClr val="tx1"/>
            </a:fontRef>
          </p:style>
        </p:cxnSp>
      </p:grpSp>
      <p:sp>
        <p:nvSpPr>
          <p:cNvPr id="4" name="テキスト ボックス 3">
            <a:extLst>
              <a:ext uri="{FF2B5EF4-FFF2-40B4-BE49-F238E27FC236}">
                <a16:creationId xmlns:a16="http://schemas.microsoft.com/office/drawing/2014/main" xmlns="" id="{F608ECB5-5EF8-A7F7-9D89-6C12CF2CEE6B}"/>
              </a:ext>
            </a:extLst>
          </p:cNvPr>
          <p:cNvSpPr txBox="1">
            <a:spLocks noChangeArrowheads="1"/>
          </p:cNvSpPr>
          <p:nvPr/>
        </p:nvSpPr>
        <p:spPr bwMode="auto">
          <a:xfrm>
            <a:off x="8409385" y="70755"/>
            <a:ext cx="1440160" cy="727452"/>
          </a:xfrm>
          <a:prstGeom prst="rect">
            <a:avLst/>
          </a:prstGeom>
          <a:solidFill>
            <a:srgbClr val="FFFFFF"/>
          </a:solidFill>
          <a:ln w="19050">
            <a:solidFill>
              <a:srgbClr val="000000"/>
            </a:solidFill>
            <a:miter lim="800000"/>
            <a:headEnd/>
            <a:tailEnd/>
          </a:ln>
        </p:spPr>
        <p:txBody>
          <a:bodyPr rot="0" vert="horz" wrap="square" lIns="74295" tIns="8890" rIns="74295" bIns="8890" anchor="t" anchorCtr="0" upright="1">
            <a:noAutofit/>
          </a:bodyPr>
          <a:lstStyle/>
          <a:p>
            <a:pPr marL="0" marR="0" lvl="0" indent="0" algn="dist"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中医協　薬－１</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Ｐゴシック" panose="020B0600070205080204" pitchFamily="50" charset="-128"/>
            </a:endParaRPr>
          </a:p>
          <a:p>
            <a:pPr marL="0" marR="0" lvl="0" indent="0" algn="dist" defTabSz="914400" rtl="0" eaLnBrk="1" fontAlgn="auto" latinLnBrk="0" hangingPunct="1">
              <a:lnSpc>
                <a:spcPts val="18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6</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9</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．２５</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dist"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ＭＳ Ｐゴシック" panose="020B0600070205080204" pitchFamily="50" charset="-128"/>
              </a:rPr>
              <a:t>一部改変</a:t>
            </a:r>
          </a:p>
        </p:txBody>
      </p:sp>
      <p:sp>
        <p:nvSpPr>
          <p:cNvPr id="8" name="スライド番号プレースホルダー 1">
            <a:extLst>
              <a:ext uri="{FF2B5EF4-FFF2-40B4-BE49-F238E27FC236}">
                <a16:creationId xmlns:a16="http://schemas.microsoft.com/office/drawing/2014/main" xmlns="" id="{F3004408-EF5B-2213-14D5-F00183749ABF}"/>
              </a:ext>
            </a:extLst>
          </p:cNvPr>
          <p:cNvSpPr txBox="1">
            <a:spLocks/>
          </p:cNvSpPr>
          <p:nvPr/>
        </p:nvSpPr>
        <p:spPr>
          <a:xfrm>
            <a:off x="9278979" y="6494533"/>
            <a:ext cx="618632" cy="371856"/>
          </a:xfrm>
          <a:prstGeom prst="rect">
            <a:avLst/>
          </a:prstGeom>
          <a:solidFill>
            <a:schemeClr val="bg1"/>
          </a:solidFill>
        </p:spPr>
        <p:txBody>
          <a:bodyPr vert="horz" lIns="72000" tIns="36000" rIns="72000" bIns="36000" rtlCol="0" anchor="b" anchorCtr="0"/>
          <a:lstStyle>
            <a:defPPr>
              <a:defRPr lang="ja-JP"/>
            </a:defPPr>
            <a:lvl1pPr marL="0" algn="r" defTabSz="914400" rtl="0" eaLnBrk="1" latinLnBrk="0" hangingPunct="1">
              <a:defRPr kumimoji="1" sz="12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800" b="1" i="0" u="none" strike="noStrike" kern="1200" cap="none" spc="0" normalizeH="0" baseline="0" noProof="0" smtClean="0">
                <a:ln>
                  <a:noFill/>
                </a:ln>
                <a:solidFill>
                  <a:srgbClr val="E4E2ED">
                    <a:lumMod val="50000"/>
                  </a:srgbClr>
                </a:solidFill>
                <a:effectLst/>
                <a:uLnTx/>
                <a:uFillTx/>
                <a:latin typeface="メイリオ"/>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800" b="1" i="0" u="none" strike="noStrike" kern="1200" cap="none" spc="0" normalizeH="0" baseline="0" noProof="0" dirty="0">
              <a:ln>
                <a:noFill/>
              </a:ln>
              <a:solidFill>
                <a:srgbClr val="E4E2ED">
                  <a:lumMod val="50000"/>
                </a:srgbClr>
              </a:solidFill>
              <a:effectLst/>
              <a:uLnTx/>
              <a:uFillTx/>
              <a:latin typeface="メイリオ"/>
              <a:ea typeface="メイリオ"/>
              <a:cs typeface="Arial" panose="020B0604020202020204" pitchFamily="34" charset="0"/>
            </a:endParaRPr>
          </a:p>
        </p:txBody>
      </p:sp>
      <p:sp>
        <p:nvSpPr>
          <p:cNvPr id="9" name="正方形/長方形 8">
            <a:extLst>
              <a:ext uri="{FF2B5EF4-FFF2-40B4-BE49-F238E27FC236}">
                <a16:creationId xmlns:a16="http://schemas.microsoft.com/office/drawing/2014/main" xmlns="" id="{887A1169-EC3F-7F20-387C-F665C1953AC0}"/>
              </a:ext>
            </a:extLst>
          </p:cNvPr>
          <p:cNvSpPr/>
          <p:nvPr/>
        </p:nvSpPr>
        <p:spPr>
          <a:xfrm>
            <a:off x="3793981" y="1980587"/>
            <a:ext cx="1920888" cy="3908003"/>
          </a:xfrm>
          <a:prstGeom prst="rect">
            <a:avLst/>
          </a:prstGeom>
          <a:solidFill>
            <a:srgbClr val="FDF3B9">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cxnSp>
        <p:nvCxnSpPr>
          <p:cNvPr id="12" name="直線コネクタ 11">
            <a:extLst>
              <a:ext uri="{FF2B5EF4-FFF2-40B4-BE49-F238E27FC236}">
                <a16:creationId xmlns:a16="http://schemas.microsoft.com/office/drawing/2014/main" xmlns="" id="{CC223F22-4710-98CF-EDA7-F810100FEDE4}"/>
              </a:ext>
            </a:extLst>
          </p:cNvPr>
          <p:cNvCxnSpPr>
            <a:cxnSpLocks/>
          </p:cNvCxnSpPr>
          <p:nvPr/>
        </p:nvCxnSpPr>
        <p:spPr>
          <a:xfrm>
            <a:off x="3795471" y="3091471"/>
            <a:ext cx="1931373" cy="1"/>
          </a:xfrm>
          <a:prstGeom prst="line">
            <a:avLst/>
          </a:prstGeom>
          <a:ln w="38100">
            <a:solidFill>
              <a:srgbClr val="00B050"/>
            </a:solidFill>
            <a:prstDash val="sysDash"/>
          </a:ln>
        </p:spPr>
        <p:style>
          <a:lnRef idx="3">
            <a:schemeClr val="accent1"/>
          </a:lnRef>
          <a:fillRef idx="0">
            <a:schemeClr val="accent1"/>
          </a:fillRef>
          <a:effectRef idx="2">
            <a:schemeClr val="accent1"/>
          </a:effectRef>
          <a:fontRef idx="minor">
            <a:schemeClr val="tx1"/>
          </a:fontRef>
        </p:style>
      </p:cxnSp>
      <p:cxnSp>
        <p:nvCxnSpPr>
          <p:cNvPr id="14" name="直線コネクタ 13">
            <a:extLst>
              <a:ext uri="{FF2B5EF4-FFF2-40B4-BE49-F238E27FC236}">
                <a16:creationId xmlns:a16="http://schemas.microsoft.com/office/drawing/2014/main" xmlns="" id="{91ED23B7-ECDD-7FBC-A07A-34BD68464170}"/>
              </a:ext>
            </a:extLst>
          </p:cNvPr>
          <p:cNvCxnSpPr>
            <a:cxnSpLocks/>
          </p:cNvCxnSpPr>
          <p:nvPr/>
        </p:nvCxnSpPr>
        <p:spPr>
          <a:xfrm>
            <a:off x="5739931" y="3370961"/>
            <a:ext cx="2108943" cy="9945"/>
          </a:xfrm>
          <a:prstGeom prst="line">
            <a:avLst/>
          </a:prstGeom>
          <a:ln w="38100">
            <a:solidFill>
              <a:srgbClr val="00B050"/>
            </a:solidFill>
            <a:prstDash val="sysDash"/>
          </a:ln>
        </p:spPr>
        <p:style>
          <a:lnRef idx="3">
            <a:schemeClr val="accent1"/>
          </a:lnRef>
          <a:fillRef idx="0">
            <a:schemeClr val="accent1"/>
          </a:fillRef>
          <a:effectRef idx="2">
            <a:schemeClr val="accent1"/>
          </a:effectRef>
          <a:fontRef idx="minor">
            <a:schemeClr val="tx1"/>
          </a:fontRef>
        </p:style>
      </p:cxnSp>
      <p:cxnSp>
        <p:nvCxnSpPr>
          <p:cNvPr id="17" name="直線コネクタ 16">
            <a:extLst>
              <a:ext uri="{FF2B5EF4-FFF2-40B4-BE49-F238E27FC236}">
                <a16:creationId xmlns:a16="http://schemas.microsoft.com/office/drawing/2014/main" xmlns="" id="{78FFB7DD-0D7D-E0D4-2BBB-EFC4A18A2961}"/>
              </a:ext>
            </a:extLst>
          </p:cNvPr>
          <p:cNvCxnSpPr>
            <a:cxnSpLocks/>
          </p:cNvCxnSpPr>
          <p:nvPr/>
        </p:nvCxnSpPr>
        <p:spPr>
          <a:xfrm rot="5400000">
            <a:off x="5644248" y="3200958"/>
            <a:ext cx="259075" cy="8219"/>
          </a:xfrm>
          <a:prstGeom prst="line">
            <a:avLst/>
          </a:prstGeom>
          <a:ln w="38100">
            <a:solidFill>
              <a:srgbClr val="00B050"/>
            </a:solidFill>
            <a:prstDash val="sysDash"/>
          </a:ln>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xmlns="" id="{B05397FC-B5DE-9F9A-5DEE-ABC13F06CFF1}"/>
              </a:ext>
            </a:extLst>
          </p:cNvPr>
          <p:cNvSpPr txBox="1"/>
          <p:nvPr/>
        </p:nvSpPr>
        <p:spPr>
          <a:xfrm>
            <a:off x="3974452" y="5415517"/>
            <a:ext cx="1606128" cy="587853"/>
          </a:xfrm>
          <a:prstGeom prst="rect">
            <a:avLst/>
          </a:prstGeom>
          <a:noFill/>
        </p:spPr>
        <p:txBody>
          <a:bodyPr wrap="square" rtlCol="0">
            <a:spAutoFit/>
          </a:bodyPr>
          <a:lstStyle/>
          <a:p>
            <a:pPr algn="l">
              <a:lnSpc>
                <a:spcPct val="120000"/>
              </a:lnSpc>
              <a:spcAft>
                <a:spcPts val="600"/>
              </a:spcAft>
              <a:buClr>
                <a:schemeClr val="tx2"/>
              </a:buClr>
            </a:pPr>
            <a:r>
              <a:rPr kumimoji="1" lang="en-US" altLang="ja-JP" sz="2800" dirty="0">
                <a:solidFill>
                  <a:srgbClr val="00B050"/>
                </a:solidFill>
              </a:rPr>
              <a:t>R</a:t>
            </a:r>
            <a:r>
              <a:rPr kumimoji="1" lang="ja-JP" altLang="en-US" sz="2800" dirty="0">
                <a:solidFill>
                  <a:srgbClr val="00B050"/>
                </a:solidFill>
              </a:rPr>
              <a:t>７年度</a:t>
            </a:r>
          </a:p>
        </p:txBody>
      </p:sp>
      <p:sp>
        <p:nvSpPr>
          <p:cNvPr id="19" name="吹き出し: 四角形 18">
            <a:extLst>
              <a:ext uri="{FF2B5EF4-FFF2-40B4-BE49-F238E27FC236}">
                <a16:creationId xmlns:a16="http://schemas.microsoft.com/office/drawing/2014/main" xmlns="" id="{0F10F59A-96D2-2828-DD81-26EC7A26622A}"/>
              </a:ext>
            </a:extLst>
          </p:cNvPr>
          <p:cNvSpPr/>
          <p:nvPr/>
        </p:nvSpPr>
        <p:spPr>
          <a:xfrm>
            <a:off x="5355178" y="4457839"/>
            <a:ext cx="1370165" cy="458013"/>
          </a:xfrm>
          <a:prstGeom prst="wedgeRectCallout">
            <a:avLst>
              <a:gd name="adj1" fmla="val -52902"/>
              <a:gd name="adj2" fmla="val -3473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ysClr val="windowText" lastClr="000000"/>
              </a:solidFill>
              <a:latin typeface="+mj-ea"/>
              <a:ea typeface="+mj-ea"/>
            </a:endParaRPr>
          </a:p>
        </p:txBody>
      </p:sp>
      <p:cxnSp>
        <p:nvCxnSpPr>
          <p:cNvPr id="23" name="直線コネクタ 22">
            <a:extLst>
              <a:ext uri="{FF2B5EF4-FFF2-40B4-BE49-F238E27FC236}">
                <a16:creationId xmlns:a16="http://schemas.microsoft.com/office/drawing/2014/main" xmlns="" id="{1958C1EF-FAB7-F2AE-88D5-EE21083DFB5A}"/>
              </a:ext>
            </a:extLst>
          </p:cNvPr>
          <p:cNvCxnSpPr>
            <a:cxnSpLocks/>
          </p:cNvCxnSpPr>
          <p:nvPr/>
        </p:nvCxnSpPr>
        <p:spPr>
          <a:xfrm rot="5400000">
            <a:off x="7674935" y="3546451"/>
            <a:ext cx="344829" cy="9945"/>
          </a:xfrm>
          <a:prstGeom prst="line">
            <a:avLst/>
          </a:prstGeom>
          <a:ln w="38100">
            <a:solidFill>
              <a:srgbClr val="00B050"/>
            </a:solidFill>
            <a:prstDash val="sysDash"/>
          </a:ln>
        </p:spPr>
        <p:style>
          <a:lnRef idx="3">
            <a:schemeClr val="accent1"/>
          </a:lnRef>
          <a:fillRef idx="0">
            <a:schemeClr val="accent1"/>
          </a:fillRef>
          <a:effectRef idx="2">
            <a:schemeClr val="accent1"/>
          </a:effectRef>
          <a:fontRef idx="minor">
            <a:schemeClr val="tx1"/>
          </a:fontRef>
        </p:style>
      </p:cxnSp>
      <p:cxnSp>
        <p:nvCxnSpPr>
          <p:cNvPr id="24" name="直線コネクタ 23">
            <a:extLst>
              <a:ext uri="{FF2B5EF4-FFF2-40B4-BE49-F238E27FC236}">
                <a16:creationId xmlns:a16="http://schemas.microsoft.com/office/drawing/2014/main" xmlns="" id="{B09113E5-05CF-C4BE-A250-94099DEE4C9F}"/>
              </a:ext>
            </a:extLst>
          </p:cNvPr>
          <p:cNvCxnSpPr/>
          <p:nvPr/>
        </p:nvCxnSpPr>
        <p:spPr>
          <a:xfrm flipV="1">
            <a:off x="7838796" y="3646228"/>
            <a:ext cx="1401631" cy="0"/>
          </a:xfrm>
          <a:prstGeom prst="line">
            <a:avLst/>
          </a:prstGeom>
          <a:ln w="50800">
            <a:solidFill>
              <a:srgbClr val="00B050"/>
            </a:solidFill>
          </a:ln>
        </p:spPr>
        <p:style>
          <a:lnRef idx="1">
            <a:schemeClr val="dk1"/>
          </a:lnRef>
          <a:fillRef idx="0">
            <a:schemeClr val="dk1"/>
          </a:fillRef>
          <a:effectRef idx="0">
            <a:schemeClr val="dk1"/>
          </a:effectRef>
          <a:fontRef idx="minor">
            <a:schemeClr val="tx1"/>
          </a:fontRef>
        </p:style>
      </p:cxnSp>
      <p:sp>
        <p:nvSpPr>
          <p:cNvPr id="26" name="吹き出し: 四角形 25">
            <a:extLst>
              <a:ext uri="{FF2B5EF4-FFF2-40B4-BE49-F238E27FC236}">
                <a16:creationId xmlns:a16="http://schemas.microsoft.com/office/drawing/2014/main" xmlns="" id="{96B5E8FA-1546-9739-48F0-276E0DED2F13}"/>
              </a:ext>
            </a:extLst>
          </p:cNvPr>
          <p:cNvSpPr/>
          <p:nvPr/>
        </p:nvSpPr>
        <p:spPr>
          <a:xfrm>
            <a:off x="1921286" y="4392021"/>
            <a:ext cx="5887872" cy="583783"/>
          </a:xfrm>
          <a:prstGeom prst="wedgeRectCallout">
            <a:avLst>
              <a:gd name="adj1" fmla="val 24458"/>
              <a:gd name="adj2" fmla="val 432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ysClr val="windowText" lastClr="000000"/>
                </a:solidFill>
                <a:latin typeface="+mj-ea"/>
                <a:ea typeface="+mj-ea"/>
              </a:rPr>
              <a:t>R7</a:t>
            </a:r>
            <a:r>
              <a:rPr kumimoji="1" lang="ja-JP" altLang="en-US" b="1" dirty="0">
                <a:solidFill>
                  <a:sysClr val="windowText" lastClr="000000"/>
                </a:solidFill>
                <a:latin typeface="+mj-ea"/>
                <a:ea typeface="+mj-ea"/>
              </a:rPr>
              <a:t>度薬価改定対象外　＝　</a:t>
            </a:r>
            <a:r>
              <a:rPr kumimoji="1" lang="en-US" altLang="ja-JP" b="1" dirty="0">
                <a:solidFill>
                  <a:sysClr val="windowText" lastClr="000000"/>
                </a:solidFill>
                <a:latin typeface="+mj-ea"/>
                <a:ea typeface="+mj-ea"/>
              </a:rPr>
              <a:t>R</a:t>
            </a:r>
            <a:r>
              <a:rPr kumimoji="1" lang="ja-JP" altLang="en-US" b="1" dirty="0">
                <a:solidFill>
                  <a:sysClr val="windowText" lastClr="000000"/>
                </a:solidFill>
                <a:latin typeface="+mj-ea"/>
                <a:ea typeface="+mj-ea"/>
              </a:rPr>
              <a:t>７年度分の加算額無し</a:t>
            </a:r>
            <a:endParaRPr kumimoji="1" lang="en-US" altLang="ja-JP" b="1" dirty="0">
              <a:solidFill>
                <a:sysClr val="windowText" lastClr="000000"/>
              </a:solidFill>
              <a:latin typeface="+mj-ea"/>
              <a:ea typeface="+mj-ea"/>
            </a:endParaRPr>
          </a:p>
          <a:p>
            <a:pPr algn="ctr"/>
            <a:r>
              <a:rPr kumimoji="1" lang="ja-JP" altLang="en-US" b="1" dirty="0">
                <a:solidFill>
                  <a:sysClr val="windowText" lastClr="000000"/>
                </a:solidFill>
                <a:latin typeface="+mj-ea"/>
                <a:ea typeface="+mj-ea"/>
              </a:rPr>
              <a:t>　→　控除時の薬価下落幅縮小</a:t>
            </a:r>
          </a:p>
        </p:txBody>
      </p:sp>
      <p:sp>
        <p:nvSpPr>
          <p:cNvPr id="57" name="正方形/長方形 82">
            <a:extLst>
              <a:ext uri="{FF2B5EF4-FFF2-40B4-BE49-F238E27FC236}">
                <a16:creationId xmlns:a16="http://schemas.microsoft.com/office/drawing/2014/main" xmlns="" id="{E3126C63-4FC8-A4D8-1F77-4FA156D581C0}"/>
              </a:ext>
            </a:extLst>
          </p:cNvPr>
          <p:cNvSpPr>
            <a:spLocks noChangeArrowheads="1"/>
          </p:cNvSpPr>
          <p:nvPr/>
        </p:nvSpPr>
        <p:spPr bwMode="auto">
          <a:xfrm>
            <a:off x="7981345" y="3007307"/>
            <a:ext cx="127773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Clr>
                <a:schemeClr val="tx2"/>
              </a:buClr>
              <a:buSzPct val="75000"/>
              <a:buFont typeface="Wingdings" pitchFamily="2" charset="2"/>
              <a:buChar char="l"/>
              <a:defRPr kumimoji="1" sz="3200">
                <a:solidFill>
                  <a:schemeClr val="tx1"/>
                </a:solidFill>
                <a:latin typeface="Arial" charset="0"/>
                <a:ea typeface="ＭＳ Ｐゴシック" charset="-128"/>
              </a:defRPr>
            </a:lvl1pPr>
            <a:lvl2pPr marL="742950" indent="-285750">
              <a:spcBef>
                <a:spcPct val="20000"/>
              </a:spcBef>
              <a:buClr>
                <a:srgbClr val="008000"/>
              </a:buClr>
              <a:buSzPct val="75000"/>
              <a:buFont typeface="Wingdings" pitchFamily="2" charset="2"/>
              <a:buChar char="l"/>
              <a:defRPr kumimoji="1" sz="2800">
                <a:solidFill>
                  <a:schemeClr val="tx1"/>
                </a:solidFill>
                <a:latin typeface="Arial" charset="0"/>
                <a:ea typeface="ＭＳ Ｐゴシック" charset="-128"/>
              </a:defRPr>
            </a:lvl2pPr>
            <a:lvl3pPr marL="1143000" indent="-228600">
              <a:spcBef>
                <a:spcPct val="20000"/>
              </a:spcBef>
              <a:buClr>
                <a:srgbClr val="808080"/>
              </a:buClr>
              <a:buFont typeface="Arial" charset="0"/>
              <a:buChar char="–"/>
              <a:defRPr kumimoji="1" sz="2400">
                <a:solidFill>
                  <a:schemeClr val="tx1"/>
                </a:solidFill>
                <a:latin typeface="Arial" charset="0"/>
                <a:ea typeface="ＭＳ Ｐゴシック" charset="-128"/>
              </a:defRPr>
            </a:lvl3pPr>
            <a:lvl4pPr marL="1600200" indent="-228600">
              <a:spcBef>
                <a:spcPct val="20000"/>
              </a:spcBef>
              <a:buClr>
                <a:srgbClr val="6699FF"/>
              </a:buClr>
              <a:buSzPct val="75000"/>
              <a:buFont typeface="Wingdings" pitchFamily="2" charset="2"/>
              <a:buChar char="l"/>
              <a:defRPr kumimoji="1" sz="2000">
                <a:solidFill>
                  <a:schemeClr val="tx1"/>
                </a:solidFill>
                <a:latin typeface="Arial" charset="0"/>
                <a:ea typeface="ＭＳ Ｐゴシック" charset="-128"/>
              </a:defRPr>
            </a:lvl4pPr>
            <a:lvl5pPr marL="2057400" indent="-228600">
              <a:spcBef>
                <a:spcPct val="20000"/>
              </a:spcBef>
              <a:buClr>
                <a:srgbClr val="00CC66"/>
              </a:buClr>
              <a:buSzPct val="7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rgbClr val="00CC66"/>
              </a:buClr>
              <a:buSzPct val="75000"/>
              <a:buFont typeface="Wingdings" pitchFamily="2" charset="2"/>
              <a:buChar char="l"/>
              <a:defRPr kumimoji="1" sz="2000">
                <a:solidFill>
                  <a:schemeClr val="tx1"/>
                </a:solidFill>
                <a:latin typeface="Arial" charset="0"/>
                <a:ea typeface="ＭＳ Ｐゴシック" charset="-128"/>
              </a:defRPr>
            </a:lvl9p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加算額の</a:t>
            </a:r>
            <a:endPar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累積分</a:t>
            </a:r>
            <a:endPar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4" name="直線コネクタ 33">
            <a:extLst>
              <a:ext uri="{FF2B5EF4-FFF2-40B4-BE49-F238E27FC236}">
                <a16:creationId xmlns:a16="http://schemas.microsoft.com/office/drawing/2014/main" xmlns="" id="{FA90A4D7-9226-222F-E2D8-9C63BC34F110}"/>
              </a:ext>
            </a:extLst>
          </p:cNvPr>
          <p:cNvCxnSpPr>
            <a:cxnSpLocks/>
          </p:cNvCxnSpPr>
          <p:nvPr/>
        </p:nvCxnSpPr>
        <p:spPr>
          <a:xfrm>
            <a:off x="3778822" y="2514919"/>
            <a:ext cx="4140070" cy="1"/>
          </a:xfrm>
          <a:prstGeom prst="line">
            <a:avLst/>
          </a:prstGeom>
          <a:ln w="38100">
            <a:prstDash val="sysDash"/>
          </a:ln>
        </p:spPr>
        <p:style>
          <a:lnRef idx="3">
            <a:schemeClr val="accent1"/>
          </a:lnRef>
          <a:fillRef idx="0">
            <a:schemeClr val="accent1"/>
          </a:fillRef>
          <a:effectRef idx="2">
            <a:schemeClr val="accent1"/>
          </a:effectRef>
          <a:fontRef idx="minor">
            <a:schemeClr val="tx1"/>
          </a:fontRef>
        </p:style>
      </p:cxnSp>
      <p:cxnSp>
        <p:nvCxnSpPr>
          <p:cNvPr id="36" name="直線コネクタ 35">
            <a:extLst>
              <a:ext uri="{FF2B5EF4-FFF2-40B4-BE49-F238E27FC236}">
                <a16:creationId xmlns:a16="http://schemas.microsoft.com/office/drawing/2014/main" xmlns="" id="{F07545B9-C752-9270-1C89-92740DBB82A3}"/>
              </a:ext>
            </a:extLst>
          </p:cNvPr>
          <p:cNvCxnSpPr>
            <a:cxnSpLocks/>
          </p:cNvCxnSpPr>
          <p:nvPr/>
        </p:nvCxnSpPr>
        <p:spPr>
          <a:xfrm rot="5400000">
            <a:off x="3662756" y="2686527"/>
            <a:ext cx="259075" cy="8219"/>
          </a:xfrm>
          <a:prstGeom prst="line">
            <a:avLst/>
          </a:prstGeom>
          <a:ln w="38100">
            <a:prstDash val="sysDash"/>
          </a:ln>
        </p:spPr>
        <p:style>
          <a:lnRef idx="3">
            <a:schemeClr val="accent1"/>
          </a:lnRef>
          <a:fillRef idx="0">
            <a:schemeClr val="accent1"/>
          </a:fillRef>
          <a:effectRef idx="2">
            <a:schemeClr val="accent1"/>
          </a:effectRef>
          <a:fontRef idx="minor">
            <a:schemeClr val="tx1"/>
          </a:fontRef>
        </p:style>
      </p:cxnSp>
      <p:cxnSp>
        <p:nvCxnSpPr>
          <p:cNvPr id="38" name="直線コネクタ 37">
            <a:extLst>
              <a:ext uri="{FF2B5EF4-FFF2-40B4-BE49-F238E27FC236}">
                <a16:creationId xmlns:a16="http://schemas.microsoft.com/office/drawing/2014/main" xmlns="" id="{5E7B9B3B-D6FB-01D1-D7C1-97CD97971272}"/>
              </a:ext>
            </a:extLst>
          </p:cNvPr>
          <p:cNvCxnSpPr>
            <a:cxnSpLocks/>
          </p:cNvCxnSpPr>
          <p:nvPr/>
        </p:nvCxnSpPr>
        <p:spPr>
          <a:xfrm>
            <a:off x="5714856" y="2565723"/>
            <a:ext cx="2124510" cy="1"/>
          </a:xfrm>
          <a:prstGeom prst="line">
            <a:avLst/>
          </a:prstGeom>
          <a:ln w="38100">
            <a:prstDash val="solid"/>
          </a:ln>
        </p:spPr>
        <p:style>
          <a:lnRef idx="3">
            <a:schemeClr val="accent1"/>
          </a:lnRef>
          <a:fillRef idx="0">
            <a:schemeClr val="accent1"/>
          </a:fillRef>
          <a:effectRef idx="2">
            <a:schemeClr val="accent1"/>
          </a:effectRef>
          <a:fontRef idx="minor">
            <a:schemeClr val="tx1"/>
          </a:fontRef>
        </p:style>
      </p:cxnSp>
      <p:sp>
        <p:nvSpPr>
          <p:cNvPr id="39" name="吹き出し: 四角形 38">
            <a:extLst>
              <a:ext uri="{FF2B5EF4-FFF2-40B4-BE49-F238E27FC236}">
                <a16:creationId xmlns:a16="http://schemas.microsoft.com/office/drawing/2014/main" xmlns="" id="{1018D5B8-6ABC-8B3A-8B1B-DF8133CD44AC}"/>
              </a:ext>
            </a:extLst>
          </p:cNvPr>
          <p:cNvSpPr/>
          <p:nvPr/>
        </p:nvSpPr>
        <p:spPr>
          <a:xfrm>
            <a:off x="3627511" y="1662335"/>
            <a:ext cx="5887872" cy="583783"/>
          </a:xfrm>
          <a:prstGeom prst="wedgeRectCallout">
            <a:avLst>
              <a:gd name="adj1" fmla="val 24458"/>
              <a:gd name="adj2" fmla="val 43213"/>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b="1" dirty="0">
                <a:solidFill>
                  <a:schemeClr val="tx1"/>
                </a:solidFill>
                <a:latin typeface="+mj-ea"/>
                <a:ea typeface="+mj-ea"/>
              </a:rPr>
              <a:t>R6</a:t>
            </a:r>
            <a:r>
              <a:rPr kumimoji="1" lang="ja-JP" altLang="en-US" b="1" dirty="0">
                <a:solidFill>
                  <a:schemeClr val="tx1"/>
                </a:solidFill>
                <a:latin typeface="+mj-ea"/>
                <a:ea typeface="+mj-ea"/>
              </a:rPr>
              <a:t>度の効能追加の評価を</a:t>
            </a:r>
            <a:r>
              <a:rPr kumimoji="1" lang="en-US" altLang="ja-JP" b="1" dirty="0">
                <a:solidFill>
                  <a:schemeClr val="tx1"/>
                </a:solidFill>
                <a:latin typeface="+mj-ea"/>
                <a:ea typeface="+mj-ea"/>
              </a:rPr>
              <a:t>R7</a:t>
            </a:r>
            <a:r>
              <a:rPr kumimoji="1" lang="ja-JP" altLang="en-US" b="1" dirty="0">
                <a:solidFill>
                  <a:schemeClr val="tx1"/>
                </a:solidFill>
                <a:latin typeface="+mj-ea"/>
                <a:ea typeface="+mj-ea"/>
              </a:rPr>
              <a:t>に評価（薬価引き上げ）</a:t>
            </a:r>
            <a:endParaRPr kumimoji="1" lang="en-US" altLang="ja-JP" b="1" dirty="0">
              <a:solidFill>
                <a:schemeClr val="tx1"/>
              </a:solidFill>
              <a:latin typeface="+mj-ea"/>
              <a:ea typeface="+mj-ea"/>
            </a:endParaRPr>
          </a:p>
          <a:p>
            <a:pPr algn="ctr"/>
            <a:r>
              <a:rPr kumimoji="1" lang="ja-JP" altLang="en-US" b="1" dirty="0">
                <a:solidFill>
                  <a:schemeClr val="tx1"/>
                </a:solidFill>
                <a:latin typeface="+mj-ea"/>
                <a:ea typeface="+mj-ea"/>
              </a:rPr>
              <a:t>→これまでより</a:t>
            </a:r>
            <a:r>
              <a:rPr kumimoji="1" lang="en-US" altLang="ja-JP" b="1" dirty="0">
                <a:solidFill>
                  <a:schemeClr val="tx1"/>
                </a:solidFill>
                <a:latin typeface="+mj-ea"/>
                <a:ea typeface="+mj-ea"/>
              </a:rPr>
              <a:t>1</a:t>
            </a:r>
            <a:r>
              <a:rPr kumimoji="1" lang="ja-JP" altLang="en-US" b="1" dirty="0">
                <a:solidFill>
                  <a:schemeClr val="tx1"/>
                </a:solidFill>
                <a:latin typeface="+mj-ea"/>
                <a:ea typeface="+mj-ea"/>
              </a:rPr>
              <a:t>年前倒し</a:t>
            </a:r>
          </a:p>
        </p:txBody>
      </p:sp>
      <p:sp>
        <p:nvSpPr>
          <p:cNvPr id="40" name="吹き出し: 四角形 39">
            <a:extLst>
              <a:ext uri="{FF2B5EF4-FFF2-40B4-BE49-F238E27FC236}">
                <a16:creationId xmlns:a16="http://schemas.microsoft.com/office/drawing/2014/main" xmlns="" id="{F6259EF2-DA3E-A5EF-3528-5610526D30E0}"/>
              </a:ext>
            </a:extLst>
          </p:cNvPr>
          <p:cNvSpPr/>
          <p:nvPr/>
        </p:nvSpPr>
        <p:spPr>
          <a:xfrm>
            <a:off x="3648001" y="1870743"/>
            <a:ext cx="803651" cy="291892"/>
          </a:xfrm>
          <a:prstGeom prst="wedgeRectCallout">
            <a:avLst>
              <a:gd name="adj1" fmla="val 9049"/>
              <a:gd name="adj2" fmla="val 17008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cxnSp>
        <p:nvCxnSpPr>
          <p:cNvPr id="41" name="直線コネクタ 40">
            <a:extLst>
              <a:ext uri="{FF2B5EF4-FFF2-40B4-BE49-F238E27FC236}">
                <a16:creationId xmlns:a16="http://schemas.microsoft.com/office/drawing/2014/main" xmlns="" id="{48EC4ECA-6E13-0439-FEE7-45AE5EB9BBB5}"/>
              </a:ext>
            </a:extLst>
          </p:cNvPr>
          <p:cNvCxnSpPr>
            <a:cxnSpLocks/>
          </p:cNvCxnSpPr>
          <p:nvPr/>
        </p:nvCxnSpPr>
        <p:spPr>
          <a:xfrm rot="5400000">
            <a:off x="5647967" y="2672679"/>
            <a:ext cx="214112" cy="8219"/>
          </a:xfrm>
          <a:prstGeom prst="line">
            <a:avLst/>
          </a:prstGeom>
          <a:ln w="38100">
            <a:prstDash val="solid"/>
          </a:ln>
        </p:spPr>
        <p:style>
          <a:lnRef idx="3">
            <a:schemeClr val="accent1"/>
          </a:lnRef>
          <a:fillRef idx="0">
            <a:schemeClr val="accent1"/>
          </a:fillRef>
          <a:effectRef idx="2">
            <a:schemeClr val="accent1"/>
          </a:effectRef>
          <a:fontRef idx="minor">
            <a:schemeClr val="tx1"/>
          </a:fontRef>
        </p:style>
      </p:cxnSp>
      <p:sp>
        <p:nvSpPr>
          <p:cNvPr id="42" name="吹き出し: 四角形 41">
            <a:extLst>
              <a:ext uri="{FF2B5EF4-FFF2-40B4-BE49-F238E27FC236}">
                <a16:creationId xmlns:a16="http://schemas.microsoft.com/office/drawing/2014/main" xmlns="" id="{A467FC04-4FF9-7FD5-56F3-952AEC8219E7}"/>
              </a:ext>
            </a:extLst>
          </p:cNvPr>
          <p:cNvSpPr/>
          <p:nvPr/>
        </p:nvSpPr>
        <p:spPr>
          <a:xfrm>
            <a:off x="7896258" y="5060217"/>
            <a:ext cx="1913326" cy="583783"/>
          </a:xfrm>
          <a:prstGeom prst="wedgeRectCallout">
            <a:avLst>
              <a:gd name="adj1" fmla="val -20399"/>
              <a:gd name="adj2" fmla="val -200440"/>
            </a:avLst>
          </a:prstGeom>
          <a:solidFill>
            <a:schemeClr val="accent6">
              <a:lumMod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b="1" dirty="0">
                <a:solidFill>
                  <a:schemeClr val="tx1"/>
                </a:solidFill>
                <a:latin typeface="+mj-ea"/>
                <a:ea typeface="+mj-ea"/>
              </a:rPr>
              <a:t>条件を満たせば</a:t>
            </a:r>
            <a:endParaRPr kumimoji="1" lang="en-US" altLang="ja-JP" b="1" dirty="0">
              <a:solidFill>
                <a:schemeClr val="tx1"/>
              </a:solidFill>
              <a:latin typeface="+mj-ea"/>
              <a:ea typeface="+mj-ea"/>
            </a:endParaRPr>
          </a:p>
          <a:p>
            <a:pPr algn="ctr"/>
            <a:r>
              <a:rPr kumimoji="1" lang="ja-JP" altLang="en-US" b="1">
                <a:solidFill>
                  <a:schemeClr val="tx1"/>
                </a:solidFill>
                <a:latin typeface="+mj-ea"/>
                <a:ea typeface="+mj-ea"/>
              </a:rPr>
              <a:t>加算累積</a:t>
            </a:r>
            <a:r>
              <a:rPr kumimoji="1" lang="ja-JP" altLang="en-US" b="1" dirty="0">
                <a:solidFill>
                  <a:schemeClr val="tx1"/>
                </a:solidFill>
                <a:latin typeface="+mj-ea"/>
                <a:ea typeface="+mj-ea"/>
              </a:rPr>
              <a:t>額控除</a:t>
            </a:r>
          </a:p>
        </p:txBody>
      </p:sp>
    </p:spTree>
    <p:extLst>
      <p:ext uri="{BB962C8B-B14F-4D97-AF65-F5344CB8AC3E}">
        <p14:creationId xmlns:p14="http://schemas.microsoft.com/office/powerpoint/2010/main" val="394809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xmlns="" id="{E36B3BC3-EADA-E828-42AA-43B45759BF7A}"/>
              </a:ext>
            </a:extLst>
          </p:cNvPr>
          <p:cNvGrpSpPr/>
          <p:nvPr/>
        </p:nvGrpSpPr>
        <p:grpSpPr>
          <a:xfrm>
            <a:off x="0" y="221224"/>
            <a:ext cx="9921552" cy="399632"/>
            <a:chOff x="0" y="375706"/>
            <a:chExt cx="9921552" cy="399632"/>
          </a:xfrm>
        </p:grpSpPr>
        <p:sp>
          <p:nvSpPr>
            <p:cNvPr id="4" name="正方形/長方形 3">
              <a:extLst>
                <a:ext uri="{FF2B5EF4-FFF2-40B4-BE49-F238E27FC236}">
                  <a16:creationId xmlns:a16="http://schemas.microsoft.com/office/drawing/2014/main" xmlns="" id="{EF909F53-C0A7-F7E4-1A2A-9C87AAFEA8F9}"/>
                </a:ext>
              </a:extLst>
            </p:cNvPr>
            <p:cNvSpPr/>
            <p:nvPr/>
          </p:nvSpPr>
          <p:spPr>
            <a:xfrm>
              <a:off x="15" y="375706"/>
              <a:ext cx="9910764" cy="313350"/>
            </a:xfrm>
            <a:prstGeom prst="rect">
              <a:avLst/>
            </a:prstGeom>
            <a:noFill/>
            <a:ln w="25400" cap="flat" cmpd="sng" algn="ctr">
              <a:noFill/>
              <a:prstDash val="solid"/>
            </a:ln>
            <a:effectLst/>
          </p:spPr>
          <p:txBody>
            <a:bodyPr lIns="0" tIns="3600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0" cap="none" spc="15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令和６年度薬価制度改革の概要</a:t>
              </a:r>
              <a:endParaRPr kumimoji="0" lang="ja-JP" altLang="en-US" sz="1800" b="1" i="0" u="none" strike="sngStrike" kern="0" cap="none" spc="15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5" name="直線コネクタ 4">
              <a:extLst>
                <a:ext uri="{FF2B5EF4-FFF2-40B4-BE49-F238E27FC236}">
                  <a16:creationId xmlns:a16="http://schemas.microsoft.com/office/drawing/2014/main" xmlns="" id="{553823E5-8720-9A73-85F7-F569F4C34CB5}"/>
                </a:ext>
              </a:extLst>
            </p:cNvPr>
            <p:cNvCxnSpPr/>
            <p:nvPr/>
          </p:nvCxnSpPr>
          <p:spPr>
            <a:xfrm>
              <a:off x="0" y="775338"/>
              <a:ext cx="9921552" cy="0"/>
            </a:xfrm>
            <a:prstGeom prst="line">
              <a:avLst/>
            </a:prstGeom>
            <a:noFill/>
            <a:ln w="66675" cap="flat" cmpd="dbl" algn="ctr">
              <a:solidFill>
                <a:srgbClr val="4BACC6"/>
              </a:solidFill>
              <a:prstDash val="solid"/>
            </a:ln>
            <a:effectLst/>
          </p:spPr>
        </p:cxnSp>
      </p:grpSp>
      <p:sp>
        <p:nvSpPr>
          <p:cNvPr id="6" name="テキスト ボックス 5">
            <a:extLst>
              <a:ext uri="{FF2B5EF4-FFF2-40B4-BE49-F238E27FC236}">
                <a16:creationId xmlns:a16="http://schemas.microsoft.com/office/drawing/2014/main" xmlns="" id="{FE159CA4-0BE7-B70B-EF0B-A7F96EE0D203}"/>
              </a:ext>
            </a:extLst>
          </p:cNvPr>
          <p:cNvSpPr txBox="1"/>
          <p:nvPr/>
        </p:nvSpPr>
        <p:spPr>
          <a:xfrm>
            <a:off x="326754" y="795792"/>
            <a:ext cx="9196702" cy="2297552"/>
          </a:xfrm>
          <a:prstGeom prst="rect">
            <a:avLst/>
          </a:prstGeom>
          <a:noFill/>
        </p:spPr>
        <p:txBody>
          <a:bodyPr wrap="square" lIns="72000" rIns="36000" rtlCol="0">
            <a:spAutoFit/>
          </a:bodyPr>
          <a:lstStyle/>
          <a:p>
            <a:pPr marL="180000" marR="0" lvl="0" indent="-180000" algn="l" defTabSz="4572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令和６年度薬価制度改革においては、骨太の方針</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2023</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に基づき、以下の点に基づき対応する。</a:t>
            </a:r>
          </a:p>
          <a:p>
            <a:pPr marL="447675" marR="0" lvl="0" indent="-265113" algn="l" defTabSz="4572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我が国の創薬力強化とともに、ドラッグ・ラグ／ドラッグ・ロスの解消を実現するため、革新的新薬のイノベーションの適切な評価を推進するための薬価上の措置を行う。</a:t>
            </a:r>
          </a:p>
          <a:p>
            <a:pPr marL="447675" marR="0" lvl="0" indent="-265113" algn="l" defTabSz="4572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後発品を中心とした安定供給の課題を解消するため、後発品企業の産業構造の転換を促すとともに、医療上必要性の高い品目の安定供給の確保につながるための薬価上の措置を行う。</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447675" marR="0" lvl="0" indent="-265113" algn="l" defTabSz="457200" rtl="0" eaLnBrk="1" fontAlgn="auto" latinLnBrk="0" hangingPunct="1">
              <a:lnSpc>
                <a:spcPct val="120000"/>
              </a:lnSpc>
              <a:spcBef>
                <a:spcPts val="0"/>
              </a:spcBef>
              <a:spcAft>
                <a:spcPts val="0"/>
              </a:spcAft>
              <a:buClrTx/>
              <a:buSzTx/>
              <a:buFont typeface="Wingdings" panose="05000000000000000000" pitchFamily="2" charset="2"/>
              <a:buChar char="Ø"/>
              <a:tabLst/>
              <a:defRPr/>
            </a:pP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これらの薬価上の措置を行うとともに、長期収載品から後発品へのさらなる置換えを従来とは異なる方法で進めることにより、我が国の製薬産業について長期収載品に依存するモデルから高い創薬力を持つ研究開発型のビジネスモデルへの転換を進めていく。</a:t>
            </a:r>
          </a:p>
        </p:txBody>
      </p:sp>
      <p:grpSp>
        <p:nvGrpSpPr>
          <p:cNvPr id="15" name="グループ化 14">
            <a:extLst>
              <a:ext uri="{FF2B5EF4-FFF2-40B4-BE49-F238E27FC236}">
                <a16:creationId xmlns:a16="http://schemas.microsoft.com/office/drawing/2014/main" xmlns="" id="{940B1020-9A1D-5B43-66B1-FDBC97A2D76C}"/>
              </a:ext>
            </a:extLst>
          </p:cNvPr>
          <p:cNvGrpSpPr/>
          <p:nvPr/>
        </p:nvGrpSpPr>
        <p:grpSpPr>
          <a:xfrm>
            <a:off x="382728" y="3522504"/>
            <a:ext cx="4938002" cy="2645123"/>
            <a:chOff x="200472" y="2422791"/>
            <a:chExt cx="4938002" cy="2712718"/>
          </a:xfrm>
        </p:grpSpPr>
        <p:sp>
          <p:nvSpPr>
            <p:cNvPr id="10" name="正方形/長方形 9">
              <a:extLst>
                <a:ext uri="{FF2B5EF4-FFF2-40B4-BE49-F238E27FC236}">
                  <a16:creationId xmlns:a16="http://schemas.microsoft.com/office/drawing/2014/main" xmlns="" id="{891C7165-3736-B889-8B39-5CF65A8A9298}"/>
                </a:ext>
              </a:extLst>
            </p:cNvPr>
            <p:cNvSpPr/>
            <p:nvPr/>
          </p:nvSpPr>
          <p:spPr>
            <a:xfrm>
              <a:off x="200472" y="2799576"/>
              <a:ext cx="4938002" cy="2335933"/>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360000" rIns="0" bIns="72000" rtlCol="0" anchor="t"/>
            <a:lstStyle/>
            <a:p>
              <a:pPr marL="180000" marR="0" lvl="0" indent="-180000" algn="l" defTabSz="457200" rtl="0" eaLnBrk="1" fontAlgn="auto" latinLnBrk="0" hangingPunct="1">
                <a:lnSpc>
                  <a:spcPct val="120000"/>
                </a:lnSpc>
                <a:spcBef>
                  <a:spcPts val="0"/>
                </a:spcBef>
                <a:spcAft>
                  <a:spcPts val="70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革新的新薬の特許期間中の薬価維持</a:t>
              </a:r>
              <a:r>
                <a:rPr kumimoji="1" lang="ja-JP" altLang="en-US"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（新薬創出等加算の見直し）</a:t>
              </a:r>
              <a:endParaRPr kumimoji="1" lang="en-US" altLang="ja-JP" sz="1000" b="0" i="0" u="none" strike="noStrike" kern="1200" cap="none" spc="0" normalizeH="0" baseline="3000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180000" marR="0" lvl="0" indent="-180000" algn="l" defTabSz="457200" rtl="0" eaLnBrk="1" fontAlgn="auto" latinLnBrk="0" hangingPunct="1">
                <a:lnSpc>
                  <a:spcPct val="120000"/>
                </a:lnSpc>
                <a:spcBef>
                  <a:spcPts val="0"/>
                </a:spcBef>
                <a:spcAft>
                  <a:spcPts val="70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日本に迅速導入された新薬の評価</a:t>
              </a:r>
              <a:r>
                <a:rPr kumimoji="1" lang="ja-JP" altLang="en-US"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（加算新設）</a:t>
              </a:r>
              <a:endParaRPr kumimoji="1" lang="en-US" altLang="ja-JP"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180000" marR="0" lvl="0" indent="-180000" algn="l" defTabSz="457200" rtl="0" eaLnBrk="1" fontAlgn="auto" latinLnBrk="0" hangingPunct="1">
                <a:lnSpc>
                  <a:spcPct val="120000"/>
                </a:lnSpc>
                <a:spcBef>
                  <a:spcPts val="0"/>
                </a:spcBef>
                <a:spcAft>
                  <a:spcPts val="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小児用医薬品の開発促進</a:t>
              </a:r>
              <a:endParaRPr kumimoji="1" lang="en-US" altLang="ja-JP"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20000"/>
                </a:lnSpc>
                <a:spcBef>
                  <a:spcPts val="0"/>
                </a:spcBef>
                <a:spcAft>
                  <a:spcPts val="700"/>
                </a:spcAft>
                <a:buClr>
                  <a:srgbClr val="103185"/>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（成人と同時開発する小児適応の評価、収載時・改定時の加算充実等）</a:t>
              </a:r>
              <a:endParaRPr kumimoji="1" lang="en-US" altLang="ja-JP"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180000" marR="0" lvl="0" indent="-180000" algn="l" defTabSz="457200" rtl="0" eaLnBrk="1" fontAlgn="auto" latinLnBrk="0" hangingPunct="1">
                <a:lnSpc>
                  <a:spcPct val="120000"/>
                </a:lnSpc>
                <a:spcBef>
                  <a:spcPts val="0"/>
                </a:spcBef>
                <a:spcAft>
                  <a:spcPts val="70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革新的新薬の有用性評価等の充実</a:t>
              </a:r>
              <a:r>
                <a:rPr kumimoji="1" lang="ja-JP" altLang="en-US"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（収載時・改定時の加算充実等）</a:t>
              </a:r>
              <a:endParaRPr kumimoji="1" lang="en-US" altLang="ja-JP"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180000" marR="0" lvl="0" indent="-180000" algn="l" defTabSz="457200" rtl="0" eaLnBrk="1" fontAlgn="auto" latinLnBrk="0" hangingPunct="1">
                <a:lnSpc>
                  <a:spcPct val="120000"/>
                </a:lnSpc>
                <a:spcBef>
                  <a:spcPts val="0"/>
                </a:spcBef>
                <a:spcAft>
                  <a:spcPts val="70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市場拡大再算定の見直し</a:t>
              </a:r>
              <a:r>
                <a:rPr kumimoji="1" lang="ja-JP" altLang="en-US"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（一部領域における類似品の適用除外）</a:t>
              </a:r>
              <a:endParaRPr kumimoji="1" lang="en-US" altLang="ja-JP" sz="1100" b="0" i="0" u="none" strike="noStrike" kern="1200" cap="none" spc="0" normalizeH="0" baseline="30000" noProof="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7" name="四角形: 角を丸くする 6">
              <a:extLst>
                <a:ext uri="{FF2B5EF4-FFF2-40B4-BE49-F238E27FC236}">
                  <a16:creationId xmlns:a16="http://schemas.microsoft.com/office/drawing/2014/main" xmlns="" id="{A5EB7507-54C9-8D64-6131-4DFD42C7ADD3}"/>
                </a:ext>
              </a:extLst>
            </p:cNvPr>
            <p:cNvSpPr/>
            <p:nvPr/>
          </p:nvSpPr>
          <p:spPr>
            <a:xfrm>
              <a:off x="797473" y="2422791"/>
              <a:ext cx="3744000" cy="664559"/>
            </a:xfrm>
            <a:prstGeom prst="roundRect">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Segoe UI"/>
                  <a:ea typeface="メイリオ"/>
                  <a:cs typeface="+mn-cs"/>
                </a:rPr>
                <a:t>イノベーションの評価、ドラッグ・ラグ</a:t>
              </a:r>
              <a:endParaRPr kumimoji="1" lang="en-US" altLang="ja-JP" sz="1400" b="1" i="0" u="none" strike="noStrike" kern="1200" cap="none" spc="0" normalizeH="0" baseline="0" noProof="0">
                <a:ln>
                  <a:noFill/>
                </a:ln>
                <a:solidFill>
                  <a:srgbClr val="FFFFFF"/>
                </a:solidFill>
                <a:effectLst/>
                <a:uLnTx/>
                <a:uFillTx/>
                <a:latin typeface="Segoe UI"/>
                <a:ea typeface="メイリオ"/>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Segoe UI"/>
                  <a:ea typeface="メイリオ"/>
                  <a:cs typeface="+mn-cs"/>
                </a:rPr>
                <a:t>／ドラッグ・ロス解消に向けた対応</a:t>
              </a:r>
            </a:p>
          </p:txBody>
        </p:sp>
      </p:grpSp>
      <p:grpSp>
        <p:nvGrpSpPr>
          <p:cNvPr id="14" name="グループ化 13">
            <a:extLst>
              <a:ext uri="{FF2B5EF4-FFF2-40B4-BE49-F238E27FC236}">
                <a16:creationId xmlns:a16="http://schemas.microsoft.com/office/drawing/2014/main" xmlns="" id="{A1E29887-64BC-0110-BFBA-5EF8C3E94C0A}"/>
              </a:ext>
            </a:extLst>
          </p:cNvPr>
          <p:cNvGrpSpPr/>
          <p:nvPr/>
        </p:nvGrpSpPr>
        <p:grpSpPr>
          <a:xfrm>
            <a:off x="5427984" y="3522504"/>
            <a:ext cx="4076016" cy="2645123"/>
            <a:chOff x="5125272" y="4125083"/>
            <a:chExt cx="4428000" cy="2216158"/>
          </a:xfrm>
        </p:grpSpPr>
        <p:sp>
          <p:nvSpPr>
            <p:cNvPr id="12" name="正方形/長方形 11">
              <a:extLst>
                <a:ext uri="{FF2B5EF4-FFF2-40B4-BE49-F238E27FC236}">
                  <a16:creationId xmlns:a16="http://schemas.microsoft.com/office/drawing/2014/main" xmlns="" id="{ECE5918B-0612-D017-27AC-D44E7880C810}"/>
                </a:ext>
              </a:extLst>
            </p:cNvPr>
            <p:cNvSpPr/>
            <p:nvPr/>
          </p:nvSpPr>
          <p:spPr>
            <a:xfrm>
              <a:off x="5125272" y="4421892"/>
              <a:ext cx="4428000" cy="1919349"/>
            </a:xfrm>
            <a:prstGeom prst="rect">
              <a:avLst/>
            </a:prstGeom>
            <a:noFill/>
            <a:ln w="25400" cap="rnd">
              <a:solidFill>
                <a:schemeClr val="accent3"/>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360000" rIns="0" bIns="180000" rtlCol="0" anchor="t"/>
            <a:lstStyle/>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3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180000" marR="0" lvl="0" indent="-180000" algn="l" defTabSz="457200" rtl="0" eaLnBrk="1" fontAlgn="auto" latinLnBrk="0" hangingPunct="1">
                <a:lnSpc>
                  <a:spcPct val="120000"/>
                </a:lnSpc>
                <a:spcBef>
                  <a:spcPts val="0"/>
                </a:spcBef>
                <a:spcAft>
                  <a:spcPts val="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安定供給が確保できる後発品企業の評価</a:t>
              </a:r>
              <a:endParaRPr kumimoji="1" lang="en-US" altLang="ja-JP"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（安定供給に係る企業指標に基づく評価等）</a:t>
              </a:r>
              <a:endParaRPr kumimoji="1" lang="en-US" altLang="ja-JP"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9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180000" marR="0" lvl="0" indent="-180000" algn="l" defTabSz="457200" rtl="0" eaLnBrk="1" fontAlgn="auto" latinLnBrk="0" hangingPunct="1">
                <a:lnSpc>
                  <a:spcPct val="120000"/>
                </a:lnSpc>
                <a:spcBef>
                  <a:spcPts val="0"/>
                </a:spcBef>
                <a:spcAft>
                  <a:spcPts val="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薬価を維持する「基礎的医薬品」の対象拡大</a:t>
              </a:r>
              <a:endParaRPr kumimoji="1" lang="en-US" altLang="ja-JP"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（薬価収載からの期間：</a:t>
              </a:r>
              <a:r>
                <a:rPr kumimoji="1" lang="en-US" altLang="ja-JP"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25</a:t>
              </a:r>
              <a:r>
                <a:rPr kumimoji="1" lang="ja-JP" altLang="en-US"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年以上→</a:t>
              </a:r>
              <a:r>
                <a:rPr kumimoji="1" lang="en-US" altLang="ja-JP"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15</a:t>
              </a:r>
              <a:r>
                <a:rPr kumimoji="1" lang="ja-JP" altLang="en-US"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年以上）</a:t>
              </a:r>
              <a:endParaRPr kumimoji="1" lang="en-US" altLang="ja-JP"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endParaRPr kumimoji="1" lang="en-US" altLang="ja-JP" sz="9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180000" marR="0" lvl="0" indent="-180000" algn="l" defTabSz="457200" rtl="0" eaLnBrk="1" fontAlgn="auto" latinLnBrk="0" hangingPunct="1">
                <a:lnSpc>
                  <a:spcPct val="120000"/>
                </a:lnSpc>
                <a:spcBef>
                  <a:spcPts val="0"/>
                </a:spcBef>
                <a:spcAft>
                  <a:spcPts val="0"/>
                </a:spcAft>
                <a:buClr>
                  <a:srgbClr val="103185"/>
                </a:buClr>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不採算品再算定の特例的な適用</a:t>
              </a:r>
              <a:endParaRPr kumimoji="1" lang="en-US" altLang="ja-JP" sz="14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（乖離率が一定水準（</a:t>
              </a:r>
              <a:r>
                <a:rPr kumimoji="1" lang="en-US" altLang="ja-JP"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7.0%</a:t>
              </a:r>
              <a:r>
                <a:rPr kumimoji="1" lang="ja-JP" altLang="en-US"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）以下の品目が対象）</a:t>
              </a:r>
              <a:endParaRPr kumimoji="1" lang="en-US" altLang="ja-JP" sz="10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9" name="四角形: 角を丸くする 8">
              <a:extLst>
                <a:ext uri="{FF2B5EF4-FFF2-40B4-BE49-F238E27FC236}">
                  <a16:creationId xmlns:a16="http://schemas.microsoft.com/office/drawing/2014/main" xmlns="" id="{DD4F239C-1AEB-E3D4-5FB3-186263FB1F02}"/>
                </a:ext>
              </a:extLst>
            </p:cNvPr>
            <p:cNvSpPr/>
            <p:nvPr/>
          </p:nvSpPr>
          <p:spPr>
            <a:xfrm>
              <a:off x="5795999" y="4125083"/>
              <a:ext cx="3024000" cy="541421"/>
            </a:xfrm>
            <a:prstGeom prst="roundRect">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Segoe UI"/>
                  <a:ea typeface="メイリオ"/>
                  <a:cs typeface="+mn-cs"/>
                </a:rPr>
                <a:t>医薬品の安定供給の確保</a:t>
              </a:r>
              <a:endParaRPr kumimoji="1" lang="en-US" altLang="ja-JP" sz="1400" b="1" i="0" u="none" strike="noStrike" kern="1200" cap="none" spc="0" normalizeH="0" baseline="0" noProof="0">
                <a:ln>
                  <a:noFill/>
                </a:ln>
                <a:solidFill>
                  <a:srgbClr val="FFFFFF"/>
                </a:solidFill>
                <a:effectLst/>
                <a:uLnTx/>
                <a:uFillTx/>
                <a:latin typeface="Segoe UI"/>
                <a:ea typeface="メイリオ"/>
                <a:cs typeface="+mn-cs"/>
              </a:endParaRPr>
            </a:p>
          </p:txBody>
        </p:sp>
      </p:grpSp>
      <p:sp>
        <p:nvSpPr>
          <p:cNvPr id="23" name="四角形: 角を丸くする 22">
            <a:extLst>
              <a:ext uri="{FF2B5EF4-FFF2-40B4-BE49-F238E27FC236}">
                <a16:creationId xmlns:a16="http://schemas.microsoft.com/office/drawing/2014/main" xmlns="" id="{E64C0073-7875-82C7-1A0F-041781CDE2AB}"/>
              </a:ext>
            </a:extLst>
          </p:cNvPr>
          <p:cNvSpPr/>
          <p:nvPr/>
        </p:nvSpPr>
        <p:spPr>
          <a:xfrm>
            <a:off x="3127858" y="6237144"/>
            <a:ext cx="3996000" cy="419331"/>
          </a:xfrm>
          <a:prstGeom prst="roundRect">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a:ln>
                  <a:noFill/>
                </a:ln>
                <a:solidFill>
                  <a:srgbClr val="FFFFFF"/>
                </a:solidFill>
                <a:effectLst/>
                <a:uLnTx/>
                <a:uFillTx/>
                <a:latin typeface="Segoe UI"/>
                <a:ea typeface="メイリオ"/>
                <a:cs typeface="+mn-cs"/>
              </a:rPr>
              <a:t>長期収載品</a:t>
            </a:r>
            <a:r>
              <a:rPr kumimoji="1" lang="ja-JP" altLang="en-US" sz="1400" b="1" i="0" u="none" strike="noStrike" kern="1200" cap="none" spc="0" normalizeH="0" baseline="0" noProof="0">
                <a:ln>
                  <a:noFill/>
                </a:ln>
                <a:solidFill>
                  <a:srgbClr val="FFFFFF"/>
                </a:solidFill>
                <a:effectLst/>
                <a:uLnTx/>
                <a:uFillTx/>
                <a:latin typeface="Segoe UI"/>
                <a:ea typeface="メイリオ"/>
                <a:cs typeface="+mn-cs"/>
              </a:rPr>
              <a:t>の保険給付の在り方の見直し</a:t>
            </a:r>
          </a:p>
        </p:txBody>
      </p:sp>
      <p:sp>
        <p:nvSpPr>
          <p:cNvPr id="16" name="正方形/長方形 15">
            <a:extLst>
              <a:ext uri="{FF2B5EF4-FFF2-40B4-BE49-F238E27FC236}">
                <a16:creationId xmlns:a16="http://schemas.microsoft.com/office/drawing/2014/main" xmlns="" id="{07731910-AB6C-D39A-6252-F3C76162A965}"/>
              </a:ext>
            </a:extLst>
          </p:cNvPr>
          <p:cNvSpPr/>
          <p:nvPr/>
        </p:nvSpPr>
        <p:spPr>
          <a:xfrm>
            <a:off x="216000" y="3197799"/>
            <a:ext cx="5038052" cy="360040"/>
          </a:xfrm>
          <a:prstGeom prst="rect">
            <a:avLst/>
          </a:prstGeom>
          <a:noFill/>
          <a:ln>
            <a:noFill/>
          </a:ln>
        </p:spPr>
        <p:style>
          <a:lnRef idx="0">
            <a:scrgbClr r="0" g="0" b="0"/>
          </a:lnRef>
          <a:fillRef idx="0">
            <a:scrgbClr r="0" g="0" b="0"/>
          </a:fillRef>
          <a:effectRef idx="0">
            <a:scrgbClr r="0" g="0" b="0"/>
          </a:effectRef>
          <a:fontRef idx="minor">
            <a:schemeClr val="lt1"/>
          </a:fontRef>
        </p:style>
        <p:txBody>
          <a:bodyPr lIns="36000" tIns="72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ysClr val="windowText" lastClr="000000"/>
                </a:solidFill>
                <a:effectLst/>
                <a:uLnTx/>
                <a:uFillTx/>
                <a:latin typeface="Segoe UI"/>
                <a:ea typeface="メイリオ"/>
                <a:cs typeface="+mn-cs"/>
              </a:rPr>
              <a:t>＜主な改革事項＞</a:t>
            </a:r>
          </a:p>
        </p:txBody>
      </p:sp>
      <p:sp>
        <p:nvSpPr>
          <p:cNvPr id="2" name="テキスト ボックス 1">
            <a:extLst>
              <a:ext uri="{FF2B5EF4-FFF2-40B4-BE49-F238E27FC236}">
                <a16:creationId xmlns:a16="http://schemas.microsoft.com/office/drawing/2014/main" xmlns="" id="{5CE85FF7-D4DF-63A1-9F92-B45E2C2FEBF6}"/>
              </a:ext>
            </a:extLst>
          </p:cNvPr>
          <p:cNvSpPr txBox="1"/>
          <p:nvPr/>
        </p:nvSpPr>
        <p:spPr>
          <a:xfrm>
            <a:off x="7123857" y="6264327"/>
            <a:ext cx="2246853" cy="44203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103185"/>
              </a:buClr>
              <a:buSzTx/>
              <a:buFontTx/>
              <a:buNone/>
              <a:tabLst/>
              <a:defRPr/>
            </a:pPr>
            <a:r>
              <a:rPr kumimoji="1" lang="en-US" altLang="ja-JP" sz="1200" b="0" i="0" u="none" strike="noStrike" kern="1200" cap="none" spc="0" normalizeH="0" baseline="0" noProof="0">
                <a:ln>
                  <a:noFill/>
                </a:ln>
                <a:solidFill>
                  <a:srgbClr val="000000"/>
                </a:solidFill>
                <a:effectLst/>
                <a:uLnTx/>
                <a:uFillTx/>
                <a:latin typeface="Segoe UI"/>
                <a:ea typeface="メイリオ"/>
                <a:cs typeface="+mn-cs"/>
              </a:rPr>
              <a:t>※ </a:t>
            </a:r>
            <a:r>
              <a:rPr kumimoji="1" lang="ja-JP" altLang="en-US" sz="1200" b="0" i="0" u="none" strike="noStrike" kern="1200" cap="none" spc="0" normalizeH="0" baseline="0" noProof="0">
                <a:ln>
                  <a:noFill/>
                </a:ln>
                <a:solidFill>
                  <a:srgbClr val="000000"/>
                </a:solidFill>
                <a:effectLst/>
                <a:uLnTx/>
                <a:uFillTx/>
                <a:latin typeface="Segoe UI"/>
                <a:ea typeface="メイリオ"/>
                <a:cs typeface="+mn-cs"/>
              </a:rPr>
              <a:t>選定療養の仕組みの導入</a:t>
            </a:r>
            <a:endParaRPr kumimoji="1" lang="en-US" altLang="ja-JP" sz="1200" b="0"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l" defTabSz="914400" rtl="0" eaLnBrk="1" fontAlgn="auto" latinLnBrk="0" hangingPunct="1">
              <a:lnSpc>
                <a:spcPct val="100000"/>
              </a:lnSpc>
              <a:spcBef>
                <a:spcPts val="0"/>
              </a:spcBef>
              <a:spcAft>
                <a:spcPts val="0"/>
              </a:spcAft>
              <a:buClr>
                <a:srgbClr val="103185"/>
              </a:buClr>
              <a:buSzTx/>
              <a:buFontTx/>
              <a:buNone/>
              <a:tabLst/>
              <a:defRPr/>
            </a:pPr>
            <a:r>
              <a:rPr kumimoji="1" lang="ja-JP" altLang="en-US" sz="1200" b="0" i="0" u="none" strike="noStrike" kern="1200" cap="none" spc="0" normalizeH="0" baseline="0" noProof="0">
                <a:ln>
                  <a:noFill/>
                </a:ln>
                <a:solidFill>
                  <a:srgbClr val="000000"/>
                </a:solidFill>
                <a:effectLst/>
                <a:uLnTx/>
                <a:uFillTx/>
                <a:latin typeface="Segoe UI"/>
                <a:ea typeface="メイリオ"/>
                <a:cs typeface="+mn-cs"/>
              </a:rPr>
              <a:t>　（令和</a:t>
            </a:r>
            <a:r>
              <a:rPr kumimoji="1" lang="en-US" altLang="ja-JP" sz="1200" b="0" i="0" u="none" strike="noStrike" kern="1200" cap="none" spc="0" normalizeH="0" baseline="0" noProof="0">
                <a:ln>
                  <a:noFill/>
                </a:ln>
                <a:solidFill>
                  <a:srgbClr val="000000"/>
                </a:solidFill>
                <a:effectLst/>
                <a:uLnTx/>
                <a:uFillTx/>
                <a:latin typeface="Segoe UI"/>
                <a:ea typeface="メイリオ"/>
                <a:cs typeface="+mn-cs"/>
              </a:rPr>
              <a:t>6</a:t>
            </a:r>
            <a:r>
              <a:rPr kumimoji="1" lang="ja-JP" altLang="en-US" sz="1200" b="0" i="0" u="none" strike="noStrike" kern="1200" cap="none" spc="0" normalizeH="0" baseline="0" noProof="0">
                <a:ln>
                  <a:noFill/>
                </a:ln>
                <a:solidFill>
                  <a:srgbClr val="000000"/>
                </a:solidFill>
                <a:effectLst/>
                <a:uLnTx/>
                <a:uFillTx/>
                <a:latin typeface="Segoe UI"/>
                <a:ea typeface="メイリオ"/>
                <a:cs typeface="+mn-cs"/>
              </a:rPr>
              <a:t>年</a:t>
            </a:r>
            <a:r>
              <a:rPr kumimoji="1" lang="en-US" altLang="ja-JP" sz="1200" b="0" i="0" u="none" strike="noStrike" kern="1200" cap="none" spc="0" normalizeH="0" baseline="0" noProof="0">
                <a:ln>
                  <a:noFill/>
                </a:ln>
                <a:solidFill>
                  <a:srgbClr val="000000"/>
                </a:solidFill>
                <a:effectLst/>
                <a:uLnTx/>
                <a:uFillTx/>
                <a:latin typeface="Segoe UI"/>
                <a:ea typeface="メイリオ"/>
                <a:cs typeface="+mn-cs"/>
              </a:rPr>
              <a:t>10</a:t>
            </a:r>
            <a:r>
              <a:rPr kumimoji="1" lang="ja-JP" altLang="en-US" sz="1200" b="0" i="0" u="none" strike="noStrike" kern="1200" cap="none" spc="0" normalizeH="0" baseline="0" noProof="0">
                <a:ln>
                  <a:noFill/>
                </a:ln>
                <a:solidFill>
                  <a:srgbClr val="000000"/>
                </a:solidFill>
                <a:effectLst/>
                <a:uLnTx/>
                <a:uFillTx/>
                <a:latin typeface="Segoe UI"/>
                <a:ea typeface="メイリオ"/>
                <a:cs typeface="+mn-cs"/>
              </a:rPr>
              <a:t>月より施行）</a:t>
            </a:r>
          </a:p>
        </p:txBody>
      </p:sp>
    </p:spTree>
    <p:extLst>
      <p:ext uri="{BB962C8B-B14F-4D97-AF65-F5344CB8AC3E}">
        <p14:creationId xmlns:p14="http://schemas.microsoft.com/office/powerpoint/2010/main" val="254098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95128BBC-BAF8-C92A-6079-03225AAC95F4}"/>
              </a:ext>
            </a:extLst>
          </p:cNvPr>
          <p:cNvSpPr/>
          <p:nvPr/>
        </p:nvSpPr>
        <p:spPr>
          <a:xfrm>
            <a:off x="-1200" y="607102"/>
            <a:ext cx="9906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Segoe UI"/>
              <a:ea typeface="メイリオ"/>
              <a:cs typeface="+mn-cs"/>
            </a:endParaRPr>
          </a:p>
        </p:txBody>
      </p:sp>
      <p:sp>
        <p:nvSpPr>
          <p:cNvPr id="4" name="正方形/長方形 3">
            <a:extLst>
              <a:ext uri="{FF2B5EF4-FFF2-40B4-BE49-F238E27FC236}">
                <a16:creationId xmlns:a16="http://schemas.microsoft.com/office/drawing/2014/main" xmlns="" id="{3D024AFE-322A-63B1-B2DB-599D4A189D5D}"/>
              </a:ext>
            </a:extLst>
          </p:cNvPr>
          <p:cNvSpPr/>
          <p:nvPr/>
        </p:nvSpPr>
        <p:spPr>
          <a:xfrm>
            <a:off x="220059" y="1334039"/>
            <a:ext cx="4660934" cy="5344081"/>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（１）日本への早期導入に関する評価</a:t>
            </a: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・先駆加算に準じて、日本へ早期に導入した品目（優先審査品目かつ欧米での初承認から６か月以内等の要件を満たす品目）の評価（迅速導入加算）</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・収載後の外国平均価格調整における引上げの実施等</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（２）新薬創出・適応外薬解消等促進加算の見直し</a:t>
            </a: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・加算対象期間中の薬価維持（企業区分による加算係数の廃止 等）</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・対象品目の追加（小児用医薬品、迅速導入加算品）</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（３）新薬の薬価収載時における評価</a:t>
            </a: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・有用性系加算の評価の充実</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・市場性加算、小児加算等の加算率の柔軟な判断</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（４）新薬の薬価改定時における評価</a:t>
            </a:r>
            <a:endParaRPr kumimoji="1" lang="en-US" altLang="ja-JP"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・複数の効能追加に対する改定時加算の充実（効能ごとに評価</a:t>
            </a:r>
            <a:r>
              <a:rPr kumimoji="1" lang="ja-JP" altLang="en-US" sz="9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endParaRPr kumimoji="1" lang="en-US" altLang="ja-JP" sz="9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・新薬創出等加算品目に対する改定時加算の評価の充実（加算方法の変更）</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endParaRPr kumimoji="1" lang="en-US"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（５）小児用の医薬品に関する評価</a:t>
            </a:r>
            <a:endParaRPr kumimoji="1" lang="en-US" altLang="ja-JP"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・加算率の柔軟な判断、新薬創出等加算の対象への追加</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・成人開発と同時に小児開発計画を策定し、承認を得た場合の加算率引上げ</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endParaRPr kumimoji="1" lang="en-US"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（６）新規モダリティのイノベーション評価</a:t>
            </a:r>
            <a:endParaRPr kumimoji="1" lang="en-US" altLang="ja-JP"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・原価計算方式における開示度向上については、引き続き検討</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・再生医療等製品を含む新規モダリティの評価について、次期改定に向け検討</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（７）その他のイノベーション評価に関する事項</a:t>
            </a:r>
            <a:endParaRPr kumimoji="1" lang="en-US" altLang="ja-JP"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・標準的治療法に位置づけられることが見込まれる品目に対する評価</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G1/ G2</a:t>
            </a: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品目を比較薬とすることが可能となるよう見直し</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（８）市場拡大再算定の見直し</a:t>
            </a:r>
            <a:endParaRPr kumimoji="1" lang="en-US" altLang="ja-JP"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・あらかじめ特定した領域について類似品としての適用を除外</a:t>
            </a:r>
            <a:r>
              <a:rPr kumimoji="1" lang="ja-JP" altLang="en-US" sz="9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en-US" altLang="ja-JP" sz="9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R6</a:t>
            </a:r>
            <a:r>
              <a:rPr kumimoji="1" lang="ja-JP" altLang="en-US" sz="9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四半期～）</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（９）長期収載品における対応</a:t>
            </a:r>
            <a:endParaRPr kumimoji="1" lang="en-US" altLang="ja-JP"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5113" marR="0" lvl="0" indent="-85725"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・改定ルールの見直しは行わないが、長期収載品の保険給付の在り方の見直しを踏まえ、後発品の置換え状況等を検証し、さらなる薬価上の措置を検討</a:t>
            </a:r>
          </a:p>
        </p:txBody>
      </p:sp>
      <p:sp>
        <p:nvSpPr>
          <p:cNvPr id="5" name="正方形/長方形 4">
            <a:extLst>
              <a:ext uri="{FF2B5EF4-FFF2-40B4-BE49-F238E27FC236}">
                <a16:creationId xmlns:a16="http://schemas.microsoft.com/office/drawing/2014/main" xmlns="" id="{F9AD4879-0FCB-F575-8265-70B9ACDE8D0A}"/>
              </a:ext>
            </a:extLst>
          </p:cNvPr>
          <p:cNvSpPr/>
          <p:nvPr/>
        </p:nvSpPr>
        <p:spPr>
          <a:xfrm>
            <a:off x="221675" y="804893"/>
            <a:ext cx="4714047" cy="430887"/>
          </a:xfrm>
          <a:prstGeom prst="rect">
            <a:avLst/>
          </a:prstGeom>
        </p:spPr>
        <p:txBody>
          <a:bodyPr wrap="none" lIns="0" tIns="0" rIns="0" bIns="0">
            <a:spAutoFit/>
          </a:bodyPr>
          <a:lstStyle/>
          <a:p>
            <a:pPr marL="0" marR="0" lvl="0" indent="0" algn="l" defTabSz="591055"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１</a:t>
            </a:r>
            <a:r>
              <a:rPr kumimoji="1" lang="en-US" altLang="ja-JP"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 </a:t>
            </a:r>
            <a:r>
              <a:rPr kumimoji="0" lang="ja-JP" altLang="en-US"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ドラッグ・ラグ／ドラッグ・ロス解消に向けた</a:t>
            </a:r>
            <a:endParaRPr kumimoji="0" lang="en-US" altLang="ja-JP"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endParaRPr>
          </a:p>
          <a:p>
            <a:pPr marL="0" marR="0" lvl="0" indent="0" algn="l" defTabSz="591055"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 　革新的な医薬品のイノベーション評価</a:t>
            </a:r>
            <a:endParaRPr kumimoji="0" lang="ja-JP" altLang="en-US"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endParaRPr>
          </a:p>
        </p:txBody>
      </p:sp>
      <p:cxnSp>
        <p:nvCxnSpPr>
          <p:cNvPr id="6" name="直線コネクタ 5">
            <a:extLst>
              <a:ext uri="{FF2B5EF4-FFF2-40B4-BE49-F238E27FC236}">
                <a16:creationId xmlns:a16="http://schemas.microsoft.com/office/drawing/2014/main" xmlns="" id="{FE8C7D7D-00DE-C6E5-3F85-E7534265E47A}"/>
              </a:ext>
            </a:extLst>
          </p:cNvPr>
          <p:cNvCxnSpPr>
            <a:cxnSpLocks/>
          </p:cNvCxnSpPr>
          <p:nvPr/>
        </p:nvCxnSpPr>
        <p:spPr>
          <a:xfrm>
            <a:off x="220058" y="1246630"/>
            <a:ext cx="466093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xmlns="" id="{90816F86-0D8F-E344-B121-33E8B36FDE52}"/>
              </a:ext>
            </a:extLst>
          </p:cNvPr>
          <p:cNvCxnSpPr>
            <a:cxnSpLocks/>
          </p:cNvCxnSpPr>
          <p:nvPr/>
        </p:nvCxnSpPr>
        <p:spPr>
          <a:xfrm>
            <a:off x="5192885" y="1246630"/>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xmlns="" id="{C00506E1-8085-696B-24D1-719855D7692E}"/>
              </a:ext>
            </a:extLst>
          </p:cNvPr>
          <p:cNvCxnSpPr>
            <a:cxnSpLocks/>
          </p:cNvCxnSpPr>
          <p:nvPr/>
        </p:nvCxnSpPr>
        <p:spPr>
          <a:xfrm>
            <a:off x="5143903" y="3526047"/>
            <a:ext cx="44449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xmlns="" id="{737B4E90-73A8-80E6-28C1-2676EB0634F8}"/>
              </a:ext>
            </a:extLst>
          </p:cNvPr>
          <p:cNvSpPr/>
          <p:nvPr/>
        </p:nvSpPr>
        <p:spPr>
          <a:xfrm>
            <a:off x="5192885" y="811259"/>
            <a:ext cx="3849960" cy="430887"/>
          </a:xfrm>
          <a:prstGeom prst="rect">
            <a:avLst/>
          </a:prstGeom>
        </p:spPr>
        <p:txBody>
          <a:bodyPr wrap="square" lIns="0" tIns="0" rIns="0" bIns="0">
            <a:spAutoFit/>
          </a:bodyPr>
          <a:lstStyle/>
          <a:p>
            <a:pPr marL="0" marR="0" lvl="0" indent="0" algn="l" defTabSz="591055"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２</a:t>
            </a:r>
            <a:r>
              <a:rPr kumimoji="1" lang="en-US" altLang="ja-JP"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 </a:t>
            </a:r>
            <a:r>
              <a:rPr kumimoji="0" lang="ja-JP" altLang="en-US"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後発品を中心とした</a:t>
            </a:r>
            <a:endParaRPr kumimoji="0" lang="en-US" altLang="ja-JP"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endParaRPr>
          </a:p>
          <a:p>
            <a:pPr marL="0" marR="0" lvl="0" indent="0" algn="l" defTabSz="591055"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 　医薬品の安定供給の確保のための対応</a:t>
            </a:r>
            <a:endParaRPr kumimoji="0" lang="ja-JP" altLang="en-US"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endParaRPr>
          </a:p>
        </p:txBody>
      </p:sp>
      <p:sp>
        <p:nvSpPr>
          <p:cNvPr id="10" name="正方形/長方形 9">
            <a:extLst>
              <a:ext uri="{FF2B5EF4-FFF2-40B4-BE49-F238E27FC236}">
                <a16:creationId xmlns:a16="http://schemas.microsoft.com/office/drawing/2014/main" xmlns="" id="{32EBF7AF-F6DD-E7C5-78C6-ECC34814AA94}"/>
              </a:ext>
            </a:extLst>
          </p:cNvPr>
          <p:cNvSpPr/>
          <p:nvPr/>
        </p:nvSpPr>
        <p:spPr>
          <a:xfrm>
            <a:off x="5192886" y="1332103"/>
            <a:ext cx="4660934" cy="1889684"/>
          </a:xfrm>
          <a:prstGeom prst="rect">
            <a:avLst/>
          </a:prstGeom>
        </p:spPr>
        <p:txBody>
          <a:bodyPr wrap="square" lIns="0" tIns="0" rIns="0" bIns="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（１）後発品の安定供給が確保できる企業の考え方</a:t>
            </a:r>
          </a:p>
          <a:p>
            <a:pPr marL="265113" marR="0" lvl="0" indent="-84138"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・安定供給に係る企業指標の導入・評価、安定供給に係る情報の可視化</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4138"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・上位評価の企業の後発品について、通常の</a:t>
            </a:r>
            <a:r>
              <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3</a:t>
            </a: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価格帯とは別の価格に集約</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4138"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　（収載後５年以内、安定確保医薬品Ａ</a:t>
            </a:r>
            <a:r>
              <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4138" algn="l" defTabSz="914400" rtl="0" eaLnBrk="1" fontAlgn="auto" latinLnBrk="0" hangingPunct="1">
              <a:lnSpc>
                <a:spcPct val="11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（２）後発品の新規収載時の価格</a:t>
            </a:r>
          </a:p>
          <a:p>
            <a:pPr marL="265113" marR="0" lvl="0" indent="-84138"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・同時収載される内用薬が７品目を超える場合に</a:t>
            </a:r>
            <a:r>
              <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0.4</a:t>
            </a: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掛け（現行：</a:t>
            </a:r>
            <a:r>
              <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10</a:t>
            </a: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品目超）</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4138" algn="l" defTabSz="914400" rtl="0" eaLnBrk="1" fontAlgn="auto" latinLnBrk="0" hangingPunct="1">
              <a:lnSpc>
                <a:spcPct val="11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（３）価格の下支え制度の充実</a:t>
            </a:r>
          </a:p>
          <a:p>
            <a:pPr marL="265113" marR="0" lvl="0" indent="-84138"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・基礎的医薬品の対象範囲を収載から</a:t>
            </a:r>
            <a:r>
              <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25</a:t>
            </a: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年→</a:t>
            </a:r>
            <a:r>
              <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15</a:t>
            </a: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年に拡大</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4138"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・不採算品再算定を企業希望の全品目に適用（乖離率が一定水準（</a:t>
            </a:r>
            <a:r>
              <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7.0%</a:t>
            </a: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）以下の品目が対象）</a:t>
            </a:r>
          </a:p>
        </p:txBody>
      </p:sp>
      <p:sp>
        <p:nvSpPr>
          <p:cNvPr id="11" name="正方形/長方形 10">
            <a:extLst>
              <a:ext uri="{FF2B5EF4-FFF2-40B4-BE49-F238E27FC236}">
                <a16:creationId xmlns:a16="http://schemas.microsoft.com/office/drawing/2014/main" xmlns="" id="{0EB5223C-0F1A-FB93-B46C-0B0B38F8D9E8}"/>
              </a:ext>
            </a:extLst>
          </p:cNvPr>
          <p:cNvSpPr/>
          <p:nvPr/>
        </p:nvSpPr>
        <p:spPr>
          <a:xfrm>
            <a:off x="5192885" y="3296812"/>
            <a:ext cx="1561261" cy="215444"/>
          </a:xfrm>
          <a:prstGeom prst="rect">
            <a:avLst/>
          </a:prstGeom>
        </p:spPr>
        <p:txBody>
          <a:bodyPr wrap="none" lIns="0" tIns="0" rIns="0" bIns="0">
            <a:spAutoFit/>
          </a:bodyPr>
          <a:lstStyle/>
          <a:p>
            <a:pPr marL="0" marR="0" lvl="0" indent="0" algn="l" defTabSz="591055"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３</a:t>
            </a:r>
            <a:r>
              <a:rPr kumimoji="1" lang="en-US" altLang="ja-JP"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 </a:t>
            </a:r>
            <a:r>
              <a:rPr kumimoji="1" lang="ja-JP" altLang="en-US"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rPr>
              <a:t>その他の課題</a:t>
            </a:r>
            <a:endParaRPr kumimoji="0" lang="ja-JP" altLang="en-US" sz="1400" b="1" i="0" u="none" strike="noStrike" kern="1200" cap="none" spc="239" normalizeH="0" baseline="0" noProof="0">
              <a:ln>
                <a:noFill/>
              </a:ln>
              <a:solidFill>
                <a:srgbClr val="103185"/>
              </a:solidFill>
              <a:effectLst/>
              <a:uLnTx/>
              <a:uFillTx/>
              <a:latin typeface="Meiryo" panose="020B0604030504040204" pitchFamily="34" charset="-128"/>
              <a:ea typeface="Meiryo" panose="020B0604030504040204" pitchFamily="34" charset="-128"/>
              <a:cs typeface="Noto Sans CJK JP DemiLight" charset="-128"/>
            </a:endParaRPr>
          </a:p>
        </p:txBody>
      </p:sp>
      <p:sp>
        <p:nvSpPr>
          <p:cNvPr id="12" name="正方形/長方形 11">
            <a:extLst>
              <a:ext uri="{FF2B5EF4-FFF2-40B4-BE49-F238E27FC236}">
                <a16:creationId xmlns:a16="http://schemas.microsoft.com/office/drawing/2014/main" xmlns="" id="{720C1E65-FCB3-084B-0953-13378E050ECC}"/>
              </a:ext>
            </a:extLst>
          </p:cNvPr>
          <p:cNvSpPr/>
          <p:nvPr/>
        </p:nvSpPr>
        <p:spPr>
          <a:xfrm>
            <a:off x="5143903" y="3600736"/>
            <a:ext cx="4629684" cy="1720407"/>
          </a:xfrm>
          <a:prstGeom prst="rect">
            <a:avLst/>
          </a:prstGeom>
        </p:spPr>
        <p:txBody>
          <a:bodyPr wrap="square" lIns="0" tIns="0" rIns="0" bIns="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（１）医薬品流通</a:t>
            </a:r>
          </a:p>
          <a:p>
            <a:pPr marL="269875" marR="0" lvl="0" indent="-88900"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・過度な薬価差の偏在も含め、医薬品流通の課題について関係会議の検討結果を踏まえ引き続き検討</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9875" marR="0" lvl="0" indent="-88900"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・調整幅の在り方について、上記検討を踏まえ引き続き検討</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4138" algn="l" defTabSz="914400" rtl="0" eaLnBrk="1" fontAlgn="auto" latinLnBrk="0" hangingPunct="1">
              <a:lnSpc>
                <a:spcPct val="11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（２）診療報酬改定がない年の薬価改定</a:t>
            </a:r>
          </a:p>
          <a:p>
            <a:pPr marL="265113" marR="0" lvl="0" indent="-84138"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・引き続き検討（</a:t>
            </a:r>
            <a:r>
              <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R6</a:t>
            </a: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年度速やかに議論を開始）</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265113" marR="0" lvl="0" indent="-84138" algn="l" defTabSz="914400" rtl="0" eaLnBrk="1" fontAlgn="auto" latinLnBrk="0" hangingPunct="1">
              <a:lnSpc>
                <a:spcPct val="110000"/>
              </a:lnSpc>
              <a:spcBef>
                <a:spcPts val="0"/>
              </a:spcBef>
              <a:spcAft>
                <a:spcPts val="0"/>
              </a:spcAft>
              <a:buClrTx/>
              <a:buSzTx/>
              <a:buFontTx/>
              <a:buNone/>
              <a:tabLst/>
              <a:defRPr/>
            </a:pPr>
            <a:endParaRPr kumimoji="1" lang="ja-JP" altLang="en-US"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（３）高額医薬品に対する対応</a:t>
            </a:r>
          </a:p>
          <a:p>
            <a:pPr marL="265113" marR="0" lvl="0" indent="-84138" algn="l" defTabSz="914400" rtl="0" eaLnBrk="1" fontAlgn="auto"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・市場規模が年間</a:t>
            </a:r>
            <a:r>
              <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1,500</a:t>
            </a: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億円を超えると見込まれる品目は、引き続き、通常の薬価算定に先立ち中医協総会で薬価算定方法を議論</a:t>
            </a:r>
          </a:p>
        </p:txBody>
      </p:sp>
      <p:sp>
        <p:nvSpPr>
          <p:cNvPr id="13" name="正方形/長方形 12">
            <a:extLst>
              <a:ext uri="{FF2B5EF4-FFF2-40B4-BE49-F238E27FC236}">
                <a16:creationId xmlns:a16="http://schemas.microsoft.com/office/drawing/2014/main" xmlns="" id="{67B0F298-EFA8-640E-EDFD-EEA1C944CC53}"/>
              </a:ext>
            </a:extLst>
          </p:cNvPr>
          <p:cNvSpPr/>
          <p:nvPr/>
        </p:nvSpPr>
        <p:spPr>
          <a:xfrm>
            <a:off x="5112653" y="5378157"/>
            <a:ext cx="4660934" cy="1408247"/>
          </a:xfrm>
          <a:prstGeom prst="rect">
            <a:avLst/>
          </a:prstGeom>
          <a:ln>
            <a:solidFill>
              <a:schemeClr val="tx2"/>
            </a:solidFill>
          </a:ln>
        </p:spPr>
        <p:txBody>
          <a:bodyPr wrap="square" lIns="72000" tIns="72000" rIns="36000" bIns="5400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＜薬価制度改革の検証等＞</a:t>
            </a:r>
            <a:endPar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87313" marR="0" lvl="0" indent="-87313"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・革新的新薬の創出、ドラッグ・ラグ／ドラッグ・ロス解消等の医薬品開発に対する影響を製薬業界の協力のもとで分析・評価等を行い、革新的新薬の薬価の在り方を引き続き議論</a:t>
            </a:r>
            <a:endParaRPr kumimoji="1" lang="en-US" altLang="ja-JP"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87313" marR="0" lvl="0" indent="-87313"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・医薬品の安定供給確保に向けて、今回の企業指標・評価方法の妥当性等を検証し、安定供給が確保できる企業の考え方や評価結果の薬価制度における取扱いを引き続き議論</a:t>
            </a:r>
          </a:p>
        </p:txBody>
      </p:sp>
      <p:sp>
        <p:nvSpPr>
          <p:cNvPr id="16" name="テキスト プレースホルダー 6">
            <a:extLst>
              <a:ext uri="{FF2B5EF4-FFF2-40B4-BE49-F238E27FC236}">
                <a16:creationId xmlns:a16="http://schemas.microsoft.com/office/drawing/2014/main" xmlns="" id="{A9B7BCDF-2754-23AC-D437-6BC3864FCC54}"/>
              </a:ext>
            </a:extLst>
          </p:cNvPr>
          <p:cNvSpPr txBox="1">
            <a:spLocks/>
          </p:cNvSpPr>
          <p:nvPr/>
        </p:nvSpPr>
        <p:spPr>
          <a:xfrm>
            <a:off x="6022262" y="-225266"/>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1200" cap="none" spc="272"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2" name="テキスト プレースホルダー 6">
            <a:extLst>
              <a:ext uri="{FF2B5EF4-FFF2-40B4-BE49-F238E27FC236}">
                <a16:creationId xmlns:a16="http://schemas.microsoft.com/office/drawing/2014/main" xmlns="" id="{C40B7856-B926-EE7D-1C7E-749AA435AD0C}"/>
              </a:ext>
            </a:extLst>
          </p:cNvPr>
          <p:cNvSpPr txBox="1">
            <a:spLocks/>
          </p:cNvSpPr>
          <p:nvPr/>
        </p:nvSpPr>
        <p:spPr>
          <a:xfrm>
            <a:off x="0" y="3027"/>
            <a:ext cx="9907200" cy="604075"/>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Ins="252000" bIns="720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270" normalizeH="0" baseline="0" noProof="0">
                <a:ln>
                  <a:noFill/>
                </a:ln>
                <a:solidFill>
                  <a:srgbClr val="FFFFFF"/>
                </a:solidFill>
                <a:effectLst/>
                <a:uLnTx/>
                <a:uFillTx/>
                <a:latin typeface="Segoe UI"/>
                <a:ea typeface="メイリオ"/>
                <a:cs typeface="+mn-cs"/>
              </a:rPr>
              <a:t>令和６年度薬価制度改革における主な改革事項</a:t>
            </a:r>
            <a:endParaRPr kumimoji="1" lang="en" altLang="ja-JP" sz="1800" b="1" i="0" u="none" strike="noStrike" kern="1200" cap="none" spc="27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Tree>
    <p:extLst>
      <p:ext uri="{BB962C8B-B14F-4D97-AF65-F5344CB8AC3E}">
        <p14:creationId xmlns:p14="http://schemas.microsoft.com/office/powerpoint/2010/main" val="1375157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医療用医薬品供給情報緊急調査事業概要（</a:t>
            </a:r>
            <a:r>
              <a:rPr kumimoji="1" lang="en-US" altLang="ja-JP"/>
              <a:t>10</a:t>
            </a:r>
            <a:r>
              <a:rPr kumimoji="1" lang="ja-JP" altLang="en-US"/>
              <a:t>月分）</a:t>
            </a:r>
          </a:p>
        </p:txBody>
      </p:sp>
      <p:sp>
        <p:nvSpPr>
          <p:cNvPr id="19" name="テキスト ボックス 18">
            <a:extLst>
              <a:ext uri="{FF2B5EF4-FFF2-40B4-BE49-F238E27FC236}">
                <a16:creationId xmlns:a16="http://schemas.microsoft.com/office/drawing/2014/main" xmlns="" id="{BA4819EF-23B3-2F9D-12EF-F6FB6617C26E}"/>
              </a:ext>
            </a:extLst>
          </p:cNvPr>
          <p:cNvSpPr txBox="1"/>
          <p:nvPr/>
        </p:nvSpPr>
        <p:spPr>
          <a:xfrm>
            <a:off x="66335" y="6636765"/>
            <a:ext cx="5655394" cy="159274"/>
          </a:xfrm>
          <a:prstGeom prst="rect">
            <a:avLst/>
          </a:prstGeom>
          <a:noFill/>
        </p:spPr>
        <p:txBody>
          <a:bodyPr wrap="none" lIns="0" tIns="0" rIns="0" bIns="0"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900" b="0" i="0" u="none" strike="noStrike" kern="1200" cap="none" spc="0" normalizeH="0" baseline="0" noProof="0">
                <a:ln>
                  <a:noFill/>
                </a:ln>
                <a:solidFill>
                  <a:srgbClr val="000000"/>
                </a:solidFill>
                <a:effectLst/>
                <a:uLnTx/>
                <a:uFillTx/>
                <a:latin typeface="Segoe UI"/>
                <a:ea typeface="メイリオ" panose="020B0604030504040204" pitchFamily="50" charset="-128"/>
                <a:cs typeface="Arial" charset="0"/>
              </a:rPr>
              <a:t>令和６年度厚生労働省医政局医薬産業振興・医療情報企画課委託事業「医療用医薬品供給情報緊急調査事業」</a:t>
            </a:r>
          </a:p>
        </p:txBody>
      </p:sp>
      <p:sp>
        <p:nvSpPr>
          <p:cNvPr id="31" name="正方形/長方形 30">
            <a:extLst>
              <a:ext uri="{FF2B5EF4-FFF2-40B4-BE49-F238E27FC236}">
                <a16:creationId xmlns:a16="http://schemas.microsoft.com/office/drawing/2014/main" xmlns="" id="{AA19D123-DA5D-7AE6-61DC-98CE6BF80431}"/>
              </a:ext>
            </a:extLst>
          </p:cNvPr>
          <p:cNvSpPr/>
          <p:nvPr/>
        </p:nvSpPr>
        <p:spPr>
          <a:xfrm>
            <a:off x="37434" y="1665492"/>
            <a:ext cx="9765732" cy="272298"/>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Segoe UI"/>
                <a:ea typeface="メイリオ"/>
                <a:cs typeface="+mn-cs"/>
              </a:rPr>
              <a:t>１　医薬品全体の対応状況 </a:t>
            </a:r>
            <a:r>
              <a:rPr kumimoji="1" lang="en-US" altLang="ja-JP" sz="900" b="1" i="0" u="none" strike="noStrike" kern="1200" cap="none" spc="0" normalizeH="0" baseline="0" noProof="0">
                <a:ln>
                  <a:noFill/>
                </a:ln>
                <a:solidFill>
                  <a:srgbClr val="FFFFFF"/>
                </a:solidFill>
                <a:effectLst/>
                <a:uLnTx/>
                <a:uFillTx/>
                <a:latin typeface="Segoe UI"/>
                <a:ea typeface="メイリオ"/>
                <a:cs typeface="+mn-cs"/>
              </a:rPr>
              <a:t>※1</a:t>
            </a:r>
          </a:p>
        </p:txBody>
      </p:sp>
      <p:sp>
        <p:nvSpPr>
          <p:cNvPr id="33" name="正方形/長方形 32">
            <a:extLst>
              <a:ext uri="{FF2B5EF4-FFF2-40B4-BE49-F238E27FC236}">
                <a16:creationId xmlns:a16="http://schemas.microsoft.com/office/drawing/2014/main" xmlns="" id="{FBACB4D9-FC62-67B3-E0CB-B7FB8A3F55C0}"/>
              </a:ext>
            </a:extLst>
          </p:cNvPr>
          <p:cNvSpPr/>
          <p:nvPr/>
        </p:nvSpPr>
        <p:spPr>
          <a:xfrm>
            <a:off x="5601072" y="4596862"/>
            <a:ext cx="4202094" cy="272298"/>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Segoe UI"/>
                <a:ea typeface="メイリオ"/>
                <a:cs typeface="+mn-cs"/>
              </a:rPr>
              <a:t>２　医薬品全体の出荷量の状況</a:t>
            </a:r>
            <a:endParaRPr kumimoji="1" lang="en-US" altLang="ja-JP" sz="1400" b="1" i="0" u="none" strike="noStrike" kern="1200" cap="none" spc="0" normalizeH="0" baseline="0" noProof="0">
              <a:ln>
                <a:noFill/>
              </a:ln>
              <a:solidFill>
                <a:srgbClr val="FFFFFF"/>
              </a:solidFill>
              <a:effectLst/>
              <a:uLnTx/>
              <a:uFillTx/>
              <a:latin typeface="Segoe UI"/>
              <a:ea typeface="メイリオ"/>
              <a:cs typeface="+mn-cs"/>
            </a:endParaRPr>
          </a:p>
        </p:txBody>
      </p:sp>
      <p:sp>
        <p:nvSpPr>
          <p:cNvPr id="38" name="テキスト プレースホルダー 2">
            <a:extLst>
              <a:ext uri="{FF2B5EF4-FFF2-40B4-BE49-F238E27FC236}">
                <a16:creationId xmlns:a16="http://schemas.microsoft.com/office/drawing/2014/main" xmlns="" id="{FA7B24B3-9620-A172-61A5-798E579ADB6A}"/>
              </a:ext>
            </a:extLst>
          </p:cNvPr>
          <p:cNvSpPr>
            <a:spLocks noGrp="1"/>
          </p:cNvSpPr>
          <p:nvPr>
            <p:ph type="body" sz="quarter" idx="13"/>
          </p:nvPr>
        </p:nvSpPr>
        <p:spPr>
          <a:xfrm>
            <a:off x="0" y="828000"/>
            <a:ext cx="9907200" cy="844810"/>
          </a:xfrm>
          <a:solidFill>
            <a:schemeClr val="bg2"/>
          </a:solidFill>
        </p:spPr>
        <p:txBody>
          <a:bodyPr/>
          <a:lstStyle/>
          <a:p>
            <a:pPr>
              <a:lnSpc>
                <a:spcPct val="100000"/>
              </a:lnSpc>
              <a:spcBef>
                <a:spcPts val="0"/>
              </a:spcBef>
              <a:spcAft>
                <a:spcPts val="0"/>
              </a:spcAft>
            </a:pPr>
            <a:r>
              <a:rPr kumimoji="1" lang="ja-JP" altLang="en-US" sz="1200">
                <a:latin typeface="+mn-ea"/>
              </a:rPr>
              <a:t>〇　製造販売業者の対応状況について</a:t>
            </a:r>
            <a:r>
              <a:rPr lang="ja-JP" altLang="en-US" sz="1200">
                <a:latin typeface="+mn-ea"/>
              </a:rPr>
              <a:t>は、調査対象</a:t>
            </a:r>
            <a:r>
              <a:rPr lang="en-US" altLang="zh-TW" sz="1200">
                <a:latin typeface="+mn-ea"/>
              </a:rPr>
              <a:t>17,</a:t>
            </a:r>
            <a:r>
              <a:rPr lang="en-US" altLang="ja-JP" sz="1200">
                <a:latin typeface="+mn-ea"/>
              </a:rPr>
              <a:t>349</a:t>
            </a:r>
            <a:r>
              <a:rPr lang="ja-JP" altLang="en-US" sz="1200">
                <a:latin typeface="+mn-ea"/>
              </a:rPr>
              <a:t>品目に対し、</a:t>
            </a:r>
            <a:r>
              <a:rPr lang="en-US" altLang="ja-JP" sz="1200">
                <a:latin typeface="+mn-ea"/>
              </a:rPr>
              <a:t>16,770</a:t>
            </a:r>
            <a:r>
              <a:rPr lang="ja-JP" altLang="en-US" sz="1200">
                <a:latin typeface="+mn-ea"/>
              </a:rPr>
              <a:t>品目の回答を得た。</a:t>
            </a:r>
            <a:endParaRPr lang="en-US" altLang="ja-JP" sz="1200">
              <a:latin typeface="+mn-ea"/>
            </a:endParaRPr>
          </a:p>
          <a:p>
            <a:pPr>
              <a:lnSpc>
                <a:spcPct val="100000"/>
              </a:lnSpc>
              <a:spcBef>
                <a:spcPts val="0"/>
              </a:spcBef>
              <a:spcAft>
                <a:spcPts val="0"/>
              </a:spcAft>
            </a:pPr>
            <a:r>
              <a:rPr lang="ja-JP" altLang="en-US" sz="1200">
                <a:latin typeface="+mn-ea"/>
              </a:rPr>
              <a:t>〇　結果としては、</a:t>
            </a:r>
            <a:r>
              <a:rPr lang="ja-JP" altLang="en-US" sz="1200" b="1" u="sng">
                <a:latin typeface="+mn-ea"/>
              </a:rPr>
              <a:t>限定出荷・供給停止が合計</a:t>
            </a:r>
            <a:r>
              <a:rPr lang="en-US" altLang="ja-JP" sz="1200" b="1" u="sng">
                <a:latin typeface="+mn-ea"/>
              </a:rPr>
              <a:t>19</a:t>
            </a:r>
            <a:r>
              <a:rPr lang="ja-JP" altLang="en-US" sz="1200" b="1" u="sng">
                <a:latin typeface="+mn-ea"/>
              </a:rPr>
              <a:t>％</a:t>
            </a:r>
            <a:r>
              <a:rPr lang="ja-JP" altLang="en-US" sz="1200">
                <a:latin typeface="+mn-ea"/>
              </a:rPr>
              <a:t>（</a:t>
            </a:r>
            <a:r>
              <a:rPr lang="en-US" altLang="ja-JP" sz="1200">
                <a:latin typeface="+mn-ea"/>
              </a:rPr>
              <a:t>3,103</a:t>
            </a:r>
            <a:r>
              <a:rPr lang="ja-JP" altLang="en-US" sz="1200">
                <a:latin typeface="+mn-ea"/>
              </a:rPr>
              <a:t>品目）であり、限定出荷の要因としては</a:t>
            </a:r>
            <a:r>
              <a:rPr lang="ja-JP" altLang="en-US" sz="1200" b="1" u="sng">
                <a:latin typeface="+mn-ea"/>
              </a:rPr>
              <a:t>「他社品の影響」によるものが最多</a:t>
            </a:r>
            <a:r>
              <a:rPr lang="ja-JP" altLang="en-US" sz="1200">
                <a:latin typeface="+mn-ea"/>
              </a:rPr>
              <a:t>であった。</a:t>
            </a:r>
            <a:endParaRPr lang="en-US" altLang="ja-JP" sz="1200">
              <a:latin typeface="+mn-ea"/>
            </a:endParaRPr>
          </a:p>
        </p:txBody>
      </p:sp>
      <p:sp>
        <p:nvSpPr>
          <p:cNvPr id="3" name="スライド番号プレースホルダー 2">
            <a:extLst>
              <a:ext uri="{FF2B5EF4-FFF2-40B4-BE49-F238E27FC236}">
                <a16:creationId xmlns:a16="http://schemas.microsoft.com/office/drawing/2014/main" xmlns="" id="{180777BE-8AC8-F207-7C8E-38849A797413}"/>
              </a:ext>
            </a:extLst>
          </p:cNvPr>
          <p:cNvSpPr txBox="1">
            <a:spLocks/>
          </p:cNvSpPr>
          <p:nvPr/>
        </p:nvSpPr>
        <p:spPr>
          <a:xfrm>
            <a:off x="7594600" y="649287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xmlns="" id="{004124E3-89E5-7BF3-B176-87BEC06ECD2D}"/>
              </a:ext>
            </a:extLst>
          </p:cNvPr>
          <p:cNvPicPr>
            <a:picLocks noChangeAspect="1"/>
          </p:cNvPicPr>
          <p:nvPr/>
        </p:nvPicPr>
        <p:blipFill>
          <a:blip r:embed="rId2"/>
          <a:stretch>
            <a:fillRect/>
          </a:stretch>
        </p:blipFill>
        <p:spPr>
          <a:xfrm>
            <a:off x="2504728" y="2063500"/>
            <a:ext cx="1865538" cy="243861"/>
          </a:xfrm>
          <a:prstGeom prst="rect">
            <a:avLst/>
          </a:prstGeom>
        </p:spPr>
      </p:pic>
      <p:pic>
        <p:nvPicPr>
          <p:cNvPr id="4" name="図 3">
            <a:extLst>
              <a:ext uri="{FF2B5EF4-FFF2-40B4-BE49-F238E27FC236}">
                <a16:creationId xmlns:a16="http://schemas.microsoft.com/office/drawing/2014/main" xmlns="" id="{E0A39CE7-E912-D679-5D30-6D3DCF806068}"/>
              </a:ext>
            </a:extLst>
          </p:cNvPr>
          <p:cNvPicPr>
            <a:picLocks noChangeAspect="1"/>
          </p:cNvPicPr>
          <p:nvPr/>
        </p:nvPicPr>
        <p:blipFill>
          <a:blip r:embed="rId3"/>
          <a:stretch>
            <a:fillRect/>
          </a:stretch>
        </p:blipFill>
        <p:spPr>
          <a:xfrm>
            <a:off x="4715131" y="1990419"/>
            <a:ext cx="5190869" cy="2553814"/>
          </a:xfrm>
          <a:prstGeom prst="rect">
            <a:avLst/>
          </a:prstGeom>
        </p:spPr>
      </p:pic>
      <p:pic>
        <p:nvPicPr>
          <p:cNvPr id="12" name="図 11">
            <a:extLst>
              <a:ext uri="{FF2B5EF4-FFF2-40B4-BE49-F238E27FC236}">
                <a16:creationId xmlns:a16="http://schemas.microsoft.com/office/drawing/2014/main" xmlns="" id="{9A96ADFC-1B15-9B7A-E143-A02457039CF9}"/>
              </a:ext>
            </a:extLst>
          </p:cNvPr>
          <p:cNvPicPr>
            <a:picLocks noChangeAspect="1"/>
          </p:cNvPicPr>
          <p:nvPr/>
        </p:nvPicPr>
        <p:blipFill>
          <a:blip r:embed="rId4"/>
          <a:stretch>
            <a:fillRect/>
          </a:stretch>
        </p:blipFill>
        <p:spPr>
          <a:xfrm>
            <a:off x="75673" y="2023510"/>
            <a:ext cx="4639458" cy="2237426"/>
          </a:xfrm>
          <a:prstGeom prst="rect">
            <a:avLst/>
          </a:prstGeom>
        </p:spPr>
      </p:pic>
      <p:pic>
        <p:nvPicPr>
          <p:cNvPr id="13" name="図 12">
            <a:extLst>
              <a:ext uri="{FF2B5EF4-FFF2-40B4-BE49-F238E27FC236}">
                <a16:creationId xmlns:a16="http://schemas.microsoft.com/office/drawing/2014/main" xmlns="" id="{0E14810A-A58A-A788-EE81-922D7551E428}"/>
              </a:ext>
            </a:extLst>
          </p:cNvPr>
          <p:cNvPicPr>
            <a:picLocks noChangeAspect="1"/>
          </p:cNvPicPr>
          <p:nvPr/>
        </p:nvPicPr>
        <p:blipFill>
          <a:blip r:embed="rId5"/>
          <a:stretch>
            <a:fillRect/>
          </a:stretch>
        </p:blipFill>
        <p:spPr>
          <a:xfrm>
            <a:off x="42275" y="4438742"/>
            <a:ext cx="5529551" cy="2176461"/>
          </a:xfrm>
          <a:prstGeom prst="rect">
            <a:avLst/>
          </a:prstGeom>
        </p:spPr>
      </p:pic>
      <p:pic>
        <p:nvPicPr>
          <p:cNvPr id="15" name="図 14">
            <a:extLst>
              <a:ext uri="{FF2B5EF4-FFF2-40B4-BE49-F238E27FC236}">
                <a16:creationId xmlns:a16="http://schemas.microsoft.com/office/drawing/2014/main" xmlns="" id="{6634E104-08E2-1B97-4B39-90EB44079890}"/>
              </a:ext>
            </a:extLst>
          </p:cNvPr>
          <p:cNvPicPr>
            <a:picLocks noChangeAspect="1"/>
          </p:cNvPicPr>
          <p:nvPr/>
        </p:nvPicPr>
        <p:blipFill>
          <a:blip r:embed="rId6"/>
          <a:stretch>
            <a:fillRect/>
          </a:stretch>
        </p:blipFill>
        <p:spPr>
          <a:xfrm>
            <a:off x="5429679" y="4876463"/>
            <a:ext cx="2963467" cy="1896889"/>
          </a:xfrm>
          <a:prstGeom prst="rect">
            <a:avLst/>
          </a:prstGeom>
        </p:spPr>
      </p:pic>
      <p:pic>
        <p:nvPicPr>
          <p:cNvPr id="6" name="図 5">
            <a:extLst>
              <a:ext uri="{FF2B5EF4-FFF2-40B4-BE49-F238E27FC236}">
                <a16:creationId xmlns:a16="http://schemas.microsoft.com/office/drawing/2014/main" xmlns="" id="{50846556-00DF-6DFB-814F-96B403BF294A}"/>
              </a:ext>
            </a:extLst>
          </p:cNvPr>
          <p:cNvPicPr>
            <a:picLocks noChangeAspect="1"/>
          </p:cNvPicPr>
          <p:nvPr/>
        </p:nvPicPr>
        <p:blipFill>
          <a:blip r:embed="rId7"/>
          <a:stretch>
            <a:fillRect/>
          </a:stretch>
        </p:blipFill>
        <p:spPr>
          <a:xfrm>
            <a:off x="8049344" y="5510807"/>
            <a:ext cx="1556304" cy="935307"/>
          </a:xfrm>
          <a:prstGeom prst="rect">
            <a:avLst/>
          </a:prstGeom>
        </p:spPr>
      </p:pic>
    </p:spTree>
    <p:extLst>
      <p:ext uri="{BB962C8B-B14F-4D97-AF65-F5344CB8AC3E}">
        <p14:creationId xmlns:p14="http://schemas.microsoft.com/office/powerpoint/2010/main" val="121028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B183D04-5D04-6449-D90C-0C7BE89F0705}"/>
              </a:ext>
            </a:extLst>
          </p:cNvPr>
          <p:cNvSpPr>
            <a:spLocks noGrp="1"/>
          </p:cNvSpPr>
          <p:nvPr>
            <p:ph type="title"/>
          </p:nvPr>
        </p:nvSpPr>
        <p:spPr/>
        <p:txBody>
          <a:bodyPr/>
          <a:lstStyle/>
          <a:p>
            <a:r>
              <a:rPr lang="ja-JP" altLang="en-US" sz="1800"/>
              <a:t>後発医薬品の安定供給等の実現に向けた産業構造のあり方に関する検討会</a:t>
            </a:r>
            <a:endParaRPr kumimoji="1" lang="ja-JP" altLang="en-US"/>
          </a:p>
        </p:txBody>
      </p:sp>
      <p:graphicFrame>
        <p:nvGraphicFramePr>
          <p:cNvPr id="3" name="表 2">
            <a:extLst>
              <a:ext uri="{FF2B5EF4-FFF2-40B4-BE49-F238E27FC236}">
                <a16:creationId xmlns:a16="http://schemas.microsoft.com/office/drawing/2014/main" xmlns="" id="{0673545E-64A2-8855-3158-25AF17CB1E06}"/>
              </a:ext>
            </a:extLst>
          </p:cNvPr>
          <p:cNvGraphicFramePr>
            <a:graphicFrameLocks noGrp="1"/>
          </p:cNvGraphicFramePr>
          <p:nvPr/>
        </p:nvGraphicFramePr>
        <p:xfrm>
          <a:off x="360174" y="2823721"/>
          <a:ext cx="9057322" cy="3962587"/>
        </p:xfrm>
        <a:graphic>
          <a:graphicData uri="http://schemas.openxmlformats.org/drawingml/2006/table">
            <a:tbl>
              <a:tblPr firstRow="1" bandRow="1">
                <a:tableStyleId>{5940675A-B579-460E-94D1-54222C63F5DA}</a:tableStyleId>
              </a:tblPr>
              <a:tblGrid>
                <a:gridCol w="1208450">
                  <a:extLst>
                    <a:ext uri="{9D8B030D-6E8A-4147-A177-3AD203B41FA5}">
                      <a16:colId xmlns:a16="http://schemas.microsoft.com/office/drawing/2014/main" xmlns="" val="3264608166"/>
                    </a:ext>
                  </a:extLst>
                </a:gridCol>
                <a:gridCol w="1311848">
                  <a:extLst>
                    <a:ext uri="{9D8B030D-6E8A-4147-A177-3AD203B41FA5}">
                      <a16:colId xmlns:a16="http://schemas.microsoft.com/office/drawing/2014/main" xmlns="" val="267835943"/>
                    </a:ext>
                  </a:extLst>
                </a:gridCol>
                <a:gridCol w="6537024">
                  <a:extLst>
                    <a:ext uri="{9D8B030D-6E8A-4147-A177-3AD203B41FA5}">
                      <a16:colId xmlns:a16="http://schemas.microsoft.com/office/drawing/2014/main" xmlns="" val="70439232"/>
                    </a:ext>
                  </a:extLst>
                </a:gridCol>
              </a:tblGrid>
              <a:tr h="314897">
                <a:tc>
                  <a:txBody>
                    <a:bodyPr/>
                    <a:lstStyle/>
                    <a:p>
                      <a:pPr algn="ctr"/>
                      <a:endParaRPr kumimoji="1" lang="ja-JP" altLang="en-US" sz="1400"/>
                    </a:p>
                  </a:txBody>
                  <a:tcPr marL="72000" marR="72000" marT="36000" marB="36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kumimoji="1" lang="ja-JP" altLang="en-US" sz="1400"/>
                        <a:t>氏名</a:t>
                      </a:r>
                    </a:p>
                  </a:txBody>
                  <a:tcPr marL="72000" marR="72000" marT="36000" marB="36000"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a:t>所属</a:t>
                      </a:r>
                    </a:p>
                  </a:txBody>
                  <a:tcPr marL="72000" marR="72000" marT="36000" marB="36000" anchor="ctr"/>
                </a:tc>
                <a:extLst>
                  <a:ext uri="{0D108BD9-81ED-4DB2-BD59-A6C34878D82A}">
                    <a16:rowId xmlns:a16="http://schemas.microsoft.com/office/drawing/2014/main" xmlns="" val="354020864"/>
                  </a:ext>
                </a:extLst>
              </a:tr>
              <a:tr h="314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t>（座長代理）</a:t>
                      </a:r>
                    </a:p>
                  </a:txBody>
                  <a:tcPr marL="0" marR="0" marT="36000" marB="36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400"/>
                        <a:t>川上 純一</a:t>
                      </a:r>
                    </a:p>
                  </a:txBody>
                  <a:tcPr marL="72000" marR="72000" marT="36000" marB="36000">
                    <a:lnL w="12700" cap="flat" cmpd="sng" algn="ctr">
                      <a:solidFill>
                        <a:schemeClr val="tx1"/>
                      </a:solidFill>
                      <a:prstDash val="solid"/>
                      <a:round/>
                      <a:headEnd type="none" w="med" len="med"/>
                      <a:tailEnd type="none" w="med" len="med"/>
                    </a:lnL>
                    <a:noFill/>
                  </a:tcPr>
                </a:tc>
                <a:tc>
                  <a:txBody>
                    <a:bodyPr/>
                    <a:lstStyle/>
                    <a:p>
                      <a:r>
                        <a:rPr kumimoji="1" lang="ja-JP" altLang="en-US" sz="1400"/>
                        <a:t>国立大学法人浜松医科大学医学部附属病院　教授・薬剤部長</a:t>
                      </a:r>
                    </a:p>
                  </a:txBody>
                  <a:tcPr marL="72000" marR="72000" marT="36000" marB="36000">
                    <a:noFill/>
                  </a:tcPr>
                </a:tc>
                <a:extLst>
                  <a:ext uri="{0D108BD9-81ED-4DB2-BD59-A6C34878D82A}">
                    <a16:rowId xmlns:a16="http://schemas.microsoft.com/office/drawing/2014/main" xmlns="" val="4086975891"/>
                  </a:ext>
                </a:extLst>
              </a:tr>
              <a:tr h="314897">
                <a:tc>
                  <a:txBody>
                    <a:bodyPr/>
                    <a:lstStyle/>
                    <a:p>
                      <a:pPr algn="ctr"/>
                      <a:endParaRPr kumimoji="1" lang="ja-JP" altLang="en-US" sz="1400"/>
                    </a:p>
                  </a:txBody>
                  <a:tcPr marL="0" marR="0" marT="36000" marB="36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a:t>櫻井 信豪</a:t>
                      </a:r>
                    </a:p>
                  </a:txBody>
                  <a:tcPr marL="72000" marR="72000" marT="36000" marB="36000">
                    <a:lnL w="12700" cap="flat" cmpd="sng" algn="ctr">
                      <a:solidFill>
                        <a:schemeClr val="tx1"/>
                      </a:solidFill>
                      <a:prstDash val="solid"/>
                      <a:round/>
                      <a:headEnd type="none" w="med" len="med"/>
                      <a:tailEnd type="none" w="med" len="med"/>
                    </a:lnL>
                  </a:tcPr>
                </a:tc>
                <a:tc>
                  <a:txBody>
                    <a:bodyPr/>
                    <a:lstStyle/>
                    <a:p>
                      <a:r>
                        <a:rPr kumimoji="1" lang="zh-CN" altLang="en-US" sz="1400"/>
                        <a:t>東京理科大学薬学部　教授</a:t>
                      </a:r>
                      <a:endParaRPr kumimoji="1" lang="ja-JP" altLang="en-US" sz="1400"/>
                    </a:p>
                  </a:txBody>
                  <a:tcPr marL="72000" marR="72000" marT="36000" marB="36000"/>
                </a:tc>
                <a:extLst>
                  <a:ext uri="{0D108BD9-81ED-4DB2-BD59-A6C34878D82A}">
                    <a16:rowId xmlns:a16="http://schemas.microsoft.com/office/drawing/2014/main" xmlns="" val="3420786219"/>
                  </a:ext>
                </a:extLst>
              </a:tr>
              <a:tr h="314897">
                <a:tc>
                  <a:txBody>
                    <a:bodyPr/>
                    <a:lstStyle/>
                    <a:p>
                      <a:pPr algn="ctr"/>
                      <a:endParaRPr kumimoji="1" lang="ja-JP" altLang="en-US" sz="1400"/>
                    </a:p>
                  </a:txBody>
                  <a:tcPr marL="0" marR="0" marT="36000" marB="36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a:t>田極 春美</a:t>
                      </a:r>
                    </a:p>
                  </a:txBody>
                  <a:tcPr marL="72000" marR="72000" marT="36000" marB="36000">
                    <a:lnL w="12700" cap="flat" cmpd="sng" algn="ctr">
                      <a:solidFill>
                        <a:schemeClr val="tx1"/>
                      </a:solidFill>
                      <a:prstDash val="solid"/>
                      <a:round/>
                      <a:headEnd type="none" w="med" len="med"/>
                      <a:tailEnd type="none" w="med" len="med"/>
                    </a:lnL>
                  </a:tcPr>
                </a:tc>
                <a:tc>
                  <a:txBody>
                    <a:bodyPr/>
                    <a:lstStyle/>
                    <a:p>
                      <a:r>
                        <a:rPr kumimoji="1" lang="ja-JP" altLang="en-US" sz="1400"/>
                        <a:t>三菱</a:t>
                      </a:r>
                      <a:r>
                        <a:rPr kumimoji="1" lang="en-US" altLang="ja-JP" sz="1400"/>
                        <a:t>UFJ</a:t>
                      </a:r>
                      <a:r>
                        <a:rPr kumimoji="1" lang="ja-JP" altLang="en-US" sz="1400"/>
                        <a:t>リサーチ</a:t>
                      </a:r>
                      <a:r>
                        <a:rPr kumimoji="1" lang="en-US" altLang="ja-JP" sz="1400"/>
                        <a:t>&amp;</a:t>
                      </a:r>
                      <a:r>
                        <a:rPr kumimoji="1" lang="ja-JP" altLang="en-US" sz="1400"/>
                        <a:t>コンサルティング株式会社政策研究事業本部　主任研究員</a:t>
                      </a:r>
                    </a:p>
                  </a:txBody>
                  <a:tcPr marL="72000" marR="72000" marT="36000" marB="36000"/>
                </a:tc>
                <a:extLst>
                  <a:ext uri="{0D108BD9-81ED-4DB2-BD59-A6C34878D82A}">
                    <a16:rowId xmlns:a16="http://schemas.microsoft.com/office/drawing/2014/main" xmlns="" val="1349179925"/>
                  </a:ext>
                </a:extLst>
              </a:tr>
              <a:tr h="314897">
                <a:tc>
                  <a:txBody>
                    <a:bodyPr/>
                    <a:lstStyle/>
                    <a:p>
                      <a:pPr algn="ctr"/>
                      <a:endParaRPr kumimoji="1" lang="ja-JP" altLang="en-US" sz="1400"/>
                    </a:p>
                  </a:txBody>
                  <a:tcPr marL="0" marR="0" marT="36000" marB="36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a:t>堤　崇士</a:t>
                      </a:r>
                    </a:p>
                  </a:txBody>
                  <a:tcPr marL="72000" marR="72000" marT="36000" marB="36000">
                    <a:lnL w="12700" cap="flat" cmpd="sng" algn="ctr">
                      <a:solidFill>
                        <a:schemeClr val="tx1"/>
                      </a:solidFill>
                      <a:prstDash val="solid"/>
                      <a:round/>
                      <a:headEnd type="none" w="med" len="med"/>
                      <a:tailEnd type="none" w="med" len="med"/>
                    </a:lnL>
                  </a:tcPr>
                </a:tc>
                <a:tc>
                  <a:txBody>
                    <a:bodyPr/>
                    <a:lstStyle/>
                    <a:p>
                      <a:r>
                        <a:rPr kumimoji="1" lang="ja-JP" altLang="en-US" sz="1400"/>
                        <a:t>グロービス経営大学院　教授</a:t>
                      </a:r>
                    </a:p>
                  </a:txBody>
                  <a:tcPr marL="72000" marR="72000" marT="36000" marB="36000"/>
                </a:tc>
                <a:extLst>
                  <a:ext uri="{0D108BD9-81ED-4DB2-BD59-A6C34878D82A}">
                    <a16:rowId xmlns:a16="http://schemas.microsoft.com/office/drawing/2014/main" xmlns="" val="2242446454"/>
                  </a:ext>
                </a:extLst>
              </a:tr>
              <a:tr h="314897">
                <a:tc>
                  <a:txBody>
                    <a:bodyPr/>
                    <a:lstStyle/>
                    <a:p>
                      <a:pPr algn="ctr"/>
                      <a:endParaRPr kumimoji="1" lang="ja-JP" altLang="en-US" sz="1400"/>
                    </a:p>
                  </a:txBody>
                  <a:tcPr marL="0" marR="0" marT="36000" marB="36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400"/>
                        <a:t>鳥巣 正憲</a:t>
                      </a:r>
                    </a:p>
                  </a:txBody>
                  <a:tcPr marL="72000" marR="72000" marT="36000" marB="36000">
                    <a:lnL w="12700" cap="flat" cmpd="sng" algn="ctr">
                      <a:solidFill>
                        <a:schemeClr val="tx1"/>
                      </a:solidFill>
                      <a:prstDash val="solid"/>
                      <a:round/>
                      <a:headEnd type="none" w="med" len="med"/>
                      <a:tailEnd type="none" w="med" len="med"/>
                    </a:lnL>
                    <a:noFill/>
                  </a:tcPr>
                </a:tc>
                <a:tc>
                  <a:txBody>
                    <a:bodyPr/>
                    <a:lstStyle/>
                    <a:p>
                      <a:r>
                        <a:rPr kumimoji="1" lang="ja-JP" altLang="en-US" sz="1400"/>
                        <a:t>長島・大野・常松法律事務所　弁護士</a:t>
                      </a:r>
                    </a:p>
                  </a:txBody>
                  <a:tcPr marL="72000" marR="72000" marT="36000" marB="36000">
                    <a:noFill/>
                  </a:tcPr>
                </a:tc>
                <a:extLst>
                  <a:ext uri="{0D108BD9-81ED-4DB2-BD59-A6C34878D82A}">
                    <a16:rowId xmlns:a16="http://schemas.microsoft.com/office/drawing/2014/main" xmlns="" val="3517607119"/>
                  </a:ext>
                </a:extLst>
              </a:tr>
              <a:tr h="314897">
                <a:tc>
                  <a:txBody>
                    <a:bodyPr/>
                    <a:lstStyle/>
                    <a:p>
                      <a:pPr algn="ctr"/>
                      <a:endParaRPr kumimoji="1" lang="ja-JP" altLang="en-US" sz="1400"/>
                    </a:p>
                  </a:txBody>
                  <a:tcPr marL="0" marR="0" marT="36000" marB="36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a:t>野澤 昌史</a:t>
                      </a:r>
                    </a:p>
                  </a:txBody>
                  <a:tcPr marL="72000" marR="72000" marT="36000" marB="36000">
                    <a:lnL w="12700" cap="flat" cmpd="sng" algn="ctr">
                      <a:solidFill>
                        <a:schemeClr val="tx1"/>
                      </a:solidFill>
                      <a:prstDash val="solid"/>
                      <a:round/>
                      <a:headEnd type="none" w="med" len="med"/>
                      <a:tailEnd type="none" w="med" len="med"/>
                    </a:lnL>
                  </a:tcPr>
                </a:tc>
                <a:tc>
                  <a:txBody>
                    <a:bodyPr/>
                    <a:lstStyle/>
                    <a:p>
                      <a:r>
                        <a:rPr kumimoji="1" lang="ja-JP" altLang="en-US" sz="1400"/>
                        <a:t>株式会社日本政策投資銀行企業金融第</a:t>
                      </a:r>
                      <a:r>
                        <a:rPr kumimoji="1" lang="en-US" altLang="ja-JP" sz="1400"/>
                        <a:t>6</a:t>
                      </a:r>
                      <a:r>
                        <a:rPr kumimoji="1" lang="ja-JP" altLang="en-US" sz="1400"/>
                        <a:t>部　ヘルスケア室長</a:t>
                      </a:r>
                    </a:p>
                  </a:txBody>
                  <a:tcPr marL="72000" marR="72000" marT="36000" marB="36000"/>
                </a:tc>
                <a:extLst>
                  <a:ext uri="{0D108BD9-81ED-4DB2-BD59-A6C34878D82A}">
                    <a16:rowId xmlns:a16="http://schemas.microsoft.com/office/drawing/2014/main" xmlns="" val="504267342"/>
                  </a:ext>
                </a:extLst>
              </a:tr>
              <a:tr h="314897">
                <a:tc>
                  <a:txBody>
                    <a:bodyPr/>
                    <a:lstStyle/>
                    <a:p>
                      <a:endParaRPr kumimoji="1" lang="ja-JP" altLang="en-US" sz="1400"/>
                    </a:p>
                  </a:txBody>
                  <a:tcPr marL="72000" marR="72000" marT="36000" marB="36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a:t>福田 彰子</a:t>
                      </a:r>
                    </a:p>
                  </a:txBody>
                  <a:tcPr marL="72000" marR="72000" marT="36000" marB="36000">
                    <a:lnL w="12700" cap="flat" cmpd="sng" algn="ctr">
                      <a:solidFill>
                        <a:schemeClr val="tx1"/>
                      </a:solidFill>
                      <a:prstDash val="solid"/>
                      <a:round/>
                      <a:headEnd type="none" w="med" len="med"/>
                      <a:tailEnd type="none" w="med" len="med"/>
                    </a:lnL>
                  </a:tcPr>
                </a:tc>
                <a:tc>
                  <a:txBody>
                    <a:bodyPr/>
                    <a:lstStyle/>
                    <a:p>
                      <a:r>
                        <a:rPr kumimoji="1" lang="ja-JP" altLang="en-US" sz="1400"/>
                        <a:t>デロイト トーマツ ファイナンシャルアドバイザリー合同会社</a:t>
                      </a:r>
                    </a:p>
                    <a:p>
                      <a:r>
                        <a:rPr kumimoji="1" lang="en-US" altLang="ja-JP" sz="1400"/>
                        <a:t>LSHC M&amp;A</a:t>
                      </a:r>
                      <a:r>
                        <a:rPr kumimoji="1" lang="ja-JP" altLang="en-US" sz="1400"/>
                        <a:t>トランザクションサービス　シニアヴァイスプレジデント</a:t>
                      </a:r>
                    </a:p>
                  </a:txBody>
                  <a:tcPr marL="72000" marR="72000" marT="36000" marB="36000"/>
                </a:tc>
                <a:extLst>
                  <a:ext uri="{0D108BD9-81ED-4DB2-BD59-A6C34878D82A}">
                    <a16:rowId xmlns:a16="http://schemas.microsoft.com/office/drawing/2014/main" xmlns="" val="50383190"/>
                  </a:ext>
                </a:extLst>
              </a:tr>
              <a:tr h="314897">
                <a:tc>
                  <a:txBody>
                    <a:bodyPr/>
                    <a:lstStyle/>
                    <a:p>
                      <a:endParaRPr kumimoji="1" lang="ja-JP" altLang="en-US" sz="1400"/>
                    </a:p>
                  </a:txBody>
                  <a:tcPr marL="72000" marR="72000" marT="36000" marB="36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a:t>間宮 弘晃</a:t>
                      </a:r>
                    </a:p>
                  </a:txBody>
                  <a:tcPr marL="72000" marR="72000" marT="36000" marB="36000">
                    <a:lnL w="12700" cap="flat" cmpd="sng" algn="ctr">
                      <a:solidFill>
                        <a:schemeClr val="tx1"/>
                      </a:solidFill>
                      <a:prstDash val="solid"/>
                      <a:round/>
                      <a:headEnd type="none" w="med" len="med"/>
                      <a:tailEnd type="none" w="med" len="med"/>
                    </a:lnL>
                  </a:tcPr>
                </a:tc>
                <a:tc>
                  <a:txBody>
                    <a:bodyPr/>
                    <a:lstStyle/>
                    <a:p>
                      <a:r>
                        <a:rPr kumimoji="1" lang="zh-CN" altLang="en-US" sz="1400"/>
                        <a:t>国際医療福祉大学薬学部　准教授</a:t>
                      </a:r>
                      <a:endParaRPr kumimoji="1" lang="ja-JP" altLang="en-US" sz="1400"/>
                    </a:p>
                  </a:txBody>
                  <a:tcPr marL="72000" marR="72000" marT="36000" marB="36000"/>
                </a:tc>
                <a:extLst>
                  <a:ext uri="{0D108BD9-81ED-4DB2-BD59-A6C34878D82A}">
                    <a16:rowId xmlns:a16="http://schemas.microsoft.com/office/drawing/2014/main" xmlns="" val="3131399842"/>
                  </a:ext>
                </a:extLst>
              </a:tr>
              <a:tr h="3148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a:t>（座長）</a:t>
                      </a:r>
                    </a:p>
                  </a:txBody>
                  <a:tcPr marL="72000" marR="72000" marT="36000" marB="36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a:t>武藤 正樹</a:t>
                      </a:r>
                    </a:p>
                  </a:txBody>
                  <a:tcPr marL="72000" marR="72000" marT="36000" marB="36000">
                    <a:lnL w="12700" cap="flat" cmpd="sng" algn="ctr">
                      <a:solidFill>
                        <a:schemeClr val="tx1"/>
                      </a:solidFill>
                      <a:prstDash val="solid"/>
                      <a:round/>
                      <a:headEnd type="none" w="med" len="med"/>
                      <a:tailEnd type="none" w="med" len="med"/>
                    </a:lnL>
                  </a:tcPr>
                </a:tc>
                <a:tc>
                  <a:txBody>
                    <a:bodyPr/>
                    <a:lstStyle/>
                    <a:p>
                      <a:r>
                        <a:rPr kumimoji="1" lang="ja-JP" altLang="en-US" sz="1400"/>
                        <a:t>社会福祉法人日本医療伝道会衣笠病院グループ　理事</a:t>
                      </a:r>
                    </a:p>
                  </a:txBody>
                  <a:tcPr marL="72000" marR="72000" marT="36000" marB="36000"/>
                </a:tc>
                <a:extLst>
                  <a:ext uri="{0D108BD9-81ED-4DB2-BD59-A6C34878D82A}">
                    <a16:rowId xmlns:a16="http://schemas.microsoft.com/office/drawing/2014/main" xmlns="" val="854454761"/>
                  </a:ext>
                </a:extLst>
              </a:tr>
              <a:tr h="314897">
                <a:tc>
                  <a:txBody>
                    <a:bodyPr/>
                    <a:lstStyle/>
                    <a:p>
                      <a:endParaRPr kumimoji="1" lang="ja-JP" altLang="en-US" sz="1400"/>
                    </a:p>
                  </a:txBody>
                  <a:tcPr marL="72000" marR="72000" marT="36000" marB="36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a:t>安本 篤史</a:t>
                      </a:r>
                    </a:p>
                  </a:txBody>
                  <a:tcPr marL="72000" marR="72000" marT="36000" marB="36000">
                    <a:lnL w="12700" cap="flat" cmpd="sng" algn="ctr">
                      <a:solidFill>
                        <a:schemeClr val="tx1"/>
                      </a:solidFill>
                      <a:prstDash val="solid"/>
                      <a:round/>
                      <a:headEnd type="none" w="med" len="med"/>
                      <a:tailEnd type="none" w="med" len="med"/>
                    </a:lnL>
                  </a:tcPr>
                </a:tc>
                <a:tc>
                  <a:txBody>
                    <a:bodyPr/>
                    <a:lstStyle/>
                    <a:p>
                      <a:r>
                        <a:rPr kumimoji="1" lang="ja-JP" altLang="en-US" sz="1400"/>
                        <a:t>ネクスレッジ株式会社　代表取締役社長</a:t>
                      </a:r>
                    </a:p>
                  </a:txBody>
                  <a:tcPr marL="72000" marR="72000" marT="36000" marB="36000"/>
                </a:tc>
                <a:extLst>
                  <a:ext uri="{0D108BD9-81ED-4DB2-BD59-A6C34878D82A}">
                    <a16:rowId xmlns:a16="http://schemas.microsoft.com/office/drawing/2014/main" xmlns="" val="1633386054"/>
                  </a:ext>
                </a:extLst>
              </a:tr>
              <a:tr h="314897">
                <a:tc>
                  <a:txBody>
                    <a:bodyPr/>
                    <a:lstStyle/>
                    <a:p>
                      <a:endParaRPr kumimoji="1" lang="ja-JP" altLang="en-US" sz="1400"/>
                    </a:p>
                  </a:txBody>
                  <a:tcPr marL="72000" marR="72000" marT="36000" marB="3600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a:t>柳本 岳史 </a:t>
                      </a:r>
                    </a:p>
                  </a:txBody>
                  <a:tcPr marL="72000" marR="72000" marT="36000" marB="36000">
                    <a:lnL w="12700" cap="flat" cmpd="sng" algn="ctr">
                      <a:solidFill>
                        <a:schemeClr val="tx1"/>
                      </a:solidFill>
                      <a:prstDash val="solid"/>
                      <a:round/>
                      <a:headEnd type="none" w="med" len="med"/>
                      <a:tailEnd type="none" w="med" len="med"/>
                    </a:lnL>
                  </a:tcPr>
                </a:tc>
                <a:tc>
                  <a:txBody>
                    <a:bodyPr/>
                    <a:lstStyle/>
                    <a:p>
                      <a:r>
                        <a:rPr kumimoji="1" lang="ja-JP" altLang="en-US" sz="1400"/>
                        <a:t>ボストン コンサルティング グループ　マネジング・ディレクター＆パートナー</a:t>
                      </a:r>
                    </a:p>
                  </a:txBody>
                  <a:tcPr marL="72000" marR="72000" marT="36000" marB="36000"/>
                </a:tc>
                <a:extLst>
                  <a:ext uri="{0D108BD9-81ED-4DB2-BD59-A6C34878D82A}">
                    <a16:rowId xmlns:a16="http://schemas.microsoft.com/office/drawing/2014/main" xmlns="" val="158182068"/>
                  </a:ext>
                </a:extLst>
              </a:tr>
            </a:tbl>
          </a:graphicData>
        </a:graphic>
      </p:graphicFrame>
      <p:sp>
        <p:nvSpPr>
          <p:cNvPr id="4" name="テキスト ボックス 3">
            <a:extLst>
              <a:ext uri="{FF2B5EF4-FFF2-40B4-BE49-F238E27FC236}">
                <a16:creationId xmlns:a16="http://schemas.microsoft.com/office/drawing/2014/main" xmlns="" id="{4B14A451-E5F4-D5AA-8F99-49C6DA11A2CE}"/>
              </a:ext>
            </a:extLst>
          </p:cNvPr>
          <p:cNvSpPr txBox="1"/>
          <p:nvPr/>
        </p:nvSpPr>
        <p:spPr>
          <a:xfrm>
            <a:off x="273000" y="908720"/>
            <a:ext cx="9252000" cy="228524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
                <a:srgbClr val="103185"/>
              </a:buClr>
              <a:buSzTx/>
              <a:buFontTx/>
              <a:buNone/>
              <a:tabLst/>
              <a:defRPr/>
            </a:pPr>
            <a:r>
              <a:rPr kumimoji="1" lang="en-US" altLang="ja-JP" sz="1600" b="1" i="0" u="none" strike="noStrike" kern="1200" cap="none" spc="0" normalizeH="0" baseline="0" noProof="0">
                <a:ln>
                  <a:noFill/>
                </a:ln>
                <a:solidFill>
                  <a:srgbClr val="000000"/>
                </a:solidFill>
                <a:effectLst/>
                <a:uLnTx/>
                <a:uFillTx/>
                <a:latin typeface="メイリオ"/>
                <a:ea typeface="メイリオ"/>
                <a:cs typeface="+mn-cs"/>
              </a:rPr>
              <a:t>【</a:t>
            </a:r>
            <a:r>
              <a:rPr kumimoji="1" lang="ja-JP" altLang="en-US" sz="1600" b="1" i="0" u="none" strike="noStrike" kern="1200" cap="none" spc="0" normalizeH="0" baseline="0" noProof="0">
                <a:ln>
                  <a:noFill/>
                </a:ln>
                <a:solidFill>
                  <a:srgbClr val="000000"/>
                </a:solidFill>
                <a:effectLst/>
                <a:uLnTx/>
                <a:uFillTx/>
                <a:latin typeface="メイリオ"/>
                <a:ea typeface="メイリオ"/>
                <a:cs typeface="+mn-cs"/>
              </a:rPr>
              <a:t>検討会の目的</a:t>
            </a:r>
            <a:r>
              <a:rPr kumimoji="1" lang="en-US" altLang="ja-JP" sz="1600" b="1" i="0" u="none" strike="noStrike" kern="1200" cap="none" spc="0" normalizeH="0" baseline="0" noProof="0">
                <a:ln>
                  <a:noFill/>
                </a:ln>
                <a:solidFill>
                  <a:srgbClr val="000000"/>
                </a:solidFill>
                <a:effectLst/>
                <a:uLnTx/>
                <a:uFillTx/>
                <a:latin typeface="メイリオ"/>
                <a:ea typeface="メイリオ"/>
                <a:cs typeface="+mn-cs"/>
              </a:rPr>
              <a:t>】</a:t>
            </a:r>
          </a:p>
          <a:p>
            <a:pPr marL="269875" marR="0" lvl="0" indent="0" algn="l" defTabSz="914400" rtl="0" eaLnBrk="1" fontAlgn="auto" latinLnBrk="0" hangingPunct="1">
              <a:lnSpc>
                <a:spcPct val="120000"/>
              </a:lnSpc>
              <a:spcBef>
                <a:spcPts val="0"/>
              </a:spcBef>
              <a:spcAft>
                <a:spcPts val="0"/>
              </a:spcAft>
              <a:buClr>
                <a:srgbClr val="103185"/>
              </a:buClr>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　</a:t>
            </a:r>
            <a:r>
              <a:rPr kumimoji="1" lang="ja-JP" altLang="en-US" sz="1300" b="0" i="0" u="none" strike="noStrike" kern="1200" cap="none" spc="0" normalizeH="0" baseline="0" noProof="0">
                <a:ln>
                  <a:noFill/>
                </a:ln>
                <a:solidFill>
                  <a:srgbClr val="000000"/>
                </a:solidFill>
                <a:effectLst/>
                <a:uLnTx/>
                <a:uFillTx/>
                <a:latin typeface="メイリオ"/>
                <a:ea typeface="メイリオ"/>
                <a:cs typeface="+mn-cs"/>
              </a:rPr>
              <a:t>後発医薬品の供給不安に係る課題について、「医薬品の迅速・安定供給実現に向けた総合対策に関する有識者検討会」において議論され、薬価や薬事制度を起因とする産業構造上の課題が指摘されたほか、後発医薬品産業のあるべき姿やその実現のための具体策を検討するための会議体を新設することが提言された。</a:t>
            </a:r>
            <a:endParaRPr kumimoji="1" lang="en-US" altLang="ja-JP" sz="1300" b="0" i="0" u="none" strike="noStrike" kern="1200" cap="none" spc="0" normalizeH="0" baseline="0" noProof="0">
              <a:ln>
                <a:noFill/>
              </a:ln>
              <a:solidFill>
                <a:srgbClr val="000000"/>
              </a:solidFill>
              <a:effectLst/>
              <a:uLnTx/>
              <a:uFillTx/>
              <a:latin typeface="メイリオ"/>
              <a:ea typeface="メイリオ"/>
              <a:cs typeface="+mn-cs"/>
            </a:endParaRPr>
          </a:p>
          <a:p>
            <a:pPr marL="269875" marR="0" lvl="0" indent="0" algn="l" defTabSz="914400" rtl="0" eaLnBrk="1" fontAlgn="auto" latinLnBrk="0" hangingPunct="1">
              <a:lnSpc>
                <a:spcPct val="120000"/>
              </a:lnSpc>
              <a:spcBef>
                <a:spcPts val="0"/>
              </a:spcBef>
              <a:spcAft>
                <a:spcPts val="600"/>
              </a:spcAft>
              <a:buClr>
                <a:srgbClr val="103185"/>
              </a:buClr>
              <a:buSzTx/>
              <a:buFontTx/>
              <a:buNone/>
              <a:tabLst/>
              <a:defRPr/>
            </a:pPr>
            <a:r>
              <a:rPr kumimoji="1" lang="ja-JP" altLang="en-US" sz="1300" b="0" i="0" u="none" strike="noStrike" kern="1200" cap="none" spc="0" normalizeH="0" baseline="0" noProof="0">
                <a:ln>
                  <a:noFill/>
                </a:ln>
                <a:solidFill>
                  <a:srgbClr val="000000"/>
                </a:solidFill>
                <a:effectLst/>
                <a:uLnTx/>
                <a:uFillTx/>
                <a:latin typeface="メイリオ"/>
                <a:ea typeface="メイリオ"/>
                <a:cs typeface="+mn-cs"/>
              </a:rPr>
              <a:t>　上記の議論や提言を踏まえ、後発医薬品産業を安定供給が確保された産業構造として再構築するため、産業のあるべき姿、その実現に向けた産業政策について幅広い議論を行うことを目的として開催する。</a:t>
            </a:r>
          </a:p>
          <a:p>
            <a:pPr marL="0" marR="0" lvl="0" indent="0" algn="l" defTabSz="914400" rtl="0" eaLnBrk="1" fontAlgn="auto" latinLnBrk="0" hangingPunct="1">
              <a:lnSpc>
                <a:spcPct val="120000"/>
              </a:lnSpc>
              <a:spcBef>
                <a:spcPts val="0"/>
              </a:spcBef>
              <a:spcAft>
                <a:spcPts val="600"/>
              </a:spcAft>
              <a:buClr>
                <a:srgbClr val="103185"/>
              </a:buClr>
              <a:buSzTx/>
              <a:buFontTx/>
              <a:buNone/>
              <a:tabLst/>
              <a:defRPr/>
            </a:pPr>
            <a:r>
              <a:rPr kumimoji="1" lang="en-US" altLang="ja-JP" sz="1600" b="1" i="0" u="none" strike="noStrike" kern="1200" cap="none" spc="0" normalizeH="0" baseline="0" noProof="0">
                <a:ln>
                  <a:noFill/>
                </a:ln>
                <a:solidFill>
                  <a:srgbClr val="000000"/>
                </a:solidFill>
                <a:effectLst/>
                <a:uLnTx/>
                <a:uFillTx/>
                <a:latin typeface="メイリオ"/>
                <a:ea typeface="メイリオ"/>
                <a:cs typeface="+mn-cs"/>
              </a:rPr>
              <a:t>【</a:t>
            </a:r>
            <a:r>
              <a:rPr kumimoji="1" lang="ja-JP" altLang="en-US" sz="1600" b="1" i="0" u="none" strike="noStrike" kern="1200" cap="none" spc="0" normalizeH="0" baseline="0" noProof="0">
                <a:ln>
                  <a:noFill/>
                </a:ln>
                <a:solidFill>
                  <a:srgbClr val="000000"/>
                </a:solidFill>
                <a:effectLst/>
                <a:uLnTx/>
                <a:uFillTx/>
                <a:latin typeface="メイリオ"/>
                <a:ea typeface="メイリオ"/>
                <a:cs typeface="+mn-cs"/>
              </a:rPr>
              <a:t>検討会の構成員</a:t>
            </a:r>
            <a:r>
              <a:rPr kumimoji="1" lang="en-US" altLang="ja-JP" sz="1600" b="1" i="0" u="none" strike="noStrike" kern="1200" cap="none" spc="0" normalizeH="0" baseline="0" noProof="0">
                <a:ln>
                  <a:noFill/>
                </a:ln>
                <a:solidFill>
                  <a:srgbClr val="000000"/>
                </a:solidFill>
                <a:effectLst/>
                <a:uLnTx/>
                <a:uFillTx/>
                <a:latin typeface="メイリオ"/>
                <a:ea typeface="メイリオ"/>
                <a:cs typeface="+mn-cs"/>
              </a:rPr>
              <a:t>】</a:t>
            </a:r>
            <a:r>
              <a:rPr kumimoji="1" lang="ja-JP" altLang="en-US" sz="1600" b="0" i="0" u="none" strike="noStrike" kern="1200" cap="none" spc="0" normalizeH="0" baseline="0" noProof="0">
                <a:ln>
                  <a:noFill/>
                </a:ln>
                <a:solidFill>
                  <a:srgbClr val="000000"/>
                </a:solidFill>
                <a:effectLst/>
                <a:uLnTx/>
                <a:uFillTx/>
                <a:latin typeface="メイリオ"/>
                <a:ea typeface="メイリオ"/>
                <a:cs typeface="+mn-cs"/>
              </a:rPr>
              <a:t>　</a:t>
            </a:r>
            <a:endParaRPr kumimoji="1" lang="en-US" altLang="ja-JP" sz="1600" b="0" i="0" u="none" strike="noStrike" kern="1200" cap="none" spc="0" normalizeH="0" baseline="0" noProof="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20000"/>
              </a:lnSpc>
              <a:spcBef>
                <a:spcPts val="0"/>
              </a:spcBef>
              <a:spcAft>
                <a:spcPts val="600"/>
              </a:spcAft>
              <a:buClr>
                <a:srgbClr val="103185"/>
              </a:buClr>
              <a:buSzTx/>
              <a:buFontTx/>
              <a:buNone/>
              <a:tabLst/>
              <a:defRPr/>
            </a:pPr>
            <a:endParaRPr kumimoji="1" lang="en-US" altLang="ja-JP" sz="14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xmlns="" id="{A7F1D512-ABFD-368F-8634-4EAB60AC1929}"/>
              </a:ext>
            </a:extLst>
          </p:cNvPr>
          <p:cNvSpPr txBox="1"/>
          <p:nvPr/>
        </p:nvSpPr>
        <p:spPr>
          <a:xfrm>
            <a:off x="4892040" y="2392580"/>
            <a:ext cx="4632960" cy="304699"/>
          </a:xfrm>
          <a:prstGeom prst="rect">
            <a:avLst/>
          </a:prstGeom>
          <a:noFill/>
        </p:spPr>
        <p:txBody>
          <a:bodyPr wrap="square" rtlCol="0">
            <a:spAutoFit/>
          </a:bodyPr>
          <a:lstStyle/>
          <a:p>
            <a:pPr marL="0" marR="0" lvl="0" indent="0" algn="r" defTabSz="914400" rtl="0" eaLnBrk="1" fontAlgn="auto" latinLnBrk="0" hangingPunct="1">
              <a:lnSpc>
                <a:spcPct val="120000"/>
              </a:lnSpc>
              <a:spcBef>
                <a:spcPts val="0"/>
              </a:spcBef>
              <a:spcAft>
                <a:spcPts val="0"/>
              </a:spcAft>
              <a:buClr>
                <a:srgbClr val="103185"/>
              </a:buClr>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（令和</a:t>
            </a: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5</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年</a:t>
            </a: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7</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月</a:t>
            </a: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31</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日 第</a:t>
            </a: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1</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回検討会開催）</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xmlns="" id="{F84BC2CB-E28D-FA9E-DF54-A115D0C9724E}"/>
              </a:ext>
            </a:extLst>
          </p:cNvPr>
          <p:cNvSpPr txBox="1">
            <a:spLocks noChangeArrowheads="1"/>
          </p:cNvSpPr>
          <p:nvPr/>
        </p:nvSpPr>
        <p:spPr bwMode="auto">
          <a:xfrm>
            <a:off x="8769424" y="70755"/>
            <a:ext cx="1080120" cy="333909"/>
          </a:xfrm>
          <a:prstGeom prst="rect">
            <a:avLst/>
          </a:prstGeom>
          <a:solidFill>
            <a:srgbClr val="FFFFFF"/>
          </a:solidFill>
          <a:ln w="19050">
            <a:solidFill>
              <a:srgbClr val="000000"/>
            </a:solidFill>
            <a:miter lim="800000"/>
            <a:headEnd/>
            <a:tailEnd/>
          </a:ln>
        </p:spPr>
        <p:txBody>
          <a:bodyPr rot="0" vert="horz" wrap="square" lIns="72000" tIns="36000" rIns="72000" bIns="0" anchor="ctr" anchorCtr="0" upright="1">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中医協　薬－２</a:t>
            </a:r>
            <a:endPar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ＭＳ Ｐゴシック" panose="020B0600070205080204" pitchFamily="50" charset="-128"/>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５．８．２</a:t>
            </a:r>
            <a:endPar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47071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xmlns="" id="{F2CD84B0-3AC8-624C-FD53-23789B27AFEA}"/>
              </a:ext>
            </a:extLst>
          </p:cNvPr>
          <p:cNvSpPr>
            <a:spLocks noGrp="1"/>
          </p:cNvSpPr>
          <p:nvPr>
            <p:ph type="title"/>
          </p:nvPr>
        </p:nvSpPr>
        <p:spPr/>
        <p:txBody>
          <a:bodyPr/>
          <a:lstStyle/>
          <a:p>
            <a:r>
              <a:rPr lang="ja-JP" altLang="en-US" sz="1600"/>
              <a:t>後発医薬品の安定供給等の実現に向けた産業構造のあり方に関する検討会</a:t>
            </a:r>
            <a:br>
              <a:rPr lang="ja-JP" altLang="en-US" sz="1600"/>
            </a:br>
            <a:r>
              <a:rPr lang="ja-JP" altLang="en-US" sz="1600"/>
              <a:t>報告書概要</a:t>
            </a:r>
            <a:r>
              <a:rPr lang="ja-JP" altLang="en-US" sz="1200"/>
              <a:t>（令和</a:t>
            </a:r>
            <a:r>
              <a:rPr lang="en-US" altLang="ja-JP" sz="1200"/>
              <a:t>6</a:t>
            </a:r>
            <a:r>
              <a:rPr lang="ja-JP" altLang="en-US" sz="1200"/>
              <a:t>年</a:t>
            </a:r>
            <a:r>
              <a:rPr lang="en-US" altLang="ja-JP" sz="1200"/>
              <a:t>5</a:t>
            </a:r>
            <a:r>
              <a:rPr lang="ja-JP" altLang="en-US" sz="1200"/>
              <a:t>月</a:t>
            </a:r>
            <a:r>
              <a:rPr lang="en-US" altLang="ja-JP" sz="1200"/>
              <a:t>22</a:t>
            </a:r>
            <a:r>
              <a:rPr lang="ja-JP" altLang="en-US" sz="1200"/>
              <a:t>日）</a:t>
            </a:r>
            <a:endParaRPr lang="ja-JP" altLang="en-US" sz="1600">
              <a:solidFill>
                <a:srgbClr val="00B050"/>
              </a:solidFill>
            </a:endParaRPr>
          </a:p>
        </p:txBody>
      </p:sp>
      <p:sp>
        <p:nvSpPr>
          <p:cNvPr id="12" name="角丸四角形 12">
            <a:extLst>
              <a:ext uri="{FF2B5EF4-FFF2-40B4-BE49-F238E27FC236}">
                <a16:creationId xmlns:a16="http://schemas.microsoft.com/office/drawing/2014/main" xmlns="" id="{5D9D6C45-1AAA-45C8-9351-EC8A83B6ACCD}"/>
              </a:ext>
            </a:extLst>
          </p:cNvPr>
          <p:cNvSpPr/>
          <p:nvPr/>
        </p:nvSpPr>
        <p:spPr>
          <a:xfrm>
            <a:off x="36344" y="1890000"/>
            <a:ext cx="3221510" cy="278272"/>
          </a:xfrm>
          <a:prstGeom prst="roundRect">
            <a:avLst>
              <a:gd name="adj" fmla="val 0"/>
            </a:avLst>
          </a:prstGeom>
          <a:solidFill>
            <a:schemeClr val="tx2"/>
          </a:solidFill>
          <a:ln w="76200">
            <a:noFill/>
          </a:ln>
        </p:spPr>
        <p:txBody>
          <a:bodyPr lIns="0" tIns="0" rIns="0" bIns="0" anchor="t"/>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a:ln>
                  <a:noFill/>
                </a:ln>
                <a:solidFill>
                  <a:srgbClr val="FFFFFF"/>
                </a:solidFill>
                <a:effectLst/>
                <a:uLnTx/>
                <a:uFillTx/>
                <a:latin typeface="メイリオ"/>
                <a:ea typeface="メイリオ"/>
                <a:cs typeface="Noto Sans CJK JP DemiLight" charset="-128"/>
              </a:rPr>
              <a:t>対策の方向性</a:t>
            </a:r>
          </a:p>
        </p:txBody>
      </p:sp>
      <p:sp>
        <p:nvSpPr>
          <p:cNvPr id="16" name="正方形/長方形 15">
            <a:extLst>
              <a:ext uri="{FF2B5EF4-FFF2-40B4-BE49-F238E27FC236}">
                <a16:creationId xmlns:a16="http://schemas.microsoft.com/office/drawing/2014/main" xmlns="" id="{651BFE95-1313-663C-B767-860B853EDFDD}"/>
              </a:ext>
            </a:extLst>
          </p:cNvPr>
          <p:cNvSpPr/>
          <p:nvPr/>
        </p:nvSpPr>
        <p:spPr>
          <a:xfrm>
            <a:off x="92381" y="5385190"/>
            <a:ext cx="9684128" cy="1140154"/>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pPr marL="172720" marR="0" lvl="0" indent="-172720" algn="l" defTabSz="457200" rtl="0" eaLnBrk="1" fontAlgn="auto" latinLnBrk="0" hangingPunct="1">
              <a:lnSpc>
                <a:spcPct val="100000"/>
              </a:lnSpc>
              <a:spcBef>
                <a:spcPts val="0"/>
              </a:spcBef>
              <a:spcAft>
                <a:spcPts val="200"/>
              </a:spcAft>
              <a:buClrTx/>
              <a:buSzTx/>
              <a:buFontTx/>
              <a:buNone/>
              <a:tabLst/>
              <a:defRPr/>
            </a:pPr>
            <a:r>
              <a:rPr kumimoji="1" lang="ja-JP" altLang="en-US" sz="1400" b="0" i="0" u="none" strike="noStrike" kern="1200" cap="none" spc="-150" normalizeH="0" baseline="0" noProof="0">
                <a:ln>
                  <a:noFill/>
                </a:ln>
                <a:solidFill>
                  <a:srgbClr val="000000"/>
                </a:solidFill>
                <a:effectLst/>
                <a:uLnTx/>
                <a:uFillTx/>
                <a:latin typeface="Meiryo"/>
                <a:ea typeface="Meiryo"/>
                <a:cs typeface="+mn-cs"/>
              </a:rPr>
              <a:t>○対策を実行していくためには一定のコストが必要。</a:t>
            </a:r>
            <a:r>
              <a:rPr kumimoji="1" lang="ja-JP" altLang="en-US" sz="1400" b="1" i="0" u="sng" strike="noStrike" kern="1200" cap="none" spc="-150" normalizeH="0" baseline="0" noProof="0">
                <a:ln>
                  <a:noFill/>
                </a:ln>
                <a:solidFill>
                  <a:srgbClr val="000000"/>
                </a:solidFill>
                <a:effectLst/>
                <a:uLnTx/>
                <a:uFillTx/>
                <a:latin typeface="Meiryo"/>
                <a:ea typeface="Meiryo"/>
                <a:cs typeface="+mn-cs"/>
              </a:rPr>
              <a:t>ビジネスモデルを転換し、シェアの拡大や品目数の適正化により生産効率や収益性を向上させていく</a:t>
            </a:r>
            <a:r>
              <a:rPr kumimoji="1" lang="ja-JP" altLang="en-US" sz="1400" b="0" i="0" u="none" strike="noStrike" kern="1200" cap="none" spc="-150" normalizeH="0" baseline="0" noProof="0">
                <a:ln>
                  <a:noFill/>
                </a:ln>
                <a:solidFill>
                  <a:srgbClr val="000000"/>
                </a:solidFill>
                <a:effectLst/>
                <a:uLnTx/>
                <a:uFillTx/>
                <a:latin typeface="Meiryo"/>
                <a:ea typeface="Meiryo"/>
                <a:cs typeface="+mn-cs"/>
              </a:rPr>
              <a:t>ためには、ある程度</a:t>
            </a:r>
            <a:r>
              <a:rPr kumimoji="1" lang="ja-JP" altLang="en-US" sz="1400" b="1" i="0" u="sng" strike="noStrike" kern="1200" cap="none" spc="-150" normalizeH="0" baseline="0" noProof="0">
                <a:ln>
                  <a:noFill/>
                </a:ln>
                <a:solidFill>
                  <a:srgbClr val="000000"/>
                </a:solidFill>
                <a:effectLst/>
                <a:uLnTx/>
                <a:uFillTx/>
                <a:latin typeface="Meiryo"/>
                <a:ea typeface="Meiryo"/>
                <a:cs typeface="+mn-cs"/>
              </a:rPr>
              <a:t>大規模での生産・品質管理体制の構築も有効な選択肢。企業間の連携・協力や役割分担、コンソーシアムや企業統合などを検討すべき</a:t>
            </a:r>
            <a:endParaRPr kumimoji="1" lang="en-US" altLang="ja-JP" sz="1400" b="1" i="0" u="sng" strike="noStrike" kern="1200" cap="none" spc="-150" normalizeH="0" baseline="0" noProof="0">
              <a:ln>
                <a:noFill/>
              </a:ln>
              <a:solidFill>
                <a:srgbClr val="000000"/>
              </a:solidFill>
              <a:effectLst/>
              <a:uLnTx/>
              <a:uFillTx/>
              <a:latin typeface="Meiryo"/>
              <a:ea typeface="Meiryo"/>
              <a:cs typeface="+mn-cs"/>
            </a:endParaRPr>
          </a:p>
          <a:p>
            <a:pPr marL="172720" marR="0" lvl="0" indent="-172720" algn="l" defTabSz="457200" rtl="0" eaLnBrk="1" fontAlgn="auto" latinLnBrk="0" hangingPunct="1">
              <a:lnSpc>
                <a:spcPct val="100000"/>
              </a:lnSpc>
              <a:spcBef>
                <a:spcPts val="0"/>
              </a:spcBef>
              <a:spcAft>
                <a:spcPts val="200"/>
              </a:spcAft>
              <a:buClrTx/>
              <a:buSzTx/>
              <a:buFontTx/>
              <a:buNone/>
              <a:tabLst/>
              <a:defRPr/>
            </a:pP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○他産業での業界再編に向けた取組も参考にしつつ、</a:t>
            </a: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金融・財政措置等様々な面から政府が企業の取組を後押しする方策を検討</a:t>
            </a:r>
            <a:endParaRPr kumimoji="1" lang="en-US" altLang="ja-JP"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172720" marR="0" lvl="0" indent="-172720" algn="l" defTabSz="457200" rtl="0" eaLnBrk="1" fontAlgn="auto" latinLnBrk="0" hangingPunct="1">
              <a:lnSpc>
                <a:spcPct val="100000"/>
              </a:lnSpc>
              <a:spcBef>
                <a:spcPts val="0"/>
              </a:spcBef>
              <a:spcAft>
                <a:spcPts val="200"/>
              </a:spcAft>
              <a:buClrTx/>
              <a:buSzTx/>
              <a:buFontTx/>
              <a:buNone/>
              <a:tabLst/>
              <a:defRPr/>
            </a:pP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○事例集等の作成、相談窓口の設置等、独占禁止法との関係整理が必要</a:t>
            </a:r>
            <a:endParaRPr kumimoji="0"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10" name="角丸四角形 12">
            <a:extLst>
              <a:ext uri="{FF2B5EF4-FFF2-40B4-BE49-F238E27FC236}">
                <a16:creationId xmlns:a16="http://schemas.microsoft.com/office/drawing/2014/main" xmlns="" id="{D48D4F69-B324-0570-B522-6E91C65EF728}"/>
              </a:ext>
            </a:extLst>
          </p:cNvPr>
          <p:cNvSpPr/>
          <p:nvPr/>
        </p:nvSpPr>
        <p:spPr>
          <a:xfrm>
            <a:off x="93408" y="5085184"/>
            <a:ext cx="9683102" cy="288000"/>
          </a:xfrm>
          <a:prstGeom prst="roundRect">
            <a:avLst>
              <a:gd name="adj" fmla="val 0"/>
            </a:avLst>
          </a:prstGeom>
          <a:solidFill>
            <a:schemeClr val="tx2">
              <a:lumMod val="20000"/>
              <a:lumOff val="80000"/>
            </a:schemeClr>
          </a:solidFill>
          <a:ln w="28575">
            <a:solidFill>
              <a:schemeClr val="tx2"/>
            </a:solidFill>
          </a:ln>
        </p:spPr>
        <p:style>
          <a:lnRef idx="2">
            <a:schemeClr val="accent1"/>
          </a:lnRef>
          <a:fillRef idx="1">
            <a:schemeClr val="lt1"/>
          </a:fillRef>
          <a:effectRef idx="0">
            <a:schemeClr val="accent1"/>
          </a:effectRef>
          <a:fontRef idx="minor">
            <a:schemeClr val="dk1"/>
          </a:fontRef>
        </p:style>
        <p:txBody>
          <a:bodyPr lIns="36000" rIns="36000"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a:ln>
                  <a:noFill/>
                </a:ln>
                <a:solidFill>
                  <a:srgbClr val="000000"/>
                </a:solidFill>
                <a:effectLst/>
                <a:uLnTx/>
                <a:uFillTx/>
                <a:latin typeface="メイリオ"/>
                <a:ea typeface="メイリオ"/>
                <a:cs typeface="+mn-cs"/>
              </a:rPr>
              <a:t>４　企業間の連携・協力の推進</a:t>
            </a:r>
          </a:p>
        </p:txBody>
      </p:sp>
      <p:grpSp>
        <p:nvGrpSpPr>
          <p:cNvPr id="2" name="グループ化 1">
            <a:extLst>
              <a:ext uri="{FF2B5EF4-FFF2-40B4-BE49-F238E27FC236}">
                <a16:creationId xmlns:a16="http://schemas.microsoft.com/office/drawing/2014/main" xmlns="" id="{973E2F74-16B4-372B-29AF-75BCC4F4D1B5}"/>
              </a:ext>
            </a:extLst>
          </p:cNvPr>
          <p:cNvGrpSpPr/>
          <p:nvPr/>
        </p:nvGrpSpPr>
        <p:grpSpPr>
          <a:xfrm>
            <a:off x="93407" y="2160000"/>
            <a:ext cx="3092439" cy="2846623"/>
            <a:chOff x="93407" y="2525808"/>
            <a:chExt cx="2608067" cy="2846623"/>
          </a:xfrm>
        </p:grpSpPr>
        <p:sp>
          <p:nvSpPr>
            <p:cNvPr id="9" name="正方形/長方形 8">
              <a:extLst>
                <a:ext uri="{FF2B5EF4-FFF2-40B4-BE49-F238E27FC236}">
                  <a16:creationId xmlns:a16="http://schemas.microsoft.com/office/drawing/2014/main" xmlns="" id="{7F32D423-F854-ED99-CFE7-2C6F089717F4}"/>
                </a:ext>
              </a:extLst>
            </p:cNvPr>
            <p:cNvSpPr/>
            <p:nvPr/>
          </p:nvSpPr>
          <p:spPr>
            <a:xfrm>
              <a:off x="93407" y="2820908"/>
              <a:ext cx="2608067" cy="2551523"/>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徹底した自主点検の実施</a:t>
              </a:r>
              <a:endParaRPr kumimoji="1" lang="en-US" altLang="ja-JP"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269875" algn="l" defTabSz="4572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a:t>
              </a:r>
              <a:r>
                <a:rPr kumimoji="1" lang="en-US" altLang="ja-JP" sz="1200" b="0" i="0" u="none" strike="noStrike" kern="1200" cap="none" spc="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JGA</a:t>
              </a: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会員以外も含む全企業の一斉自主点検の実施（令和６年４月～</a:t>
              </a:r>
              <a:r>
                <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10</a:t>
              </a: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月）</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269875" algn="l" defTabSz="4572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・外部機関の活用を推奨・書面点検と従業員ヒアリング・点検結果公表・行政への報告</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269875" algn="l" defTabSz="457200" rtl="0" eaLnBrk="1" fontAlgn="auto" latinLnBrk="0" hangingPunct="1">
                <a:lnSpc>
                  <a:spcPct val="100000"/>
                </a:lnSpc>
                <a:spcBef>
                  <a:spcPts val="0"/>
                </a:spcBef>
                <a:spcAft>
                  <a:spcPts val="200"/>
                </a:spcAft>
                <a:buClrTx/>
                <a:buSzTx/>
                <a:buFontTx/>
                <a:buNone/>
                <a:tabLst/>
                <a:defRPr/>
              </a:pP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ガバナンスの強化</a:t>
              </a:r>
              <a:endParaRPr kumimoji="1" lang="en-US" altLang="ja-JP"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73050" marR="0" lvl="0" indent="-92075" algn="l" defTabSz="4572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・各社のクオリティ・カルチャーの醸成とそれを踏まえた人材育成</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73050" marR="0" lvl="0" indent="-92075" algn="l" defTabSz="4572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・業界団体を中心に外部研修、ベストプラクティスの共有、企業間連携の際の知識・技能の伝達等を推進</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薬事監視の向上</a:t>
              </a:r>
              <a:endParaRPr kumimoji="1" lang="en-US" altLang="ja-JP"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5" name="角丸四角形 12">
              <a:extLst>
                <a:ext uri="{FF2B5EF4-FFF2-40B4-BE49-F238E27FC236}">
                  <a16:creationId xmlns:a16="http://schemas.microsoft.com/office/drawing/2014/main" xmlns="" id="{222A28B0-4044-AEDF-53C9-734AB94F10DF}"/>
                </a:ext>
              </a:extLst>
            </p:cNvPr>
            <p:cNvSpPr/>
            <p:nvPr/>
          </p:nvSpPr>
          <p:spPr>
            <a:xfrm>
              <a:off x="93407" y="2525808"/>
              <a:ext cx="2608067" cy="288000"/>
            </a:xfrm>
            <a:prstGeom prst="roundRect">
              <a:avLst>
                <a:gd name="adj" fmla="val 0"/>
              </a:avLst>
            </a:prstGeom>
            <a:solidFill>
              <a:schemeClr val="tx2">
                <a:lumMod val="20000"/>
                <a:lumOff val="80000"/>
              </a:schemeClr>
            </a:solidFill>
            <a:ln w="28575">
              <a:solidFill>
                <a:schemeClr val="tx2"/>
              </a:solidFill>
            </a:ln>
          </p:spPr>
          <p:style>
            <a:lnRef idx="2">
              <a:schemeClr val="accent1"/>
            </a:lnRef>
            <a:fillRef idx="1">
              <a:schemeClr val="lt1"/>
            </a:fillRef>
            <a:effectRef idx="0">
              <a:schemeClr val="accent1"/>
            </a:effectRef>
            <a:fontRef idx="minor">
              <a:schemeClr val="dk1"/>
            </a:fontRef>
          </p:style>
          <p:txBody>
            <a:bodyPr lIns="0" rIns="0"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15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Noto Sans CJK JP DemiLight" charset="-128"/>
                </a:rPr>
                <a:t>１ 製造管理･品質管理体制の確保</a:t>
              </a:r>
            </a:p>
          </p:txBody>
        </p:sp>
      </p:grpSp>
      <p:grpSp>
        <p:nvGrpSpPr>
          <p:cNvPr id="11" name="グループ化 10">
            <a:extLst>
              <a:ext uri="{FF2B5EF4-FFF2-40B4-BE49-F238E27FC236}">
                <a16:creationId xmlns:a16="http://schemas.microsoft.com/office/drawing/2014/main" xmlns="" id="{9C84728C-9D3C-9F5D-57BF-82E6E4370E99}"/>
              </a:ext>
            </a:extLst>
          </p:cNvPr>
          <p:cNvGrpSpPr/>
          <p:nvPr/>
        </p:nvGrpSpPr>
        <p:grpSpPr>
          <a:xfrm>
            <a:off x="6465168" y="2160000"/>
            <a:ext cx="3322420" cy="2846623"/>
            <a:chOff x="6616022" y="-1154087"/>
            <a:chExt cx="3456022" cy="3087910"/>
          </a:xfrm>
        </p:grpSpPr>
        <p:sp>
          <p:nvSpPr>
            <p:cNvPr id="14" name="正方形/長方形 13">
              <a:extLst>
                <a:ext uri="{FF2B5EF4-FFF2-40B4-BE49-F238E27FC236}">
                  <a16:creationId xmlns:a16="http://schemas.microsoft.com/office/drawing/2014/main" xmlns="" id="{2E48ABD7-A90C-F3DA-6EBA-953AECFF35DB}"/>
                </a:ext>
              </a:extLst>
            </p:cNvPr>
            <p:cNvSpPr/>
            <p:nvPr/>
          </p:nvSpPr>
          <p:spPr>
            <a:xfrm>
              <a:off x="6616022" y="-858987"/>
              <a:ext cx="3455283" cy="2792810"/>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180975" marR="0" lvl="0" indent="-180975" algn="l" defTabSz="914400" rtl="0" eaLnBrk="1" fontAlgn="auto" latinLnBrk="0" hangingPunct="1">
                <a:lnSpc>
                  <a:spcPct val="100000"/>
                </a:lnSpc>
                <a:spcBef>
                  <a:spcPts val="0"/>
                </a:spcBef>
                <a:spcAft>
                  <a:spcPts val="200"/>
                </a:spcAft>
                <a:buClrTx/>
                <a:buSzTx/>
                <a:buFontTx/>
                <a:buNone/>
                <a:tabLst/>
                <a:defRPr/>
              </a:pP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①少量多品目生産の適正化等生産効率の向上</a:t>
              </a:r>
              <a:endParaRPr kumimoji="1" lang="en-US" altLang="ja-JP"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just" defTabSz="457200" rtl="0" eaLnBrk="1" fontAlgn="auto" latinLnBrk="0" hangingPunct="1">
                <a:lnSpc>
                  <a:spcPct val="100000"/>
                </a:lnSpc>
                <a:spcBef>
                  <a:spcPts val="0"/>
                </a:spcBef>
                <a:spcAft>
                  <a:spcPts val="200"/>
                </a:spcAft>
                <a:buClrTx/>
                <a:buSzTx/>
                <a:buFontTx/>
                <a:buNone/>
                <a:tabLst/>
                <a:defRPr/>
              </a:pP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a:t>
              </a: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・製造方法等の変更に係る薬事手続の簡素化</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88900" algn="just" defTabSz="4572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a:ea typeface="Meiryo"/>
                  <a:cs typeface="+mn-cs"/>
                </a:rPr>
                <a:t>・既収載品目の市場からの撤退のための薬価削除等プロセスの明確化・簡素化</a:t>
              </a:r>
              <a:endParaRPr kumimoji="0"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88900" algn="l" defTabSz="4572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・規格揃え原則の合理化</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88900" algn="just" defTabSz="4572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・企業間の生産数量等の調整に係る独占禁止法との関係の整理</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180975" marR="0" lvl="0" indent="-180975" algn="l" defTabSz="457200" rtl="0" eaLnBrk="1" fontAlgn="auto" latinLnBrk="0" hangingPunct="1">
                <a:lnSpc>
                  <a:spcPct val="100000"/>
                </a:lnSpc>
                <a:spcBef>
                  <a:spcPts val="0"/>
                </a:spcBef>
                <a:spcAft>
                  <a:spcPts val="200"/>
                </a:spcAft>
                <a:buClrTx/>
                <a:buSzTx/>
                <a:buFontTx/>
                <a:buNone/>
                <a:tabLst/>
                <a:defRPr/>
              </a:pP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②収益と投資の好循環を生み出す価格や流通　</a:t>
              </a:r>
              <a:endParaRPr kumimoji="1" lang="en-US" altLang="ja-JP" sz="12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88900" algn="just" defTabSz="4572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・企業情報公表の仕組みの創設</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88900" algn="just" defTabSz="4572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・企業情報の薬価制度等での活用等</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88900" algn="just" defTabSz="4572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・改訂流通改善ガイドラインの遵守等</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7" name="角丸四角形 12">
              <a:extLst>
                <a:ext uri="{FF2B5EF4-FFF2-40B4-BE49-F238E27FC236}">
                  <a16:creationId xmlns:a16="http://schemas.microsoft.com/office/drawing/2014/main" xmlns="" id="{240BB83A-2259-498E-6CEA-2F2BBA2F1066}"/>
                </a:ext>
              </a:extLst>
            </p:cNvPr>
            <p:cNvSpPr/>
            <p:nvPr/>
          </p:nvSpPr>
          <p:spPr>
            <a:xfrm>
              <a:off x="6616022" y="-1154087"/>
              <a:ext cx="3456022" cy="288000"/>
            </a:xfrm>
            <a:prstGeom prst="roundRect">
              <a:avLst>
                <a:gd name="adj" fmla="val 0"/>
              </a:avLst>
            </a:prstGeom>
            <a:solidFill>
              <a:schemeClr val="tx2">
                <a:lumMod val="20000"/>
                <a:lumOff val="80000"/>
              </a:schemeClr>
            </a:solidFill>
            <a:ln w="28575">
              <a:solidFill>
                <a:schemeClr val="tx2"/>
              </a:solidFill>
            </a:ln>
          </p:spPr>
          <p:style>
            <a:lnRef idx="2">
              <a:schemeClr val="accent1"/>
            </a:lnRef>
            <a:fillRef idx="1">
              <a:schemeClr val="lt1"/>
            </a:fillRef>
            <a:effectRef idx="0">
              <a:schemeClr val="accent1"/>
            </a:effectRef>
            <a:fontRef idx="minor">
              <a:schemeClr val="dk1"/>
            </a:fontRef>
          </p:style>
          <p:txBody>
            <a:bodyPr lIns="36000" rIns="36000"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a:ln>
                    <a:noFill/>
                  </a:ln>
                  <a:solidFill>
                    <a:srgbClr val="000000"/>
                  </a:solidFill>
                  <a:effectLst/>
                  <a:uLnTx/>
                  <a:uFillTx/>
                  <a:latin typeface="メイリオ"/>
                  <a:ea typeface="メイリオ"/>
                  <a:cs typeface="Noto Sans CJK JP DemiLight" charset="-128"/>
                </a:rPr>
                <a:t>３　持続可能な産業構造</a:t>
              </a:r>
            </a:p>
          </p:txBody>
        </p:sp>
      </p:grpSp>
      <p:grpSp>
        <p:nvGrpSpPr>
          <p:cNvPr id="13" name="グループ化 12">
            <a:extLst>
              <a:ext uri="{FF2B5EF4-FFF2-40B4-BE49-F238E27FC236}">
                <a16:creationId xmlns:a16="http://schemas.microsoft.com/office/drawing/2014/main" xmlns="" id="{325C8A71-6EC0-01E5-A93F-0D74961E3F63}"/>
              </a:ext>
            </a:extLst>
          </p:cNvPr>
          <p:cNvGrpSpPr/>
          <p:nvPr/>
        </p:nvGrpSpPr>
        <p:grpSpPr>
          <a:xfrm>
            <a:off x="3257854" y="2160000"/>
            <a:ext cx="3135306" cy="2846623"/>
            <a:chOff x="6573536" y="2525808"/>
            <a:chExt cx="3052179" cy="3087910"/>
          </a:xfrm>
        </p:grpSpPr>
        <p:sp>
          <p:nvSpPr>
            <p:cNvPr id="15" name="正方形/長方形 14">
              <a:extLst>
                <a:ext uri="{FF2B5EF4-FFF2-40B4-BE49-F238E27FC236}">
                  <a16:creationId xmlns:a16="http://schemas.microsoft.com/office/drawing/2014/main" xmlns="" id="{1421D26C-B542-2320-C4C2-54D53E84A1D6}"/>
                </a:ext>
              </a:extLst>
            </p:cNvPr>
            <p:cNvSpPr/>
            <p:nvPr/>
          </p:nvSpPr>
          <p:spPr>
            <a:xfrm>
              <a:off x="6573536" y="2820908"/>
              <a:ext cx="3052179" cy="2792810"/>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180975" marR="0" lvl="0" indent="-180975" algn="just" defTabSz="457200" rtl="0" eaLnBrk="1" fontAlgn="auto" latinLnBrk="0" hangingPunct="1">
                <a:lnSpc>
                  <a:spcPct val="100000"/>
                </a:lnSpc>
                <a:spcBef>
                  <a:spcPts val="0"/>
                </a:spcBef>
                <a:spcAft>
                  <a:spcPts val="200"/>
                </a:spcAft>
                <a:buClrTx/>
                <a:buSzTx/>
                <a:buFontTx/>
                <a:buNone/>
                <a:tabLst/>
                <a:defRPr/>
              </a:pP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①個々の企業における安定供給確保体制整備</a:t>
              </a:r>
              <a:endParaRPr kumimoji="1" lang="en-US" altLang="ja-JP"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269875" algn="l" defTabSz="9144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・安定供給責任者の指定、供給実績の確認</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269875" algn="l" defTabSz="9144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・安定供給確保のため企業に求める対応措置を整理し遵守させる枠組みを整備</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269875" algn="l" defTabSz="9144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・企業間の委受託関係の透明化・責任の明確化</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180975" marR="0" lvl="0" indent="-180975" algn="just" defTabSz="457200" rtl="0" eaLnBrk="1" fontAlgn="auto" latinLnBrk="0" hangingPunct="1">
                <a:lnSpc>
                  <a:spcPct val="100000"/>
                </a:lnSpc>
                <a:spcBef>
                  <a:spcPts val="0"/>
                </a:spcBef>
                <a:spcAft>
                  <a:spcPts val="200"/>
                </a:spcAft>
                <a:buClrTx/>
                <a:buSzTx/>
                <a:buFontTx/>
                <a:buNone/>
                <a:tabLst/>
                <a:defRPr/>
              </a:pP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②医薬品等の安定供給確保に係るマネジメントシステムの確立</a:t>
              </a:r>
              <a:endParaRPr kumimoji="1" lang="en-US" altLang="ja-JP"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269875" algn="l" defTabSz="9144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・改正感染症法等を踏まえた、医薬品等の安定供給を確保するマネジメントシステムの制度的枠組みについて検討</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269875" marR="0" lvl="0" indent="-269875" algn="l" defTabSz="914400" rtl="0" eaLnBrk="1" fontAlgn="auto" latinLnBrk="0" hangingPunct="1">
                <a:lnSpc>
                  <a:spcPct val="100000"/>
                </a:lnSpc>
                <a:spcBef>
                  <a:spcPts val="0"/>
                </a:spcBef>
                <a:spcAft>
                  <a:spcPts val="200"/>
                </a:spcAft>
                <a:buClrTx/>
                <a:buSzTx/>
                <a:buFontTx/>
                <a:buNone/>
                <a:tabLst/>
                <a:defRPr/>
              </a:pPr>
              <a:r>
                <a:rPr kumimoji="1" lang="ja-JP" altLang="en-US"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・サプライチェーンの強靱化</a:t>
              </a:r>
              <a:endParaRPr kumimoji="1" lang="en-US" altLang="ja-JP" sz="12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8" name="角丸四角形 12">
              <a:extLst>
                <a:ext uri="{FF2B5EF4-FFF2-40B4-BE49-F238E27FC236}">
                  <a16:creationId xmlns:a16="http://schemas.microsoft.com/office/drawing/2014/main" xmlns="" id="{AB62A3D5-DF2A-DFEB-7850-D102A54C27DE}"/>
                </a:ext>
              </a:extLst>
            </p:cNvPr>
            <p:cNvSpPr/>
            <p:nvPr/>
          </p:nvSpPr>
          <p:spPr>
            <a:xfrm>
              <a:off x="6573536" y="2525808"/>
              <a:ext cx="3052179" cy="288000"/>
            </a:xfrm>
            <a:prstGeom prst="roundRect">
              <a:avLst>
                <a:gd name="adj" fmla="val 0"/>
              </a:avLst>
            </a:prstGeom>
            <a:solidFill>
              <a:schemeClr val="tx2">
                <a:lumMod val="20000"/>
                <a:lumOff val="80000"/>
              </a:schemeClr>
            </a:solidFill>
            <a:ln w="28575">
              <a:solidFill>
                <a:schemeClr val="tx2"/>
              </a:solidFill>
            </a:ln>
          </p:spPr>
          <p:style>
            <a:lnRef idx="2">
              <a:schemeClr val="accent1"/>
            </a:lnRef>
            <a:fillRef idx="1">
              <a:schemeClr val="lt1"/>
            </a:fillRef>
            <a:effectRef idx="0">
              <a:schemeClr val="accent1"/>
            </a:effectRef>
            <a:fontRef idx="minor">
              <a:schemeClr val="dk1"/>
            </a:fontRef>
          </p:style>
          <p:txBody>
            <a:bodyPr lIns="36000" rIns="36000"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a:ln>
                    <a:noFill/>
                  </a:ln>
                  <a:solidFill>
                    <a:srgbClr val="000000"/>
                  </a:solidFill>
                  <a:effectLst/>
                  <a:uLnTx/>
                  <a:uFillTx/>
                  <a:latin typeface="メイリオ"/>
                  <a:ea typeface="メイリオ"/>
                  <a:cs typeface="Noto Sans CJK JP DemiLight" charset="-128"/>
                </a:rPr>
                <a:t>２　安定供給能力の確保</a:t>
              </a:r>
            </a:p>
          </p:txBody>
        </p:sp>
      </p:grpSp>
      <p:sp>
        <p:nvSpPr>
          <p:cNvPr id="4" name="正方形/長方形 3">
            <a:extLst>
              <a:ext uri="{FF2B5EF4-FFF2-40B4-BE49-F238E27FC236}">
                <a16:creationId xmlns:a16="http://schemas.microsoft.com/office/drawing/2014/main" xmlns="" id="{62D48043-07AA-7666-B9A1-960A3E299CDA}"/>
              </a:ext>
            </a:extLst>
          </p:cNvPr>
          <p:cNvSpPr/>
          <p:nvPr/>
        </p:nvSpPr>
        <p:spPr>
          <a:xfrm>
            <a:off x="110205" y="900001"/>
            <a:ext cx="9648481" cy="944824"/>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t"/>
          <a:lstStyle/>
          <a:p>
            <a:pPr marL="90488" marR="0" lvl="0" indent="-9048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品質の確保された医薬品を安定的に供給できるよう①</a:t>
            </a: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製造管理・品質管理体制の確保</a:t>
            </a: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、②</a:t>
            </a: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安定供給能力の確保</a:t>
            </a: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、③</a:t>
            </a: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持続可能な産業構造</a:t>
            </a: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の実現を目指す</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a:t>
            </a: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５年程度の集中改革期間</a:t>
            </a: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を設定して、実施できるものから迅速に着手しつつ、供給不安の早期の解消と再発の防止を着実に実施</a:t>
            </a:r>
          </a:p>
        </p:txBody>
      </p:sp>
      <p:sp>
        <p:nvSpPr>
          <p:cNvPr id="6" name="角丸四角形 12">
            <a:extLst>
              <a:ext uri="{FF2B5EF4-FFF2-40B4-BE49-F238E27FC236}">
                <a16:creationId xmlns:a16="http://schemas.microsoft.com/office/drawing/2014/main" xmlns="" id="{DD3E4C2E-A9C5-9B70-17EB-D0B10F22DEB3}"/>
              </a:ext>
            </a:extLst>
          </p:cNvPr>
          <p:cNvSpPr/>
          <p:nvPr/>
        </p:nvSpPr>
        <p:spPr>
          <a:xfrm>
            <a:off x="56456" y="864000"/>
            <a:ext cx="3221511" cy="284582"/>
          </a:xfrm>
          <a:prstGeom prst="roundRect">
            <a:avLst>
              <a:gd name="adj" fmla="val 0"/>
            </a:avLst>
          </a:prstGeom>
          <a:solidFill>
            <a:schemeClr val="tx2"/>
          </a:solidFill>
          <a:ln w="76200">
            <a:noFill/>
          </a:ln>
        </p:spPr>
        <p:txBody>
          <a:bodyPr lIns="0" tIns="0" rIns="0" bIns="0" anchor="t"/>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1" lang="ja-JP" altLang="en-US" sz="1400" b="1" i="0" u="none" strike="noStrike" kern="1200" cap="none" spc="239" normalizeH="0" baseline="0" noProof="0">
                <a:ln>
                  <a:noFill/>
                </a:ln>
                <a:solidFill>
                  <a:srgbClr val="FFFFFF"/>
                </a:solidFill>
                <a:effectLst/>
                <a:uLnTx/>
                <a:uFillTx/>
                <a:latin typeface="メイリオ"/>
                <a:ea typeface="メイリオ"/>
                <a:cs typeface="+mn-cs"/>
              </a:rPr>
              <a:t>後発医薬品産業の在るべき姿</a:t>
            </a:r>
          </a:p>
        </p:txBody>
      </p:sp>
      <p:sp>
        <p:nvSpPr>
          <p:cNvPr id="18" name="テキスト ボックス 17">
            <a:extLst>
              <a:ext uri="{FF2B5EF4-FFF2-40B4-BE49-F238E27FC236}">
                <a16:creationId xmlns:a16="http://schemas.microsoft.com/office/drawing/2014/main" xmlns="" id="{9D72A496-D695-97A2-B8A9-6AEAE7A7EB78}"/>
              </a:ext>
            </a:extLst>
          </p:cNvPr>
          <p:cNvSpPr txBox="1"/>
          <p:nvPr/>
        </p:nvSpPr>
        <p:spPr>
          <a:xfrm>
            <a:off x="92381" y="6309320"/>
            <a:ext cx="9721237" cy="553998"/>
          </a:xfrm>
          <a:prstGeom prst="rect">
            <a:avLst/>
          </a:prstGeom>
          <a:noFill/>
        </p:spPr>
        <p:txBody>
          <a:bodyPr wrap="square">
            <a:spAutoFit/>
          </a:bodyPr>
          <a:lstStyle/>
          <a:p>
            <a:pPr marL="90488" marR="0" lvl="0" indent="-9048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endParaRPr>
          </a:p>
          <a:p>
            <a:pPr marL="90488" marR="0" lvl="0" indent="-9048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　これらの対策を実施するため、厚生労働省において、</a:t>
            </a:r>
            <a:r>
              <a:rPr kumimoji="1" lang="ja-JP" altLang="en-US" sz="1400" b="1" i="0" u="sng"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法的枠組みの必要性も含めて検討</a:t>
            </a:r>
            <a:r>
              <a:rPr kumimoji="1" lang="ja-JP" altLang="en-US" sz="1400" b="0" i="0" u="none" strike="noStrike" kern="1200" cap="none" spc="-150" normalizeH="0" baseline="0" noProof="0">
                <a:ln>
                  <a:noFill/>
                </a:ln>
                <a:solidFill>
                  <a:srgbClr val="000000"/>
                </a:solidFill>
                <a:effectLst/>
                <a:uLnTx/>
                <a:uFillTx/>
                <a:latin typeface="Meiryo" panose="020B0604030504040204" pitchFamily="34" charset="-128"/>
                <a:ea typeface="Meiryo" panose="020B0604030504040204" pitchFamily="34" charset="-128"/>
                <a:cs typeface="+mn-cs"/>
              </a:rPr>
              <a:t>を行い、早急に実行に着手すべき</a:t>
            </a:r>
          </a:p>
        </p:txBody>
      </p:sp>
      <p:sp>
        <p:nvSpPr>
          <p:cNvPr id="17" name="スライド番号プレースホルダー 1">
            <a:extLst>
              <a:ext uri="{FF2B5EF4-FFF2-40B4-BE49-F238E27FC236}">
                <a16:creationId xmlns:a16="http://schemas.microsoft.com/office/drawing/2014/main" xmlns="" id="{F020F6D8-2EAD-EE56-EBEE-4684FD3907A4}"/>
              </a:ext>
            </a:extLst>
          </p:cNvPr>
          <p:cNvSpPr>
            <a:spLocks noGrp="1"/>
          </p:cNvSpPr>
          <p:nvPr>
            <p:ph type="sldNum" sz="quarter" idx="4"/>
          </p:nvPr>
        </p:nvSpPr>
        <p:spPr>
          <a:xfrm>
            <a:off x="9282325" y="6486144"/>
            <a:ext cx="618632" cy="371856"/>
          </a:xfrm>
          <a:prstGeom prst="rect">
            <a:avLst/>
          </a:prstGeom>
        </p:spPr>
        <p:txBody>
          <a:bodyPr lIns="72000" tIns="36000" rIns="72000" bIns="36000"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600" b="1" i="0" u="none" strike="noStrike" kern="1200" cap="none" spc="0" normalizeH="0" baseline="0" noProof="0">
                <a:ln>
                  <a:noFill/>
                </a:ln>
                <a:solidFill>
                  <a:srgbClr val="FFFFFF">
                    <a:lumMod val="65000"/>
                  </a:srgbClr>
                </a:solidFill>
                <a:effectLst/>
                <a:uLnTx/>
                <a:uFillTx/>
                <a:latin typeface="メイリオ"/>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600" b="1" i="0" u="none" strike="noStrike" kern="1200" cap="none" spc="0" normalizeH="0" baseline="0" noProof="0">
              <a:ln>
                <a:noFill/>
              </a:ln>
              <a:solidFill>
                <a:srgbClr val="FFFFFF">
                  <a:lumMod val="65000"/>
                </a:srgbClr>
              </a:solidFill>
              <a:effectLst/>
              <a:uLnTx/>
              <a:uFillTx/>
              <a:latin typeface="メイリオ"/>
              <a:ea typeface="メイリオ"/>
              <a:cs typeface="Arial" panose="020B0604020202020204" pitchFamily="34" charset="0"/>
            </a:endParaRPr>
          </a:p>
        </p:txBody>
      </p:sp>
    </p:spTree>
    <p:extLst>
      <p:ext uri="{BB962C8B-B14F-4D97-AF65-F5344CB8AC3E}">
        <p14:creationId xmlns:p14="http://schemas.microsoft.com/office/powerpoint/2010/main" val="2889070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F073841-9F5D-FD4A-830C-D251D9219013}"/>
              </a:ext>
            </a:extLst>
          </p:cNvPr>
          <p:cNvSpPr>
            <a:spLocks noGrp="1"/>
          </p:cNvSpPr>
          <p:nvPr>
            <p:ph type="title"/>
          </p:nvPr>
        </p:nvSpPr>
        <p:spPr/>
        <p:txBody>
          <a:bodyPr>
            <a:normAutofit fontScale="90000"/>
          </a:bodyPr>
          <a:lstStyle/>
          <a:p>
            <a:r>
              <a:rPr lang="ja-JP" altLang="en-US"/>
              <a:t>　</a:t>
            </a:r>
            <a:r>
              <a:rPr lang="en-US" altLang="ja-JP"/>
              <a:t/>
            </a:r>
            <a:br>
              <a:rPr lang="en-US" altLang="ja-JP"/>
            </a:br>
            <a:r>
              <a:rPr lang="ja-JP" altLang="en-US"/>
              <a:t>　</a:t>
            </a:r>
          </a:p>
        </p:txBody>
      </p:sp>
      <p:sp>
        <p:nvSpPr>
          <p:cNvPr id="3" name="スライド番号プレースホルダー 1">
            <a:extLst>
              <a:ext uri="{FF2B5EF4-FFF2-40B4-BE49-F238E27FC236}">
                <a16:creationId xmlns:a16="http://schemas.microsoft.com/office/drawing/2014/main" xmlns="" id="{FF79D8AB-D966-FF5F-BA4C-F8AB624C3E8F}"/>
              </a:ext>
            </a:extLst>
          </p:cNvPr>
          <p:cNvSpPr txBox="1">
            <a:spLocks/>
          </p:cNvSpPr>
          <p:nvPr/>
        </p:nvSpPr>
        <p:spPr>
          <a:xfrm>
            <a:off x="9263853" y="6563553"/>
            <a:ext cx="618632" cy="253983"/>
          </a:xfrm>
          <a:prstGeom prst="rect">
            <a:avLst/>
          </a:prstGeom>
        </p:spPr>
        <p:txBody>
          <a:bodyPr vert="horz" lIns="0" tIns="0" rIns="0" bIns="0" rtlCol="0" anchor="t"/>
          <a:lstStyle>
            <a:defPPr>
              <a:defRPr lang="en-US"/>
            </a:defPPr>
            <a:lvl1pPr algn="r">
              <a:defRPr sz="1200" b="0">
                <a:latin typeface="Arial" panose="020B0604020202020204" pitchFamily="34" charset="0"/>
                <a:cs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E2A29CB-BA86-48A6-80E1-CB8750A963B5}" type="slidenum">
              <a:rPr kumimoji="0"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タイトル 3">
            <a:extLst>
              <a:ext uri="{FF2B5EF4-FFF2-40B4-BE49-F238E27FC236}">
                <a16:creationId xmlns:a16="http://schemas.microsoft.com/office/drawing/2014/main" xmlns="" id="{04D6CFDF-4577-ADAF-EFFF-88D7C9BB3F28}"/>
              </a:ext>
            </a:extLst>
          </p:cNvPr>
          <p:cNvSpPr txBox="1">
            <a:spLocks/>
          </p:cNvSpPr>
          <p:nvPr/>
        </p:nvSpPr>
        <p:spPr>
          <a:xfrm>
            <a:off x="779" y="201509"/>
            <a:ext cx="9909996" cy="623615"/>
          </a:xfrm>
          <a:prstGeom prst="rect">
            <a:avLst/>
          </a:prstGeom>
          <a:noFill/>
          <a:ln w="12700" cap="flat" cmpd="sng" algn="ctr">
            <a:noFill/>
            <a:prstDash val="solid"/>
            <a:miter lim="800000"/>
          </a:ln>
          <a:effectLst/>
        </p:spPr>
        <p:txBody>
          <a:bodyPr lIns="360000" tIns="326585" rIns="326585" bIns="130634" rtlCol="0" anchor="b"/>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800" b="1" i="0" u="none" strike="noStrike" kern="1200" cap="none" spc="272" normalizeH="0" baseline="0" noProof="0">
                <a:ln>
                  <a:noFill/>
                </a:ln>
                <a:solidFill>
                  <a:prstClr val="white"/>
                </a:solidFill>
                <a:effectLst/>
                <a:uLnTx/>
                <a:uFillTx/>
                <a:latin typeface="Arial" panose="020B0604020202020204"/>
                <a:ea typeface="ＭＳ Ｐゴシック" panose="020B0600070205080204" pitchFamily="50" charset="-128"/>
                <a:cs typeface="+mn-cs"/>
              </a:rPr>
              <a:t>（参考）国民の安心・安全と持続的な成長に向けた総合経済対策　抜粋</a:t>
            </a:r>
            <a:endParaRPr kumimoji="1" lang="en-US" altLang="ja-JP" sz="1800" b="1" i="0" u="none" strike="noStrike" kern="1200" cap="none" spc="272" normalizeH="0" baseline="0" noProof="0">
              <a:ln>
                <a:noFill/>
              </a:ln>
              <a:solidFill>
                <a:prstClr val="white"/>
              </a:solidFill>
              <a:effectLst/>
              <a:uLnTx/>
              <a:uFillTx/>
              <a:latin typeface="Arial" panose="020B0604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600"/>
              </a:spcBef>
              <a:spcAft>
                <a:spcPts val="0"/>
              </a:spcAft>
              <a:buClrTx/>
              <a:buSzTx/>
              <a:buFontTx/>
              <a:buNone/>
              <a:tabLst/>
              <a:defRPr/>
            </a:pPr>
            <a:r>
              <a:rPr kumimoji="1" lang="ja-JP" altLang="en-US" sz="1400" b="0" i="0" u="none" strike="noStrike" kern="1200" cap="none" spc="272" normalizeH="0" baseline="0" noProof="0">
                <a:ln>
                  <a:noFill/>
                </a:ln>
                <a:solidFill>
                  <a:prstClr val="white"/>
                </a:solidFill>
                <a:effectLst/>
                <a:uLnTx/>
                <a:uFillTx/>
                <a:latin typeface="Arial" panose="020B0604020202020204"/>
                <a:ea typeface="ＭＳ Ｐゴシック" panose="020B0600070205080204" pitchFamily="50" charset="-128"/>
                <a:cs typeface="+mn-cs"/>
              </a:rPr>
              <a:t>　　　　～全ての世代の現在・将来の賃金・所得を増やす～　　　　　（</a:t>
            </a:r>
            <a:r>
              <a:rPr kumimoji="1" lang="zh-TW" altLang="en-US" sz="1400" b="0" i="0" u="none" strike="noStrike" kern="1200" cap="none" spc="272" normalizeH="0" baseline="0" noProof="0">
                <a:ln>
                  <a:noFill/>
                </a:ln>
                <a:solidFill>
                  <a:prstClr val="white"/>
                </a:solidFill>
                <a:effectLst/>
                <a:uLnTx/>
                <a:uFillTx/>
                <a:latin typeface="Arial" panose="020B0604020202020204"/>
                <a:ea typeface="微軟正黑體" panose="020B0604030504040204" pitchFamily="34" charset="-120"/>
                <a:cs typeface="+mn-cs"/>
              </a:rPr>
              <a:t>令和６年</a:t>
            </a:r>
            <a:r>
              <a:rPr kumimoji="1" lang="en-US" altLang="zh-TW" sz="1400" b="0" i="0" u="none" strike="noStrike" kern="1200" cap="none" spc="272" normalizeH="0" baseline="0" noProof="0">
                <a:ln>
                  <a:noFill/>
                </a:ln>
                <a:solidFill>
                  <a:prstClr val="white"/>
                </a:solidFill>
                <a:effectLst/>
                <a:uLnTx/>
                <a:uFillTx/>
                <a:latin typeface="Arial" panose="020B0604020202020204"/>
                <a:ea typeface="微軟正黑體" panose="020B0604030504040204" pitchFamily="34" charset="-120"/>
                <a:cs typeface="+mn-cs"/>
              </a:rPr>
              <a:t>11</a:t>
            </a:r>
            <a:r>
              <a:rPr kumimoji="1" lang="zh-TW" altLang="en-US" sz="1400" b="0" i="0" u="none" strike="noStrike" kern="1200" cap="none" spc="272" normalizeH="0" baseline="0" noProof="0">
                <a:ln>
                  <a:noFill/>
                </a:ln>
                <a:solidFill>
                  <a:prstClr val="white"/>
                </a:solidFill>
                <a:effectLst/>
                <a:uLnTx/>
                <a:uFillTx/>
                <a:latin typeface="Arial" panose="020B0604020202020204"/>
                <a:ea typeface="微軟正黑體" panose="020B0604030504040204" pitchFamily="34" charset="-120"/>
                <a:cs typeface="+mn-cs"/>
              </a:rPr>
              <a:t>月</a:t>
            </a:r>
            <a:r>
              <a:rPr kumimoji="1" lang="en-US" altLang="zh-TW" sz="1400" b="0" i="0" u="none" strike="noStrike" kern="1200" cap="none" spc="272" normalizeH="0" baseline="0" noProof="0">
                <a:ln>
                  <a:noFill/>
                </a:ln>
                <a:solidFill>
                  <a:prstClr val="white"/>
                </a:solidFill>
                <a:effectLst/>
                <a:uLnTx/>
                <a:uFillTx/>
                <a:latin typeface="Arial" panose="020B0604020202020204"/>
                <a:ea typeface="微軟正黑體" panose="020B0604030504040204" pitchFamily="34" charset="-120"/>
                <a:cs typeface="+mn-cs"/>
              </a:rPr>
              <a:t>22</a:t>
            </a:r>
            <a:r>
              <a:rPr kumimoji="1" lang="zh-TW" altLang="en-US" sz="1400" b="0" i="0" u="none" strike="noStrike" kern="1200" cap="none" spc="272" normalizeH="0" baseline="0" noProof="0">
                <a:ln>
                  <a:noFill/>
                </a:ln>
                <a:solidFill>
                  <a:prstClr val="white"/>
                </a:solidFill>
                <a:effectLst/>
                <a:uLnTx/>
                <a:uFillTx/>
                <a:latin typeface="Arial" panose="020B0604020202020204"/>
                <a:ea typeface="微軟正黑體" panose="020B0604030504040204" pitchFamily="34" charset="-120"/>
                <a:cs typeface="+mn-cs"/>
              </a:rPr>
              <a:t>日閣議決定</a:t>
            </a:r>
            <a:r>
              <a:rPr kumimoji="1" lang="ja-JP" altLang="en-US" sz="1400" b="0" i="0" u="none" strike="noStrike" kern="1200" cap="none" spc="272" normalizeH="0" baseline="0" noProof="0">
                <a:ln>
                  <a:noFill/>
                </a:ln>
                <a:solidFill>
                  <a:prstClr val="white"/>
                </a:solidFill>
                <a:effectLst/>
                <a:uLnTx/>
                <a:uFillTx/>
                <a:latin typeface="Arial" panose="020B0604020202020204"/>
                <a:ea typeface="ＭＳ Ｐゴシック" panose="020B0600070205080204" pitchFamily="50" charset="-128"/>
                <a:cs typeface="+mn-cs"/>
              </a:rPr>
              <a:t>）</a:t>
            </a:r>
            <a:endParaRPr kumimoji="1" lang="ja-JP" altLang="ja-JP" sz="1400" b="0" i="0" u="none" strike="noStrike" kern="1200" cap="none" spc="272" normalizeH="0" baseline="0" noProof="0">
              <a:ln>
                <a:noFill/>
              </a:ln>
              <a:solidFill>
                <a:prstClr val="white"/>
              </a:solidFill>
              <a:effectLst/>
              <a:uLnTx/>
              <a:uFillTx/>
              <a:latin typeface="Arial" panose="020B060402020202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xmlns="" id="{6D0EC7CF-0C96-9572-F5CF-059BEE8D5C49}"/>
              </a:ext>
            </a:extLst>
          </p:cNvPr>
          <p:cNvSpPr txBox="1"/>
          <p:nvPr/>
        </p:nvSpPr>
        <p:spPr>
          <a:xfrm>
            <a:off x="329043" y="1037769"/>
            <a:ext cx="9100127" cy="567334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３．「投資立国」及び「資産運用立国」の実現　 ～将来の賃金・所得の増加に向けて～ </a:t>
            </a:r>
            <a:endParaRPr kumimoji="0" lang="en-US" altLang="ja-JP" sz="1400" b="1"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（１）潜在成長率を高める国内投資の拡大 </a:t>
            </a:r>
          </a:p>
          <a:p>
            <a:pPr marL="0" marR="0" lvl="0" indent="0" algn="l" defTabSz="457200" rtl="0" eaLnBrk="1" fontAlgn="auto" latinLnBrk="0" hangingPunct="1">
              <a:lnSpc>
                <a:spcPts val="1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　（創薬支援・後発医薬品安定供給支援）</a:t>
            </a:r>
            <a:endParaRPr kumimoji="0" lang="en-US" altLang="ja-JP" sz="1400" b="1"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360045"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a:cs typeface="+mn-cs"/>
              </a:rPr>
              <a:t>　医薬品産業を成長・基幹産業と位置付け、政府が一体となって、日本を「創薬の地」とするための支援を</a:t>
            </a:r>
            <a:r>
              <a:rPr kumimoji="0" lang="ja-JP" altLang="en-US" sz="1400" b="0" i="0" u="none" strike="noStrike" kern="1200" cap="none" spc="-30" normalizeH="0" baseline="0" noProof="0" dirty="0">
                <a:ln>
                  <a:noFill/>
                </a:ln>
                <a:solidFill>
                  <a:prstClr val="black"/>
                </a:solidFill>
                <a:effectLst/>
                <a:uLnTx/>
                <a:uFillTx/>
                <a:latin typeface="Arial" panose="020B0604020202020204"/>
                <a:ea typeface="ＭＳ Ｐゴシック"/>
                <a:cs typeface="+mn-cs"/>
              </a:rPr>
              <a:t>推進する。優れた創薬シーズを基にしたスタートアップの創出を促進するため、大学等との間の橋渡しを行い、民間投資を呼び込む体制を強化する。創薬クラスターの発展支援や創薬を含めたディープテック領域のスタートアップ支援を強化</a:t>
            </a: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a:cs typeface="+mn-cs"/>
              </a:rPr>
              <a:t>することによって、革新的創薬の研究開発を加速する環境を整えるとともに、国際水準</a:t>
            </a:r>
            <a:r>
              <a:rPr kumimoji="0" lang="ja-JP" altLang="en-US" sz="1400" b="0" i="0" u="none" strike="noStrike" kern="1200" cap="none" spc="-30" normalizeH="0" baseline="0" noProof="0" dirty="0">
                <a:ln>
                  <a:noFill/>
                </a:ln>
                <a:solidFill>
                  <a:prstClr val="black"/>
                </a:solidFill>
                <a:effectLst/>
                <a:uLnTx/>
                <a:uFillTx/>
                <a:latin typeface="Arial" panose="020B0604020202020204"/>
                <a:ea typeface="ＭＳ Ｐゴシック"/>
                <a:cs typeface="+mn-cs"/>
              </a:rPr>
              <a:t>の臨床試験体制整備を進める。令和７年度予算の編成過程において、官民連携の下、企業、大学等が安定的・継続的に創薬に取り組み、実用化につなげることができるよう、中長期的な支援スキームを検討し、国内外</a:t>
            </a:r>
            <a:r>
              <a:rPr kumimoji="0" lang="ja-JP" altLang="en-US" sz="1400" b="0" i="0" u="none" strike="noStrike" kern="1200" cap="none" spc="30" normalizeH="0" baseline="0" noProof="0" dirty="0">
                <a:ln>
                  <a:noFill/>
                </a:ln>
                <a:solidFill>
                  <a:prstClr val="black"/>
                </a:solidFill>
                <a:effectLst/>
                <a:uLnTx/>
                <a:uFillTx/>
                <a:latin typeface="Arial" panose="020B0604020202020204"/>
                <a:ea typeface="ＭＳ Ｐゴシック"/>
                <a:cs typeface="+mn-cs"/>
              </a:rPr>
              <a:t>の多様なプレーヤーの参画を促す観点から、国による安定的な支援の在り方の検討を深める。</a:t>
            </a:r>
            <a:r>
              <a:rPr kumimoji="0" lang="en-US" altLang="ja-JP" sz="1400" b="0" i="0" u="none" strike="noStrike" kern="1200" cap="none" spc="30" normalizeH="0" baseline="0" noProof="0" dirty="0">
                <a:ln>
                  <a:noFill/>
                </a:ln>
                <a:solidFill>
                  <a:prstClr val="black"/>
                </a:solidFill>
                <a:effectLst/>
                <a:uLnTx/>
                <a:uFillTx/>
                <a:latin typeface="Arial" panose="020B0604020202020204"/>
                <a:ea typeface="ＭＳ Ｐゴシック"/>
                <a:cs typeface="+mn-cs"/>
              </a:rPr>
              <a:t>2025</a:t>
            </a:r>
            <a:r>
              <a:rPr kumimoji="0" lang="ja-JP" altLang="en-US" sz="1400" b="0" i="0" u="none" strike="noStrike" kern="1200" cap="none" spc="30" normalizeH="0" baseline="0" noProof="0" dirty="0">
                <a:ln>
                  <a:noFill/>
                </a:ln>
                <a:solidFill>
                  <a:prstClr val="black"/>
                </a:solidFill>
                <a:effectLst/>
                <a:uLnTx/>
                <a:uFillTx/>
                <a:latin typeface="Arial" panose="020B0604020202020204"/>
                <a:ea typeface="ＭＳ Ｐゴシック"/>
                <a:cs typeface="+mn-cs"/>
              </a:rPr>
              <a:t>年度</a:t>
            </a: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a:cs typeface="+mn-cs"/>
              </a:rPr>
              <a:t>薬価改定に関しては、「経済財政運営と改革の基本方針 </a:t>
            </a:r>
            <a:r>
              <a:rPr kumimoji="0" lang="en-US" altLang="ja-JP" sz="1400" b="0" i="0" u="none" strike="noStrike" kern="1200" cap="none" spc="0" normalizeH="0" baseline="0" noProof="0" dirty="0">
                <a:ln>
                  <a:noFill/>
                </a:ln>
                <a:solidFill>
                  <a:prstClr val="black"/>
                </a:solidFill>
                <a:effectLst/>
                <a:uLnTx/>
                <a:uFillTx/>
                <a:latin typeface="Arial" panose="020B0604020202020204"/>
                <a:ea typeface="ＭＳ Ｐゴシック"/>
                <a:cs typeface="+mn-cs"/>
              </a:rPr>
              <a:t>2024</a:t>
            </a: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a:cs typeface="+mn-cs"/>
              </a:rPr>
              <a:t>」において、「イノベーションの推進、安定供給確保の必要性、物価上昇など取り巻く環境の変化を踏まえ、国民皆保険の持続可能性を考慮しながら、その在り方について検討する」とされていることを踏まえ対応する。 （略）</a:t>
            </a:r>
            <a:endParaRPr kumimoji="1" lang="en-US" altLang="ja-JP" sz="1400" b="0" i="0" u="none" strike="noStrike" kern="1200" cap="none" spc="0" normalizeH="0" baseline="0" noProof="0" dirty="0">
              <a:ln>
                <a:noFill/>
              </a:ln>
              <a:solidFill>
                <a:prstClr val="black"/>
              </a:solidFill>
              <a:effectLst/>
              <a:uLnTx/>
              <a:uFillTx/>
              <a:latin typeface="Arial" panose="020B0604020202020204"/>
              <a:ea typeface="ＭＳ Ｐゴシック"/>
              <a:cs typeface="Arial" panose="020B0604020202020204"/>
            </a:endParaRPr>
          </a:p>
          <a:p>
            <a:pPr marL="360045"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a:cs typeface="+mn-cs"/>
              </a:rPr>
              <a:t>　後発医薬品の安定供給に向けては、少量多品目生産の非効率な生産体制の解消に向けて計画的に生産性</a:t>
            </a:r>
            <a:r>
              <a:rPr kumimoji="0" lang="ja-JP" altLang="en-US" sz="1400" b="0" i="0" u="none" strike="noStrike" kern="1200" cap="none" spc="20" normalizeH="0" baseline="0" noProof="0" dirty="0">
                <a:ln>
                  <a:noFill/>
                </a:ln>
                <a:solidFill>
                  <a:prstClr val="black"/>
                </a:solidFill>
                <a:effectLst/>
                <a:uLnTx/>
                <a:uFillTx/>
                <a:latin typeface="Arial" panose="020B0604020202020204"/>
                <a:ea typeface="ＭＳ Ｐゴシック"/>
                <a:cs typeface="+mn-cs"/>
              </a:rPr>
              <a:t>向上に取り組む企業に対する支援を行う。企業間の連携・協力・再編を強力に後押しするために国が企業</a:t>
            </a:r>
            <a:r>
              <a:rPr kumimoji="0" lang="ja-JP" altLang="en-US" sz="1400" b="0" i="0" u="none" strike="noStrike" kern="1200" cap="none" spc="40" normalizeH="0" baseline="0" noProof="0" dirty="0">
                <a:ln>
                  <a:noFill/>
                </a:ln>
                <a:solidFill>
                  <a:prstClr val="black"/>
                </a:solidFill>
                <a:effectLst/>
                <a:uLnTx/>
                <a:uFillTx/>
                <a:latin typeface="Arial" panose="020B0604020202020204"/>
                <a:ea typeface="ＭＳ Ｐゴシック"/>
                <a:cs typeface="+mn-cs"/>
              </a:rPr>
              <a:t>の取組を認定する枠組みを設けることや、薬事・薬価面での対応も検討する。これらの取組を前提に、</a:t>
            </a:r>
            <a:r>
              <a:rPr kumimoji="0" lang="ja-JP" altLang="en-US" sz="1400" b="0" i="0" u="none" strike="noStrike" kern="1200" cap="none" spc="30" normalizeH="0" baseline="0" noProof="0" dirty="0">
                <a:ln>
                  <a:noFill/>
                </a:ln>
                <a:solidFill>
                  <a:prstClr val="black"/>
                </a:solidFill>
                <a:effectLst/>
                <a:uLnTx/>
                <a:uFillTx/>
                <a:latin typeface="Arial" panose="020B0604020202020204"/>
                <a:ea typeface="ＭＳ Ｐゴシック"/>
                <a:cs typeface="+mn-cs"/>
              </a:rPr>
              <a:t>国に</a:t>
            </a: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a:cs typeface="+mn-cs"/>
              </a:rPr>
              <a:t>よる安定的・継続的な支援の在り方について、更に検討を深める。バイオ後続品の国内製造施設整備を支援する。 </a:t>
            </a:r>
            <a:r>
              <a:rPr kumimoji="0" lang="ja-JP" altLang="en-US" sz="1400" b="0" i="0" u="none" strike="noStrike" kern="1200" cap="none" spc="40" normalizeH="0" baseline="0" noProof="0" dirty="0">
                <a:ln>
                  <a:noFill/>
                </a:ln>
                <a:solidFill>
                  <a:prstClr val="black"/>
                </a:solidFill>
                <a:effectLst/>
                <a:uLnTx/>
                <a:uFillTx/>
                <a:latin typeface="Arial" panose="020B0604020202020204"/>
                <a:ea typeface="ＭＳ Ｐゴシック"/>
                <a:cs typeface="+mn-cs"/>
              </a:rPr>
              <a:t>足元の供給不安については、必要な医薬品の増産体制を整える企業に緊急支援を行う</a:t>
            </a: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a:cs typeface="+mn-cs"/>
              </a:rPr>
              <a:t>。 </a:t>
            </a:r>
            <a:endParaRPr kumimoji="1" lang="en-US" altLang="ja-JP" sz="1400" b="0" i="0" u="none" strike="noStrike" kern="1200" cap="none" spc="0" normalizeH="0" baseline="0" noProof="0" dirty="0">
              <a:ln>
                <a:noFill/>
              </a:ln>
              <a:solidFill>
                <a:prstClr val="black"/>
              </a:solidFill>
              <a:effectLst/>
              <a:uLnTx/>
              <a:uFillTx/>
              <a:latin typeface="Arial" panose="020B0604020202020204"/>
              <a:ea typeface="ＭＳ Ｐゴシック"/>
              <a:cs typeface="Arial"/>
            </a:endParaRPr>
          </a:p>
          <a:p>
            <a:pPr marL="360045"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Arial" panose="020B0604020202020204"/>
            </a:endParaRPr>
          </a:p>
          <a:p>
            <a:pPr marL="360045"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施策例　</a:t>
            </a: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・創薬エコシステム発展支援事業（厚生労働省）</a:t>
            </a:r>
            <a:endParaRPr kumimoji="1" lang="en-US" altLang="ja-JP"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Arial" panose="020B0604020202020204"/>
            </a:endParaRPr>
          </a:p>
          <a:p>
            <a:pPr marL="1007745"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・創薬クラスターキャンパス整備事業（厚生労働省）</a:t>
            </a:r>
            <a:endParaRPr kumimoji="1" lang="en-US" altLang="ja-JP"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Arial" panose="020B0604020202020204"/>
            </a:endParaRPr>
          </a:p>
          <a:p>
            <a:pPr marL="1007745"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・新規モダリティ対応ヒト初回投与試験体制整備等事業（厚生労働省）</a:t>
            </a:r>
            <a:endParaRPr kumimoji="1" lang="en-US" altLang="ja-JP"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Arial" panose="020B0604020202020204"/>
            </a:endParaRPr>
          </a:p>
          <a:p>
            <a:pPr marL="1007745"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・後発医薬品の産業構造改革のための支援事業（厚生労働省） </a:t>
            </a:r>
            <a:endParaRPr kumimoji="1" lang="en-US" altLang="ja-JP"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Arial" panose="020B0604020202020204"/>
            </a:endParaRPr>
          </a:p>
          <a:p>
            <a:pPr marL="1007745"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・バイオ後続品の国内製造施設整備のための支援事業（厚生労働省） </a:t>
            </a:r>
            <a:endParaRPr kumimoji="1" lang="en-US" altLang="ja-JP"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Arial" panose="020B0604020202020204"/>
            </a:endParaRPr>
          </a:p>
          <a:p>
            <a:pPr marL="1007745"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・医薬品安定供給体制緊急整備事業（厚生労働省）　　 　　　　　　　　　等</a:t>
            </a:r>
            <a:endParaRPr kumimoji="1" lang="en-US" altLang="ja-JP" sz="1400" b="1"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Arial" panose="020B0604020202020204"/>
            </a:endParaRPr>
          </a:p>
        </p:txBody>
      </p:sp>
    </p:spTree>
    <p:extLst>
      <p:ext uri="{BB962C8B-B14F-4D97-AF65-F5344CB8AC3E}">
        <p14:creationId xmlns:p14="http://schemas.microsoft.com/office/powerpoint/2010/main" val="124250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a:extLst>
              <a:ext uri="{FF2B5EF4-FFF2-40B4-BE49-F238E27FC236}">
                <a16:creationId xmlns:a16="http://schemas.microsoft.com/office/drawing/2014/main" xmlns="" id="{AE75DDC9-DF3B-296C-39BF-CE2D8989E689}"/>
              </a:ext>
            </a:extLst>
          </p:cNvPr>
          <p:cNvSpPr/>
          <p:nvPr/>
        </p:nvSpPr>
        <p:spPr bwMode="gray">
          <a:xfrm>
            <a:off x="386036" y="1492743"/>
            <a:ext cx="8793964" cy="5083548"/>
          </a:xfrm>
          <a:prstGeom prst="rect">
            <a:avLst/>
          </a:prstGeom>
          <a:noFill/>
          <a:ln w="25400" cap="rnd">
            <a:solidFill>
              <a:srgbClr val="DB4D6D"/>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36000" tIns="216000" rIns="36000" bIns="36000" rtlCol="0" anchor="t"/>
          <a:lstStyle/>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endPar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○創薬エコシステム・創薬クラスターの発展支援</a:t>
            </a:r>
            <a:r>
              <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100</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億円</a:t>
            </a:r>
            <a:endPar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○ファースト・イン・ヒューマン（ＦＩＨ）試験実施体制の整備</a:t>
            </a:r>
            <a:r>
              <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7.9</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億円</a:t>
            </a:r>
            <a:endPar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○国際共同治験のためのワンストップ窓口の設置</a:t>
            </a:r>
            <a:r>
              <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2.7</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億円</a:t>
            </a:r>
            <a:endPar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○ＡＩを活用した創薬に向けたプラットフォームの整備</a:t>
            </a:r>
            <a:r>
              <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5.1</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億円</a:t>
            </a: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ja-JP" altLang="en-US" sz="1800" b="0" i="0" u="none" strike="noStrike" kern="100" cap="none" spc="0" normalizeH="0" baseline="0" noProof="0" dirty="0">
                <a:ln>
                  <a:noFill/>
                </a:ln>
                <a:solidFill>
                  <a:srgbClr val="FF0000"/>
                </a:solidFill>
                <a:effectLst/>
                <a:uLnTx/>
                <a:uFillTx/>
                <a:latin typeface="メイリオ"/>
                <a:ea typeface="メイリオ"/>
                <a:cs typeface="Times New Roman" panose="02020603050405020304" pitchFamily="18" charset="0"/>
              </a:rPr>
              <a:t>○後発医薬品の安定供給等に向けた産業構造改革</a:t>
            </a:r>
            <a:r>
              <a:rPr kumimoji="0" lang="en-US" altLang="ja-JP" sz="1800" b="0" i="0" u="none" strike="noStrike" kern="100" cap="none" spc="0" normalizeH="0" baseline="0" noProof="0" dirty="0">
                <a:ln>
                  <a:noFill/>
                </a:ln>
                <a:solidFill>
                  <a:srgbClr val="FF0000"/>
                </a:solidFill>
                <a:effectLst/>
                <a:uLnTx/>
                <a:uFillTx/>
                <a:latin typeface="メイリオ"/>
                <a:ea typeface="メイリオ"/>
                <a:cs typeface="Times New Roman" panose="02020603050405020304" pitchFamily="18" charset="0"/>
              </a:rPr>
              <a:t>	70</a:t>
            </a:r>
            <a:r>
              <a:rPr kumimoji="0" lang="ja-JP" altLang="en-US" sz="1800" b="0" i="0" u="none" strike="noStrike" kern="100" cap="none" spc="0" normalizeH="0" baseline="0" noProof="0" dirty="0">
                <a:ln>
                  <a:noFill/>
                </a:ln>
                <a:solidFill>
                  <a:srgbClr val="FF0000"/>
                </a:solidFill>
                <a:effectLst/>
                <a:uLnTx/>
                <a:uFillTx/>
                <a:latin typeface="メイリオ"/>
                <a:ea typeface="メイリオ"/>
                <a:cs typeface="Times New Roman" panose="02020603050405020304" pitchFamily="18" charset="0"/>
              </a:rPr>
              <a:t>億円</a:t>
            </a:r>
            <a:endParaRPr kumimoji="0" lang="en-US" altLang="ja-JP" sz="1800" b="0" i="0" u="none" strike="noStrike" kern="100" cap="none" spc="0" normalizeH="0" baseline="0" noProof="0" dirty="0">
              <a:ln>
                <a:noFill/>
              </a:ln>
              <a:solidFill>
                <a:srgbClr val="FF0000"/>
              </a:solidFill>
              <a:effectLst/>
              <a:uLnTx/>
              <a:uFillTx/>
              <a:latin typeface="メイリオ"/>
              <a:ea typeface="メイリオ"/>
              <a:cs typeface="Times New Roman" panose="02020603050405020304" pitchFamily="18" charset="0"/>
            </a:endParaRP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○バイオ後続品に係る製造施設整備の支援</a:t>
            </a:r>
            <a:r>
              <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65</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億円</a:t>
            </a:r>
            <a:endPar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ja-JP" altLang="en-US" sz="1800" b="0" i="0" u="none" strike="noStrike" kern="100" cap="none" spc="0" normalizeH="0" baseline="0" noProof="0" dirty="0">
                <a:ln>
                  <a:noFill/>
                </a:ln>
                <a:solidFill>
                  <a:srgbClr val="FF0000"/>
                </a:solidFill>
                <a:effectLst/>
                <a:uLnTx/>
                <a:uFillTx/>
                <a:latin typeface="メイリオ"/>
                <a:ea typeface="メイリオ"/>
                <a:cs typeface="Times New Roman" panose="02020603050405020304" pitchFamily="18" charset="0"/>
              </a:rPr>
              <a:t>○足元の供給不安へ対応するための医薬品の増産体制整備に係る緊急支援   </a:t>
            </a:r>
            <a:r>
              <a:rPr kumimoji="0" lang="en-US" altLang="ja-JP" sz="1800" b="0" i="0" u="none" strike="noStrike" kern="100" cap="none" spc="0" normalizeH="0" baseline="0" noProof="0" dirty="0">
                <a:ln>
                  <a:noFill/>
                </a:ln>
                <a:solidFill>
                  <a:srgbClr val="FF0000"/>
                </a:solidFill>
                <a:effectLst/>
                <a:uLnTx/>
                <a:uFillTx/>
                <a:latin typeface="メイリオ"/>
                <a:ea typeface="メイリオ"/>
                <a:cs typeface="Times New Roman" panose="02020603050405020304" pitchFamily="18" charset="0"/>
              </a:rPr>
              <a:t>20</a:t>
            </a:r>
            <a:r>
              <a:rPr kumimoji="0" lang="ja-JP" altLang="en-US" sz="1800" b="0" i="0" u="none" strike="noStrike" kern="100" cap="none" spc="0" normalizeH="0" baseline="0" noProof="0" dirty="0">
                <a:ln>
                  <a:noFill/>
                </a:ln>
                <a:solidFill>
                  <a:srgbClr val="FF0000"/>
                </a:solidFill>
                <a:effectLst/>
                <a:uLnTx/>
                <a:uFillTx/>
                <a:latin typeface="メイリオ"/>
                <a:ea typeface="メイリオ"/>
                <a:cs typeface="Times New Roman" panose="02020603050405020304" pitchFamily="18" charset="0"/>
              </a:rPr>
              <a:t>億円</a:t>
            </a:r>
            <a:endParaRPr kumimoji="0" lang="en-US" altLang="ja-JP" sz="1800" b="0" i="0" u="none" strike="noStrike" kern="100" cap="none" spc="0" normalizeH="0" baseline="0" noProof="0" dirty="0">
              <a:ln>
                <a:noFill/>
              </a:ln>
              <a:solidFill>
                <a:srgbClr val="FF0000"/>
              </a:solidFill>
              <a:effectLst/>
              <a:uLnTx/>
              <a:uFillTx/>
              <a:latin typeface="メイリオ"/>
              <a:ea typeface="メイリオ"/>
              <a:cs typeface="Times New Roman" panose="02020603050405020304" pitchFamily="18" charset="0"/>
            </a:endParaRP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○医療上必要不可欠な医薬品等の安定供給を図るための支援</a:t>
            </a:r>
            <a:r>
              <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14</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億円</a:t>
            </a:r>
            <a:endPar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○抗菌薬の安定供給に向けた体制整備</a:t>
            </a:r>
            <a:r>
              <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3.6</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億円</a:t>
            </a:r>
            <a:endPar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a:t>
            </a:r>
            <a:r>
              <a:rPr kumimoji="0" lang="zh-TW"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血漿分画製剤</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の</a:t>
            </a:r>
            <a:r>
              <a:rPr kumimoji="0" lang="zh-TW"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生産体制</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強化による国内自給、安定供給の確保支援</a:t>
            </a:r>
            <a:r>
              <a:rPr kumimoji="0" lang="en-US" altLang="zh-TW"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13</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億円　　　　　　　　　　　　　　　　</a:t>
            </a:r>
            <a:endPar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○革新的医療機器の創出に向けた産業振興拠点の強化</a:t>
            </a:r>
            <a:r>
              <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7.7</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億円</a:t>
            </a:r>
            <a:endPar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○がん・難病の全ゲノム解析等の推進</a:t>
            </a:r>
            <a:r>
              <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114</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億円</a:t>
            </a:r>
            <a:endPar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endParaRPr>
          </a:p>
          <a:p>
            <a:pPr marL="252000" marR="0" lvl="0" indent="-252000" algn="l" defTabSz="457200" rtl="0" eaLnBrk="1" fontAlgn="auto" latinLnBrk="0" hangingPunct="1">
              <a:lnSpc>
                <a:spcPct val="100000"/>
              </a:lnSpc>
              <a:spcBef>
                <a:spcPts val="600"/>
              </a:spcBef>
              <a:spcAft>
                <a:spcPts val="0"/>
              </a:spcAft>
              <a:buClrTx/>
              <a:buSzTx/>
              <a:buFontTx/>
              <a:buNone/>
              <a:tabLst>
                <a:tab pos="8515350" algn="r"/>
              </a:tabLst>
              <a:defRPr/>
            </a:pPr>
            <a:r>
              <a:rPr kumimoji="0" lang="en-US" altLang="ja-JP"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		</a:t>
            </a:r>
            <a:r>
              <a:rPr kumimoji="0" lang="ja-JP" altLang="en-US" sz="1800" b="0" i="0" u="none" strike="noStrike" kern="100" cap="none" spc="0" normalizeH="0" baseline="0" noProof="0" dirty="0">
                <a:ln>
                  <a:noFill/>
                </a:ln>
                <a:solidFill>
                  <a:srgbClr val="000000"/>
                </a:solidFill>
                <a:effectLst/>
                <a:uLnTx/>
                <a:uFillTx/>
                <a:latin typeface="メイリオ"/>
                <a:ea typeface="メイリオ"/>
                <a:cs typeface="Times New Roman" panose="02020603050405020304" pitchFamily="18" charset="0"/>
              </a:rPr>
              <a:t>等</a:t>
            </a:r>
          </a:p>
        </p:txBody>
      </p:sp>
      <p:sp>
        <p:nvSpPr>
          <p:cNvPr id="52" name="タイトル 4">
            <a:extLst>
              <a:ext uri="{FF2B5EF4-FFF2-40B4-BE49-F238E27FC236}">
                <a16:creationId xmlns:a16="http://schemas.microsoft.com/office/drawing/2014/main" xmlns="" id="{2021CC35-C61D-47EC-0879-66FC52D17D8B}"/>
              </a:ext>
            </a:extLst>
          </p:cNvPr>
          <p:cNvSpPr txBox="1">
            <a:spLocks/>
          </p:cNvSpPr>
          <p:nvPr/>
        </p:nvSpPr>
        <p:spPr bwMode="gray">
          <a:xfrm>
            <a:off x="0" y="2"/>
            <a:ext cx="9906000" cy="588400"/>
          </a:xfrm>
          <a:prstGeom prst="rect">
            <a:avLst/>
          </a:prstGeom>
          <a:pattFill prst="pct30">
            <a:fgClr>
              <a:srgbClr val="003579"/>
            </a:fgClr>
            <a:bgClr>
              <a:schemeClr val="bg1"/>
            </a:bgClr>
          </a:pattFill>
          <a:ln w="12700" cap="flat" cmpd="sng" algn="ctr">
            <a:noFill/>
            <a:prstDash val="solid"/>
            <a:miter lim="800000"/>
          </a:ln>
          <a:effectLst/>
        </p:spPr>
        <p:txBody>
          <a:bodyPr lIns="360000" tIns="180000" rIns="326585" bIns="144000" rtlCol="0" anchor="ctr"/>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814" b="1" i="0" u="none" strike="noStrike" kern="1200" cap="none" spc="272" normalizeH="0" baseline="0" noProof="0" dirty="0">
                <a:ln>
                  <a:noFill/>
                </a:ln>
                <a:solidFill>
                  <a:srgbClr val="000000"/>
                </a:solidFill>
                <a:effectLst/>
                <a:uLnTx/>
                <a:uFillTx/>
                <a:latin typeface="Segoe UI"/>
                <a:ea typeface="メイリオ"/>
                <a:cs typeface="+mn-cs"/>
              </a:rPr>
              <a:t>令和６年度 厚生労働省補正予算案のポイント（抜粋）</a:t>
            </a:r>
            <a:endParaRPr kumimoji="1" lang="ja-JP" altLang="en-US" sz="1200" b="1" i="0" u="none" strike="noStrike" kern="1200" cap="none" spc="272" normalizeH="0" baseline="0" noProof="0" dirty="0">
              <a:ln>
                <a:noFill/>
              </a:ln>
              <a:solidFill>
                <a:srgbClr val="000000"/>
              </a:solidFill>
              <a:effectLst/>
              <a:uLnTx/>
              <a:uFillTx/>
              <a:latin typeface="Segoe UI"/>
              <a:ea typeface="メイリオ"/>
              <a:cs typeface="+mn-cs"/>
            </a:endParaRPr>
          </a:p>
        </p:txBody>
      </p:sp>
      <p:sp>
        <p:nvSpPr>
          <p:cNvPr id="53" name="テキスト プレースホルダー 5">
            <a:extLst>
              <a:ext uri="{FF2B5EF4-FFF2-40B4-BE49-F238E27FC236}">
                <a16:creationId xmlns:a16="http://schemas.microsoft.com/office/drawing/2014/main" xmlns="" id="{55EF4C86-6D1F-E05D-1706-8D469FA1F010}"/>
              </a:ext>
            </a:extLst>
          </p:cNvPr>
          <p:cNvSpPr txBox="1">
            <a:spLocks/>
          </p:cNvSpPr>
          <p:nvPr/>
        </p:nvSpPr>
        <p:spPr bwMode="gray">
          <a:xfrm>
            <a:off x="-15552" y="651907"/>
            <a:ext cx="9921552" cy="651905"/>
          </a:xfrm>
          <a:prstGeom prst="rect">
            <a:avLst/>
          </a:prstGeom>
          <a:solidFill>
            <a:schemeClr val="bg1">
              <a:alpha val="1000"/>
            </a:schemeClr>
          </a:solidFill>
        </p:spPr>
        <p:txBody>
          <a:bodyPr vert="horz" wrap="square" lIns="180000" tIns="36000" rIns="180000" bIns="0" rtlCol="0" anchor="ctr" anchorCtr="0">
            <a:spAutoFit/>
          </a:bodyPr>
          <a:lst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103185"/>
              </a:buClr>
              <a:buSzTx/>
              <a:buFont typeface="Arial" panose="020B0604020202020204" pitchFamily="34" charset="0"/>
              <a:buNone/>
              <a:tabLst/>
              <a:defRPr/>
            </a:pPr>
            <a:r>
              <a:rPr kumimoji="1" lang="ja-JP" altLang="en-US" sz="1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　追加額　</a:t>
            </a:r>
            <a:r>
              <a:rPr kumimoji="1" lang="en-US" altLang="ja-JP" sz="1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8,454</a:t>
            </a:r>
            <a:r>
              <a:rPr kumimoji="1" lang="ja-JP" altLang="en-US" sz="1600" b="1"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億円</a:t>
            </a:r>
            <a:r>
              <a:rPr kumimoji="1" lang="ja-JP" altLang="en-US" sz="16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（うち一般会計</a:t>
            </a:r>
            <a:r>
              <a:rPr kumimoji="1" lang="en-US" altLang="ja-JP" sz="16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8,414</a:t>
            </a:r>
            <a:r>
              <a:rPr kumimoji="1" lang="ja-JP" altLang="en-US" sz="16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億円、労働保険特別会計</a:t>
            </a:r>
            <a:r>
              <a:rPr kumimoji="1" lang="en-US" altLang="ja-JP" sz="16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38</a:t>
            </a:r>
            <a:r>
              <a:rPr kumimoji="1" lang="ja-JP" altLang="en-US" sz="16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億円、年金特別会計</a:t>
            </a:r>
            <a:r>
              <a:rPr kumimoji="1" lang="en-US" altLang="ja-JP" sz="16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41</a:t>
            </a:r>
            <a:r>
              <a:rPr kumimoji="1" lang="ja-JP" altLang="en-US" sz="16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億円）</a:t>
            </a:r>
            <a:endParaRPr kumimoji="1" lang="en-US" altLang="ja-JP" sz="16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536575" marR="0" lvl="1" indent="-176213" algn="l" defTabSz="914400" rtl="0" eaLnBrk="1" fontAlgn="auto" latinLnBrk="0" hangingPunct="1">
              <a:lnSpc>
                <a:spcPct val="100000"/>
              </a:lnSpc>
              <a:spcBef>
                <a:spcPts val="0"/>
              </a:spcBef>
              <a:spcAft>
                <a:spcPts val="0"/>
              </a:spcAft>
              <a:buClr>
                <a:srgbClr val="103185"/>
              </a:buClr>
              <a:buSzTx/>
              <a:buFont typeface="Arial" panose="020B0604020202020204" pitchFamily="34" charset="0"/>
              <a:buNone/>
              <a:tabLst/>
              <a:defRPr/>
            </a:pPr>
            <a:r>
              <a:rPr kumimoji="1" lang="en-US" altLang="ja-JP"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一般会計から年金特別会計への繰入があるため</a:t>
            </a:r>
            <a:r>
              <a:rPr kumimoji="1" lang="en-US" altLang="ja-JP"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39</a:t>
            </a:r>
            <a:r>
              <a:rPr kumimoji="1" lang="ja-JP" altLang="en-US"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億円が重複する。</a:t>
            </a:r>
            <a:endParaRPr kumimoji="1" lang="en-US" altLang="ja-JP"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536575" marR="0" lvl="1" indent="-176213" algn="l" defTabSz="914400" rtl="0" eaLnBrk="1" fontAlgn="auto" latinLnBrk="0" hangingPunct="1">
              <a:lnSpc>
                <a:spcPct val="100000"/>
              </a:lnSpc>
              <a:spcBef>
                <a:spcPts val="0"/>
              </a:spcBef>
              <a:spcAft>
                <a:spcPts val="0"/>
              </a:spcAft>
              <a:buClr>
                <a:srgbClr val="103185"/>
              </a:buClr>
              <a:buSzTx/>
              <a:buFont typeface="Arial" panose="020B0604020202020204" pitchFamily="34" charset="0"/>
              <a:buNone/>
              <a:tabLst/>
              <a:defRPr/>
            </a:pPr>
            <a:r>
              <a:rPr kumimoji="1" lang="en-US" altLang="ja-JP"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a:t>
            </a:r>
            <a:r>
              <a:rPr kumimoji="1" lang="ja-JP" altLang="en-US"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計数は、それぞれ四捨五入によっているので、端数において合計と合致しないものがある。</a:t>
            </a:r>
            <a:endParaRPr kumimoji="1" lang="en-US" altLang="ja-JP"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61" name="角丸四角形 30">
            <a:extLst>
              <a:ext uri="{FF2B5EF4-FFF2-40B4-BE49-F238E27FC236}">
                <a16:creationId xmlns:a16="http://schemas.microsoft.com/office/drawing/2014/main" xmlns="" id="{75FB2628-651C-8A59-A85E-61C589C220BA}"/>
              </a:ext>
            </a:extLst>
          </p:cNvPr>
          <p:cNvSpPr/>
          <p:nvPr/>
        </p:nvSpPr>
        <p:spPr bwMode="gray">
          <a:xfrm>
            <a:off x="386036" y="1492743"/>
            <a:ext cx="8793964" cy="359798"/>
          </a:xfrm>
          <a:prstGeom prst="roundRect">
            <a:avLst>
              <a:gd name="adj" fmla="val 0"/>
            </a:avLst>
          </a:prstGeom>
          <a:solidFill>
            <a:srgbClr val="DB4D6D"/>
          </a:solidFill>
          <a:ln w="12700">
            <a:noFill/>
          </a:ln>
        </p:spPr>
        <p:txBody>
          <a:bodyPr lIns="36000" tIns="72000" rIns="0" bIns="36000" anchor="ctr"/>
          <a:lstStyle/>
          <a:p>
            <a:pPr marL="0" marR="0" lvl="0" indent="0" algn="l" defTabSz="591055" rtl="0" eaLnBrk="1" fontAlgn="auto" latinLnBrk="0" hangingPunct="1">
              <a:lnSpc>
                <a:spcPct val="100000"/>
              </a:lnSpc>
              <a:spcBef>
                <a:spcPts val="0"/>
              </a:spcBef>
              <a:spcAft>
                <a:spcPts val="0"/>
              </a:spcAft>
              <a:buClrTx/>
              <a:buSzTx/>
              <a:buFontTx/>
              <a:buNone/>
              <a:tabLst>
                <a:tab pos="4756150" algn="r"/>
              </a:tabLst>
              <a:defRPr/>
            </a:pPr>
            <a:r>
              <a:rPr kumimoji="0" lang="en-US" altLang="ja-JP" sz="1800" b="1" i="0" u="none" strike="noStrike" kern="1200" cap="none" spc="0" normalizeH="0" baseline="0" noProof="0" dirty="0">
                <a:ln>
                  <a:noFill/>
                </a:ln>
                <a:solidFill>
                  <a:srgbClr val="FFFFFF"/>
                </a:solidFill>
                <a:effectLst/>
                <a:uLnTx/>
                <a:uFillTx/>
                <a:latin typeface="メイリオ"/>
                <a:ea typeface="メイリオ"/>
                <a:cs typeface="Noto Sans CJK JP DemiLight" charset="-128"/>
              </a:rPr>
              <a:t>Ⅲ.</a:t>
            </a:r>
            <a:r>
              <a:rPr kumimoji="0" lang="ja-JP" altLang="en-US" sz="1800" b="1" i="0" u="none" strike="noStrike" kern="1200" cap="none" spc="0" normalizeH="0" baseline="0" noProof="0" dirty="0">
                <a:ln>
                  <a:noFill/>
                </a:ln>
                <a:solidFill>
                  <a:srgbClr val="FFFFFF"/>
                </a:solidFill>
                <a:effectLst/>
                <a:uLnTx/>
                <a:uFillTx/>
                <a:latin typeface="メイリオ"/>
                <a:ea typeface="メイリオ"/>
                <a:cs typeface="Noto Sans CJK JP DemiLight" charset="-128"/>
              </a:rPr>
              <a:t>創薬力強化に向けたイノベーションの推進、医薬品等の安定供給確保  </a:t>
            </a:r>
            <a:r>
              <a:rPr kumimoji="0" lang="en-US" altLang="ja-JP" sz="1800" b="1" i="0" u="none" strike="noStrike" kern="1200" cap="none" spc="0" normalizeH="0" baseline="0" noProof="0" dirty="0">
                <a:ln>
                  <a:noFill/>
                </a:ln>
                <a:solidFill>
                  <a:srgbClr val="FFFFFF"/>
                </a:solidFill>
                <a:effectLst/>
                <a:uLnTx/>
                <a:uFillTx/>
                <a:latin typeface="メイリオ"/>
                <a:ea typeface="メイリオ"/>
                <a:cs typeface="Noto Sans CJK JP DemiLight" charset="-128"/>
              </a:rPr>
              <a:t>442</a:t>
            </a:r>
            <a:r>
              <a:rPr kumimoji="0" lang="ja-JP" altLang="en-US" sz="1800" b="1" i="0" u="none" strike="noStrike" kern="1200" cap="none" spc="0" normalizeH="0" baseline="0" noProof="0" dirty="0">
                <a:ln>
                  <a:noFill/>
                </a:ln>
                <a:solidFill>
                  <a:srgbClr val="FFFFFF"/>
                </a:solidFill>
                <a:effectLst/>
                <a:uLnTx/>
                <a:uFillTx/>
                <a:latin typeface="メイリオ"/>
                <a:ea typeface="メイリオ"/>
                <a:cs typeface="Noto Sans CJK JP DemiLight" charset="-128"/>
              </a:rPr>
              <a:t>億円</a:t>
            </a:r>
            <a:endParaRPr kumimoji="0" lang="ja-JP" altLang="en-US" sz="1800" b="1" i="0" u="none" strike="dblStrike" kern="1200" cap="none" spc="0" normalizeH="0" baseline="0" noProof="0" dirty="0">
              <a:ln>
                <a:noFill/>
              </a:ln>
              <a:solidFill>
                <a:srgbClr val="FFFFFF"/>
              </a:solidFill>
              <a:effectLst/>
              <a:uLnTx/>
              <a:uFillTx/>
              <a:latin typeface="メイリオ"/>
              <a:ea typeface="メイリオ"/>
              <a:cs typeface="Noto Sans CJK JP DemiLight" charset="-128"/>
            </a:endParaRPr>
          </a:p>
        </p:txBody>
      </p:sp>
    </p:spTree>
    <p:extLst>
      <p:ext uri="{BB962C8B-B14F-4D97-AF65-F5344CB8AC3E}">
        <p14:creationId xmlns:p14="http://schemas.microsoft.com/office/powerpoint/2010/main" val="926672827"/>
      </p:ext>
    </p:extLst>
  </p:cSld>
  <p:clrMapOvr>
    <a:masterClrMapping/>
  </p:clrMapOvr>
</p:sld>
</file>

<file path=ppt/theme/theme1.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10.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6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4.xml><?xml version="1.0" encoding="utf-8"?>
<a:theme xmlns:a="http://schemas.openxmlformats.org/drawingml/2006/main" name="Office Theme">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13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7.xml><?xml version="1.0" encoding="utf-8"?>
<a:theme xmlns:a="http://schemas.openxmlformats.org/drawingml/2006/main" name="15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xml><?xml version="1.0" encoding="utf-8"?>
<p:properties xmlns:p="http://schemas.microsoft.com/office/2006/metadata/properties" xmlns:xsi="http://www.w3.org/2001/XMLSchema-instance" xmlns:pc="http://schemas.microsoft.com/office/infopath/2007/PartnerControls">
  <documentManagement/>
</p:properties>
</file>

<file path=customXml/item12.xml><?xml version="1.0" encoding="utf-8"?>
<p:properties xmlns:p="http://schemas.microsoft.com/office/2006/metadata/properties" xmlns:xsi="http://www.w3.org/2001/XMLSchema-instance" xmlns:pc="http://schemas.microsoft.com/office/infopath/2007/PartnerControls">
  <documentManagement/>
</p:properties>
</file>

<file path=customXml/item13.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p:properties xmlns:p="http://schemas.microsoft.com/office/2006/metadata/properties" xmlns:xsi="http://www.w3.org/2001/XMLSchema-instance" xmlns:pc="http://schemas.microsoft.com/office/infopath/2007/PartnerControls">
  <documentManagement/>
</p:properties>
</file>

<file path=customXml/item15.xml><?xml version="1.0" encoding="utf-8"?>
<?mso-contentType ?>
<FormTemplates xmlns="http://schemas.microsoft.com/sharepoint/v3/contenttype/forms">
  <Display>DocumentLibraryForm</Display>
  <Edit>DocumentLibraryForm</Edit>
  <New>DocumentLibraryForm</New>
</FormTemplates>
</file>

<file path=customXml/item16.xml><?xml version="1.0" encoding="utf-8"?>
<?mso-contentType ?>
<FormTemplates xmlns="http://schemas.microsoft.com/sharepoint/v3/contenttype/forms">
  <Display>DocumentLibraryForm</Display>
  <Edit>DocumentLibraryForm</Edit>
  <New>DocumentLibraryForm</New>
</FormTemplates>
</file>

<file path=customXml/item17.xml><?xml version="1.0" encoding="utf-8"?>
<?mso-contentType ?>
<FormTemplates xmlns="http://schemas.microsoft.com/sharepoint/v3/contenttype/forms">
  <Display>DocumentLibraryForm</Display>
  <Edit>DocumentLibraryForm</Edit>
  <New>DocumentLibraryForm</New>
</FormTemplates>
</file>

<file path=customXml/item18.xml><?xml version="1.0" encoding="utf-8"?>
<p:properties xmlns:p="http://schemas.microsoft.com/office/2006/metadata/properties" xmlns:xsi="http://www.w3.org/2001/XMLSchema-instance" xmlns:pc="http://schemas.microsoft.com/office/infopath/2007/PartnerControls">
  <documentManagement/>
</p:properties>
</file>

<file path=customXml/item19.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p:properties xmlns:p="http://schemas.microsoft.com/office/2006/metadata/properties" xmlns:xsi="http://www.w3.org/2001/XMLSchema-instance" xmlns:pc="http://schemas.microsoft.com/office/infopath/2007/PartnerControls">
  <documentManagement/>
</p:properties>
</file>

<file path=customXml/item21.xml><?xml version="1.0" encoding="utf-8"?>
<?mso-contentType ?>
<FormTemplates xmlns="http://schemas.microsoft.com/sharepoint/v3/contenttype/forms">
  <Display>DocumentLibraryForm</Display>
  <Edit>DocumentLibraryForm</Edit>
  <New>DocumentLibraryForm</New>
</FormTemplates>
</file>

<file path=customXml/item22.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3.xml><?xml version="1.0" encoding="utf-8"?>
<p:properties xmlns:p="http://schemas.microsoft.com/office/2006/metadata/properties" xmlns:xsi="http://www.w3.org/2001/XMLSchema-instance" xmlns:pc="http://schemas.microsoft.com/office/infopath/2007/PartnerControls">
  <documentManagement/>
</p:properties>
</file>

<file path=customXml/item24.xml><?xml version="1.0" encoding="utf-8"?>
<p:properties xmlns:p="http://schemas.microsoft.com/office/2006/metadata/properties" xmlns:xsi="http://www.w3.org/2001/XMLSchema-instance" xmlns:pc="http://schemas.microsoft.com/office/infopath/2007/PartnerControls">
  <documentManagement/>
</p:properties>
</file>

<file path=customXml/item25.xml><?xml version="1.0" encoding="utf-8"?>
<p:properties xmlns:p="http://schemas.microsoft.com/office/2006/metadata/properties" xmlns:xsi="http://www.w3.org/2001/XMLSchema-instance" xmlns:pc="http://schemas.microsoft.com/office/infopath/2007/PartnerControls">
  <documentManagement/>
</p:properties>
</file>

<file path=customXml/item26.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7.xml><?xml version="1.0" encoding="utf-8"?>
<?mso-contentType ?>
<FormTemplates xmlns="http://schemas.microsoft.com/sharepoint/v3/contenttype/forms">
  <Display>DocumentLibraryForm</Display>
  <Edit>DocumentLibraryForm</Edit>
  <New>DocumentLibraryForm</New>
</FormTemplates>
</file>

<file path=customXml/item28.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9.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30.xml><?xml version="1.0" encoding="utf-8"?>
<p:properties xmlns:p="http://schemas.microsoft.com/office/2006/metadata/properties" xmlns:xsi="http://www.w3.org/2001/XMLSchema-instance" xmlns:pc="http://schemas.microsoft.com/office/infopath/2007/PartnerControls">
  <documentManagement/>
</p:properties>
</file>

<file path=customXml/item31.xml><?xml version="1.0" encoding="utf-8"?>
<ct:contentTypeSchema xmlns:ct="http://schemas.microsoft.com/office/2006/metadata/contentType" xmlns:ma="http://schemas.microsoft.com/office/2006/metadata/properties/metaAttributes" ct:_="" ma:_="" ma:contentTypeName="ドキュメント" ma:contentTypeID="0x010100DEA2635F732F464D88FD0617849E9F69" ma:contentTypeVersion="14" ma:contentTypeDescription="新しいドキュメントを作成します。" ma:contentTypeScope="" ma:versionID="836fee17cd83fb649f74c7ac81db5aeb">
  <xsd:schema xmlns:xsd="http://www.w3.org/2001/XMLSchema" xmlns:xs="http://www.w3.org/2001/XMLSchema" xmlns:p="http://schemas.microsoft.com/office/2006/metadata/properties" xmlns:ns2="33f003c0-0d95-44a8-96ef-b6b435aaba2f" xmlns:ns3="263dbbe5-076b-4606-a03b-9598f5f2f35a" targetNamespace="http://schemas.microsoft.com/office/2006/metadata/properties" ma:root="true" ma:fieldsID="a95148b3f0d225fa9c4b7aaf356b4a5d" ns2:_="" ns3:_="">
    <xsd:import namespace="33f003c0-0d95-44a8-96ef-b6b435aaba2f"/>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f003c0-0d95-44a8-96ef-b6b435aaba2f"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c0e5604-1e4d-437b-a747-9a4cb561c167}"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2.xml><?xml version="1.0" encoding="utf-8"?>
<p:properties xmlns:p="http://schemas.microsoft.com/office/2006/metadata/properties" xmlns:xsi="http://www.w3.org/2001/XMLSchema-instance" xmlns:pc="http://schemas.microsoft.com/office/infopath/2007/PartnerControls">
  <documentManagement/>
</p:properties>
</file>

<file path=customXml/item33.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4.xml><?xml version="1.0" encoding="utf-8"?>
<p:properties xmlns:p="http://schemas.microsoft.com/office/2006/metadata/properties" xmlns:xsi="http://www.w3.org/2001/XMLSchema-instance" xmlns:pc="http://schemas.microsoft.com/office/infopath/2007/PartnerControls">
  <documentManagement/>
</p:properties>
</file>

<file path=customXml/item35.xml><?xml version="1.0" encoding="utf-8"?>
<?mso-contentType ?>
<FormTemplates xmlns="http://schemas.microsoft.com/sharepoint/v3/contenttype/forms">
  <Display>DocumentLibraryForm</Display>
  <Edit>DocumentLibraryForm</Edit>
  <New>DocumentLibraryForm</New>
</FormTemplates>
</file>

<file path=customXml/item36.xml><?xml version="1.0" encoding="utf-8"?>
<?mso-contentType ?>
<FormTemplates xmlns="http://schemas.microsoft.com/sharepoint/v3/contenttype/forms">
  <Display>DocumentLibraryForm</Display>
  <Edit>DocumentLibraryForm</Edit>
  <New>DocumentLibraryForm</New>
</FormTemplates>
</file>

<file path=customXml/item37.xml><?xml version="1.0" encoding="utf-8"?>
<?mso-contentType ?>
<FormTemplates xmlns="http://schemas.microsoft.com/sharepoint/v3/contenttype/forms">
  <Display>DocumentLibraryForm</Display>
  <Edit>DocumentLibraryForm</Edit>
  <New>DocumentLibraryForm</New>
</FormTemplates>
</file>

<file path=customXml/item38.xml><?xml version="1.0" encoding="utf-8"?>
<p:properties xmlns:p="http://schemas.microsoft.com/office/2006/metadata/properties" xmlns:xsi="http://www.w3.org/2001/XMLSchema-instance" xmlns:pc="http://schemas.microsoft.com/office/infopath/2007/PartnerControls">
  <documentManagement/>
</p:properties>
</file>

<file path=customXml/item39.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40.xml><?xml version="1.0" encoding="utf-8"?>
<?mso-contentType ?>
<FormTemplates xmlns="http://schemas.microsoft.com/sharepoint/v3/contenttype/forms">
  <Display>DocumentLibraryForm</Display>
  <Edit>DocumentLibraryForm</Edit>
  <New>DocumentLibraryForm</New>
</FormTemplates>
</file>

<file path=customXml/item41.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2.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3.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4.xml><?xml version="1.0" encoding="utf-8"?>
<p:properties xmlns:p="http://schemas.microsoft.com/office/2006/metadata/properties" xmlns:xsi="http://www.w3.org/2001/XMLSchema-instance" xmlns:pc="http://schemas.microsoft.com/office/infopath/2007/PartnerControls">
  <documentManagement/>
</p:properties>
</file>

<file path=customXml/item45.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6.xml><?xml version="1.0" encoding="utf-8"?>
<?mso-contentType ?>
<FormTemplates xmlns="http://schemas.microsoft.com/sharepoint/v3/contenttype/forms">
  <Display>DocumentLibraryForm</Display>
  <Edit>DocumentLibraryForm</Edit>
  <New>DocumentLibraryForm</New>
</FormTemplates>
</file>

<file path=customXml/item47.xml><?xml version="1.0" encoding="utf-8"?>
<?mso-contentType ?>
<FormTemplates xmlns="http://schemas.microsoft.com/sharepoint/v3/contenttype/forms">
  <Display>DocumentLibraryForm</Display>
  <Edit>DocumentLibraryForm</Edit>
  <New>DocumentLibraryForm</New>
</FormTemplates>
</file>

<file path=customXml/item48.xml><?xml version="1.0" encoding="utf-8"?>
<p:properties xmlns:p="http://schemas.microsoft.com/office/2006/metadata/properties" xmlns:xsi="http://www.w3.org/2001/XMLSchema-instance" xmlns:pc="http://schemas.microsoft.com/office/infopath/2007/PartnerControls">
  <documentManagement/>
</p:properties>
</file>

<file path=customXml/item49.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FormTemplates xmlns="http://schemas.microsoft.com/sharepoint/v3/contenttype/forms">
  <Display>DocumentLibraryForm</Display>
  <Edit>DocumentLibraryForm</Edit>
  <New>DocumentLibraryForm</New>
</FormTemplates>
</file>

<file path=customXml/item50.xml><?xml version="1.0" encoding="utf-8"?>
<?mso-contentType ?>
<FormTemplates xmlns="http://schemas.microsoft.com/sharepoint/v3/contenttype/forms">
  <Display>DocumentLibraryForm</Display>
  <Edit>DocumentLibraryForm</Edit>
  <New>DocumentLibraryForm</New>
</FormTemplates>
</file>

<file path=customXml/item51.xml><?xml version="1.0" encoding="utf-8"?>
<?mso-contentType ?>
<FormTemplates xmlns="http://schemas.microsoft.com/sharepoint/v3/contenttype/forms">
  <Display>DocumentLibraryForm</Display>
  <Edit>DocumentLibraryForm</Edit>
  <New>DocumentLibraryForm</New>
</FormTemplates>
</file>

<file path=customXml/item52.xml><?xml version="1.0" encoding="utf-8"?>
<?mso-contentType ?>
<FormTemplates xmlns="http://schemas.microsoft.com/sharepoint/v3/contenttype/forms">
  <Display>DocumentLibraryForm</Display>
  <Edit>DocumentLibraryForm</Edit>
  <New>DocumentLibraryForm</New>
</FormTemplates>
</file>

<file path=customXml/item53.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4.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ct:contentTypeSchema xmlns:ct="http://schemas.microsoft.com/office/2006/metadata/contentType" xmlns:ma="http://schemas.microsoft.com/office/2006/metadata/properties/metaAttributes" ct:_="" ma:_="" ma:contentTypeName="ドキュメント" ma:contentTypeID="0x010100F90A25BF32A1594594EDF37294D77F40" ma:contentTypeVersion="16" ma:contentTypeDescription="新しいドキュメントを作成します。" ma:contentTypeScope="" ma:versionID="0a0a0124d2f9e9e1fd2d4857c30f9c63">
  <xsd:schema xmlns:xsd="http://www.w3.org/2001/XMLSchema" xmlns:xs="http://www.w3.org/2001/XMLSchema" xmlns:p="http://schemas.microsoft.com/office/2006/metadata/properties" xmlns:ns2="271b17c1-7c79-4197-b0c2-2c8d9079fb42" targetNamespace="http://schemas.microsoft.com/office/2006/metadata/properties" ma:root="true" ma:fieldsID="14cc6a922ec1492289570f7f96b3a9dc" ns2:_="">
    <xsd:import namespace="271b17c1-7c79-4197-b0c2-2c8d9079fb4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b17c1-7c79-4197-b0c2-2c8d9079fb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p:properties xmlns:p="http://schemas.microsoft.com/office/2006/metadata/properties" xmlns:xsi="http://www.w3.org/2001/XMLSchema-instance" xmlns:pc="http://schemas.microsoft.com/office/infopath/2007/PartnerControls">
  <documentManagement/>
</p:properties>
</file>

<file path=customXml/item8.xml><?xml version="1.0" encoding="utf-8"?>
<p:properties xmlns:p="http://schemas.microsoft.com/office/2006/metadata/properties" xmlns:xsi="http://www.w3.org/2001/XMLSchema-instance" xmlns:pc="http://schemas.microsoft.com/office/infopath/2007/PartnerControls">
  <documentManagement/>
</p:properties>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5595F8-3671-4567-8F4A-3B23314FBDC0}">
  <ds:schemaRefs>
    <ds:schemaRef ds:uri="http://schemas.microsoft.com/sharepoint/v3/contenttype/forms"/>
  </ds:schemaRefs>
</ds:datastoreItem>
</file>

<file path=customXml/itemProps10.xml><?xml version="1.0" encoding="utf-8"?>
<ds:datastoreItem xmlns:ds="http://schemas.openxmlformats.org/officeDocument/2006/customXml" ds:itemID="{CC642C79-C845-41E8-AE51-1ADC53358F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1.xml><?xml version="1.0" encoding="utf-8"?>
<ds:datastoreItem xmlns:ds="http://schemas.openxmlformats.org/officeDocument/2006/customXml" ds:itemID="{A04A0130-072B-49CD-96C4-572081D97A8D}">
  <ds:schemaRefs>
    <ds:schemaRef ds:uri="http://purl.org/dc/dcmitype/"/>
    <ds:schemaRef ds:uri="271b17c1-7c79-4197-b0c2-2c8d9079fb42"/>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http://purl.org/dc/terms/"/>
    <ds:schemaRef ds:uri="http://schemas.openxmlformats.org/package/2006/metadata/core-properties"/>
  </ds:schemaRefs>
</ds:datastoreItem>
</file>

<file path=customXml/itemProps12.xml><?xml version="1.0" encoding="utf-8"?>
<ds:datastoreItem xmlns:ds="http://schemas.openxmlformats.org/officeDocument/2006/customXml" ds:itemID="{FBEB607C-8501-4F53-8260-ADF79968665B}">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71b17c1-7c79-4197-b0c2-2c8d9079fb42"/>
  </ds:schemaRefs>
</ds:datastoreItem>
</file>

<file path=customXml/itemProps13.xml><?xml version="1.0" encoding="utf-8"?>
<ds:datastoreItem xmlns:ds="http://schemas.openxmlformats.org/officeDocument/2006/customXml" ds:itemID="{7F7CB13B-FE4D-4B2B-A280-F04A53020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4.xml><?xml version="1.0" encoding="utf-8"?>
<ds:datastoreItem xmlns:ds="http://schemas.openxmlformats.org/officeDocument/2006/customXml" ds:itemID="{11C2585E-83AB-4506-8DE9-89E288820E80}">
  <ds:schemaRefs>
    <ds:schemaRef ds:uri="http://purl.org/dc/terms/"/>
    <ds:schemaRef ds:uri="http://purl.org/dc/elements/1.1/"/>
    <ds:schemaRef ds:uri="http://schemas.openxmlformats.org/package/2006/metadata/core-properties"/>
    <ds:schemaRef ds:uri="263dbbe5-076b-4606-a03b-9598f5f2f35a"/>
    <ds:schemaRef ds:uri="http://purl.org/dc/dcmitype/"/>
    <ds:schemaRef ds:uri="http://www.w3.org/XML/1998/namespace"/>
    <ds:schemaRef ds:uri="33f003c0-0d95-44a8-96ef-b6b435aaba2f"/>
    <ds:schemaRef ds:uri="http://schemas.microsoft.com/office/2006/metadata/properties"/>
    <ds:schemaRef ds:uri="http://schemas.microsoft.com/office/2006/documentManagement/types"/>
    <ds:schemaRef ds:uri="http://schemas.microsoft.com/office/infopath/2007/PartnerControls"/>
  </ds:schemaRefs>
</ds:datastoreItem>
</file>

<file path=customXml/itemProps15.xml><?xml version="1.0" encoding="utf-8"?>
<ds:datastoreItem xmlns:ds="http://schemas.openxmlformats.org/officeDocument/2006/customXml" ds:itemID="{4274D1EF-A17C-42E2-9129-9B92FC469403}">
  <ds:schemaRefs>
    <ds:schemaRef ds:uri="http://schemas.microsoft.com/sharepoint/v3/contenttype/forms"/>
  </ds:schemaRefs>
</ds:datastoreItem>
</file>

<file path=customXml/itemProps16.xml><?xml version="1.0" encoding="utf-8"?>
<ds:datastoreItem xmlns:ds="http://schemas.openxmlformats.org/officeDocument/2006/customXml" ds:itemID="{377F5E1B-F0DF-4437-94BA-02CCE6838435}">
  <ds:schemaRefs>
    <ds:schemaRef ds:uri="http://schemas.microsoft.com/sharepoint/v3/contenttype/forms"/>
  </ds:schemaRefs>
</ds:datastoreItem>
</file>

<file path=customXml/itemProps17.xml><?xml version="1.0" encoding="utf-8"?>
<ds:datastoreItem xmlns:ds="http://schemas.openxmlformats.org/officeDocument/2006/customXml" ds:itemID="{21030608-3C39-41F9-8C20-BF829893E835}">
  <ds:schemaRefs>
    <ds:schemaRef ds:uri="http://schemas.microsoft.com/sharepoint/v3/contenttype/forms"/>
  </ds:schemaRefs>
</ds:datastoreItem>
</file>

<file path=customXml/itemProps18.xml><?xml version="1.0" encoding="utf-8"?>
<ds:datastoreItem xmlns:ds="http://schemas.openxmlformats.org/officeDocument/2006/customXml" ds:itemID="{88135EA4-AD29-4A26-ADB8-582F2442AF57}">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71b17c1-7c79-4197-b0c2-2c8d9079fb42"/>
  </ds:schemaRefs>
</ds:datastoreItem>
</file>

<file path=customXml/itemProps19.xml><?xml version="1.0" encoding="utf-8"?>
<ds:datastoreItem xmlns:ds="http://schemas.openxmlformats.org/officeDocument/2006/customXml" ds:itemID="{C36F654D-7D5A-4FF2-8391-58944A43F763}">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71b17c1-7c79-4197-b0c2-2c8d9079fb42"/>
  </ds:schemaRefs>
</ds:datastoreItem>
</file>

<file path=customXml/itemProps2.xml><?xml version="1.0" encoding="utf-8"?>
<ds:datastoreItem xmlns:ds="http://schemas.openxmlformats.org/officeDocument/2006/customXml" ds:itemID="{FC4647EE-F762-421C-9F5B-13E3C217EE6E}">
  <ds:schemaRefs>
    <ds:schemaRef ds:uri="http://schemas.microsoft.com/sharepoint/v3/contenttype/forms"/>
  </ds:schemaRefs>
</ds:datastoreItem>
</file>

<file path=customXml/itemProps20.xml><?xml version="1.0" encoding="utf-8"?>
<ds:datastoreItem xmlns:ds="http://schemas.openxmlformats.org/officeDocument/2006/customXml" ds:itemID="{94BD0D6D-C46D-4A95-99D9-B4C5F6A3E201}">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71b17c1-7c79-4197-b0c2-2c8d9079fb42"/>
  </ds:schemaRefs>
</ds:datastoreItem>
</file>

<file path=customXml/itemProps21.xml><?xml version="1.0" encoding="utf-8"?>
<ds:datastoreItem xmlns:ds="http://schemas.openxmlformats.org/officeDocument/2006/customXml" ds:itemID="{A760E69B-C025-440B-87A4-9D908B3BB96F}">
  <ds:schemaRefs>
    <ds:schemaRef ds:uri="http://schemas.microsoft.com/sharepoint/v3/contenttype/forms"/>
  </ds:schemaRefs>
</ds:datastoreItem>
</file>

<file path=customXml/itemProps22.xml><?xml version="1.0" encoding="utf-8"?>
<ds:datastoreItem xmlns:ds="http://schemas.openxmlformats.org/officeDocument/2006/customXml" ds:itemID="{0882BC7E-1287-424E-8A12-87C9BA1969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3.xml><?xml version="1.0" encoding="utf-8"?>
<ds:datastoreItem xmlns:ds="http://schemas.openxmlformats.org/officeDocument/2006/customXml" ds:itemID="{B836AEC3-26EB-42C9-A2A5-028F0346723B}">
  <ds:schemaRefs>
    <ds:schemaRef ds:uri="http://purl.org/dc/dcmitype/"/>
    <ds:schemaRef ds:uri="271b17c1-7c79-4197-b0c2-2c8d9079fb42"/>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http://purl.org/dc/terms/"/>
    <ds:schemaRef ds:uri="http://schemas.openxmlformats.org/package/2006/metadata/core-properties"/>
  </ds:schemaRefs>
</ds:datastoreItem>
</file>

<file path=customXml/itemProps24.xml><?xml version="1.0" encoding="utf-8"?>
<ds:datastoreItem xmlns:ds="http://schemas.openxmlformats.org/officeDocument/2006/customXml" ds:itemID="{CFAF981D-AD94-4FD2-95D3-F9F154232663}">
  <ds:schemaRefs>
    <ds:schemaRef ds:uri="http://purl.org/dc/dcmitype/"/>
    <ds:schemaRef ds:uri="271b17c1-7c79-4197-b0c2-2c8d9079fb42"/>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http://purl.org/dc/terms/"/>
    <ds:schemaRef ds:uri="http://schemas.openxmlformats.org/package/2006/metadata/core-properties"/>
  </ds:schemaRefs>
</ds:datastoreItem>
</file>

<file path=customXml/itemProps25.xml><?xml version="1.0" encoding="utf-8"?>
<ds:datastoreItem xmlns:ds="http://schemas.openxmlformats.org/officeDocument/2006/customXml" ds:itemID="{00F95A52-56AA-45C7-A0CA-304EC257B420}">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71b17c1-7c79-4197-b0c2-2c8d9079fb42"/>
  </ds:schemaRefs>
</ds:datastoreItem>
</file>

<file path=customXml/itemProps26.xml><?xml version="1.0" encoding="utf-8"?>
<ds:datastoreItem xmlns:ds="http://schemas.openxmlformats.org/officeDocument/2006/customXml" ds:itemID="{AF0B8026-04D9-486E-A428-823D1F9C5F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7.xml><?xml version="1.0" encoding="utf-8"?>
<ds:datastoreItem xmlns:ds="http://schemas.openxmlformats.org/officeDocument/2006/customXml" ds:itemID="{53173EC9-42F3-43B5-93BB-3F44A4AE5DF4}">
  <ds:schemaRefs>
    <ds:schemaRef ds:uri="http://schemas.microsoft.com/sharepoint/v3/contenttype/forms"/>
  </ds:schemaRefs>
</ds:datastoreItem>
</file>

<file path=customXml/itemProps28.xml><?xml version="1.0" encoding="utf-8"?>
<ds:datastoreItem xmlns:ds="http://schemas.openxmlformats.org/officeDocument/2006/customXml" ds:itemID="{5B255B25-7988-468A-9525-CC4529A79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9.xml><?xml version="1.0" encoding="utf-8"?>
<ds:datastoreItem xmlns:ds="http://schemas.openxmlformats.org/officeDocument/2006/customXml" ds:itemID="{4A98B429-F686-47DC-A19E-D6C68B1458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B454C8-0DD6-474C-88F2-9C0F31C8EEF0}">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271b17c1-7c79-4197-b0c2-2c8d9079fb42"/>
    <ds:schemaRef ds:uri="http://schemas.openxmlformats.org/package/2006/metadata/core-properties"/>
    <ds:schemaRef ds:uri="http://www.w3.org/XML/1998/namespace"/>
    <ds:schemaRef ds:uri="http://purl.org/dc/dcmitype/"/>
    <ds:schemaRef ds:uri="http://purl.org/dc/terms/"/>
  </ds:schemaRefs>
</ds:datastoreItem>
</file>

<file path=customXml/itemProps30.xml><?xml version="1.0" encoding="utf-8"?>
<ds:datastoreItem xmlns:ds="http://schemas.openxmlformats.org/officeDocument/2006/customXml" ds:itemID="{0F9E6032-A28A-4702-AA5D-E555059B30D7}">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71b17c1-7c79-4197-b0c2-2c8d9079fb42"/>
  </ds:schemaRefs>
</ds:datastoreItem>
</file>

<file path=customXml/itemProps31.xml><?xml version="1.0" encoding="utf-8"?>
<ds:datastoreItem xmlns:ds="http://schemas.openxmlformats.org/officeDocument/2006/customXml" ds:itemID="{EC9E825F-0C45-4FFA-932D-7EACE240F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f003c0-0d95-44a8-96ef-b6b435aaba2f"/>
    <ds:schemaRef ds:uri="263dbbe5-076b-4606-a03b-9598f5f2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2.xml><?xml version="1.0" encoding="utf-8"?>
<ds:datastoreItem xmlns:ds="http://schemas.openxmlformats.org/officeDocument/2006/customXml" ds:itemID="{1E1BCFE9-068A-4E0A-8BD1-FC46B9BD7A67}">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71b17c1-7c79-4197-b0c2-2c8d9079fb42"/>
  </ds:schemaRefs>
</ds:datastoreItem>
</file>

<file path=customXml/itemProps33.xml><?xml version="1.0" encoding="utf-8"?>
<ds:datastoreItem xmlns:ds="http://schemas.openxmlformats.org/officeDocument/2006/customXml" ds:itemID="{153F89E6-A524-4175-9F9E-EA85D24F7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4.xml><?xml version="1.0" encoding="utf-8"?>
<ds:datastoreItem xmlns:ds="http://schemas.openxmlformats.org/officeDocument/2006/customXml" ds:itemID="{5FA2F758-BBA3-4D91-B968-F5D39CC7B7D6}">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71b17c1-7c79-4197-b0c2-2c8d9079fb42"/>
  </ds:schemaRefs>
</ds:datastoreItem>
</file>

<file path=customXml/itemProps35.xml><?xml version="1.0" encoding="utf-8"?>
<ds:datastoreItem xmlns:ds="http://schemas.openxmlformats.org/officeDocument/2006/customXml" ds:itemID="{CEA45CCB-6754-4D4B-A366-BB4F2D147059}">
  <ds:schemaRefs>
    <ds:schemaRef ds:uri="http://schemas.microsoft.com/sharepoint/v3/contenttype/forms"/>
  </ds:schemaRefs>
</ds:datastoreItem>
</file>

<file path=customXml/itemProps36.xml><?xml version="1.0" encoding="utf-8"?>
<ds:datastoreItem xmlns:ds="http://schemas.openxmlformats.org/officeDocument/2006/customXml" ds:itemID="{FEEE23C0-16EA-441A-8F78-F80CF3C2C8E4}">
  <ds:schemaRefs>
    <ds:schemaRef ds:uri="http://schemas.microsoft.com/sharepoint/v3/contenttype/forms"/>
  </ds:schemaRefs>
</ds:datastoreItem>
</file>

<file path=customXml/itemProps37.xml><?xml version="1.0" encoding="utf-8"?>
<ds:datastoreItem xmlns:ds="http://schemas.openxmlformats.org/officeDocument/2006/customXml" ds:itemID="{5854310F-1542-44C1-874C-6D6AF9BA3F81}">
  <ds:schemaRefs>
    <ds:schemaRef ds:uri="http://schemas.microsoft.com/sharepoint/v3/contenttype/forms"/>
  </ds:schemaRefs>
</ds:datastoreItem>
</file>

<file path=customXml/itemProps38.xml><?xml version="1.0" encoding="utf-8"?>
<ds:datastoreItem xmlns:ds="http://schemas.openxmlformats.org/officeDocument/2006/customXml" ds:itemID="{E2C39FE2-29A9-4650-AABF-962EC00C1A78}">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71b17c1-7c79-4197-b0c2-2c8d9079fb42"/>
  </ds:schemaRefs>
</ds:datastoreItem>
</file>

<file path=customXml/itemProps39.xml><?xml version="1.0" encoding="utf-8"?>
<ds:datastoreItem xmlns:ds="http://schemas.openxmlformats.org/officeDocument/2006/customXml" ds:itemID="{7708388D-C8C4-49E3-BE9F-2C5FAF71B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913441-6986-4AE5-A12C-E7F2EFE4A85B}">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71b17c1-7c79-4197-b0c2-2c8d9079fb42"/>
  </ds:schemaRefs>
</ds:datastoreItem>
</file>

<file path=customXml/itemProps40.xml><?xml version="1.0" encoding="utf-8"?>
<ds:datastoreItem xmlns:ds="http://schemas.openxmlformats.org/officeDocument/2006/customXml" ds:itemID="{668AA2F5-5C9D-4E17-8055-F431205051B2}">
  <ds:schemaRefs>
    <ds:schemaRef ds:uri="http://schemas.microsoft.com/sharepoint/v3/contenttype/forms"/>
  </ds:schemaRefs>
</ds:datastoreItem>
</file>

<file path=customXml/itemProps41.xml><?xml version="1.0" encoding="utf-8"?>
<ds:datastoreItem xmlns:ds="http://schemas.openxmlformats.org/officeDocument/2006/customXml" ds:itemID="{1E52FD50-97E3-4A49-B7DA-332AE3110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2.xml><?xml version="1.0" encoding="utf-8"?>
<ds:datastoreItem xmlns:ds="http://schemas.openxmlformats.org/officeDocument/2006/customXml" ds:itemID="{38C9FC69-1751-4D2D-99CE-E05F8F9450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3.xml><?xml version="1.0" encoding="utf-8"?>
<ds:datastoreItem xmlns:ds="http://schemas.openxmlformats.org/officeDocument/2006/customXml" ds:itemID="{D784F439-423A-460E-8C9E-A872EE3194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4.xml><?xml version="1.0" encoding="utf-8"?>
<ds:datastoreItem xmlns:ds="http://schemas.openxmlformats.org/officeDocument/2006/customXml" ds:itemID="{91B2AC40-D4D9-4EF4-B9A7-ADF8F65AFC31}">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271b17c1-7c79-4197-b0c2-2c8d9079fb42"/>
    <ds:schemaRef ds:uri="http://schemas.openxmlformats.org/package/2006/metadata/core-properties"/>
    <ds:schemaRef ds:uri="http://www.w3.org/XML/1998/namespace"/>
    <ds:schemaRef ds:uri="http://purl.org/dc/dcmitype/"/>
    <ds:schemaRef ds:uri="http://purl.org/dc/terms/"/>
  </ds:schemaRefs>
</ds:datastoreItem>
</file>

<file path=customXml/itemProps45.xml><?xml version="1.0" encoding="utf-8"?>
<ds:datastoreItem xmlns:ds="http://schemas.openxmlformats.org/officeDocument/2006/customXml" ds:itemID="{65492B6C-483F-4FCF-89DF-1F9EAABDE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6.xml><?xml version="1.0" encoding="utf-8"?>
<ds:datastoreItem xmlns:ds="http://schemas.openxmlformats.org/officeDocument/2006/customXml" ds:itemID="{C8B10D47-501B-42F5-BDFE-55EB07F02BCC}">
  <ds:schemaRefs>
    <ds:schemaRef ds:uri="http://schemas.microsoft.com/sharepoint/v3/contenttype/forms"/>
  </ds:schemaRefs>
</ds:datastoreItem>
</file>

<file path=customXml/itemProps47.xml><?xml version="1.0" encoding="utf-8"?>
<ds:datastoreItem xmlns:ds="http://schemas.openxmlformats.org/officeDocument/2006/customXml" ds:itemID="{7B70B360-987C-41AE-BA26-E787BBE552B9}">
  <ds:schemaRefs>
    <ds:schemaRef ds:uri="http://schemas.microsoft.com/sharepoint/v3/contenttype/forms"/>
  </ds:schemaRefs>
</ds:datastoreItem>
</file>

<file path=customXml/itemProps48.xml><?xml version="1.0" encoding="utf-8"?>
<ds:datastoreItem xmlns:ds="http://schemas.openxmlformats.org/officeDocument/2006/customXml" ds:itemID="{CC8B4F1D-AD34-4F94-B0BA-8FD41C59ADB6}">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71b17c1-7c79-4197-b0c2-2c8d9079fb42"/>
  </ds:schemaRefs>
</ds:datastoreItem>
</file>

<file path=customXml/itemProps49.xml><?xml version="1.0" encoding="utf-8"?>
<ds:datastoreItem xmlns:ds="http://schemas.openxmlformats.org/officeDocument/2006/customXml" ds:itemID="{D6B8B203-0186-4219-832E-765D9BCF4FE6}">
  <ds:schemaRefs>
    <ds:schemaRef ds:uri="http://schemas.microsoft.com/sharepoint/v3/contenttype/forms"/>
  </ds:schemaRefs>
</ds:datastoreItem>
</file>

<file path=customXml/itemProps5.xml><?xml version="1.0" encoding="utf-8"?>
<ds:datastoreItem xmlns:ds="http://schemas.openxmlformats.org/officeDocument/2006/customXml" ds:itemID="{83488A77-A182-47FC-8246-D537A0DA8F08}">
  <ds:schemaRefs>
    <ds:schemaRef ds:uri="http://schemas.microsoft.com/sharepoint/v3/contenttype/forms"/>
  </ds:schemaRefs>
</ds:datastoreItem>
</file>

<file path=customXml/itemProps50.xml><?xml version="1.0" encoding="utf-8"?>
<ds:datastoreItem xmlns:ds="http://schemas.openxmlformats.org/officeDocument/2006/customXml" ds:itemID="{2B5E938A-494C-42A6-AD72-E524153C1F3F}">
  <ds:schemaRefs>
    <ds:schemaRef ds:uri="http://schemas.microsoft.com/sharepoint/v3/contenttype/forms"/>
  </ds:schemaRefs>
</ds:datastoreItem>
</file>

<file path=customXml/itemProps51.xml><?xml version="1.0" encoding="utf-8"?>
<ds:datastoreItem xmlns:ds="http://schemas.openxmlformats.org/officeDocument/2006/customXml" ds:itemID="{60F65788-FE6A-49BB-80BA-468F365F8757}">
  <ds:schemaRefs>
    <ds:schemaRef ds:uri="http://schemas.microsoft.com/sharepoint/v3/contenttype/forms"/>
  </ds:schemaRefs>
</ds:datastoreItem>
</file>

<file path=customXml/itemProps52.xml><?xml version="1.0" encoding="utf-8"?>
<ds:datastoreItem xmlns:ds="http://schemas.openxmlformats.org/officeDocument/2006/customXml" ds:itemID="{983C9068-DAC6-454B-9D4A-22541068578C}">
  <ds:schemaRefs>
    <ds:schemaRef ds:uri="http://schemas.microsoft.com/sharepoint/v3/contenttype/forms"/>
  </ds:schemaRefs>
</ds:datastoreItem>
</file>

<file path=customXml/itemProps53.xml><?xml version="1.0" encoding="utf-8"?>
<ds:datastoreItem xmlns:ds="http://schemas.openxmlformats.org/officeDocument/2006/customXml" ds:itemID="{755DCFBA-3FCE-4DA5-BB0B-7BFD02B47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4.xml><?xml version="1.0" encoding="utf-8"?>
<ds:datastoreItem xmlns:ds="http://schemas.openxmlformats.org/officeDocument/2006/customXml" ds:itemID="{2181F15A-83BE-4647-865F-1ACA54B2BC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04774FC8-D053-4A23-8E84-F15840E97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b17c1-7c79-4197-b0c2-2c8d9079f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C3E91493-64A7-4855-85AD-E28A95268BC8}">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271b17c1-7c79-4197-b0c2-2c8d9079fb42"/>
    <ds:schemaRef ds:uri="http://schemas.openxmlformats.org/package/2006/metadata/core-properties"/>
    <ds:schemaRef ds:uri="http://www.w3.org/XML/1998/namespace"/>
    <ds:schemaRef ds:uri="http://purl.org/dc/dcmitype/"/>
    <ds:schemaRef ds:uri="http://purl.org/dc/terms/"/>
  </ds:schemaRefs>
</ds:datastoreItem>
</file>

<file path=customXml/itemProps8.xml><?xml version="1.0" encoding="utf-8"?>
<ds:datastoreItem xmlns:ds="http://schemas.openxmlformats.org/officeDocument/2006/customXml" ds:itemID="{328C72A4-334A-4F9C-AA6A-F0D465A0AB76}">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71b17c1-7c79-4197-b0c2-2c8d9079fb42"/>
  </ds:schemaRefs>
</ds:datastoreItem>
</file>

<file path=customXml/itemProps9.xml><?xml version="1.0" encoding="utf-8"?>
<ds:datastoreItem xmlns:ds="http://schemas.openxmlformats.org/officeDocument/2006/customXml" ds:itemID="{9245FE2F-5C30-44F3-9BAC-84BE8BE60D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3380</Words>
  <Application>Microsoft Office PowerPoint</Application>
  <PresentationFormat>A4 210 x 297 mm</PresentationFormat>
  <Paragraphs>772</Paragraphs>
  <Slides>25</Slides>
  <Notes>3</Notes>
  <HiddenSlides>0</HiddenSlides>
  <MMClips>0</MMClips>
  <ScaleCrop>false</ScaleCrop>
  <HeadingPairs>
    <vt:vector size="6" baseType="variant">
      <vt:variant>
        <vt:lpstr>使用されているフォント</vt:lpstr>
      </vt:variant>
      <vt:variant>
        <vt:i4>15</vt:i4>
      </vt:variant>
      <vt:variant>
        <vt:lpstr>テーマ</vt:lpstr>
      </vt:variant>
      <vt:variant>
        <vt:i4>12</vt:i4>
      </vt:variant>
      <vt:variant>
        <vt:lpstr>スライド タイトル</vt:lpstr>
      </vt:variant>
      <vt:variant>
        <vt:i4>25</vt:i4>
      </vt:variant>
    </vt:vector>
  </HeadingPairs>
  <TitlesOfParts>
    <vt:vector size="52" baseType="lpstr">
      <vt:lpstr>Meiryo UI</vt:lpstr>
      <vt:lpstr>微軟正黑體</vt:lpstr>
      <vt:lpstr>ＭＳ Ｐゴシック</vt:lpstr>
      <vt:lpstr>ＭＳ ゴシック</vt:lpstr>
      <vt:lpstr>ＭＳ 明朝</vt:lpstr>
      <vt:lpstr>Noto Sans CJK JP DemiLight</vt:lpstr>
      <vt:lpstr>Meiryo</vt:lpstr>
      <vt:lpstr>Meiryo</vt:lpstr>
      <vt:lpstr>游ゴシック</vt:lpstr>
      <vt:lpstr>Arial</vt:lpstr>
      <vt:lpstr>Arial Black</vt:lpstr>
      <vt:lpstr>Calibri</vt:lpstr>
      <vt:lpstr>Segoe UI</vt:lpstr>
      <vt:lpstr>Times New Roman</vt:lpstr>
      <vt:lpstr>Wingdings</vt:lpstr>
      <vt:lpstr>1_Office テーマ</vt:lpstr>
      <vt:lpstr>14_Office テーマ</vt:lpstr>
      <vt:lpstr>Office テーマ</vt:lpstr>
      <vt:lpstr>Office Theme</vt:lpstr>
      <vt:lpstr>13_Office テーマ</vt:lpstr>
      <vt:lpstr>3_Office テーマ</vt:lpstr>
      <vt:lpstr>15_Office テーマ</vt:lpstr>
      <vt:lpstr>Office ​​テーマ</vt:lpstr>
      <vt:lpstr>2_Office テーマ</vt:lpstr>
      <vt:lpstr>1_Office ​​テーマ</vt:lpstr>
      <vt:lpstr>18_Office テーマ</vt:lpstr>
      <vt:lpstr>16_Office テーマ</vt:lpstr>
      <vt:lpstr>医薬品の国内開発と安定供給に対する施策の概要</vt:lpstr>
      <vt:lpstr>PowerPoint プレゼンテーション</vt:lpstr>
      <vt:lpstr>PowerPoint プレゼンテーション</vt:lpstr>
      <vt:lpstr>PowerPoint プレゼンテーション</vt:lpstr>
      <vt:lpstr>医療用医薬品供給情報緊急調査事業概要（10月分）</vt:lpstr>
      <vt:lpstr>後発医薬品の安定供給等の実現に向けた産業構造のあり方に関する検討会</vt:lpstr>
      <vt:lpstr>後発医薬品の安定供給等の実現に向けた産業構造のあり方に関する検討会 報告書概要（令和6年5月22日）</vt:lpstr>
      <vt:lpstr>　 　</vt:lpstr>
      <vt:lpstr>PowerPoint プレゼンテーション</vt:lpstr>
      <vt:lpstr>PowerPoint プレゼンテーション</vt:lpstr>
      <vt:lpstr>PowerPoint プレゼンテーション</vt:lpstr>
      <vt:lpstr>令和７年度薬価改定について</vt:lpstr>
      <vt:lpstr>PowerPoint プレゼンテーション</vt:lpstr>
      <vt:lpstr>PowerPoint プレゼンテーション</vt:lpstr>
      <vt:lpstr>令和５年度薬価改定について</vt:lpstr>
      <vt:lpstr>平均乖離率の推移（全品目の乖離率の平均）</vt:lpstr>
      <vt:lpstr>経済財政運営と改革の基本方針2024（骨太方針2024）</vt:lpstr>
      <vt:lpstr>令和７年度薬価改定について（令和６年12月20日内閣官房長官、財務大臣、厚生労働大臣合意）</vt:lpstr>
      <vt:lpstr>令和７年度薬価改定について（対象品目）</vt:lpstr>
      <vt:lpstr>改定の対象範囲について</vt:lpstr>
      <vt:lpstr>令和７年度薬価改定について（算定ルールの適用）</vt:lpstr>
      <vt:lpstr>追加承認品目の加算</vt:lpstr>
      <vt:lpstr>低薬価品の特例：不採算品再算定</vt:lpstr>
      <vt:lpstr>低薬価品の特例：最低薬価</vt:lpstr>
      <vt:lpstr>新薬創出・適応外薬解消等促進加算（全体概要）</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2022-03-04T12:30:48Z</dcterms:created>
  <dcterms:modified xsi:type="dcterms:W3CDTF">2025-01-08T02:19:45Z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0x010100DEA2635F732F464D88FD0617849E9F69</vt:lpwstr>
  </property>
  <property fmtid="{D5CDD505-2E9C-101B-9397-08002B2CF9AE}" pid="3" name="MediaServiceImageTags">
    <vt:lpwstr/>
  </property>
</Properties>
</file>